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50" r:id="rId3"/>
    <p:sldId id="351" r:id="rId4"/>
    <p:sldId id="337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38" r:id="rId16"/>
    <p:sldId id="330" r:id="rId17"/>
    <p:sldId id="331" r:id="rId18"/>
    <p:sldId id="333" r:id="rId19"/>
    <p:sldId id="334" r:id="rId20"/>
    <p:sldId id="335" r:id="rId21"/>
    <p:sldId id="336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919"/>
    <a:srgbClr val="F2FDF7"/>
    <a:srgbClr val="800040"/>
    <a:srgbClr val="FF0080"/>
    <a:srgbClr val="5D7E9D"/>
    <a:srgbClr val="FFFDDD"/>
    <a:srgbClr val="CEC339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75" autoAdjust="0"/>
    <p:restoredTop sz="88322" autoAdjust="0"/>
  </p:normalViewPr>
  <p:slideViewPr>
    <p:cSldViewPr snapToObjects="1">
      <p:cViewPr varScale="1">
        <p:scale>
          <a:sx n="60" d="100"/>
          <a:sy n="60" d="100"/>
        </p:scale>
        <p:origin x="-342" y="-96"/>
      </p:cViewPr>
      <p:guideLst>
        <p:guide orient="horz" pos="4032"/>
        <p:guide pos="16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4" y="2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1582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1" rIns="93162" bIns="4658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4" y="8831582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1" rIns="93162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2E4CB-5AA8-470F-AAD3-5483A7B9CB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14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41" y="2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5791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1" rIns="93162" bIns="4658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41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1" rIns="93162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82725C-350C-46F5-844B-F6E4F7B10B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04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DDF8C-BF0E-468B-985D-58D3A0157B9D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class was</a:t>
            </a:r>
            <a:r>
              <a:rPr lang="en-US" baseline="0" dirty="0" smtClean="0"/>
              <a:t> due to instructor dental emergency.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591EA-7105-4E43-863E-733DD4FC48D4}" type="slidenum">
              <a:rPr lang="en-US"/>
              <a:pPr/>
              <a:t>10</a:t>
            </a:fld>
            <a:endParaRPr lang="en-US"/>
          </a:p>
        </p:txBody>
      </p:sp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</a:t>
            </a:r>
            <a:r>
              <a:rPr lang="en-US" dirty="0" err="1" smtClean="0"/>
              <a:t>i≠j</a:t>
            </a:r>
            <a:r>
              <a:rPr lang="en-US" dirty="0" smtClean="0"/>
              <a:t>, and H + i</a:t>
            </a:r>
            <a:r>
              <a:rPr lang="en-US" baseline="30000" dirty="0" smtClean="0"/>
              <a:t>2</a:t>
            </a:r>
            <a:r>
              <a:rPr lang="en-US" dirty="0" smtClean="0"/>
              <a:t> (mod P) </a:t>
            </a:r>
            <a:r>
              <a:rPr lang="en-US" dirty="0" smtClean="0">
                <a:sym typeface="Symbol"/>
              </a:rPr>
              <a:t></a:t>
            </a:r>
            <a:r>
              <a:rPr lang="en-US" baseline="0" dirty="0" smtClean="0">
                <a:sym typeface="Symbol"/>
              </a:rPr>
              <a:t> </a:t>
            </a:r>
            <a:r>
              <a:rPr lang="en-US" dirty="0" smtClean="0"/>
              <a:t>H + j</a:t>
            </a:r>
            <a:r>
              <a:rPr lang="en-US" baseline="30000" dirty="0" smtClean="0"/>
              <a:t>2</a:t>
            </a:r>
            <a:r>
              <a:rPr lang="en-US" dirty="0" smtClean="0"/>
              <a:t> (mod P).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(H </a:t>
            </a:r>
            <a:r>
              <a:rPr lang="en-US" dirty="0" smtClean="0"/>
              <a:t>+ i</a:t>
            </a:r>
            <a:r>
              <a:rPr lang="en-US" baseline="30000" dirty="0" smtClean="0"/>
              <a:t>2</a:t>
            </a:r>
            <a:r>
              <a:rPr lang="en-US" baseline="0" dirty="0" smtClean="0"/>
              <a:t>) -(H </a:t>
            </a:r>
            <a:r>
              <a:rPr lang="en-US" dirty="0" smtClean="0"/>
              <a:t>+ j</a:t>
            </a:r>
            <a:r>
              <a:rPr lang="en-US" baseline="30000" dirty="0" smtClean="0"/>
              <a:t>2</a:t>
            </a:r>
            <a:r>
              <a:rPr lang="en-US" baseline="0" dirty="0" smtClean="0"/>
              <a:t>) </a:t>
            </a:r>
            <a:r>
              <a:rPr lang="en-US" dirty="0" smtClean="0">
                <a:sym typeface="Symbol"/>
              </a:rPr>
              <a:t></a:t>
            </a:r>
            <a:r>
              <a:rPr lang="en-US" baseline="0" dirty="0" smtClean="0">
                <a:sym typeface="Symbol"/>
              </a:rPr>
              <a:t> </a:t>
            </a:r>
            <a:r>
              <a:rPr lang="en-US" dirty="0" smtClean="0"/>
              <a:t>0 (mod P)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-j)(</a:t>
            </a:r>
            <a:r>
              <a:rPr lang="en-US" dirty="0" err="1" smtClean="0"/>
              <a:t>i+j</a:t>
            </a:r>
            <a:r>
              <a:rPr lang="en-US" dirty="0" smtClean="0"/>
              <a:t>) </a:t>
            </a:r>
            <a:r>
              <a:rPr lang="en-US" dirty="0" smtClean="0">
                <a:sym typeface="Symbol"/>
              </a:rPr>
              <a:t></a:t>
            </a:r>
            <a:r>
              <a:rPr lang="en-US" baseline="0" dirty="0" smtClean="0">
                <a:sym typeface="Symbol"/>
              </a:rPr>
              <a:t> </a:t>
            </a:r>
            <a:r>
              <a:rPr lang="en-US" dirty="0" smtClean="0"/>
              <a:t>0 (mod P).  But neither 0</a:t>
            </a:r>
            <a:r>
              <a:rPr lang="en-US" baseline="0" dirty="0" smtClean="0"/>
              <a:t> &lt; (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+ j) &lt; P, so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=j, a contradiction.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725C-350C-46F5-844B-F6E4F7B10B1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05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2C3C9-E933-467F-A054-1879A28714A7}" type="slidenum">
              <a:rPr lang="en-US"/>
              <a:pPr/>
              <a:t>13</a:t>
            </a:fld>
            <a:endParaRPr lang="en-US"/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34E97-A2CE-4251-A499-75033A579FF9}" type="slidenum">
              <a:rPr lang="en-US"/>
              <a:pPr/>
              <a:t>14</a:t>
            </a:fld>
            <a:endParaRPr lang="en-US"/>
          </a:p>
        </p:txBody>
      </p:sp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725C-350C-46F5-844B-F6E4F7B10B1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11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725C-350C-46F5-844B-F6E4F7B10B1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725C-350C-46F5-844B-F6E4F7B10B1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15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725C-350C-46F5-844B-F6E4F7B10B1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47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725C-350C-46F5-844B-F6E4F7B10B1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49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725C-350C-46F5-844B-F6E4F7B10B1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725C-350C-46F5-844B-F6E4F7B10B1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33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725C-350C-46F5-844B-F6E4F7B10B1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4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725C-350C-46F5-844B-F6E4F7B10B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80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725C-350C-46F5-844B-F6E4F7B10B1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56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6489E9-2799-4E2C-916D-438A9BE09384}" type="slidenum">
              <a:rPr lang="en-US"/>
              <a:pPr/>
              <a:t>5</a:t>
            </a:fld>
            <a:endParaRPr lang="en-US"/>
          </a:p>
        </p:txBody>
      </p:sp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87C63-C544-4D99-8BAE-03340F6F36F9}" type="slidenum">
              <a:rPr lang="en-US"/>
              <a:pPr/>
              <a:t>6</a:t>
            </a:fld>
            <a:endParaRPr lang="en-US"/>
          </a:p>
        </p:txBody>
      </p:sp>
      <p:sp>
        <p:nvSpPr>
          <p:cNvPr id="77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0770E-B53B-4737-BC6D-427FF1E3D294}" type="slidenum">
              <a:rPr lang="en-US"/>
              <a:pPr/>
              <a:t>7</a:t>
            </a:fld>
            <a:endParaRPr lang="en-US"/>
          </a:p>
        </p:txBody>
      </p:sp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902DE-9228-461B-8479-C81D6E7A414C}" type="slidenum">
              <a:rPr lang="en-US"/>
              <a:pPr/>
              <a:t>8</a:t>
            </a:fld>
            <a:endParaRPr lang="en-US"/>
          </a:p>
        </p:txBody>
      </p:sp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9E5589-53B5-43A3-8395-7E7E4240ACFB}" type="slidenum">
              <a:rPr lang="en-US"/>
              <a:pPr/>
              <a:t>9</a:t>
            </a:fld>
            <a:endParaRPr lang="en-US"/>
          </a:p>
        </p:txBody>
      </p:sp>
      <p:sp>
        <p:nvSpPr>
          <p:cNvPr id="89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9" name="Picture 27" descr="bigdice2"/>
          <p:cNvPicPr>
            <a:picLocks noChangeAspect="1" noChangeArrowheads="1"/>
          </p:cNvPicPr>
          <p:nvPr userDrawn="1"/>
        </p:nvPicPr>
        <p:blipFill>
          <a:blip r:embed="rId2"/>
          <a:srcRect r="1891" b="80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67604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905000"/>
            <a:ext cx="2971800" cy="3429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0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" name="Picture 31" descr="dicesmall"/>
          <p:cNvPicPr>
            <a:picLocks noChangeAspect="1" noChangeArrowheads="1"/>
          </p:cNvPicPr>
          <p:nvPr userDrawn="1"/>
        </p:nvPicPr>
        <p:blipFill>
          <a:blip r:embed="rId15"/>
          <a:srcRect t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18288" bIns="1828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lady.net/java/bt/view.php?w=800&amp;h=60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s.auckland.ac.nz/software/AlgAnim/hash_table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Text Box 60"/>
          <p:cNvSpPr txBox="1">
            <a:spLocks noChangeArrowheads="1"/>
          </p:cNvSpPr>
          <p:nvPr/>
        </p:nvSpPr>
        <p:spPr bwMode="auto">
          <a:xfrm>
            <a:off x="279400" y="104775"/>
            <a:ext cx="863600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000" b="1" dirty="0">
              <a:solidFill>
                <a:schemeClr val="hlink"/>
              </a:solidFill>
              <a:latin typeface="Arial Black" pitchFamily="96" charset="0"/>
            </a:endParaRPr>
          </a:p>
          <a:p>
            <a:r>
              <a:rPr lang="en-US" sz="8000" b="1" dirty="0" smtClean="0"/>
              <a:t>MA/CSSE 473 Day 28</a:t>
            </a:r>
            <a:endParaRPr lang="en-US" sz="8000" b="1" dirty="0" smtClean="0">
              <a:solidFill>
                <a:srgbClr val="F2FDF7"/>
              </a:solidFill>
              <a:latin typeface="Arial Black" pitchFamily="96" charset="0"/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898525" y="3014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10" name="Rectangle 62"/>
          <p:cNvSpPr>
            <a:spLocks noChangeArrowheads="1"/>
          </p:cNvSpPr>
          <p:nvPr/>
        </p:nvSpPr>
        <p:spPr bwMode="auto">
          <a:xfrm>
            <a:off x="-1" y="3810000"/>
            <a:ext cx="38703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/>
              <a:t>Hashing review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B-tree overview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Dynamic Programming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linear probing, if there is a collision at H, we </a:t>
            </a:r>
            <a:r>
              <a:rPr lang="en-US" dirty="0" smtClean="0"/>
              <a:t>try H, H+1, </a:t>
            </a:r>
            <a:r>
              <a:rPr lang="en-US" dirty="0"/>
              <a:t>H+2, H+3,... until we find an empty spot.  </a:t>
            </a:r>
          </a:p>
          <a:p>
            <a:pPr lvl="1"/>
            <a:r>
              <a:rPr lang="en-US" dirty="0"/>
              <a:t>Causes (primary) clustering</a:t>
            </a:r>
          </a:p>
          <a:p>
            <a:r>
              <a:rPr lang="en-US" dirty="0"/>
              <a:t>With quadratic probing, we </a:t>
            </a:r>
            <a:r>
              <a:rPr lang="en-US" dirty="0" smtClean="0"/>
              <a:t>try H, </a:t>
            </a:r>
            <a:r>
              <a:rPr lang="en-US" dirty="0"/>
              <a:t>H+1</a:t>
            </a:r>
            <a:r>
              <a:rPr lang="en-US" baseline="30000" dirty="0"/>
              <a:t>2</a:t>
            </a:r>
            <a:r>
              <a:rPr lang="en-US" dirty="0"/>
              <a:t>. H+2</a:t>
            </a:r>
            <a:r>
              <a:rPr lang="en-US" baseline="30000" dirty="0"/>
              <a:t>2</a:t>
            </a:r>
            <a:r>
              <a:rPr lang="en-US" dirty="0"/>
              <a:t>, H+3</a:t>
            </a:r>
            <a:r>
              <a:rPr lang="en-US" baseline="30000" dirty="0"/>
              <a:t>2</a:t>
            </a:r>
            <a:r>
              <a:rPr lang="en-US" dirty="0"/>
              <a:t>,...  </a:t>
            </a:r>
          </a:p>
          <a:p>
            <a:pPr lvl="1"/>
            <a:r>
              <a:rPr lang="en-US" dirty="0"/>
              <a:t>Eliminates primary clustering, but can cause secondary clustering.</a:t>
            </a:r>
          </a:p>
        </p:txBody>
      </p:sp>
      <p:sp>
        <p:nvSpPr>
          <p:cNvPr id="867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Quadratic probing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05800" y="6427113"/>
            <a:ext cx="904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Q1b</a:t>
            </a:r>
            <a:endParaRPr lang="en-US" sz="2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86800" cy="5638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Choose a prime number for the array size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dirty="0" smtClean="0"/>
              <a:t>If the array used for the table is not more than half full, finding a place to do the insertion is guaranteed ,  </a:t>
            </a:r>
            <a:r>
              <a:rPr lang="en-US" dirty="0"/>
              <a:t>and no cell </a:t>
            </a:r>
            <a:r>
              <a:rPr lang="en-US" dirty="0" smtClean="0"/>
              <a:t>is probed twice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Suppose the array size is p, a prime number greater than 3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Show by contradiction that if i and j are ≤ ⌊p/2⌋, and </a:t>
            </a:r>
            <a:r>
              <a:rPr lang="en-US" dirty="0" err="1" smtClean="0"/>
              <a:t>i≠j</a:t>
            </a:r>
            <a:r>
              <a:rPr lang="en-US" dirty="0" smtClean="0"/>
              <a:t>, then H + i</a:t>
            </a:r>
            <a:r>
              <a:rPr lang="en-US" baseline="30000" dirty="0" smtClean="0"/>
              <a:t>2</a:t>
            </a:r>
            <a:r>
              <a:rPr lang="en-US" dirty="0" smtClean="0"/>
              <a:t> ≢ H + j</a:t>
            </a:r>
            <a:r>
              <a:rPr lang="en-US" baseline="30000" dirty="0" smtClean="0"/>
              <a:t>2</a:t>
            </a:r>
            <a:r>
              <a:rPr lang="en-US" dirty="0" smtClean="0"/>
              <a:t> (mod p).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FF0000"/>
                </a:solidFill>
              </a:rPr>
              <a:t>Use </a:t>
            </a:r>
            <a:r>
              <a:rPr lang="en-US" b="1" dirty="0" smtClean="0">
                <a:solidFill>
                  <a:srgbClr val="FF0000"/>
                </a:solidFill>
              </a:rPr>
              <a:t>an algebraic </a:t>
            </a:r>
            <a:r>
              <a:rPr lang="en-US" b="1" dirty="0">
                <a:solidFill>
                  <a:srgbClr val="FF0000"/>
                </a:solidFill>
              </a:rPr>
              <a:t>trick to calculate next </a:t>
            </a:r>
            <a:r>
              <a:rPr lang="en-US" b="1" dirty="0" smtClean="0">
                <a:solidFill>
                  <a:srgbClr val="FF0000"/>
                </a:solidFill>
              </a:rPr>
              <a:t>index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dirty="0"/>
              <a:t>Replaces mod and general multiplication with subtraction and a bit shift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Difference between successive probes: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H + (i+1)</a:t>
            </a:r>
            <a:r>
              <a:rPr lang="en-US" baseline="30000" dirty="0" smtClean="0"/>
              <a:t>2 = </a:t>
            </a:r>
            <a:r>
              <a:rPr lang="en-US" dirty="0" smtClean="0"/>
              <a:t> H + i</a:t>
            </a:r>
            <a:r>
              <a:rPr lang="en-US" baseline="30000" dirty="0" smtClean="0"/>
              <a:t>2</a:t>
            </a:r>
            <a:r>
              <a:rPr lang="en-US" dirty="0" smtClean="0"/>
              <a:t> + (2i+1</a:t>
            </a:r>
            <a:r>
              <a:rPr lang="en-US" sz="1700" dirty="0" smtClean="0"/>
              <a:t>)  </a:t>
            </a:r>
            <a:r>
              <a:rPr lang="en-US" sz="1900" dirty="0" smtClean="0"/>
              <a:t>[can use bit-shift for the multiplication].</a:t>
            </a:r>
          </a:p>
          <a:p>
            <a:pPr lvl="2">
              <a:lnSpc>
                <a:spcPct val="110000"/>
              </a:lnSpc>
            </a:pPr>
            <a:r>
              <a:rPr lang="en-US" sz="2100" dirty="0" err="1" smtClean="0"/>
              <a:t>nextProbe</a:t>
            </a:r>
            <a:r>
              <a:rPr lang="en-US" sz="2100" dirty="0" smtClean="0"/>
              <a:t> = </a:t>
            </a:r>
            <a:r>
              <a:rPr lang="en-US" sz="2100" dirty="0" err="1" smtClean="0"/>
              <a:t>nextProbe</a:t>
            </a:r>
            <a:r>
              <a:rPr lang="en-US" sz="2100" dirty="0" smtClean="0"/>
              <a:t> + (2i+1); </a:t>
            </a:r>
            <a:br>
              <a:rPr lang="en-US" sz="2100" dirty="0" smtClean="0"/>
            </a:br>
            <a:r>
              <a:rPr lang="en-US" sz="2100" dirty="0" smtClean="0"/>
              <a:t>if (</a:t>
            </a:r>
            <a:r>
              <a:rPr lang="en-US" sz="2100" dirty="0" err="1" smtClean="0"/>
              <a:t>nextProbe</a:t>
            </a:r>
            <a:r>
              <a:rPr lang="en-US" sz="2100" dirty="0" smtClean="0"/>
              <a:t>  &gt;= P) </a:t>
            </a:r>
            <a:r>
              <a:rPr lang="en-US" sz="2100" dirty="0" err="1" smtClean="0"/>
              <a:t>nextProbe</a:t>
            </a:r>
            <a:r>
              <a:rPr lang="en-US" sz="2100" dirty="0" smtClean="0"/>
              <a:t>  -= P;     </a:t>
            </a:r>
          </a:p>
        </p:txBody>
      </p:sp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Hints </a:t>
            </a:r>
            <a:r>
              <a:rPr lang="en-US" dirty="0" smtClean="0"/>
              <a:t>for quadratic </a:t>
            </a:r>
            <a:r>
              <a:rPr lang="en-US" dirty="0"/>
              <a:t>probing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05800" y="6427113"/>
            <a:ext cx="904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Q2</a:t>
            </a:r>
            <a:endParaRPr lang="en-US" sz="2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one has been able to analyze it</a:t>
            </a:r>
          </a:p>
          <a:p>
            <a:r>
              <a:rPr lang="en-US" dirty="0" smtClean="0"/>
              <a:t>Experimental data shows that it works well</a:t>
            </a:r>
          </a:p>
          <a:p>
            <a:pPr lvl="1"/>
            <a:r>
              <a:rPr lang="en-US" dirty="0" smtClean="0"/>
              <a:t>Provided that the array size is prime, and is the table is less than half full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probing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fontScale="92500"/>
          </a:bodyPr>
          <a:lstStyle/>
          <a:p>
            <a:r>
              <a:rPr lang="en-US" dirty="0"/>
              <a:t>Double </a:t>
            </a:r>
            <a:r>
              <a:rPr lang="en-US" dirty="0" smtClean="0"/>
              <a:t>hashing</a:t>
            </a:r>
            <a:endParaRPr lang="en-US" dirty="0"/>
          </a:p>
          <a:p>
            <a:pPr lvl="1"/>
            <a:r>
              <a:rPr lang="en-US" dirty="0"/>
              <a:t>A second hash function is used to calculate an offset </a:t>
            </a:r>
            <a:r>
              <a:rPr lang="en-US" b="1" dirty="0" smtClean="0"/>
              <a:t>d</a:t>
            </a:r>
            <a:r>
              <a:rPr lang="en-US" dirty="0" smtClean="0"/>
              <a:t> </a:t>
            </a:r>
            <a:r>
              <a:rPr lang="en-US" dirty="0"/>
              <a:t>to use in probing.  Try locations </a:t>
            </a:r>
            <a:r>
              <a:rPr lang="en-US" dirty="0" err="1" smtClean="0"/>
              <a:t>h+d</a:t>
            </a:r>
            <a:r>
              <a:rPr lang="en-US" dirty="0" smtClean="0"/>
              <a:t>, h+2d, h+3d, etc</a:t>
            </a:r>
            <a:endParaRPr lang="en-US" dirty="0"/>
          </a:p>
          <a:p>
            <a:r>
              <a:rPr lang="en-US" dirty="0"/>
              <a:t>Separate </a:t>
            </a:r>
            <a:r>
              <a:rPr lang="en-US" dirty="0" smtClean="0"/>
              <a:t>chaining</a:t>
            </a:r>
            <a:endParaRPr lang="en-US" dirty="0"/>
          </a:p>
          <a:p>
            <a:pPr lvl="1"/>
            <a:r>
              <a:rPr lang="en-US" dirty="0"/>
              <a:t>Rather than an array of items, we use an array of linked lists.  When multiple items hash to the same location, we add them to the list for that </a:t>
            </a:r>
            <a:r>
              <a:rPr lang="en-US" dirty="0" smtClean="0"/>
              <a:t>location</a:t>
            </a:r>
            <a:endParaRPr lang="en-US" dirty="0"/>
          </a:p>
          <a:p>
            <a:pPr lvl="1"/>
            <a:r>
              <a:rPr lang="en-US" dirty="0"/>
              <a:t>Picture on next </a:t>
            </a:r>
            <a:r>
              <a:rPr lang="en-US" dirty="0" smtClean="0"/>
              <a:t>slide</a:t>
            </a:r>
            <a:endParaRPr lang="en-US" dirty="0"/>
          </a:p>
          <a:p>
            <a:pPr lvl="1"/>
            <a:r>
              <a:rPr lang="en-US" dirty="0"/>
              <a:t>No clustering </a:t>
            </a:r>
            <a:r>
              <a:rPr lang="en-US" dirty="0" smtClean="0"/>
              <a:t>effect  </a:t>
            </a:r>
          </a:p>
          <a:p>
            <a:pPr lvl="2"/>
            <a:r>
              <a:rPr lang="en-US" dirty="0" smtClean="0"/>
              <a:t>But </a:t>
            </a:r>
            <a:r>
              <a:rPr lang="en-US" dirty="0"/>
              <a:t>we use space for the links(that </a:t>
            </a:r>
            <a:r>
              <a:rPr lang="en-US" dirty="0" smtClean="0"/>
              <a:t>space could </a:t>
            </a:r>
            <a:r>
              <a:rPr lang="en-US" dirty="0"/>
              <a:t>have been used </a:t>
            </a:r>
            <a:r>
              <a:rPr lang="en-US" dirty="0" smtClean="0"/>
              <a:t>to make the array larger).</a:t>
            </a:r>
          </a:p>
          <a:p>
            <a:pPr lvl="2"/>
            <a:r>
              <a:rPr lang="en-US" dirty="0" smtClean="0"/>
              <a:t>If many items have the same hash code, the chains </a:t>
            </a:r>
            <a:br>
              <a:rPr lang="en-US" dirty="0" smtClean="0"/>
            </a:br>
            <a:r>
              <a:rPr lang="en-US" dirty="0" smtClean="0"/>
              <a:t>can become long.</a:t>
            </a:r>
            <a:endParaRPr lang="en-US" dirty="0"/>
          </a:p>
        </p:txBody>
      </p:sp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Other approaches to collision resolution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05800" y="6427113"/>
            <a:ext cx="904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Q1c</a:t>
            </a:r>
            <a:endParaRPr lang="en-US" sz="2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1426" name="Object 2"/>
          <p:cNvGraphicFramePr>
            <a:graphicFrameLocks noChangeAspect="1"/>
          </p:cNvGraphicFramePr>
          <p:nvPr/>
        </p:nvGraphicFramePr>
        <p:xfrm>
          <a:off x="0" y="1971675"/>
          <a:ext cx="914400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hoto Editor Photo" r:id="rId4" imgW="14980952" imgH="6257143" progId="">
                  <p:embed/>
                </p:oleObj>
              </mc:Choice>
              <mc:Fallback>
                <p:oleObj name="Photo Editor Photo" r:id="rId4" imgW="14980952" imgH="625714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71675"/>
                        <a:ext cx="9144000" cy="381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14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Hashing with Chaining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Hashing with Chaining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dirty="0" smtClean="0"/>
              <a:t>With chaining, the load factor may be &gt; 1.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dirty="0" smtClean="0"/>
              <a:t>Assume a hash function that distributes keys evenly in the table.  If there are n keys in the table (backed by an array of size m), the average chain should be </a:t>
            </a:r>
            <a:r>
              <a:rPr lang="en-US" dirty="0" smtClean="0">
                <a:sym typeface="Symbol"/>
              </a:rPr>
              <a:t> elements long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dirty="0" smtClean="0">
                <a:sym typeface="Symbol"/>
              </a:rPr>
              <a:t>So it takes constant time to compute the hash function plus  /2 to search within the chain.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dirty="0" smtClean="0">
                <a:sym typeface="Symbol"/>
              </a:rPr>
              <a:t>If  ≈ 1, this is VERY fast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dirty="0" smtClean="0">
                <a:sym typeface="Symbol"/>
              </a:rPr>
              <a:t>But there is the extra space for the pointers, which could have been used to make the table larger if open addressing was used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495800"/>
          </a:xfrm>
        </p:spPr>
        <p:txBody>
          <a:bodyPr/>
          <a:lstStyle/>
          <a:p>
            <a:r>
              <a:rPr lang="en-US" dirty="0" smtClean="0"/>
              <a:t>We will do a quick overview here.</a:t>
            </a:r>
          </a:p>
          <a:p>
            <a:r>
              <a:rPr lang="en-US" dirty="0" smtClean="0"/>
              <a:t>For the whole scoop on B-trees (Actually B+ trees), take CSSE 433, Advanced Databases.</a:t>
            </a:r>
          </a:p>
          <a:p>
            <a:r>
              <a:rPr lang="en-US" dirty="0" smtClean="0"/>
              <a:t>Nodes can contain multiple keys and pointers to other to </a:t>
            </a:r>
            <a:r>
              <a:rPr lang="en-US" dirty="0" err="1" smtClean="0"/>
              <a:t>subtrees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B-tree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3352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Each node can represent a block of disk storage; pointers are disk addresses</a:t>
            </a:r>
          </a:p>
          <a:p>
            <a:r>
              <a:rPr lang="en-US" dirty="0" smtClean="0"/>
              <a:t>This way, when we look up a node (requiring a disk access), we can get a lot more information than if we used a binary tree</a:t>
            </a:r>
          </a:p>
          <a:p>
            <a:r>
              <a:rPr lang="en-US" dirty="0" smtClean="0"/>
              <a:t>In an n-node of a B-tree, there </a:t>
            </a:r>
            <a:r>
              <a:rPr lang="en-US" smtClean="0"/>
              <a:t>are n </a:t>
            </a:r>
            <a:r>
              <a:rPr lang="en-US" dirty="0" smtClean="0"/>
              <a:t>pointers to subtrees, and thus n-1 keys</a:t>
            </a:r>
          </a:p>
          <a:p>
            <a:r>
              <a:rPr lang="en-US" dirty="0"/>
              <a:t>All keys in T</a:t>
            </a:r>
            <a:r>
              <a:rPr lang="en-US" baseline="-25000" dirty="0"/>
              <a:t>i</a:t>
            </a:r>
            <a:r>
              <a:rPr lang="en-US" dirty="0"/>
              <a:t> are ≥ K</a:t>
            </a:r>
            <a:r>
              <a:rPr lang="en-US" baseline="-25000" dirty="0"/>
              <a:t>i</a:t>
            </a:r>
            <a:r>
              <a:rPr lang="en-US" dirty="0"/>
              <a:t> and &lt; K</a:t>
            </a:r>
            <a:r>
              <a:rPr lang="en-US" baseline="-25000" dirty="0"/>
              <a:t>i+1</a:t>
            </a:r>
            <a:br>
              <a:rPr lang="en-US" baseline="-25000" dirty="0"/>
            </a:br>
            <a:r>
              <a:rPr lang="en-US" dirty="0"/>
              <a:t>K</a:t>
            </a:r>
            <a:r>
              <a:rPr lang="en-US" baseline="-25000" dirty="0"/>
              <a:t>i</a:t>
            </a:r>
            <a:r>
              <a:rPr lang="en-US" dirty="0"/>
              <a:t> is the smallest key that appears in T</a:t>
            </a:r>
            <a:r>
              <a:rPr lang="en-US" baseline="-25000" dirty="0"/>
              <a:t>i</a:t>
            </a:r>
          </a:p>
          <a:p>
            <a:endParaRPr lang="en-US" dirty="0"/>
          </a:p>
        </p:txBody>
      </p:sp>
      <p:pic>
        <p:nvPicPr>
          <p:cNvPr id="4" name="Picture 2" descr="fig07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1" y="4219902"/>
            <a:ext cx="6934200" cy="2638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B-tree nodes (tree of order 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 nodes have at most m-1 keys</a:t>
            </a:r>
          </a:p>
          <a:p>
            <a:r>
              <a:rPr lang="en-US" dirty="0" smtClean="0"/>
              <a:t>All keys and associated data are stored in special leaf nodes (that thus need no child pointers)</a:t>
            </a:r>
          </a:p>
          <a:p>
            <a:r>
              <a:rPr lang="en-US" dirty="0" smtClean="0"/>
              <a:t>The other (parent) nodes are index nodes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All index nodes except the root have between </a:t>
            </a:r>
            <a:r>
              <a:rPr lang="en-US" dirty="0" smtClean="0">
                <a:sym typeface="Symbol"/>
              </a:rPr>
              <a:t></a:t>
            </a:r>
            <a:r>
              <a:rPr lang="en-US" dirty="0" smtClean="0"/>
              <a:t>m/2</a:t>
            </a:r>
            <a:r>
              <a:rPr lang="en-US" dirty="0" smtClean="0">
                <a:sym typeface="Symbol"/>
              </a:rPr>
              <a:t></a:t>
            </a:r>
            <a:r>
              <a:rPr lang="en-US" dirty="0" smtClean="0"/>
              <a:t> and m children</a:t>
            </a:r>
          </a:p>
          <a:p>
            <a:r>
              <a:rPr lang="en-US" dirty="0" smtClean="0"/>
              <a:t>root has between 2 and m children</a:t>
            </a:r>
          </a:p>
          <a:p>
            <a:r>
              <a:rPr lang="en-US" dirty="0" smtClean="0"/>
              <a:t>All leaves are at the same level</a:t>
            </a:r>
          </a:p>
          <a:p>
            <a:r>
              <a:rPr lang="en-US" dirty="0" smtClean="0"/>
              <a:t>The space-time tradeoff is because of duplicating some keys at multiple levels of the tree.</a:t>
            </a:r>
          </a:p>
          <a:p>
            <a:r>
              <a:rPr lang="en-US" dirty="0" smtClean="0"/>
              <a:t>Example on next slide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B-tree(order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fig07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914401"/>
            <a:ext cx="7387590" cy="2625090"/>
          </a:xfrm>
          <a:prstGeom prst="rect">
            <a:avLst/>
          </a:prstGeom>
          <a:noFill/>
        </p:spPr>
      </p:pic>
      <p:pic>
        <p:nvPicPr>
          <p:cNvPr id="5" name="Picture 2" descr="fig07_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" y="3733800"/>
            <a:ext cx="7882890" cy="2625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dirty="0" smtClean="0"/>
              <a:t>MA/CSSE 473 Day 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 smtClean="0"/>
              <a:t>HW 11 is a good one to try to earn an extra late day.  It is shorter than most assignments.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Take-home exam </a:t>
            </a:r>
            <a:r>
              <a:rPr lang="en-US" dirty="0" smtClean="0"/>
              <a:t>available by Oct 29 (Friday) at 9:55 AM, due Nov 1 (Monday) at 8 AM.</a:t>
            </a:r>
          </a:p>
          <a:p>
            <a:r>
              <a:rPr lang="en-US" sz="3800" b="1" dirty="0" smtClean="0"/>
              <a:t>Student Questions</a:t>
            </a:r>
          </a:p>
          <a:p>
            <a:r>
              <a:rPr lang="en-US" dirty="0" smtClean="0"/>
              <a:t>Hashing summary</a:t>
            </a:r>
            <a:endParaRPr lang="en-US" dirty="0"/>
          </a:p>
          <a:p>
            <a:r>
              <a:rPr lang="en-US" dirty="0"/>
              <a:t>B-Trees – a quick look</a:t>
            </a:r>
          </a:p>
          <a:p>
            <a:r>
              <a:rPr lang="en-US" dirty="0"/>
              <a:t>Dynamic Programming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55320"/>
            <a:ext cx="8596923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399" y="2743200"/>
            <a:ext cx="815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Convex Hull Late Day until Saturday at 8 AM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0099" y="5105400"/>
            <a:ext cx="3848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Convo schedule Monday: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Section 1:  9:35 AM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Section 2: 10:20 AM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B-tree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http://slady.net/java/bt/view.php?w=800&amp;h=600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for an item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Within each parent or leaf node, the items are sorted, so we can use binary search (log m), which is a constant with respect to n, the number of items in the table</a:t>
            </a:r>
          </a:p>
          <a:p>
            <a:r>
              <a:rPr lang="en-US" dirty="0" smtClean="0"/>
              <a:t>Thus the search time is proportional to the height of the tree</a:t>
            </a:r>
          </a:p>
          <a:p>
            <a:r>
              <a:rPr lang="en-US" dirty="0" smtClean="0"/>
              <a:t>Max height is </a:t>
            </a:r>
            <a:r>
              <a:rPr lang="en-US" dirty="0" smtClean="0">
                <a:latin typeface="Calibri"/>
              </a:rPr>
              <a:t>approximately </a:t>
            </a:r>
            <a:r>
              <a:rPr lang="en-US" dirty="0" err="1" smtClean="0">
                <a:latin typeface="Calibri"/>
              </a:rPr>
              <a:t>log</a:t>
            </a:r>
            <a:r>
              <a:rPr lang="en-US" sz="2400" baseline="-38000" dirty="0" err="1" smtClean="0">
                <a:sym typeface="Symbol"/>
              </a:rPr>
              <a:t></a:t>
            </a:r>
            <a:r>
              <a:rPr lang="en-US" sz="2400" baseline="-38000" dirty="0" err="1" smtClean="0"/>
              <a:t>m</a:t>
            </a:r>
            <a:r>
              <a:rPr lang="en-US" sz="2400" baseline="-38000" dirty="0" smtClean="0"/>
              <a:t>/2</a:t>
            </a:r>
            <a:r>
              <a:rPr lang="en-US" sz="2400" baseline="-38000" dirty="0" smtClean="0">
                <a:sym typeface="Symbol"/>
              </a:rPr>
              <a:t></a:t>
            </a:r>
            <a:r>
              <a:rPr lang="en-US" dirty="0" smtClean="0"/>
              <a:t>  n</a:t>
            </a:r>
            <a:r>
              <a:rPr lang="en-US" dirty="0" smtClean="0">
                <a:latin typeface="Calibri"/>
              </a:rPr>
              <a:t>   </a:t>
            </a:r>
          </a:p>
          <a:p>
            <a:r>
              <a:rPr lang="en-US" b="1" dirty="0" smtClean="0">
                <a:latin typeface="Calibri"/>
              </a:rPr>
              <a:t>Exercise for you:</a:t>
            </a:r>
            <a:r>
              <a:rPr lang="en-US" dirty="0" smtClean="0">
                <a:latin typeface="Calibri"/>
              </a:rPr>
              <a:t> Read and understand the straightforward analysis on pages 273-274</a:t>
            </a:r>
          </a:p>
          <a:p>
            <a:r>
              <a:rPr lang="en-US" dirty="0" smtClean="0">
                <a:latin typeface="Calibri"/>
              </a:rPr>
              <a:t>Insert and delete are also proportional to height of the tree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Available no later than 9:55 AM on Friday October 29.  Due 8 AM Monday, Nov 2</a:t>
            </a:r>
          </a:p>
          <a:p>
            <a:r>
              <a:rPr lang="en-US" dirty="0" smtClean="0"/>
              <a:t>Two parts, each with a time limit of 3-4 hours </a:t>
            </a:r>
          </a:p>
          <a:p>
            <a:pPr lvl="1"/>
            <a:r>
              <a:rPr lang="en-US" dirty="0" smtClean="0"/>
              <a:t>exact limit will be set after I finish writing questions.</a:t>
            </a:r>
          </a:p>
          <a:p>
            <a:pPr lvl="1"/>
            <a:r>
              <a:rPr lang="en-US" dirty="0" smtClean="0"/>
              <a:t>Measured from time of ANGEL view of problems to submission back to ANGEL drop box.</a:t>
            </a:r>
          </a:p>
          <a:p>
            <a:r>
              <a:rPr lang="en-US" dirty="0" smtClean="0"/>
              <a:t>Covers through HW 12 and Section 8.2.</a:t>
            </a:r>
          </a:p>
          <a:p>
            <a:r>
              <a:rPr lang="en-US" dirty="0" smtClean="0"/>
              <a:t>A small number of problems (3-5 in each part)</a:t>
            </a:r>
          </a:p>
          <a:p>
            <a:r>
              <a:rPr lang="en-US" dirty="0" smtClean="0"/>
              <a:t>For most problems, partial credit for good ideas, even if you don't entirely get it.</a:t>
            </a:r>
          </a:p>
          <a:p>
            <a:r>
              <a:rPr lang="en-US" dirty="0" smtClean="0"/>
              <a:t>A blackout on communicating with other students about this course during the entire period from exam availability to exam due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4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Hashing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slides are from CSSE 230.</a:t>
            </a:r>
          </a:p>
          <a:p>
            <a:r>
              <a:rPr lang="en-US" dirty="0" smtClean="0"/>
              <a:t>They are here in case you didn't "get it" the first time.</a:t>
            </a:r>
          </a:p>
          <a:p>
            <a:r>
              <a:rPr lang="en-US" dirty="0" smtClean="0"/>
              <a:t>We will not go over all of them in detail in class.</a:t>
            </a:r>
          </a:p>
          <a:p>
            <a:r>
              <a:rPr lang="en-US" dirty="0" smtClean="0"/>
              <a:t>If you don't understand the effect of clustering, you might find the animation that is linked from the slides especially helpful.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an item hashes to a table location occupied by a non-equal item, simply use the next available space.  </a:t>
            </a:r>
            <a:endParaRPr lang="en-US" dirty="0" smtClean="0"/>
          </a:p>
          <a:p>
            <a:r>
              <a:rPr lang="en-US" dirty="0" smtClean="0"/>
              <a:t>Try H+1, H+2, H+3, …</a:t>
            </a:r>
          </a:p>
          <a:p>
            <a:pPr lvl="1"/>
            <a:r>
              <a:rPr lang="en-US" dirty="0" smtClean="0"/>
              <a:t>With wraparound at the end of the array</a:t>
            </a:r>
            <a:endParaRPr lang="en-US" dirty="0"/>
          </a:p>
          <a:p>
            <a:r>
              <a:rPr lang="en-US" dirty="0"/>
              <a:t>Problem: Clustering (picture on next slide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/>
              <a:t>Collision Resolution: Linear Probing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ChangeArrowheads="1"/>
          </p:cNvSpPr>
          <p:nvPr/>
        </p:nvSpPr>
        <p:spPr bwMode="auto">
          <a:xfrm>
            <a:off x="228600" y="533400"/>
            <a:ext cx="2514600" cy="1676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  <a:latin typeface="Arial MT" charset="0"/>
              </a:rPr>
              <a:t>Weiss Figure </a:t>
            </a:r>
            <a:r>
              <a:rPr lang="en-US" sz="2400" dirty="0">
                <a:solidFill>
                  <a:schemeClr val="tx1"/>
                </a:solidFill>
                <a:latin typeface="Arial MT" charset="0"/>
              </a:rPr>
              <a:t>20.4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b="0" dirty="0">
                <a:solidFill>
                  <a:schemeClr val="tx1"/>
                </a:solidFill>
                <a:latin typeface="TimesNewRomanPS" charset="0"/>
              </a:rPr>
              <a:t>Linear probing hash table after each insertion</a:t>
            </a:r>
            <a:endParaRPr lang="en-US" b="0" dirty="0">
              <a:solidFill>
                <a:schemeClr val="tx1"/>
              </a:solidFill>
              <a:latin typeface="Times"/>
            </a:endParaRPr>
          </a:p>
        </p:txBody>
      </p:sp>
      <p:sp>
        <p:nvSpPr>
          <p:cNvPr id="774147" name="Rectangle 3"/>
          <p:cNvSpPr>
            <a:spLocks noChangeArrowheads="1"/>
          </p:cNvSpPr>
          <p:nvPr/>
        </p:nvSpPr>
        <p:spPr bwMode="auto">
          <a:xfrm flipH="1">
            <a:off x="304798" y="6579513"/>
            <a:ext cx="5029202" cy="3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800" dirty="0">
                <a:solidFill>
                  <a:schemeClr val="tx1"/>
                </a:solidFill>
                <a:latin typeface="TimesNewRomanPS" charset="0"/>
              </a:rPr>
              <a:t>Data Structures &amp; Problem Solving using JAVA/2E</a:t>
            </a:r>
            <a:r>
              <a:rPr lang="en-US" sz="800" b="0" i="1" dirty="0">
                <a:solidFill>
                  <a:schemeClr val="tx1"/>
                </a:solidFill>
                <a:latin typeface="TimesNewRomanPS" charset="0"/>
              </a:rPr>
              <a:t>       </a:t>
            </a:r>
            <a:r>
              <a:rPr lang="en-US" sz="800" b="0" dirty="0">
                <a:solidFill>
                  <a:schemeClr val="tx1"/>
                </a:solidFill>
                <a:latin typeface="TimesNewRomanPS" charset="0"/>
              </a:rPr>
              <a:t>Mark Allen Weiss      © 2002  Addison Wesley</a:t>
            </a:r>
          </a:p>
        </p:txBody>
      </p:sp>
      <p:pic>
        <p:nvPicPr>
          <p:cNvPr id="774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062" y="381000"/>
            <a:ext cx="6027738" cy="58229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3657600"/>
            <a:ext cx="2590800" cy="129266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Animation: 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www.cs.auckland.ac.nz/software/AlgAnim/hash_tables.html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05800" y="6427113"/>
            <a:ext cx="904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Q1a</a:t>
            </a:r>
            <a:endParaRPr lang="en-US" sz="2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Dependent on the </a:t>
            </a:r>
            <a:r>
              <a:rPr lang="en-US" sz="2400" b="1" dirty="0"/>
              <a:t>load factor</a:t>
            </a:r>
            <a:r>
              <a:rPr lang="en-US" sz="2400" dirty="0"/>
              <a:t>,</a:t>
            </a:r>
            <a:r>
              <a:rPr lang="en-US" sz="2400" b="1" dirty="0"/>
              <a:t> </a:t>
            </a:r>
            <a:r>
              <a:rPr lang="en-US" sz="2400" dirty="0">
                <a:sym typeface="Symbol" pitchFamily="18" charset="2"/>
              </a:rPr>
              <a:t>, which is the ratio of the number of items in the table to the size of the table.  Thus 0    1.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ym typeface="Symbol" pitchFamily="18" charset="2"/>
              </a:rPr>
              <a:t>For a given  , what is the expected number of probes before an empty location is found?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ym typeface="Symbol" pitchFamily="18" charset="2"/>
              </a:rPr>
              <a:t>For simplicity, assume that all locations are equally likely to be </a:t>
            </a:r>
            <a:r>
              <a:rPr lang="en-US" sz="2400" dirty="0" smtClean="0">
                <a:sym typeface="Symbol" pitchFamily="18" charset="2"/>
              </a:rPr>
              <a:t>occupied, and equally likely to be the next one we look at.  </a:t>
            </a:r>
            <a:r>
              <a:rPr lang="en-US" sz="2400" dirty="0">
                <a:sym typeface="Symbol" pitchFamily="18" charset="2"/>
              </a:rPr>
              <a:t>Then the probability that a given cell is empty is 1 - , and thus the expected number of probes before finding an empty cell is (write it as a summation).</a:t>
            </a:r>
            <a:br>
              <a:rPr lang="en-US" sz="2400" dirty="0">
                <a:sym typeface="Symbol" pitchFamily="18" charset="2"/>
              </a:rPr>
            </a:br>
            <a:r>
              <a:rPr lang="en-US" sz="2400" dirty="0">
                <a:sym typeface="Symbol" pitchFamily="18" charset="2"/>
              </a:rPr>
              <a:t/>
            </a:r>
            <a:br>
              <a:rPr lang="en-US" sz="2400" dirty="0">
                <a:sym typeface="Symbol" pitchFamily="18" charset="2"/>
              </a:rPr>
            </a:br>
            <a:r>
              <a:rPr lang="en-US" sz="2400" dirty="0">
                <a:sym typeface="Symbol" pitchFamily="18" charset="2"/>
              </a:rPr>
              <a:t/>
            </a:r>
            <a:br>
              <a:rPr lang="en-US" sz="2400" dirty="0">
                <a:sym typeface="Symbol" pitchFamily="18" charset="2"/>
              </a:rPr>
            </a:br>
            <a:r>
              <a:rPr lang="en-US" sz="2400" dirty="0">
                <a:sym typeface="Symbol" pitchFamily="18" charset="2"/>
              </a:rPr>
              <a:t>  </a:t>
            </a:r>
            <a:br>
              <a:rPr lang="en-US" sz="2400" dirty="0">
                <a:sym typeface="Symbol" pitchFamily="18" charset="2"/>
              </a:rPr>
            </a:br>
            <a:r>
              <a:rPr lang="en-US" sz="2400" dirty="0">
                <a:sym typeface="Symbol" pitchFamily="18" charset="2"/>
              </a:rPr>
              <a:t/>
            </a:r>
            <a:br>
              <a:rPr lang="en-US" sz="2400" dirty="0">
                <a:sym typeface="Symbol" pitchFamily="18" charset="2"/>
              </a:rPr>
            </a:br>
            <a:r>
              <a:rPr lang="en-US" sz="2400" dirty="0">
                <a:sym typeface="Symbol" pitchFamily="18" charset="2"/>
              </a:rPr>
              <a:t>|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pitchFamily="18" charset="2"/>
              </a:rPr>
              <a:t>For example, if  is 0.75, the expected value is 4.</a:t>
            </a:r>
          </a:p>
        </p:txBody>
      </p:sp>
      <p:sp>
        <p:nvSpPr>
          <p:cNvPr id="86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linear probing</a:t>
            </a:r>
          </a:p>
        </p:txBody>
      </p:sp>
      <p:pic>
        <p:nvPicPr>
          <p:cNvPr id="8632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76725"/>
            <a:ext cx="9144000" cy="1209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dirty="0"/>
              <a:t>The "equally likely" probability is not realistic, because of </a:t>
            </a:r>
            <a:r>
              <a:rPr lang="en-US" b="1" dirty="0" smtClean="0">
                <a:solidFill>
                  <a:srgbClr val="FF0000"/>
                </a:solidFill>
              </a:rPr>
              <a:t>clustering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dirty="0">
                <a:sym typeface="Symbol" pitchFamily="18" charset="2"/>
              </a:rPr>
              <a:t>Large blocks of consecutive occupied cells are formed.  Any attempt to place a new item in any of those cells results in extending the cluster by at least one </a:t>
            </a:r>
            <a:r>
              <a:rPr lang="en-US" dirty="0" smtClean="0">
                <a:sym typeface="Symbol" pitchFamily="18" charset="2"/>
              </a:rPr>
              <a:t>item</a:t>
            </a:r>
            <a:endParaRPr lang="en-US" dirty="0">
              <a:sym typeface="Symbol" pitchFamily="18" charset="2"/>
            </a:endParaRPr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dirty="0">
                <a:sym typeface="Symbol" pitchFamily="18" charset="2"/>
              </a:rPr>
              <a:t>Thus items collide not only because of identical hash values, but also because of hash values that happen to put them into the </a:t>
            </a:r>
            <a:r>
              <a:rPr lang="en-US" dirty="0" smtClean="0">
                <a:sym typeface="Symbol" pitchFamily="18" charset="2"/>
              </a:rPr>
              <a:t>cluster</a:t>
            </a:r>
            <a:endParaRPr lang="en-US" dirty="0">
              <a:sym typeface="Symbol" pitchFamily="18" charset="2"/>
            </a:endParaRPr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dirty="0">
                <a:sym typeface="Symbol" pitchFamily="18" charset="2"/>
              </a:rPr>
              <a:t>Average number of probes when  is large:</a:t>
            </a:r>
          </a:p>
          <a:p>
            <a:pPr lvl="1">
              <a:lnSpc>
                <a:spcPct val="120000"/>
              </a:lnSpc>
              <a:spcBef>
                <a:spcPct val="10000"/>
              </a:spcBef>
            </a:pPr>
            <a:r>
              <a:rPr lang="en-US" dirty="0">
                <a:sym typeface="Symbol" pitchFamily="18" charset="2"/>
              </a:rPr>
              <a:t>0.5 [ 1 + 1/(1- )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].</a:t>
            </a:r>
          </a:p>
          <a:p>
            <a:pPr lvl="2">
              <a:lnSpc>
                <a:spcPct val="120000"/>
              </a:lnSpc>
              <a:spcBef>
                <a:spcPct val="10000"/>
              </a:spcBef>
            </a:pPr>
            <a:r>
              <a:rPr lang="en-US" sz="2200" dirty="0" smtClean="0">
                <a:sym typeface="Symbol" pitchFamily="-112" charset="2"/>
              </a:rPr>
              <a:t>For a proof, see Knuth, </a:t>
            </a:r>
            <a:r>
              <a:rPr lang="en-US" sz="2200" i="1" dirty="0" smtClean="0">
                <a:sym typeface="Symbol" pitchFamily="-112" charset="2"/>
              </a:rPr>
              <a:t>The Art of Computer Programming</a:t>
            </a:r>
            <a:r>
              <a:rPr lang="en-US" sz="2200" dirty="0" smtClean="0">
                <a:sym typeface="Symbol" pitchFamily="-112" charset="2"/>
              </a:rPr>
              <a:t>, </a:t>
            </a:r>
            <a:r>
              <a:rPr lang="en-US" sz="2200" dirty="0" err="1" smtClean="0">
                <a:sym typeface="Symbol" pitchFamily="-112" charset="2"/>
              </a:rPr>
              <a:t>Vol</a:t>
            </a:r>
            <a:r>
              <a:rPr lang="en-US" sz="2200" dirty="0" smtClean="0">
                <a:sym typeface="Symbol" pitchFamily="-112" charset="2"/>
              </a:rPr>
              <a:t> 3: Searching Sorting, 2</a:t>
            </a:r>
            <a:r>
              <a:rPr lang="en-US" sz="2200" baseline="30000" dirty="0" smtClean="0">
                <a:sym typeface="Symbol" pitchFamily="-112" charset="2"/>
              </a:rPr>
              <a:t>nd </a:t>
            </a:r>
            <a:r>
              <a:rPr lang="en-US" sz="2200" dirty="0" err="1" smtClean="0">
                <a:sym typeface="Symbol" pitchFamily="-112" charset="2"/>
              </a:rPr>
              <a:t>ed</a:t>
            </a:r>
            <a:r>
              <a:rPr lang="en-US" sz="2200" dirty="0" smtClean="0">
                <a:sym typeface="Symbol" pitchFamily="-112" charset="2"/>
              </a:rPr>
              <a:t>, </a:t>
            </a:r>
            <a:r>
              <a:rPr lang="en-US" sz="2200" dirty="0" err="1" smtClean="0">
                <a:sym typeface="Symbol" pitchFamily="-112" charset="2"/>
              </a:rPr>
              <a:t>Addision</a:t>
            </a:r>
            <a:r>
              <a:rPr lang="en-US" sz="2200" dirty="0" smtClean="0">
                <a:sym typeface="Symbol" pitchFamily="-112" charset="2"/>
              </a:rPr>
              <a:t>-Wesley, Reading, MA, 1998.</a:t>
            </a:r>
          </a:p>
          <a:p>
            <a:pPr lvl="1">
              <a:lnSpc>
                <a:spcPct val="120000"/>
              </a:lnSpc>
              <a:spcBef>
                <a:spcPct val="10000"/>
              </a:spcBef>
            </a:pPr>
            <a:r>
              <a:rPr lang="en-US" sz="2400" dirty="0" smtClean="0">
                <a:sym typeface="Symbol" pitchFamily="18" charset="2"/>
              </a:rPr>
              <a:t>What are the values for  = 0, 0.5, 0.75, 0.9?</a:t>
            </a:r>
            <a:endParaRPr lang="en-US" sz="2400" dirty="0" smtClean="0">
              <a:sym typeface="Symbol" pitchFamily="-112" charset="2"/>
            </a:endParaRPr>
          </a:p>
          <a:p>
            <a:pPr lvl="1">
              <a:lnSpc>
                <a:spcPct val="120000"/>
              </a:lnSpc>
              <a:spcBef>
                <a:spcPct val="10000"/>
              </a:spcBef>
            </a:pP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sym typeface="Symbol" pitchFamily="18" charset="2"/>
              </a:rPr>
              <a:t>When </a:t>
            </a: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 approaches 1, this gets bad!</a:t>
            </a:r>
          </a:p>
          <a:p>
            <a:pPr lvl="1">
              <a:lnSpc>
                <a:spcPct val="120000"/>
              </a:lnSpc>
              <a:spcBef>
                <a:spcPct val="10000"/>
              </a:spcBef>
            </a:pPr>
            <a:r>
              <a:rPr lang="en-US" dirty="0">
                <a:sym typeface="Symbol" pitchFamily="18" charset="2"/>
              </a:rPr>
              <a:t>But if   is close to zero, then the average is near </a:t>
            </a:r>
            <a:r>
              <a:rPr lang="en-US" dirty="0" smtClean="0">
                <a:sym typeface="Symbol" pitchFamily="18" charset="2"/>
              </a:rPr>
              <a:t>1.0</a:t>
            </a:r>
          </a:p>
        </p:txBody>
      </p:sp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Analysis of linear probing 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Easy to implement</a:t>
            </a:r>
          </a:p>
          <a:p>
            <a:r>
              <a:rPr lang="en-US" sz="2400" dirty="0"/>
              <a:t>Simple code has fast run time per probe</a:t>
            </a:r>
          </a:p>
          <a:p>
            <a:r>
              <a:rPr lang="en-US" sz="2400" dirty="0"/>
              <a:t>Works well when </a:t>
            </a:r>
            <a:r>
              <a:rPr lang="en-US" sz="2400" dirty="0" smtClean="0"/>
              <a:t>load factor is </a:t>
            </a:r>
            <a:r>
              <a:rPr lang="en-US" sz="2400" dirty="0"/>
              <a:t>low</a:t>
            </a:r>
          </a:p>
          <a:p>
            <a:pPr lvl="1"/>
            <a:r>
              <a:rPr lang="en-US" sz="2100" dirty="0"/>
              <a:t>It could be more efficient just to rehash using a bigger table once it starts to fill.</a:t>
            </a:r>
          </a:p>
          <a:p>
            <a:pPr lvl="1"/>
            <a:r>
              <a:rPr lang="en-US" sz="2100" dirty="0" smtClean="0"/>
              <a:t>What is often done in </a:t>
            </a:r>
            <a:r>
              <a:rPr lang="en-US" sz="2100" dirty="0"/>
              <a:t>practice: rehash to an array that is double in size once the load </a:t>
            </a:r>
            <a:r>
              <a:rPr lang="en-US" sz="2100" dirty="0" smtClean="0"/>
              <a:t>factor reaches 0.5</a:t>
            </a:r>
            <a:endParaRPr lang="en-US" sz="2400" dirty="0"/>
          </a:p>
          <a:p>
            <a:r>
              <a:rPr lang="en-US" sz="2400" dirty="0"/>
              <a:t>What about other fast, easy-to-implement strategies?</a:t>
            </a:r>
          </a:p>
        </p:txBody>
      </p:sp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/>
              <a:t>So why consider linear </a:t>
            </a:r>
            <a:r>
              <a:rPr lang="en-US" dirty="0" smtClean="0"/>
              <a:t>probing?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333333"/>
      </a:dk1>
      <a:lt1>
        <a:srgbClr val="FFFFFF"/>
      </a:lt1>
      <a:dk2>
        <a:srgbClr val="FF0000"/>
      </a:dk2>
      <a:lt2>
        <a:srgbClr val="666666"/>
      </a:lt2>
      <a:accent1>
        <a:srgbClr val="00FF00"/>
      </a:accent1>
      <a:accent2>
        <a:srgbClr val="66CCFF"/>
      </a:accent2>
      <a:accent3>
        <a:srgbClr val="FFFFFF"/>
      </a:accent3>
      <a:accent4>
        <a:srgbClr val="2A2A2A"/>
      </a:accent4>
      <a:accent5>
        <a:srgbClr val="AAFFAA"/>
      </a:accent5>
      <a:accent6>
        <a:srgbClr val="5CB9E7"/>
      </a:accent6>
      <a:hlink>
        <a:srgbClr val="333333"/>
      </a:hlink>
      <a:folHlink>
        <a:srgbClr val="B3B3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28765</TotalTime>
  <Words>1493</Words>
  <Application>Microsoft Office PowerPoint</Application>
  <PresentationFormat>On-screen Show (4:3)</PresentationFormat>
  <Paragraphs>153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Photo Editor Photo</vt:lpstr>
      <vt:lpstr>PowerPoint Presentation</vt:lpstr>
      <vt:lpstr>MA/CSSE 473 Day 28</vt:lpstr>
      <vt:lpstr>Take-Home Exam</vt:lpstr>
      <vt:lpstr>Some Hashing Details</vt:lpstr>
      <vt:lpstr>Collision Resolution: Linear Probing</vt:lpstr>
      <vt:lpstr>PowerPoint Presentation</vt:lpstr>
      <vt:lpstr>Analysis of linear probing</vt:lpstr>
      <vt:lpstr>Analysis of linear probing (continued)</vt:lpstr>
      <vt:lpstr>So why consider linear probing?</vt:lpstr>
      <vt:lpstr>Quadratic probing</vt:lpstr>
      <vt:lpstr>Hints for quadratic probing</vt:lpstr>
      <vt:lpstr>Quadratic probing analysis</vt:lpstr>
      <vt:lpstr>Other approaches to collision resolution</vt:lpstr>
      <vt:lpstr>Hashing with Chaining</vt:lpstr>
      <vt:lpstr>Analysis: Hashing with Chaining</vt:lpstr>
      <vt:lpstr>B-trees</vt:lpstr>
      <vt:lpstr>B-tree nodes</vt:lpstr>
      <vt:lpstr>B-tree nodes (tree of order m)</vt:lpstr>
      <vt:lpstr>Example B-tree(order 4)</vt:lpstr>
      <vt:lpstr>B-tree Animation</vt:lpstr>
      <vt:lpstr>Search for an item</vt:lpstr>
    </vt:vector>
  </TitlesOfParts>
  <Company>clearly presented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Flowers</dc:title>
  <cp:lastModifiedBy>Anderson, Claude W</cp:lastModifiedBy>
  <cp:revision>688</cp:revision>
  <cp:lastPrinted>2010-10-22T13:40:39Z</cp:lastPrinted>
  <dcterms:modified xsi:type="dcterms:W3CDTF">2010-10-25T12:33:14Z</dcterms:modified>
</cp:coreProperties>
</file>