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86" r:id="rId3"/>
    <p:sldId id="399" r:id="rId4"/>
    <p:sldId id="413" r:id="rId5"/>
    <p:sldId id="408" r:id="rId6"/>
    <p:sldId id="409" r:id="rId7"/>
    <p:sldId id="410" r:id="rId8"/>
    <p:sldId id="411" r:id="rId9"/>
    <p:sldId id="414" r:id="rId10"/>
    <p:sldId id="412" r:id="rId11"/>
    <p:sldId id="390" r:id="rId12"/>
    <p:sldId id="384" r:id="rId13"/>
    <p:sldId id="391" r:id="rId14"/>
    <p:sldId id="385" r:id="rId15"/>
    <p:sldId id="415" r:id="rId16"/>
    <p:sldId id="416" r:id="rId17"/>
    <p:sldId id="417" r:id="rId18"/>
    <p:sldId id="418" r:id="rId19"/>
    <p:sldId id="419" r:id="rId20"/>
    <p:sldId id="420" r:id="rId21"/>
  </p:sldIdLst>
  <p:sldSz cx="12192000" cy="6858000"/>
  <p:notesSz cx="6858000" cy="9239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21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1919"/>
    <a:srgbClr val="F2FDF7"/>
    <a:srgbClr val="800040"/>
    <a:srgbClr val="FF0080"/>
    <a:srgbClr val="5D7E9D"/>
    <a:srgbClr val="FFFDDD"/>
    <a:srgbClr val="CEC339"/>
    <a:srgbClr val="FF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092" autoAdjust="0"/>
    <p:restoredTop sz="75809" autoAdjust="0"/>
  </p:normalViewPr>
  <p:slideViewPr>
    <p:cSldViewPr snapToObjects="1">
      <p:cViewPr varScale="1">
        <p:scale>
          <a:sx n="73" d="100"/>
          <a:sy n="73" d="100"/>
        </p:scale>
        <p:origin x="624" y="66"/>
      </p:cViewPr>
      <p:guideLst>
        <p:guide orient="horz" pos="4032"/>
        <p:guide pos="21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2971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3" rIns="92385" bIns="46193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3" y="2"/>
            <a:ext cx="2971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3" rIns="92385" bIns="46193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777289"/>
            <a:ext cx="2971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3" rIns="92385" bIns="46193" numCol="1" anchor="b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3" y="8777289"/>
            <a:ext cx="2971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3" rIns="92385" bIns="46193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8882E4CB-5AA8-470F-AAD3-5483A7B9CB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006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2971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3" rIns="92385" bIns="46193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6" y="2"/>
            <a:ext cx="2971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3" rIns="92385" bIns="46193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7663" y="692150"/>
            <a:ext cx="6162675" cy="3467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1" y="4388645"/>
            <a:ext cx="5486400" cy="415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3" rIns="92385" bIns="461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775685"/>
            <a:ext cx="2971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3" rIns="92385" bIns="46193" numCol="1" anchor="b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6" y="8775685"/>
            <a:ext cx="2971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3" rIns="92385" bIns="46193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DC82725C-350C-46F5-844B-F6E4F7B10B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8536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BDDF8C-BF0E-468B-985D-58D3A0157B9D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7663" y="692150"/>
            <a:ext cx="6162675" cy="3467100"/>
          </a:xfrm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5567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BD425A-08EA-4096-B5C3-9F5B10484B26}" type="slidenum">
              <a:rPr lang="en-US"/>
              <a:pPr/>
              <a:t>10</a:t>
            </a:fld>
            <a:endParaRPr lang="en-US"/>
          </a:p>
        </p:txBody>
      </p:sp>
      <p:sp>
        <p:nvSpPr>
          <p:cNvPr id="409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7663" y="692150"/>
            <a:ext cx="6162675" cy="3467100"/>
          </a:xfrm>
          <a:ln/>
        </p:spPr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404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BD425A-08EA-4096-B5C3-9F5B10484B26}" type="slidenum">
              <a:rPr lang="en-US"/>
              <a:pPr/>
              <a:t>11</a:t>
            </a:fld>
            <a:endParaRPr lang="en-US"/>
          </a:p>
        </p:txBody>
      </p:sp>
      <p:sp>
        <p:nvSpPr>
          <p:cNvPr id="409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7663" y="692150"/>
            <a:ext cx="6162675" cy="3467100"/>
          </a:xfrm>
          <a:ln/>
        </p:spPr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7350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6166F5-086F-46F1-B068-A3731CD2FB98}" type="slidenum">
              <a:rPr lang="en-US"/>
              <a:pPr/>
              <a:t>12</a:t>
            </a:fld>
            <a:endParaRPr lang="en-US"/>
          </a:p>
        </p:txBody>
      </p:sp>
      <p:sp>
        <p:nvSpPr>
          <p:cNvPr id="410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7663" y="692150"/>
            <a:ext cx="6162675" cy="3467100"/>
          </a:xfrm>
          <a:ln/>
        </p:spPr>
      </p:sp>
      <p:sp>
        <p:nvSpPr>
          <p:cNvPr id="410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678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7663" y="692150"/>
            <a:ext cx="6162675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First analysis:  T(n)</a:t>
            </a:r>
            <a:r>
              <a:rPr lang="en-US" baseline="0" dirty="0" smtClean="0"/>
              <a:t> = 8T(n/2) + 1.  a = 8, b = 2, k = 0.    Third case of master theorem.</a:t>
            </a:r>
          </a:p>
          <a:p>
            <a:r>
              <a:rPr lang="en-US" baseline="0" dirty="0" smtClean="0"/>
              <a:t>So T(n) = n^3</a:t>
            </a:r>
          </a:p>
          <a:p>
            <a:endParaRPr lang="en-US" baseline="0" dirty="0" smtClean="0"/>
          </a:p>
          <a:p>
            <a:r>
              <a:rPr lang="en-US" dirty="0" smtClean="0"/>
              <a:t>Second analysis (is on a later slide)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1025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9E98FA-C855-4C32-8734-04763E0DCF22}" type="slidenum">
              <a:rPr lang="en-US"/>
              <a:pPr/>
              <a:t>14</a:t>
            </a:fld>
            <a:endParaRPr lang="en-US"/>
          </a:p>
        </p:txBody>
      </p:sp>
      <p:sp>
        <p:nvSpPr>
          <p:cNvPr id="411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7663" y="692150"/>
            <a:ext cx="6162675" cy="3467100"/>
          </a:xfrm>
          <a:ln/>
        </p:spPr>
      </p:sp>
      <p:sp>
        <p:nvSpPr>
          <p:cNvPr id="411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BEFORE ANIMATION:  Analysis M(N) =  7 M(N/2) = 49 M(N/4)</a:t>
            </a:r>
            <a:r>
              <a:rPr lang="en-US" baseline="0" dirty="0" smtClean="0"/>
              <a:t> ….</a:t>
            </a:r>
          </a:p>
          <a:p>
            <a:endParaRPr lang="en-US" baseline="0" dirty="0" smtClean="0"/>
          </a:p>
          <a:p>
            <a:r>
              <a:rPr lang="en-US" baseline="0" dirty="0" smtClean="0"/>
              <a:t>How do we know that x^(log y) =y^(log x)?</a:t>
            </a:r>
          </a:p>
          <a:p>
            <a:endParaRPr lang="en-US" baseline="0" dirty="0" smtClean="0"/>
          </a:p>
          <a:p>
            <a:r>
              <a:rPr lang="en-US" baseline="0" dirty="0" smtClean="0"/>
              <a:t>A(N) = 7A(N/2) + 18(N/2)</a:t>
            </a:r>
            <a:r>
              <a:rPr lang="en-US" baseline="30000" dirty="0" smtClean="0"/>
              <a:t>2  </a:t>
            </a:r>
          </a:p>
          <a:p>
            <a:endParaRPr lang="en-US" baseline="30000" dirty="0" smtClean="0"/>
          </a:p>
          <a:p>
            <a:r>
              <a:rPr lang="en-US" dirty="0"/>
              <a:t>We are doing 7 multiplications of smaller matrices, and 18 additions of smaller matrices.</a:t>
            </a:r>
          </a:p>
          <a:p>
            <a:endParaRPr lang="en-US" baseline="30000" dirty="0" smtClean="0"/>
          </a:p>
          <a:p>
            <a:endParaRPr lang="en-US" baseline="30000" dirty="0" smtClean="0"/>
          </a:p>
          <a:p>
            <a:r>
              <a:rPr lang="en-US" baseline="0" dirty="0" smtClean="0"/>
              <a:t>Use Master Theorem</a:t>
            </a:r>
          </a:p>
          <a:p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29461424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50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1011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4445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2964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 one has been able to analyze it yet, thought it works fast in practice if gap sequence is chosen well.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6806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7663" y="692150"/>
            <a:ext cx="6162675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Pass</a:t>
            </a:r>
            <a:r>
              <a:rPr lang="en-US" baseline="0" dirty="0" smtClean="0"/>
              <a:t> around attendance sheet.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70223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8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7663" y="692150"/>
            <a:ext cx="6162675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here for reference again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4768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7691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7663" y="692150"/>
            <a:ext cx="6162675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Define the upper hull and lower hull.</a:t>
            </a:r>
          </a:p>
          <a:p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r>
              <a:rPr lang="en-US" dirty="0" smtClean="0"/>
              <a:t> is set of points above the P</a:t>
            </a:r>
            <a:r>
              <a:rPr lang="en-US" baseline="-25000" dirty="0" smtClean="0"/>
              <a:t>1</a:t>
            </a:r>
            <a:r>
              <a:rPr lang="en-US" dirty="0" smtClean="0"/>
              <a:t>P</a:t>
            </a:r>
            <a:r>
              <a:rPr lang="en-US" baseline="-25000" dirty="0" smtClean="0"/>
              <a:t>n</a:t>
            </a:r>
            <a:r>
              <a:rPr lang="en-US" dirty="0" smtClean="0"/>
              <a:t> line</a:t>
            </a:r>
          </a:p>
          <a:p>
            <a:endParaRPr lang="en-US" dirty="0" smtClean="0"/>
          </a:p>
          <a:p>
            <a:r>
              <a:rPr lang="en-US" dirty="0" smtClean="0"/>
              <a:t>To construct Upper Hull:</a:t>
            </a:r>
          </a:p>
          <a:p>
            <a:pPr defTabSz="947884">
              <a:defRPr/>
            </a:pPr>
            <a:r>
              <a:rPr lang="en-US" dirty="0" smtClean="0"/>
              <a:t>If S1 is empty,</a:t>
            </a:r>
            <a:r>
              <a:rPr lang="en-US" baseline="0" dirty="0" smtClean="0"/>
              <a:t> the upper hull is simply the </a:t>
            </a:r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P</a:t>
            </a:r>
            <a:r>
              <a:rPr lang="en-US" baseline="-25000" dirty="0" smtClean="0"/>
              <a:t>n</a:t>
            </a:r>
            <a:r>
              <a:rPr lang="en-US" dirty="0" smtClean="0"/>
              <a:t> line.  Otherwise …</a:t>
            </a:r>
          </a:p>
          <a:p>
            <a:pPr defTabSz="947884">
              <a:defRPr/>
            </a:pPr>
            <a:r>
              <a:rPr lang="en-US" dirty="0" smtClean="0"/>
              <a:t>Find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max</a:t>
            </a:r>
            <a:r>
              <a:rPr lang="en-US" dirty="0" smtClean="0"/>
              <a:t>,</a:t>
            </a:r>
            <a:r>
              <a:rPr lang="en-US" baseline="0" dirty="0" smtClean="0"/>
              <a:t> a point in S1 furthest away from the line.  If there is a tie, select the point that maximizes the angle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max</a:t>
            </a:r>
            <a:r>
              <a:rPr lang="en-US" dirty="0" smtClean="0"/>
              <a:t> P</a:t>
            </a:r>
            <a:r>
              <a:rPr lang="en-US" baseline="-25000" dirty="0" smtClean="0"/>
              <a:t>1</a:t>
            </a:r>
            <a:r>
              <a:rPr lang="en-US" dirty="0" smtClean="0"/>
              <a:t>P</a:t>
            </a:r>
            <a:r>
              <a:rPr lang="en-US" baseline="-25000" dirty="0" smtClean="0"/>
              <a:t>n</a:t>
            </a:r>
            <a:r>
              <a:rPr lang="en-US" baseline="0" dirty="0" smtClean="0"/>
              <a:t>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Next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1387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7663" y="692150"/>
            <a:ext cx="6162675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</a:t>
            </a:r>
            <a:r>
              <a:rPr lang="en-US" baseline="-25000" dirty="0" smtClean="0"/>
              <a:t>1,1</a:t>
            </a:r>
            <a:r>
              <a:rPr lang="en-US" baseline="0" dirty="0" smtClean="0"/>
              <a:t> is the set of points from S1 that are to the left of line P</a:t>
            </a:r>
            <a:r>
              <a:rPr lang="en-US" baseline="-25000" dirty="0" smtClean="0"/>
              <a:t>1</a:t>
            </a:r>
            <a:r>
              <a:rPr lang="en-US" baseline="0" dirty="0" smtClean="0"/>
              <a:t>P</a:t>
            </a:r>
            <a:r>
              <a:rPr lang="en-US" baseline="-25000" dirty="0" smtClean="0"/>
              <a:t>max</a:t>
            </a:r>
            <a:r>
              <a:rPr lang="en-US" baseline="0" dirty="0" smtClean="0"/>
              <a:t>.</a:t>
            </a:r>
          </a:p>
          <a:p>
            <a:pPr defTabSz="947884">
              <a:defRPr/>
            </a:pPr>
            <a:r>
              <a:rPr lang="en-US" dirty="0" smtClean="0"/>
              <a:t>S</a:t>
            </a:r>
            <a:r>
              <a:rPr lang="en-US" baseline="-25000" dirty="0" smtClean="0"/>
              <a:t>1,2</a:t>
            </a:r>
            <a:r>
              <a:rPr lang="en-US" baseline="0" dirty="0" smtClean="0"/>
              <a:t> is the set of points from S1 that are to the left of line </a:t>
            </a:r>
            <a:r>
              <a:rPr lang="en-US" baseline="0" dirty="0" err="1" smtClean="0"/>
              <a:t>P</a:t>
            </a:r>
            <a:r>
              <a:rPr lang="en-US" baseline="-25000" dirty="0" err="1" smtClean="0"/>
              <a:t>max</a:t>
            </a:r>
            <a:r>
              <a:rPr lang="en-US" baseline="0" dirty="0" err="1" smtClean="0"/>
              <a:t>P</a:t>
            </a:r>
            <a:r>
              <a:rPr lang="en-US" baseline="-25000" dirty="0" err="1" smtClean="0"/>
              <a:t>n</a:t>
            </a:r>
            <a:r>
              <a:rPr lang="en-US" baseline="0" dirty="0" smtClean="0"/>
              <a:t>.</a:t>
            </a:r>
          </a:p>
          <a:p>
            <a:pPr defTabSz="947884">
              <a:defRPr/>
            </a:pPr>
            <a:endParaRPr lang="en-US" baseline="0" dirty="0" smtClean="0"/>
          </a:p>
          <a:p>
            <a:pPr defTabSz="947884">
              <a:defRPr/>
            </a:pPr>
            <a:r>
              <a:rPr lang="en-US" baseline="0" dirty="0" smtClean="0"/>
              <a:t>Note that </a:t>
            </a:r>
          </a:p>
          <a:p>
            <a:pPr marL="236970" indent="-236970" defTabSz="947884">
              <a:buFont typeface="+mj-lt"/>
              <a:buAutoNum type="arabicPeriod"/>
              <a:defRPr/>
            </a:pPr>
            <a:r>
              <a:rPr lang="en-US" baseline="0" dirty="0" smtClean="0"/>
              <a:t>these sets must be disjoint (or else we did not choose </a:t>
            </a:r>
            <a:r>
              <a:rPr lang="en-US" baseline="0" dirty="0" err="1" smtClean="0"/>
              <a:t>P</a:t>
            </a:r>
            <a:r>
              <a:rPr lang="en-US" baseline="-25000" dirty="0" err="1" smtClean="0"/>
              <a:t>max</a:t>
            </a:r>
            <a:r>
              <a:rPr lang="en-US" baseline="0" dirty="0" smtClean="0"/>
              <a:t> correctly)</a:t>
            </a:r>
          </a:p>
          <a:p>
            <a:pPr marL="236970" indent="-236970" defTabSz="947884">
              <a:buFont typeface="+mj-lt"/>
              <a:buAutoNum type="arabicPeriod"/>
              <a:defRPr/>
            </a:pPr>
            <a:r>
              <a:rPr lang="en-US" baseline="0" dirty="0" err="1" smtClean="0"/>
              <a:t>P</a:t>
            </a:r>
            <a:r>
              <a:rPr lang="en-US" baseline="-25000" dirty="0" err="1" smtClean="0"/>
              <a:t>max</a:t>
            </a:r>
            <a:r>
              <a:rPr lang="en-US" baseline="0" dirty="0" smtClean="0"/>
              <a:t> must be in the upper hull.  </a:t>
            </a:r>
          </a:p>
          <a:p>
            <a:pPr marL="236970" indent="-236970" defTabSz="947884">
              <a:buFont typeface="+mj-lt"/>
              <a:buAutoNum type="arabicPeriod"/>
              <a:defRPr/>
            </a:pPr>
            <a:r>
              <a:rPr lang="en-US" baseline="0" dirty="0" smtClean="0"/>
              <a:t>No points inside the triangle can be in the upper hull.</a:t>
            </a:r>
          </a:p>
          <a:p>
            <a:pPr marL="236970" indent="-236970" defTabSz="947884">
              <a:buFont typeface="+mj-lt"/>
              <a:buAutoNum type="arabicPeriod"/>
              <a:defRPr/>
            </a:pPr>
            <a:endParaRPr lang="en-US" baseline="0" dirty="0" smtClean="0"/>
          </a:p>
          <a:p>
            <a:pPr defTabSz="947884">
              <a:defRPr/>
            </a:pPr>
            <a:r>
              <a:rPr lang="en-US" baseline="0" dirty="0" smtClean="0"/>
              <a:t>Recursively construct upper hulls of P</a:t>
            </a:r>
            <a:r>
              <a:rPr lang="en-US" baseline="-25000" dirty="0" smtClean="0"/>
              <a:t>1</a:t>
            </a:r>
            <a:r>
              <a:rPr lang="en-US" baseline="0" dirty="0" smtClean="0"/>
              <a:t> U </a:t>
            </a:r>
            <a:r>
              <a:rPr lang="en-US" dirty="0" smtClean="0"/>
              <a:t>S</a:t>
            </a:r>
            <a:r>
              <a:rPr lang="en-US" baseline="-25000" dirty="0" smtClean="0"/>
              <a:t>1,1</a:t>
            </a:r>
            <a:r>
              <a:rPr lang="en-US" baseline="0" dirty="0" smtClean="0"/>
              <a:t>  U </a:t>
            </a:r>
            <a:r>
              <a:rPr lang="en-US" baseline="0" dirty="0" err="1" smtClean="0"/>
              <a:t>P</a:t>
            </a:r>
            <a:r>
              <a:rPr lang="en-US" baseline="-25000" dirty="0" err="1" smtClean="0"/>
              <a:t>max</a:t>
            </a:r>
            <a:r>
              <a:rPr lang="en-US" baseline="0" dirty="0" smtClean="0"/>
              <a:t> and of </a:t>
            </a:r>
            <a:r>
              <a:rPr lang="en-US" baseline="0" dirty="0" err="1" smtClean="0"/>
              <a:t>P</a:t>
            </a:r>
            <a:r>
              <a:rPr lang="en-US" baseline="-25000" dirty="0" err="1" smtClean="0"/>
              <a:t>max</a:t>
            </a:r>
            <a:r>
              <a:rPr lang="en-US" baseline="0" dirty="0" smtClean="0"/>
              <a:t> U </a:t>
            </a:r>
            <a:r>
              <a:rPr lang="en-US" dirty="0" smtClean="0"/>
              <a:t>S</a:t>
            </a:r>
            <a:r>
              <a:rPr lang="en-US" baseline="-25000" dirty="0" smtClean="0"/>
              <a:t>1,2</a:t>
            </a:r>
            <a:r>
              <a:rPr lang="en-US" baseline="0" dirty="0" smtClean="0"/>
              <a:t>  U </a:t>
            </a:r>
            <a:r>
              <a:rPr lang="en-US" baseline="0" dirty="0" err="1" smtClean="0"/>
              <a:t>P</a:t>
            </a:r>
            <a:r>
              <a:rPr lang="en-US" baseline="-25000" dirty="0" err="1" smtClean="0"/>
              <a:t>n</a:t>
            </a:r>
            <a:r>
              <a:rPr lang="en-US" baseline="0" dirty="0" smtClean="0"/>
              <a:t>.</a:t>
            </a:r>
          </a:p>
          <a:p>
            <a:pPr defTabSz="947884">
              <a:defRPr/>
            </a:pPr>
            <a:endParaRPr lang="en-US" baseline="0" dirty="0" smtClean="0"/>
          </a:p>
          <a:p>
            <a:pPr defTabSz="947884"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7400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7663" y="692150"/>
            <a:ext cx="6162675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0497">
              <a:defRPr/>
            </a:pPr>
            <a:r>
              <a:rPr lang="en-US" sz="1900" b="1" dirty="0"/>
              <a:t>Speeding up he calculation of the determinant</a:t>
            </a:r>
          </a:p>
          <a:p>
            <a:r>
              <a:rPr lang="en-US" sz="1900" dirty="0"/>
              <a:t>Note that the first </a:t>
            </a:r>
            <a:r>
              <a:rPr lang="en-US" sz="1900" dirty="0" smtClean="0"/>
              <a:t>and 5</a:t>
            </a:r>
            <a:r>
              <a:rPr lang="en-US" sz="1900" baseline="30000" dirty="0" smtClean="0"/>
              <a:t>th</a:t>
            </a:r>
            <a:r>
              <a:rPr lang="en-US" sz="1900" dirty="0" smtClean="0"/>
              <a:t>  </a:t>
            </a:r>
            <a:r>
              <a:rPr lang="en-US" sz="1900" dirty="0"/>
              <a:t>terms of the determinant are the same for all </a:t>
            </a:r>
            <a:r>
              <a:rPr lang="en-US" sz="1900" dirty="0" smtClean="0"/>
              <a:t>points P3</a:t>
            </a:r>
            <a:r>
              <a:rPr lang="en-US" sz="1900" dirty="0"/>
              <a:t>, </a:t>
            </a:r>
          </a:p>
          <a:p>
            <a:r>
              <a:rPr lang="en-US" sz="1900" dirty="0"/>
              <a:t>so for each point we only have to do  4 multiplications and 4 </a:t>
            </a:r>
            <a:r>
              <a:rPr lang="en-US" sz="1900" dirty="0" smtClean="0"/>
              <a:t>additions each time.</a:t>
            </a:r>
            <a:endParaRPr lang="en-US" sz="1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403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7663" y="692150"/>
            <a:ext cx="6162675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47884">
              <a:defRPr/>
            </a:pPr>
            <a:r>
              <a:rPr lang="en-US" dirty="0" smtClean="0"/>
              <a:t>Worst Case is O(n</a:t>
            </a:r>
            <a:r>
              <a:rPr lang="en-US" baseline="30000" dirty="0" smtClean="0"/>
              <a:t>2</a:t>
            </a:r>
            <a:r>
              <a:rPr lang="en-US" dirty="0" smtClean="0"/>
              <a:t>).  What is the worst case (none of the points are inside the triangle).</a:t>
            </a:r>
          </a:p>
          <a:p>
            <a:pPr defTabSz="947884">
              <a:defRPr/>
            </a:pPr>
            <a:endParaRPr lang="en-US" dirty="0" smtClean="0"/>
          </a:p>
          <a:p>
            <a:pPr defTabSz="947884">
              <a:defRPr/>
            </a:pPr>
            <a:r>
              <a:rPr lang="en-US" dirty="0" smtClean="0"/>
              <a:t>Average turns out to be O(N), where N = number of points.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299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584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9" name="Picture 27" descr="bigdice2"/>
          <p:cNvPicPr>
            <a:picLocks noChangeAspect="1" noChangeArrowheads="1"/>
          </p:cNvPicPr>
          <p:nvPr userDrawn="1"/>
        </p:nvPicPr>
        <p:blipFill>
          <a:blip r:embed="rId2"/>
          <a:srcRect r="1891" b="8026"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3200" y="167605"/>
            <a:ext cx="103632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3200" y="1905000"/>
            <a:ext cx="3962400" cy="34290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90" name="Text Box 18"/>
          <p:cNvSpPr txBox="1">
            <a:spLocks noChangeArrowheads="1"/>
          </p:cNvSpPr>
          <p:nvPr userDrawn="1"/>
        </p:nvSpPr>
        <p:spPr bwMode="auto">
          <a:xfrm rot="19237452">
            <a:off x="6194135" y="517803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492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4926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09600" y="1066801"/>
            <a:ext cx="10972800" cy="37004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066801"/>
            <a:ext cx="53848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066801"/>
            <a:ext cx="53848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066801"/>
            <a:ext cx="53848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066801"/>
            <a:ext cx="53848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5" name="Picture 31" descr="dicesmall"/>
          <p:cNvPicPr>
            <a:picLocks noChangeAspect="1" noChangeArrowheads="1"/>
          </p:cNvPicPr>
          <p:nvPr userDrawn="1"/>
        </p:nvPicPr>
        <p:blipFill>
          <a:blip r:embed="rId15"/>
          <a:srcRect t="6250"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0"/>
            <a:ext cx="1097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066800"/>
            <a:ext cx="10972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20" tIns="45720" rIns="18288" bIns="1828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1.bin"/><Relationship Id="rId4" Type="http://schemas.openxmlformats.org/officeDocument/2006/relationships/hyperlink" Target="http://mathforum.org/library/drmath/view/55063.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8" name="Text Box 60"/>
          <p:cNvSpPr txBox="1">
            <a:spLocks noChangeArrowheads="1"/>
          </p:cNvSpPr>
          <p:nvPr/>
        </p:nvSpPr>
        <p:spPr bwMode="auto">
          <a:xfrm>
            <a:off x="1803400" y="-152400"/>
            <a:ext cx="8636000" cy="327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2000" b="1" dirty="0">
              <a:solidFill>
                <a:schemeClr val="hlink"/>
              </a:solidFill>
              <a:latin typeface="Arial Black" pitchFamily="96" charset="0"/>
            </a:endParaRPr>
          </a:p>
          <a:p>
            <a:r>
              <a:rPr lang="en-US" sz="8000" b="1" dirty="0"/>
              <a:t>MA/CSSE 473 Day 17</a:t>
            </a:r>
            <a:endParaRPr lang="en-US" sz="8000" b="1" dirty="0">
              <a:solidFill>
                <a:srgbClr val="F2FDF7"/>
              </a:solidFill>
              <a:latin typeface="Arial Black" pitchFamily="96" charset="0"/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5394325" y="17192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06" name="Text Box 58"/>
          <p:cNvSpPr txBox="1">
            <a:spLocks noChangeArrowheads="1"/>
          </p:cNvSpPr>
          <p:nvPr/>
        </p:nvSpPr>
        <p:spPr bwMode="auto">
          <a:xfrm>
            <a:off x="2422525" y="30146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10" name="Rectangle 62"/>
          <p:cNvSpPr>
            <a:spLocks noChangeArrowheads="1"/>
          </p:cNvSpPr>
          <p:nvPr/>
        </p:nvSpPr>
        <p:spPr bwMode="auto">
          <a:xfrm>
            <a:off x="1524000" y="2743200"/>
            <a:ext cx="35814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Divide-and-conquer Convex Hull</a:t>
            </a:r>
          </a:p>
          <a:p>
            <a:endParaRPr lang="en-US" sz="2800" b="1" dirty="0"/>
          </a:p>
          <a:p>
            <a:r>
              <a:rPr lang="en-US" sz="2800" b="1" dirty="0"/>
              <a:t>Strassen's Algorithm: Matrix Multiplication</a:t>
            </a:r>
          </a:p>
          <a:p>
            <a:endParaRPr lang="en-US" sz="2800" b="1" dirty="0"/>
          </a:p>
          <a:p>
            <a:r>
              <a:rPr lang="en-US" sz="2800" b="1" dirty="0"/>
              <a:t>(if time, Shell's Sort)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Ordinary  </a:t>
            </a:r>
            <a:r>
              <a:rPr lang="en-US" dirty="0"/>
              <a:t>Matrix Multiplication</a:t>
            </a:r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962026"/>
            <a:ext cx="8610600" cy="4905375"/>
          </a:xfrm>
        </p:spPr>
        <p:txBody>
          <a:bodyPr>
            <a:normAutofit/>
          </a:bodyPr>
          <a:lstStyle/>
          <a:p>
            <a:pPr>
              <a:buFont typeface="Monotype Sorts" pitchFamily="2" charset="2"/>
              <a:buNone/>
            </a:pPr>
            <a:r>
              <a:rPr lang="en-US" dirty="0"/>
              <a:t>    </a:t>
            </a:r>
            <a:r>
              <a:rPr lang="en-US" dirty="0" smtClean="0"/>
              <a:t>How many additions and multiplications are needed to compute the product of two 2x2 matrices?</a:t>
            </a:r>
            <a:endParaRPr lang="en-US" dirty="0"/>
          </a:p>
          <a:p>
            <a:endParaRPr lang="en-US" dirty="0"/>
          </a:p>
          <a:p>
            <a:pPr lvl="2">
              <a:buFontTx/>
              <a:buNone/>
            </a:pPr>
            <a:r>
              <a:rPr lang="en-US" dirty="0"/>
              <a:t>C</a:t>
            </a:r>
            <a:r>
              <a:rPr lang="en-US" baseline="-25000" dirty="0"/>
              <a:t>00    </a:t>
            </a:r>
            <a:r>
              <a:rPr lang="en-US" dirty="0"/>
              <a:t>C</a:t>
            </a:r>
            <a:r>
              <a:rPr lang="en-US" baseline="-25000" dirty="0"/>
              <a:t>01</a:t>
            </a:r>
            <a:r>
              <a:rPr lang="en-US" dirty="0"/>
              <a:t>                A</a:t>
            </a:r>
            <a:r>
              <a:rPr lang="en-US" baseline="-25000" dirty="0"/>
              <a:t>00</a:t>
            </a:r>
            <a:r>
              <a:rPr lang="en-US" dirty="0"/>
              <a:t>    A</a:t>
            </a:r>
            <a:r>
              <a:rPr lang="en-US" baseline="-25000" dirty="0"/>
              <a:t>01</a:t>
            </a:r>
            <a:r>
              <a:rPr lang="en-US" dirty="0"/>
              <a:t>                B</a:t>
            </a:r>
            <a:r>
              <a:rPr lang="en-US" baseline="-25000" dirty="0"/>
              <a:t>00</a:t>
            </a:r>
            <a:r>
              <a:rPr lang="en-US" dirty="0"/>
              <a:t>    B</a:t>
            </a:r>
            <a:r>
              <a:rPr lang="en-US" baseline="-25000" dirty="0"/>
              <a:t>01</a:t>
            </a:r>
          </a:p>
          <a:p>
            <a:pPr lvl="2">
              <a:buFontTx/>
              <a:buNone/>
            </a:pPr>
            <a:r>
              <a:rPr lang="en-US" baseline="-25000" dirty="0"/>
              <a:t>                              </a:t>
            </a:r>
            <a:r>
              <a:rPr lang="en-US" dirty="0"/>
              <a:t>=                             *</a:t>
            </a:r>
          </a:p>
          <a:p>
            <a:pPr lvl="2">
              <a:buFontTx/>
              <a:buNone/>
            </a:pPr>
            <a:r>
              <a:rPr lang="en-US" dirty="0"/>
              <a:t>C</a:t>
            </a:r>
            <a:r>
              <a:rPr lang="en-US" baseline="-25000" dirty="0"/>
              <a:t>10    </a:t>
            </a:r>
            <a:r>
              <a:rPr lang="en-US" dirty="0"/>
              <a:t>C</a:t>
            </a:r>
            <a:r>
              <a:rPr lang="en-US" baseline="-25000" dirty="0"/>
              <a:t>11</a:t>
            </a:r>
            <a:r>
              <a:rPr lang="en-US" dirty="0"/>
              <a:t>                A</a:t>
            </a:r>
            <a:r>
              <a:rPr lang="en-US" baseline="-25000" dirty="0"/>
              <a:t>10</a:t>
            </a:r>
            <a:r>
              <a:rPr lang="en-US" dirty="0"/>
              <a:t>    A</a:t>
            </a:r>
            <a:r>
              <a:rPr lang="en-US" baseline="-25000" dirty="0"/>
              <a:t>11</a:t>
            </a:r>
            <a:r>
              <a:rPr lang="en-US" dirty="0"/>
              <a:t>                B</a:t>
            </a:r>
            <a:r>
              <a:rPr lang="en-US" baseline="-25000" dirty="0"/>
              <a:t>10</a:t>
            </a:r>
            <a:r>
              <a:rPr lang="en-US" dirty="0"/>
              <a:t>    B</a:t>
            </a:r>
            <a:r>
              <a:rPr lang="en-US" baseline="-25000" dirty="0"/>
              <a:t>11</a:t>
            </a:r>
          </a:p>
          <a:p>
            <a:pPr lvl="2">
              <a:buFontTx/>
              <a:buNone/>
            </a:pPr>
            <a:endParaRPr lang="en-US" baseline="-25000" dirty="0"/>
          </a:p>
          <a:p>
            <a:pPr lvl="2">
              <a:buFontTx/>
              <a:buNone/>
            </a:pPr>
            <a:endParaRPr lang="en-US" baseline="-25000" dirty="0" smtClean="0"/>
          </a:p>
          <a:p>
            <a:pPr lvl="2">
              <a:buFontTx/>
              <a:buNone/>
            </a:pPr>
            <a:endParaRPr lang="en-US" baseline="-25000" dirty="0"/>
          </a:p>
          <a:p>
            <a:pPr lvl="2">
              <a:buFontTx/>
              <a:buNone/>
            </a:pPr>
            <a:endParaRPr lang="en-US" baseline="-25000" dirty="0" smtClean="0"/>
          </a:p>
          <a:p>
            <a:pPr lvl="2">
              <a:buFontTx/>
              <a:buNone/>
            </a:pPr>
            <a:endParaRPr lang="en-US" baseline="-25000" dirty="0"/>
          </a:p>
          <a:p>
            <a:pPr lvl="2">
              <a:buFontTx/>
              <a:buNone/>
            </a:pPr>
            <a:endParaRPr lang="en-US" baseline="-25000" dirty="0" smtClean="0"/>
          </a:p>
          <a:p>
            <a:pPr lvl="2">
              <a:buFontTx/>
              <a:buNone/>
            </a:pPr>
            <a:endParaRPr lang="en-US" baseline="-25000" dirty="0"/>
          </a:p>
          <a:p>
            <a:pPr lvl="2">
              <a:buFontTx/>
              <a:buNone/>
            </a:pPr>
            <a:endParaRPr lang="en-US" baseline="-25000" dirty="0"/>
          </a:p>
          <a:p>
            <a:pPr>
              <a:buNone/>
            </a:pP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1752600" y="2709208"/>
            <a:ext cx="1981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dirty="0">
                <a:latin typeface="+mn-lt"/>
              </a:rPr>
              <a:t>[</a:t>
            </a:r>
            <a:r>
              <a:rPr lang="en-US" sz="9600" dirty="0">
                <a:latin typeface="+mn-lt"/>
              </a:rPr>
              <a:t>   </a:t>
            </a:r>
            <a:r>
              <a:rPr lang="en-US" sz="12000" dirty="0">
                <a:latin typeface="+mn-lt"/>
              </a:rPr>
              <a:t>]</a:t>
            </a:r>
            <a:endParaRPr lang="en-US" sz="12000" dirty="0"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10000" y="2709208"/>
            <a:ext cx="1981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dirty="0">
                <a:latin typeface="+mn-lt"/>
              </a:rPr>
              <a:t>[</a:t>
            </a:r>
            <a:r>
              <a:rPr lang="en-US" sz="9600" dirty="0">
                <a:latin typeface="+mn-lt"/>
              </a:rPr>
              <a:t>   </a:t>
            </a:r>
            <a:r>
              <a:rPr lang="en-US" sz="12000" dirty="0">
                <a:latin typeface="+mn-lt"/>
              </a:rPr>
              <a:t>]</a:t>
            </a:r>
            <a:endParaRPr lang="en-US" sz="12000" dirty="0"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43600" y="2709208"/>
            <a:ext cx="1981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dirty="0">
                <a:latin typeface="+mn-lt"/>
              </a:rPr>
              <a:t>[</a:t>
            </a:r>
            <a:r>
              <a:rPr lang="en-US" sz="9600" dirty="0">
                <a:latin typeface="+mn-lt"/>
              </a:rPr>
              <a:t>   </a:t>
            </a:r>
            <a:r>
              <a:rPr lang="en-US" sz="12000" dirty="0">
                <a:latin typeface="+mn-lt"/>
              </a:rPr>
              <a:t>]</a:t>
            </a:r>
            <a:endParaRPr lang="en-US" sz="1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5103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Strassen’s Matrix Multiplication</a:t>
            </a:r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962026"/>
            <a:ext cx="8610600" cy="4905375"/>
          </a:xfrm>
        </p:spPr>
        <p:txBody>
          <a:bodyPr>
            <a:normAutofit/>
          </a:bodyPr>
          <a:lstStyle/>
          <a:p>
            <a:pPr>
              <a:buFont typeface="Monotype Sorts" pitchFamily="2" charset="2"/>
              <a:buNone/>
            </a:pPr>
            <a:r>
              <a:rPr lang="en-US" dirty="0"/>
              <a:t>    </a:t>
            </a:r>
            <a:r>
              <a:rPr lang="en-US" dirty="0" err="1"/>
              <a:t>Strassen</a:t>
            </a:r>
            <a:r>
              <a:rPr lang="en-US" dirty="0"/>
              <a:t> observed [1969] that  the product of two matrices can be computed as follows:</a:t>
            </a:r>
          </a:p>
          <a:p>
            <a:endParaRPr lang="en-US" dirty="0"/>
          </a:p>
          <a:p>
            <a:pPr lvl="2">
              <a:buFontTx/>
              <a:buNone/>
            </a:pPr>
            <a:r>
              <a:rPr lang="en-US" dirty="0"/>
              <a:t>C</a:t>
            </a:r>
            <a:r>
              <a:rPr lang="en-US" baseline="-25000" dirty="0"/>
              <a:t>00    </a:t>
            </a:r>
            <a:r>
              <a:rPr lang="en-US" dirty="0"/>
              <a:t>C</a:t>
            </a:r>
            <a:r>
              <a:rPr lang="en-US" baseline="-25000" dirty="0"/>
              <a:t>01</a:t>
            </a:r>
            <a:r>
              <a:rPr lang="en-US" dirty="0"/>
              <a:t>                A</a:t>
            </a:r>
            <a:r>
              <a:rPr lang="en-US" baseline="-25000" dirty="0"/>
              <a:t>00</a:t>
            </a:r>
            <a:r>
              <a:rPr lang="en-US" dirty="0"/>
              <a:t>    A</a:t>
            </a:r>
            <a:r>
              <a:rPr lang="en-US" baseline="-25000" dirty="0"/>
              <a:t>01</a:t>
            </a:r>
            <a:r>
              <a:rPr lang="en-US" dirty="0"/>
              <a:t>                B</a:t>
            </a:r>
            <a:r>
              <a:rPr lang="en-US" baseline="-25000" dirty="0"/>
              <a:t>00</a:t>
            </a:r>
            <a:r>
              <a:rPr lang="en-US" dirty="0"/>
              <a:t>    B</a:t>
            </a:r>
            <a:r>
              <a:rPr lang="en-US" baseline="-25000" dirty="0"/>
              <a:t>01</a:t>
            </a:r>
          </a:p>
          <a:p>
            <a:pPr lvl="2">
              <a:buFontTx/>
              <a:buNone/>
            </a:pPr>
            <a:r>
              <a:rPr lang="en-US" baseline="-25000" dirty="0"/>
              <a:t>                              </a:t>
            </a:r>
            <a:r>
              <a:rPr lang="en-US" dirty="0"/>
              <a:t>=                             *</a:t>
            </a:r>
          </a:p>
          <a:p>
            <a:pPr lvl="2">
              <a:buFontTx/>
              <a:buNone/>
            </a:pPr>
            <a:r>
              <a:rPr lang="en-US" dirty="0"/>
              <a:t>C</a:t>
            </a:r>
            <a:r>
              <a:rPr lang="en-US" baseline="-25000" dirty="0"/>
              <a:t>10    </a:t>
            </a:r>
            <a:r>
              <a:rPr lang="en-US" dirty="0"/>
              <a:t>C</a:t>
            </a:r>
            <a:r>
              <a:rPr lang="en-US" baseline="-25000" dirty="0"/>
              <a:t>11</a:t>
            </a:r>
            <a:r>
              <a:rPr lang="en-US" dirty="0"/>
              <a:t>                A</a:t>
            </a:r>
            <a:r>
              <a:rPr lang="en-US" baseline="-25000" dirty="0"/>
              <a:t>10</a:t>
            </a:r>
            <a:r>
              <a:rPr lang="en-US" dirty="0"/>
              <a:t>    A</a:t>
            </a:r>
            <a:r>
              <a:rPr lang="en-US" baseline="-25000" dirty="0"/>
              <a:t>11</a:t>
            </a:r>
            <a:r>
              <a:rPr lang="en-US" dirty="0"/>
              <a:t>                B</a:t>
            </a:r>
            <a:r>
              <a:rPr lang="en-US" baseline="-25000" dirty="0"/>
              <a:t>10</a:t>
            </a:r>
            <a:r>
              <a:rPr lang="en-US" dirty="0"/>
              <a:t>    B</a:t>
            </a:r>
            <a:r>
              <a:rPr lang="en-US" baseline="-25000" dirty="0"/>
              <a:t>11</a:t>
            </a:r>
          </a:p>
          <a:p>
            <a:pPr lvl="2">
              <a:buFontTx/>
              <a:buNone/>
            </a:pPr>
            <a:endParaRPr lang="en-US" baseline="-25000" dirty="0"/>
          </a:p>
          <a:p>
            <a:pPr lvl="2">
              <a:buFontTx/>
              <a:buNone/>
            </a:pPr>
            <a:endParaRPr lang="en-US" baseline="-25000" dirty="0"/>
          </a:p>
          <a:p>
            <a:pPr lvl="2">
              <a:buFontTx/>
              <a:buNone/>
            </a:pPr>
            <a:r>
              <a:rPr lang="en-US" dirty="0"/>
              <a:t>                      </a:t>
            </a:r>
            <a:r>
              <a:rPr lang="en-US" dirty="0" smtClean="0"/>
              <a:t>M</a:t>
            </a:r>
            <a:r>
              <a:rPr lang="en-US" baseline="-25000" dirty="0" smtClean="0"/>
              <a:t>1</a:t>
            </a:r>
            <a:r>
              <a:rPr lang="en-US" dirty="0" smtClean="0"/>
              <a:t>   </a:t>
            </a:r>
            <a:r>
              <a:rPr lang="en-US" dirty="0"/>
              <a:t>+ M</a:t>
            </a:r>
            <a:r>
              <a:rPr lang="en-US" baseline="-25000" dirty="0"/>
              <a:t>4</a:t>
            </a:r>
            <a:r>
              <a:rPr lang="en-US" dirty="0"/>
              <a:t>  - M</a:t>
            </a:r>
            <a:r>
              <a:rPr lang="en-US" baseline="-25000" dirty="0"/>
              <a:t>5 </a:t>
            </a:r>
            <a:r>
              <a:rPr lang="en-US" dirty="0"/>
              <a:t>+ M</a:t>
            </a:r>
            <a:r>
              <a:rPr lang="en-US" baseline="-25000" dirty="0"/>
              <a:t>7</a:t>
            </a:r>
            <a:r>
              <a:rPr lang="en-US" dirty="0"/>
              <a:t>                        M</a:t>
            </a:r>
            <a:r>
              <a:rPr lang="en-US" baseline="-25000" dirty="0"/>
              <a:t>3 </a:t>
            </a:r>
            <a:r>
              <a:rPr lang="en-US" dirty="0"/>
              <a:t>+ M</a:t>
            </a:r>
            <a:r>
              <a:rPr lang="en-US" baseline="-25000" dirty="0"/>
              <a:t>5</a:t>
            </a:r>
            <a:r>
              <a:rPr lang="en-US" dirty="0"/>
              <a:t> </a:t>
            </a:r>
            <a:endParaRPr lang="en-US" baseline="-25000" dirty="0"/>
          </a:p>
          <a:p>
            <a:pPr lvl="2">
              <a:buFontTx/>
              <a:buNone/>
            </a:pPr>
            <a:r>
              <a:rPr lang="en-US" baseline="-25000" dirty="0"/>
              <a:t>                       </a:t>
            </a:r>
            <a:r>
              <a:rPr lang="en-US" dirty="0" smtClean="0"/>
              <a:t>=                   </a:t>
            </a:r>
            <a:endParaRPr lang="en-US" dirty="0"/>
          </a:p>
          <a:p>
            <a:pPr lvl="2">
              <a:buFontTx/>
              <a:buNone/>
            </a:pPr>
            <a:r>
              <a:rPr lang="en-US" dirty="0"/>
              <a:t>                       </a:t>
            </a:r>
            <a:r>
              <a:rPr lang="en-US" dirty="0" smtClean="0"/>
              <a:t>M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+ M</a:t>
            </a:r>
            <a:r>
              <a:rPr lang="en-US" baseline="-25000" dirty="0"/>
              <a:t>4                                               </a:t>
            </a:r>
            <a:r>
              <a:rPr lang="en-US" dirty="0"/>
              <a:t>M</a:t>
            </a:r>
            <a:r>
              <a:rPr lang="en-US" baseline="-25000" dirty="0"/>
              <a:t>1</a:t>
            </a:r>
            <a:r>
              <a:rPr lang="en-US" dirty="0"/>
              <a:t>   + M</a:t>
            </a:r>
            <a:r>
              <a:rPr lang="en-US" baseline="-25000" dirty="0"/>
              <a:t>3</a:t>
            </a:r>
            <a:r>
              <a:rPr lang="en-US" dirty="0"/>
              <a:t>  - M</a:t>
            </a:r>
            <a:r>
              <a:rPr lang="en-US" baseline="-25000" dirty="0"/>
              <a:t>2 </a:t>
            </a:r>
            <a:r>
              <a:rPr lang="en-US" dirty="0"/>
              <a:t>+ M</a:t>
            </a:r>
            <a:r>
              <a:rPr lang="en-US" baseline="-25000" dirty="0"/>
              <a:t>6</a:t>
            </a:r>
            <a:r>
              <a:rPr lang="en-US" dirty="0"/>
              <a:t> </a:t>
            </a:r>
            <a:endParaRPr lang="en-US" baseline="-25000" dirty="0"/>
          </a:p>
          <a:p>
            <a:pPr>
              <a:buNone/>
            </a:pP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1828800" y="2209800"/>
            <a:ext cx="1981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dirty="0">
                <a:latin typeface="+mn-lt"/>
              </a:rPr>
              <a:t>[</a:t>
            </a:r>
            <a:r>
              <a:rPr lang="en-US" sz="9600" dirty="0">
                <a:latin typeface="+mn-lt"/>
              </a:rPr>
              <a:t>   </a:t>
            </a:r>
            <a:r>
              <a:rPr lang="en-US" sz="12000" dirty="0">
                <a:latin typeface="+mn-lt"/>
              </a:rPr>
              <a:t>]</a:t>
            </a:r>
            <a:endParaRPr lang="en-US" sz="12000" dirty="0"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10000" y="2286000"/>
            <a:ext cx="1981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dirty="0">
                <a:latin typeface="+mn-lt"/>
              </a:rPr>
              <a:t>[</a:t>
            </a:r>
            <a:r>
              <a:rPr lang="en-US" sz="9600" dirty="0">
                <a:latin typeface="+mn-lt"/>
              </a:rPr>
              <a:t>   </a:t>
            </a:r>
            <a:r>
              <a:rPr lang="en-US" sz="12000" dirty="0">
                <a:latin typeface="+mn-lt"/>
              </a:rPr>
              <a:t>]</a:t>
            </a:r>
            <a:endParaRPr lang="en-US" sz="12000" dirty="0"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43600" y="2252008"/>
            <a:ext cx="1981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dirty="0">
                <a:latin typeface="+mn-lt"/>
              </a:rPr>
              <a:t>[</a:t>
            </a:r>
            <a:r>
              <a:rPr lang="en-US" sz="9600" dirty="0">
                <a:latin typeface="+mn-lt"/>
              </a:rPr>
              <a:t>   </a:t>
            </a:r>
            <a:r>
              <a:rPr lang="en-US" sz="12000" dirty="0">
                <a:latin typeface="+mn-lt"/>
              </a:rPr>
              <a:t>]</a:t>
            </a:r>
            <a:endParaRPr lang="en-US" sz="12000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52800" y="4114800"/>
            <a:ext cx="6858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dirty="0">
                <a:latin typeface="+mn-lt"/>
              </a:rPr>
              <a:t>[</a:t>
            </a:r>
            <a:r>
              <a:rPr lang="en-US" sz="9600" dirty="0">
                <a:latin typeface="+mn-lt"/>
              </a:rPr>
              <a:t>                    </a:t>
            </a:r>
            <a:r>
              <a:rPr lang="en-US" sz="12000" dirty="0">
                <a:latin typeface="+mn-lt"/>
              </a:rPr>
              <a:t>]</a:t>
            </a:r>
            <a:endParaRPr lang="en-US" sz="12000" dirty="0"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438400" y="6400801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Values of M</a:t>
            </a:r>
            <a:r>
              <a:rPr lang="en-US" sz="2400" baseline="-25000" dirty="0">
                <a:solidFill>
                  <a:srgbClr val="FF0000"/>
                </a:solidFill>
              </a:rPr>
              <a:t>1</a:t>
            </a:r>
            <a:r>
              <a:rPr lang="en-US" sz="2400" dirty="0">
                <a:solidFill>
                  <a:srgbClr val="FF0000"/>
                </a:solidFill>
              </a:rPr>
              <a:t>, M</a:t>
            </a:r>
            <a:r>
              <a:rPr lang="en-US" sz="2400" baseline="-25000" dirty="0">
                <a:solidFill>
                  <a:srgbClr val="FF0000"/>
                </a:solidFill>
              </a:rPr>
              <a:t>2</a:t>
            </a:r>
            <a:r>
              <a:rPr lang="en-US" sz="2400" dirty="0">
                <a:solidFill>
                  <a:srgbClr val="FF0000"/>
                </a:solidFill>
              </a:rPr>
              <a:t>, … , M</a:t>
            </a:r>
            <a:r>
              <a:rPr lang="en-US" sz="2400" baseline="-25000" dirty="0">
                <a:solidFill>
                  <a:srgbClr val="FF0000"/>
                </a:solidFill>
              </a:rPr>
              <a:t>7</a:t>
            </a:r>
            <a:r>
              <a:rPr lang="en-US" sz="2400" dirty="0">
                <a:solidFill>
                  <a:srgbClr val="FF0000"/>
                </a:solidFill>
              </a:rPr>
              <a:t> are on the next slide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24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52400"/>
            <a:ext cx="8686800" cy="685800"/>
          </a:xfrm>
        </p:spPr>
        <p:txBody>
          <a:bodyPr/>
          <a:lstStyle/>
          <a:p>
            <a:r>
              <a:rPr lang="en-US"/>
              <a:t>Formulas for Strassen’s Algorithm</a:t>
            </a:r>
          </a:p>
        </p:txBody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066800"/>
            <a:ext cx="4953000" cy="5562600"/>
          </a:xfrm>
          <a:ln w="19050">
            <a:solidFill>
              <a:srgbClr val="191919"/>
            </a:solidFill>
          </a:ln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dirty="0"/>
              <a:t>M</a:t>
            </a:r>
            <a:r>
              <a:rPr lang="en-US" baseline="-25000" dirty="0"/>
              <a:t>1</a:t>
            </a:r>
            <a:r>
              <a:rPr lang="en-US" dirty="0"/>
              <a:t> = (A</a:t>
            </a:r>
            <a:r>
              <a:rPr lang="en-US" baseline="-25000" dirty="0"/>
              <a:t>00</a:t>
            </a:r>
            <a:r>
              <a:rPr lang="en-US" dirty="0"/>
              <a:t> + A</a:t>
            </a:r>
            <a:r>
              <a:rPr lang="en-US" baseline="-25000" dirty="0"/>
              <a:t>11</a:t>
            </a:r>
            <a:r>
              <a:rPr lang="en-US" dirty="0"/>
              <a:t>) </a:t>
            </a:r>
            <a:r>
              <a:rPr lang="en-US" b="0" dirty="0">
                <a:sym typeface="Symbol" pitchFamily="84" charset="2"/>
              </a:rPr>
              <a:t></a:t>
            </a:r>
            <a:r>
              <a:rPr lang="en-US" dirty="0"/>
              <a:t> (B</a:t>
            </a:r>
            <a:r>
              <a:rPr lang="en-US" baseline="-25000" dirty="0"/>
              <a:t>00</a:t>
            </a:r>
            <a:r>
              <a:rPr lang="en-US" dirty="0"/>
              <a:t> + </a:t>
            </a:r>
            <a:r>
              <a:rPr lang="en-US" b="0" dirty="0"/>
              <a:t>B</a:t>
            </a:r>
            <a:r>
              <a:rPr lang="en-US" b="0" baseline="-25000" dirty="0"/>
              <a:t>11</a:t>
            </a:r>
            <a:r>
              <a:rPr lang="en-US" b="0" dirty="0"/>
              <a:t>)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b="0" dirty="0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dirty="0"/>
              <a:t>M</a:t>
            </a:r>
            <a:r>
              <a:rPr lang="en-US" baseline="-25000" dirty="0"/>
              <a:t>2</a:t>
            </a:r>
            <a:r>
              <a:rPr lang="en-US" dirty="0"/>
              <a:t> = (A</a:t>
            </a:r>
            <a:r>
              <a:rPr lang="en-US" baseline="-25000" dirty="0"/>
              <a:t>10</a:t>
            </a:r>
            <a:r>
              <a:rPr lang="en-US" dirty="0"/>
              <a:t> + A</a:t>
            </a:r>
            <a:r>
              <a:rPr lang="en-US" baseline="-25000" dirty="0"/>
              <a:t>11</a:t>
            </a:r>
            <a:r>
              <a:rPr lang="en-US" dirty="0"/>
              <a:t>) </a:t>
            </a:r>
            <a:r>
              <a:rPr lang="en-US" b="0" dirty="0">
                <a:sym typeface="Symbol" pitchFamily="84" charset="2"/>
              </a:rPr>
              <a:t></a:t>
            </a:r>
            <a:r>
              <a:rPr lang="en-US" dirty="0"/>
              <a:t> B</a:t>
            </a:r>
            <a:r>
              <a:rPr lang="en-US" baseline="-25000" dirty="0"/>
              <a:t>00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b="0" dirty="0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dirty="0"/>
              <a:t>M</a:t>
            </a:r>
            <a:r>
              <a:rPr lang="en-US" baseline="-25000" dirty="0"/>
              <a:t>3</a:t>
            </a:r>
            <a:r>
              <a:rPr lang="en-US" dirty="0"/>
              <a:t> = A</a:t>
            </a:r>
            <a:r>
              <a:rPr lang="en-US" baseline="-25000" dirty="0"/>
              <a:t>00</a:t>
            </a:r>
            <a:r>
              <a:rPr lang="en-US" dirty="0"/>
              <a:t> </a:t>
            </a:r>
            <a:r>
              <a:rPr lang="en-US" b="0" dirty="0">
                <a:sym typeface="Symbol" pitchFamily="84" charset="2"/>
              </a:rPr>
              <a:t></a:t>
            </a:r>
            <a:r>
              <a:rPr lang="en-US" dirty="0"/>
              <a:t> (B</a:t>
            </a:r>
            <a:r>
              <a:rPr lang="en-US" baseline="-25000" dirty="0"/>
              <a:t>01</a:t>
            </a:r>
            <a:r>
              <a:rPr lang="en-US" dirty="0"/>
              <a:t> - </a:t>
            </a:r>
            <a:r>
              <a:rPr lang="en-US" b="0" dirty="0"/>
              <a:t>B</a:t>
            </a:r>
            <a:r>
              <a:rPr lang="en-US" b="0" baseline="-25000" dirty="0"/>
              <a:t>11</a:t>
            </a:r>
            <a:r>
              <a:rPr lang="en-US" b="0" dirty="0"/>
              <a:t>)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b="0" dirty="0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dirty="0"/>
              <a:t>M</a:t>
            </a:r>
            <a:r>
              <a:rPr lang="en-US" baseline="-25000" dirty="0"/>
              <a:t>4</a:t>
            </a:r>
            <a:r>
              <a:rPr lang="en-US" dirty="0"/>
              <a:t> =  A</a:t>
            </a:r>
            <a:r>
              <a:rPr lang="en-US" baseline="-25000" dirty="0"/>
              <a:t>11</a:t>
            </a:r>
            <a:r>
              <a:rPr lang="en-US" dirty="0"/>
              <a:t> </a:t>
            </a:r>
            <a:r>
              <a:rPr lang="en-US" b="0" dirty="0">
                <a:sym typeface="Symbol" pitchFamily="84" charset="2"/>
              </a:rPr>
              <a:t></a:t>
            </a:r>
            <a:r>
              <a:rPr lang="en-US" dirty="0"/>
              <a:t> (B</a:t>
            </a:r>
            <a:r>
              <a:rPr lang="en-US" baseline="-25000" dirty="0"/>
              <a:t>10</a:t>
            </a:r>
            <a:r>
              <a:rPr lang="en-US" dirty="0"/>
              <a:t> - </a:t>
            </a:r>
            <a:r>
              <a:rPr lang="en-US" b="0" dirty="0"/>
              <a:t>B</a:t>
            </a:r>
            <a:r>
              <a:rPr lang="en-US" b="0" baseline="-25000" dirty="0"/>
              <a:t>00</a:t>
            </a:r>
            <a:r>
              <a:rPr lang="en-US" b="0" dirty="0"/>
              <a:t>)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b="0" dirty="0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dirty="0"/>
              <a:t>M</a:t>
            </a:r>
            <a:r>
              <a:rPr lang="en-US" baseline="-25000" dirty="0"/>
              <a:t>5</a:t>
            </a:r>
            <a:r>
              <a:rPr lang="en-US" dirty="0"/>
              <a:t> = (A</a:t>
            </a:r>
            <a:r>
              <a:rPr lang="en-US" baseline="-25000" dirty="0"/>
              <a:t>00</a:t>
            </a:r>
            <a:r>
              <a:rPr lang="en-US" dirty="0"/>
              <a:t> + A</a:t>
            </a:r>
            <a:r>
              <a:rPr lang="en-US" baseline="-25000" dirty="0"/>
              <a:t>01</a:t>
            </a:r>
            <a:r>
              <a:rPr lang="en-US" dirty="0"/>
              <a:t>) </a:t>
            </a:r>
            <a:r>
              <a:rPr lang="en-US" b="0" dirty="0">
                <a:sym typeface="Symbol" pitchFamily="84" charset="2"/>
              </a:rPr>
              <a:t></a:t>
            </a:r>
            <a:r>
              <a:rPr lang="en-US" dirty="0"/>
              <a:t> </a:t>
            </a:r>
            <a:r>
              <a:rPr lang="en-US" b="0" dirty="0"/>
              <a:t>B</a:t>
            </a:r>
            <a:r>
              <a:rPr lang="en-US" b="0" baseline="-25000" dirty="0"/>
              <a:t>11</a:t>
            </a:r>
            <a:endParaRPr lang="en-US" b="0" dirty="0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b="0" dirty="0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dirty="0"/>
              <a:t>M</a:t>
            </a:r>
            <a:r>
              <a:rPr lang="en-US" baseline="-25000" dirty="0"/>
              <a:t>6</a:t>
            </a:r>
            <a:r>
              <a:rPr lang="en-US" dirty="0"/>
              <a:t> = (A</a:t>
            </a:r>
            <a:r>
              <a:rPr lang="en-US" baseline="-25000" dirty="0"/>
              <a:t>10</a:t>
            </a:r>
            <a:r>
              <a:rPr lang="en-US" dirty="0"/>
              <a:t> - A</a:t>
            </a:r>
            <a:r>
              <a:rPr lang="en-US" baseline="-25000" dirty="0"/>
              <a:t>00</a:t>
            </a:r>
            <a:r>
              <a:rPr lang="en-US" dirty="0"/>
              <a:t>) </a:t>
            </a:r>
            <a:r>
              <a:rPr lang="en-US" b="0" dirty="0">
                <a:sym typeface="Symbol" pitchFamily="84" charset="2"/>
              </a:rPr>
              <a:t></a:t>
            </a:r>
            <a:r>
              <a:rPr lang="en-US" dirty="0"/>
              <a:t> (B</a:t>
            </a:r>
            <a:r>
              <a:rPr lang="en-US" baseline="-25000" dirty="0"/>
              <a:t>00</a:t>
            </a:r>
            <a:r>
              <a:rPr lang="en-US" dirty="0"/>
              <a:t> + </a:t>
            </a:r>
            <a:r>
              <a:rPr lang="en-US" b="0" dirty="0"/>
              <a:t>B</a:t>
            </a:r>
            <a:r>
              <a:rPr lang="en-US" b="0" baseline="-25000" dirty="0"/>
              <a:t>01</a:t>
            </a:r>
            <a:r>
              <a:rPr lang="en-US" b="0" dirty="0"/>
              <a:t>)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b="0" dirty="0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dirty="0"/>
              <a:t>M</a:t>
            </a:r>
            <a:r>
              <a:rPr lang="en-US" baseline="-25000" dirty="0"/>
              <a:t>7</a:t>
            </a:r>
            <a:r>
              <a:rPr lang="en-US" dirty="0"/>
              <a:t> = (A</a:t>
            </a:r>
            <a:r>
              <a:rPr lang="en-US" baseline="-25000" dirty="0"/>
              <a:t>01</a:t>
            </a:r>
            <a:r>
              <a:rPr lang="en-US" dirty="0"/>
              <a:t> - A</a:t>
            </a:r>
            <a:r>
              <a:rPr lang="en-US" baseline="-25000" dirty="0"/>
              <a:t>11</a:t>
            </a:r>
            <a:r>
              <a:rPr lang="en-US" dirty="0"/>
              <a:t>) </a:t>
            </a:r>
            <a:r>
              <a:rPr lang="en-US" b="0" dirty="0">
                <a:sym typeface="Symbol" pitchFamily="84" charset="2"/>
              </a:rPr>
              <a:t></a:t>
            </a:r>
            <a:r>
              <a:rPr lang="en-US" dirty="0"/>
              <a:t> (B</a:t>
            </a:r>
            <a:r>
              <a:rPr lang="en-US" baseline="-25000" dirty="0"/>
              <a:t>10</a:t>
            </a:r>
            <a:r>
              <a:rPr lang="en-US" dirty="0"/>
              <a:t> + </a:t>
            </a:r>
            <a:r>
              <a:rPr lang="en-US" b="0" dirty="0"/>
              <a:t>B</a:t>
            </a:r>
            <a:r>
              <a:rPr lang="en-US" b="0" baseline="-25000" dirty="0"/>
              <a:t>11</a:t>
            </a:r>
            <a:r>
              <a:rPr lang="en-US" b="0" dirty="0"/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96200" y="1066801"/>
            <a:ext cx="266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many additions and multiplications?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Recursive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0668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We multiply square matrices whose size is a power of 2 (if not, pad with zeroes)</a:t>
            </a:r>
          </a:p>
          <a:p>
            <a:r>
              <a:rPr lang="en-US" dirty="0" smtClean="0"/>
              <a:t>Break up each matrix into four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N/2 </a:t>
            </a:r>
            <a:r>
              <a:rPr lang="en-US" dirty="0" smtClean="0"/>
              <a:t>x N/2 submatrices.</a:t>
            </a:r>
          </a:p>
          <a:p>
            <a:r>
              <a:rPr lang="en-US" dirty="0" smtClean="0"/>
              <a:t>Recursively multiply the parts.</a:t>
            </a:r>
          </a:p>
          <a:p>
            <a:r>
              <a:rPr lang="en-US" dirty="0"/>
              <a:t>How many additions and multiplications</a:t>
            </a:r>
            <a:r>
              <a:rPr lang="en-US" dirty="0" smtClean="0"/>
              <a:t>?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dirty="0"/>
              <a:t> If we do "normal matrix multiplication" recursively using divide and conquer</a:t>
            </a:r>
            <a:r>
              <a:rPr lang="en-US" dirty="0" smtClean="0"/>
              <a:t>?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dirty="0"/>
              <a:t> If we use </a:t>
            </a:r>
            <a:r>
              <a:rPr lang="en-US" dirty="0" err="1"/>
              <a:t>Strassen's</a:t>
            </a:r>
            <a:r>
              <a:rPr lang="en-US" dirty="0"/>
              <a:t> formulas?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15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Analysis of Strassen’s Algorithm</a:t>
            </a:r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1066801"/>
            <a:ext cx="8610600" cy="5286375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en-US" dirty="0"/>
              <a:t>If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/>
              <a:t>is not a power of 2, matrices can be padded with zeros.</a:t>
            </a:r>
          </a:p>
          <a:p>
            <a:pPr marL="457200" indent="-457200">
              <a:buNone/>
            </a:pPr>
            <a:r>
              <a:rPr lang="en-US" dirty="0" smtClean="0"/>
              <a:t>Number </a:t>
            </a:r>
            <a:r>
              <a:rPr lang="en-US" dirty="0"/>
              <a:t>of multiplications:</a:t>
            </a:r>
          </a:p>
          <a:p>
            <a:pPr marL="457200" indent="-457200">
              <a:buNone/>
            </a:pPr>
            <a:r>
              <a:rPr lang="en-US" dirty="0"/>
              <a:t>          </a:t>
            </a:r>
            <a:r>
              <a:rPr lang="en-US" dirty="0" smtClean="0"/>
              <a:t>M(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dirty="0"/>
              <a:t>= </a:t>
            </a:r>
            <a:r>
              <a:rPr lang="en-US" dirty="0" smtClean="0"/>
              <a:t>7M(</a:t>
            </a:r>
            <a:r>
              <a:rPr lang="en-US" i="1" dirty="0" smtClean="0"/>
              <a:t>N</a:t>
            </a:r>
            <a:r>
              <a:rPr lang="en-US" dirty="0" smtClean="0"/>
              <a:t>/2) + C,   </a:t>
            </a:r>
            <a:r>
              <a:rPr lang="en-US" dirty="0"/>
              <a:t>M(1) = 1</a:t>
            </a:r>
          </a:p>
          <a:p>
            <a:pPr marL="457200" indent="-457200">
              <a:buNone/>
            </a:pPr>
            <a:r>
              <a:rPr lang="en-US" dirty="0"/>
              <a:t>Solution: </a:t>
            </a:r>
            <a:r>
              <a:rPr lang="en-US" dirty="0" smtClean="0"/>
              <a:t>M(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dirty="0"/>
              <a:t>= </a:t>
            </a:r>
            <a:r>
              <a:rPr lang="en-US" dirty="0" smtClean="0"/>
              <a:t>  </a:t>
            </a:r>
            <a:r>
              <a:rPr lang="en-US" dirty="0" smtClean="0">
                <a:sym typeface="Symbol"/>
              </a:rPr>
              <a:t>(</a:t>
            </a:r>
            <a:r>
              <a:rPr lang="en-US" i="1" dirty="0" err="1" smtClean="0"/>
              <a:t>N</a:t>
            </a:r>
            <a:r>
              <a:rPr lang="en-US" baseline="30000" dirty="0" err="1" smtClean="0"/>
              <a:t>log</a:t>
            </a:r>
            <a:r>
              <a:rPr lang="en-US" baseline="30000" dirty="0" smtClean="0"/>
              <a:t> </a:t>
            </a:r>
            <a:r>
              <a:rPr lang="en-US" sz="2400" baseline="8000" dirty="0"/>
              <a:t>2</a:t>
            </a:r>
            <a:r>
              <a:rPr lang="en-US" baseline="30000" dirty="0" smtClean="0"/>
              <a:t>7</a:t>
            </a:r>
            <a:r>
              <a:rPr lang="en-US" dirty="0" smtClean="0"/>
              <a:t>)</a:t>
            </a:r>
            <a:r>
              <a:rPr lang="en-US" baseline="30000" dirty="0" smtClean="0"/>
              <a:t> </a:t>
            </a:r>
            <a:r>
              <a:rPr lang="en-US" dirty="0">
                <a:latin typeface="Lucida Grande" pitchFamily="84" charset="0"/>
                <a:cs typeface="Times New Roman" pitchFamily="18" charset="0"/>
              </a:rPr>
              <a:t>≈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i="1" dirty="0" smtClean="0"/>
              <a:t>N</a:t>
            </a:r>
            <a:r>
              <a:rPr lang="en-US" baseline="30000" dirty="0" smtClean="0"/>
              <a:t>2.807   </a:t>
            </a:r>
            <a:br>
              <a:rPr lang="en-US" baseline="30000" dirty="0" smtClean="0"/>
            </a:br>
            <a:r>
              <a:rPr lang="en-US" baseline="30000" dirty="0" smtClean="0"/>
              <a:t>                                </a:t>
            </a:r>
            <a:r>
              <a:rPr lang="en-US" dirty="0"/>
              <a:t>vs.  </a:t>
            </a:r>
            <a:r>
              <a:rPr lang="en-US" i="1" dirty="0" smtClean="0"/>
              <a:t>N</a:t>
            </a:r>
            <a:r>
              <a:rPr lang="en-US" baseline="30000" dirty="0" smtClean="0"/>
              <a:t>3 </a:t>
            </a:r>
            <a:r>
              <a:rPr lang="en-US" dirty="0"/>
              <a:t>of brute-force </a:t>
            </a:r>
            <a:r>
              <a:rPr lang="en-US" dirty="0" smtClean="0"/>
              <a:t>algorithm.</a:t>
            </a:r>
          </a:p>
          <a:p>
            <a:pPr marL="457200" indent="-457200">
              <a:buNone/>
            </a:pPr>
            <a:r>
              <a:rPr lang="en-US" dirty="0" smtClean="0"/>
              <a:t>What if we also count the additions?</a:t>
            </a:r>
            <a:endParaRPr lang="en-US" dirty="0"/>
          </a:p>
          <a:p>
            <a:pPr marL="457200" indent="-457200">
              <a:buNone/>
            </a:pPr>
            <a:r>
              <a:rPr lang="en-US" dirty="0" smtClean="0"/>
              <a:t>Algorithms </a:t>
            </a:r>
            <a:r>
              <a:rPr lang="en-US" dirty="0"/>
              <a:t>with better asymptotic efficiency are known but </a:t>
            </a:r>
            <a:r>
              <a:rPr lang="en-US" dirty="0" smtClean="0"/>
              <a:t>they are </a:t>
            </a:r>
            <a:r>
              <a:rPr lang="en-US" dirty="0"/>
              <a:t>even more complex. </a:t>
            </a:r>
            <a:endParaRPr lang="en-US" dirty="0" smtClean="0"/>
          </a:p>
          <a:p>
            <a:pPr marL="457200" indent="-457200">
              <a:buNone/>
            </a:pPr>
            <a:endParaRPr lang="en-US" dirty="0"/>
          </a:p>
          <a:p>
            <a:pPr marL="457200" indent="-45720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Shell's sort (a.k.a. </a:t>
            </a:r>
            <a:r>
              <a:rPr lang="en-US" dirty="0" err="1" smtClean="0"/>
              <a:t>ShellSort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Insertion Sort on Steroids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81600" y="209561"/>
            <a:ext cx="5257800" cy="23083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This is not a divide-and-conquer algorithm.  </a:t>
            </a:r>
            <a:br>
              <a:rPr lang="en-US" sz="2400" dirty="0"/>
            </a:br>
            <a:r>
              <a:rPr lang="en-US" sz="2400" dirty="0"/>
              <a:t>Today just seemed like a time when we might have a few minutes in which to discuss this interesting sorting technique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277104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sort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what kind of arrays is insertion sort reasonably fast?</a:t>
            </a:r>
          </a:p>
          <a:p>
            <a:r>
              <a:rPr lang="en-US" dirty="0" smtClean="0"/>
              <a:t>What is the main speed problem with insertion sort in general?</a:t>
            </a:r>
          </a:p>
          <a:p>
            <a:r>
              <a:rPr lang="en-US" dirty="0" smtClean="0"/>
              <a:t>Shell's Sort is an attempt to improve that.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2076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Shell's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10972800" cy="5562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We use the following gaps:  7, then 3, then 1 (last one must always be 1):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Next, do the same thing for the next group of 7</a:t>
            </a:r>
            <a:r>
              <a:rPr lang="en-US" baseline="30000" dirty="0" smtClean="0"/>
              <a:t>th</a:t>
            </a:r>
            <a:r>
              <a:rPr lang="en-US" dirty="0" smtClean="0"/>
              <a:t>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2133600"/>
            <a:ext cx="11763466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2564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Shell's sort 2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600200"/>
            <a:ext cx="12001722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59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Shell's sort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Why bother if we are going to do a regular insertion sort at the end anyway?</a:t>
            </a:r>
          </a:p>
          <a:p>
            <a:r>
              <a:rPr lang="en-US" dirty="0" smtClean="0"/>
              <a:t>Analysis?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524000"/>
            <a:ext cx="11152381" cy="14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324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8229600" cy="914400"/>
          </a:xfrm>
        </p:spPr>
        <p:txBody>
          <a:bodyPr/>
          <a:lstStyle/>
          <a:p>
            <a:r>
              <a:rPr lang="en-US" dirty="0" smtClean="0"/>
              <a:t>MA/CSSE 473 Day 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95400"/>
            <a:ext cx="8229600" cy="5181600"/>
          </a:xfrm>
        </p:spPr>
        <p:txBody>
          <a:bodyPr>
            <a:normAutofit/>
          </a:bodyPr>
          <a:lstStyle/>
          <a:p>
            <a:r>
              <a:rPr lang="en-US" b="1" dirty="0" smtClean="0"/>
              <a:t>Student Questions</a:t>
            </a:r>
          </a:p>
          <a:p>
            <a:r>
              <a:rPr lang="en-US" dirty="0" smtClean="0"/>
              <a:t>Exam 2 specification</a:t>
            </a:r>
          </a:p>
          <a:p>
            <a:r>
              <a:rPr lang="en-US" dirty="0" smtClean="0"/>
              <a:t>Levitin 3</a:t>
            </a:r>
            <a:r>
              <a:rPr lang="en-US" baseline="30000" dirty="0" smtClean="0"/>
              <a:t>rd</a:t>
            </a:r>
            <a:r>
              <a:rPr lang="en-US" dirty="0" smtClean="0"/>
              <a:t> Edition Closest Pairs algorithm</a:t>
            </a:r>
            <a:endParaRPr lang="en-US" dirty="0" smtClean="0"/>
          </a:p>
          <a:p>
            <a:r>
              <a:rPr lang="en-US" dirty="0" smtClean="0"/>
              <a:t>Convex Hull (Divide and Conquer)</a:t>
            </a:r>
          </a:p>
          <a:p>
            <a:r>
              <a:rPr lang="en-US" dirty="0" smtClean="0"/>
              <a:t>Matrix Multiplication (Strassen</a:t>
            </a:r>
            <a:r>
              <a:rPr lang="en-US" dirty="0" smtClean="0"/>
              <a:t>)</a:t>
            </a:r>
          </a:p>
          <a:p>
            <a:r>
              <a:rPr lang="en-US" dirty="0" smtClean="0"/>
              <a:t>Shell's Sort (a.k.a. </a:t>
            </a:r>
            <a:r>
              <a:rPr lang="en-US" dirty="0" err="1" smtClean="0"/>
              <a:t>shellsort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228600"/>
            <a:ext cx="10972800" cy="914400"/>
          </a:xfrm>
        </p:spPr>
        <p:txBody>
          <a:bodyPr/>
          <a:lstStyle/>
          <a:p>
            <a:r>
              <a:rPr lang="en-US" dirty="0" smtClean="0"/>
              <a:t>Code from Weiss book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685800"/>
            <a:ext cx="10820400" cy="6169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146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" y="-423922"/>
            <a:ext cx="4776787" cy="2100322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sz="4000" dirty="0" smtClean="0"/>
              <a:t>Levitin 3</a:t>
            </a:r>
            <a:r>
              <a:rPr lang="en-US" sz="4000" baseline="30000" dirty="0" smtClean="0"/>
              <a:t>rd</a:t>
            </a:r>
            <a:r>
              <a:rPr lang="en-US" sz="4000" dirty="0" smtClean="0"/>
              <a:t> edition Closest Pair Algorithm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87" y="-33338"/>
            <a:ext cx="7239000" cy="684598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3338" y="1142887"/>
            <a:ext cx="419100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Sorting by both  X and Y coordinates happens </a:t>
            </a:r>
            <a:r>
              <a:rPr lang="en-US" sz="2200" i="1" dirty="0" smtClean="0"/>
              <a:t>once</a:t>
            </a:r>
            <a:r>
              <a:rPr lang="en-US" sz="2200" dirty="0" smtClean="0"/>
              <a:t>, before the recursive calls are made.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When doing the comparisons in the inner loop, we compare all points that are in "y within d" range, not just those on opposite sides of the median line.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Simpler but more distances to calculate  than in what I presented on Friday.</a:t>
            </a:r>
            <a:endParaRPr lang="en-US" sz="22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10065" y="5562600"/>
            <a:ext cx="2176247" cy="114662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239000" y="1142887"/>
            <a:ext cx="4648200" cy="304913"/>
          </a:xfrm>
          <a:prstGeom prst="rect">
            <a:avLst/>
          </a:prstGeom>
          <a:solidFill>
            <a:schemeClr val="accent1">
              <a:alpha val="1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19812" y="947214"/>
            <a:ext cx="2871787" cy="157630"/>
          </a:xfrm>
          <a:prstGeom prst="rect">
            <a:avLst/>
          </a:prstGeom>
          <a:solidFill>
            <a:schemeClr val="accent1">
              <a:alpha val="1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791200" y="4648087"/>
            <a:ext cx="6367462" cy="304913"/>
          </a:xfrm>
          <a:prstGeom prst="rect">
            <a:avLst/>
          </a:prstGeom>
          <a:solidFill>
            <a:schemeClr val="accent1">
              <a:alpha val="1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79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QuickHuLL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fast algorithm for solving the Convex Hull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52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Convex Hull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Again, sort by x-coordinate, with tie going to larger y-coordinate.</a:t>
            </a:r>
          </a:p>
          <a:p>
            <a:endParaRPr lang="en-US" dirty="0"/>
          </a:p>
        </p:txBody>
      </p:sp>
      <p:pic>
        <p:nvPicPr>
          <p:cNvPr id="4" name="Picture 4" descr="fig04_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2286001"/>
            <a:ext cx="8153400" cy="38052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885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calculation of Upper Hull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027" descr="fig04_0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1720851"/>
            <a:ext cx="8153400" cy="35528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9767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-228600"/>
            <a:ext cx="8229600" cy="914400"/>
          </a:xfrm>
        </p:spPr>
        <p:txBody>
          <a:bodyPr/>
          <a:lstStyle/>
          <a:p>
            <a:r>
              <a:rPr lang="en-US" dirty="0" smtClean="0"/>
              <a:t>Simplifying the Calculations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609600"/>
            <a:ext cx="8458200" cy="6172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400" b="1" dirty="0">
                <a:solidFill>
                  <a:srgbClr val="FF0000"/>
                </a:solidFill>
              </a:rPr>
              <a:t>We can simplify two things at once:</a:t>
            </a:r>
          </a:p>
          <a:p>
            <a:r>
              <a:rPr lang="en-US" dirty="0" smtClean="0"/>
              <a:t>Finding the distance of P from line P</a:t>
            </a:r>
            <a:r>
              <a:rPr lang="en-US" baseline="-25000" dirty="0" smtClean="0"/>
              <a:t>1</a:t>
            </a:r>
            <a:r>
              <a:rPr lang="en-US" dirty="0" smtClean="0"/>
              <a:t>P</a:t>
            </a:r>
            <a:r>
              <a:rPr lang="en-US" baseline="-25000" dirty="0" smtClean="0"/>
              <a:t>2, and</a:t>
            </a:r>
          </a:p>
          <a:p>
            <a:r>
              <a:rPr lang="en-US" dirty="0" smtClean="0"/>
              <a:t>Determining whether P is "to the left" of  P</a:t>
            </a:r>
            <a:r>
              <a:rPr lang="en-US" baseline="-25000" dirty="0" smtClean="0"/>
              <a:t>1</a:t>
            </a:r>
            <a:r>
              <a:rPr lang="en-US" dirty="0" smtClean="0"/>
              <a:t>P</a:t>
            </a:r>
            <a:r>
              <a:rPr lang="en-US" baseline="-25000" dirty="0" smtClean="0"/>
              <a:t>2</a:t>
            </a:r>
          </a:p>
          <a:p>
            <a:pPr lvl="1"/>
            <a:r>
              <a:rPr lang="en-US" dirty="0" smtClean="0"/>
              <a:t>The area of the triangle through P</a:t>
            </a:r>
            <a:r>
              <a:rPr lang="en-US" baseline="-25000" dirty="0" smtClean="0"/>
              <a:t>1</a:t>
            </a:r>
            <a:r>
              <a:rPr lang="en-US" dirty="0" smtClean="0"/>
              <a:t>=(x</a:t>
            </a:r>
            <a:r>
              <a:rPr lang="en-US" baseline="-25000" dirty="0" smtClean="0"/>
              <a:t>1</a:t>
            </a:r>
            <a:r>
              <a:rPr lang="en-US" dirty="0" smtClean="0"/>
              <a:t>,y</a:t>
            </a:r>
            <a:r>
              <a:rPr lang="en-US" baseline="-25000" dirty="0" smtClean="0"/>
              <a:t>1</a:t>
            </a:r>
            <a:r>
              <a:rPr lang="en-US" dirty="0" smtClean="0"/>
              <a:t>), P</a:t>
            </a:r>
            <a:r>
              <a:rPr lang="en-US" baseline="-25000" dirty="0" smtClean="0"/>
              <a:t>2</a:t>
            </a:r>
            <a:r>
              <a:rPr lang="en-US" dirty="0" smtClean="0"/>
              <a:t>=(x</a:t>
            </a:r>
            <a:r>
              <a:rPr lang="en-US" baseline="-25000" dirty="0" smtClean="0"/>
              <a:t>2</a:t>
            </a:r>
            <a:r>
              <a:rPr lang="en-US" dirty="0" smtClean="0"/>
              <a:t>,y</a:t>
            </a:r>
            <a:r>
              <a:rPr lang="en-US" baseline="-25000" dirty="0" smtClean="0"/>
              <a:t>2</a:t>
            </a:r>
            <a:r>
              <a:rPr lang="en-US" dirty="0" smtClean="0"/>
              <a:t>), and P</a:t>
            </a:r>
            <a:r>
              <a:rPr lang="en-US" baseline="-25000" dirty="0" smtClean="0"/>
              <a:t>3</a:t>
            </a:r>
            <a:r>
              <a:rPr lang="en-US" dirty="0" smtClean="0"/>
              <a:t>=(x</a:t>
            </a:r>
            <a:r>
              <a:rPr lang="en-US" baseline="-25000" dirty="0" smtClean="0"/>
              <a:t>3</a:t>
            </a:r>
            <a:r>
              <a:rPr lang="en-US" dirty="0" smtClean="0"/>
              <a:t>,y</a:t>
            </a:r>
            <a:r>
              <a:rPr lang="en-US" baseline="-25000" dirty="0" smtClean="0"/>
              <a:t>e</a:t>
            </a:r>
            <a:r>
              <a:rPr lang="en-US" dirty="0" smtClean="0"/>
              <a:t>) is ½ of the absolute value of the determinant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2"/>
            <a:r>
              <a:rPr lang="en-US" dirty="0"/>
              <a:t>For a proof of this property, see </a:t>
            </a:r>
            <a:r>
              <a:rPr lang="en-US" u="sng" dirty="0">
                <a:hlinkClick r:id="rId4"/>
              </a:rPr>
              <a:t>http://</a:t>
            </a:r>
            <a:r>
              <a:rPr lang="en-US" u="sng" dirty="0" smtClean="0">
                <a:hlinkClick r:id="rId4"/>
              </a:rPr>
              <a:t>mathforum.org/library/drmath/view/55063.html</a:t>
            </a:r>
            <a:endParaRPr lang="en-US" u="sng" dirty="0" smtClean="0"/>
          </a:p>
          <a:p>
            <a:pPr lvl="2"/>
            <a:r>
              <a:rPr lang="en-US" dirty="0" smtClean="0"/>
              <a:t>How do we use this to calculate distance from P to the line?</a:t>
            </a:r>
            <a:endParaRPr lang="en-US" dirty="0"/>
          </a:p>
          <a:p>
            <a:pPr lvl="1"/>
            <a:r>
              <a:rPr lang="en-US" dirty="0" smtClean="0"/>
              <a:t>The sign of the determinant is positive if the order of the three points is clockwise, and negative if it is counter-clockwise</a:t>
            </a:r>
          </a:p>
          <a:p>
            <a:pPr lvl="2"/>
            <a:r>
              <a:rPr lang="en-US" dirty="0" smtClean="0"/>
              <a:t>Clockwise means that P</a:t>
            </a:r>
            <a:r>
              <a:rPr lang="en-US" baseline="-25000" dirty="0" smtClean="0"/>
              <a:t>3 </a:t>
            </a:r>
            <a:r>
              <a:rPr lang="en-US" dirty="0" smtClean="0"/>
              <a:t>is "to the left" of directed line segment P</a:t>
            </a:r>
            <a:r>
              <a:rPr lang="en-US" baseline="-25000" dirty="0" smtClean="0"/>
              <a:t>1</a:t>
            </a:r>
            <a:r>
              <a:rPr lang="en-US" dirty="0" smtClean="0"/>
              <a:t>P</a:t>
            </a:r>
            <a:r>
              <a:rPr lang="en-US" baseline="-25000" dirty="0" smtClean="0"/>
              <a:t>2</a:t>
            </a:r>
          </a:p>
          <a:p>
            <a:r>
              <a:rPr lang="en-US" dirty="0" smtClean="0"/>
              <a:t>Speeding up the calculation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352800" y="2438400"/>
          <a:ext cx="5597979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5" imgW="3073320" imgH="711000" progId="Equation.3">
                  <p:embed/>
                </p:oleObj>
              </mc:Choice>
              <mc:Fallback>
                <p:oleObj name="Equation" r:id="rId5" imgW="307332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438400"/>
                        <a:ext cx="5597979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92951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 of </a:t>
            </a:r>
            <a:r>
              <a:rPr lang="en-US" dirty="0" err="1" smtClean="0"/>
              <a:t>quickhull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3200400"/>
            <a:ext cx="8229600" cy="2362200"/>
          </a:xfrm>
        </p:spPr>
        <p:txBody>
          <a:bodyPr/>
          <a:lstStyle/>
          <a:p>
            <a:r>
              <a:rPr lang="en-US" dirty="0" smtClean="0"/>
              <a:t>What arrangements of points give us worst case behavior?</a:t>
            </a:r>
          </a:p>
          <a:p>
            <a:r>
              <a:rPr lang="en-US" dirty="0" smtClean="0"/>
              <a:t>Average case is much better.  Why?</a:t>
            </a:r>
          </a:p>
        </p:txBody>
      </p:sp>
      <p:pic>
        <p:nvPicPr>
          <p:cNvPr id="4" name="Picture 1027" descr="fig04_0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914400"/>
            <a:ext cx="5105400" cy="22246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0764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Faster Matrix multiplication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Strassen's Divide-and-conquer algorithm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62622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333333"/>
      </a:dk1>
      <a:lt1>
        <a:srgbClr val="FFFFFF"/>
      </a:lt1>
      <a:dk2>
        <a:srgbClr val="FF0000"/>
      </a:dk2>
      <a:lt2>
        <a:srgbClr val="666666"/>
      </a:lt2>
      <a:accent1>
        <a:srgbClr val="00FF00"/>
      </a:accent1>
      <a:accent2>
        <a:srgbClr val="66CCFF"/>
      </a:accent2>
      <a:accent3>
        <a:srgbClr val="FFFFFF"/>
      </a:accent3>
      <a:accent4>
        <a:srgbClr val="2A2A2A"/>
      </a:accent4>
      <a:accent5>
        <a:srgbClr val="AAFFAA"/>
      </a:accent5>
      <a:accent6>
        <a:srgbClr val="5CB9E7"/>
      </a:accent6>
      <a:hlink>
        <a:srgbClr val="333333"/>
      </a:hlink>
      <a:folHlink>
        <a:srgbClr val="B3B3B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3366FF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E2F4F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19921</TotalTime>
  <Words>1021</Words>
  <Application>Microsoft Office PowerPoint</Application>
  <PresentationFormat>Widescreen</PresentationFormat>
  <Paragraphs>179</Paragraphs>
  <Slides>20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Arial Black</vt:lpstr>
      <vt:lpstr>Calibri</vt:lpstr>
      <vt:lpstr>Lucida Grande</vt:lpstr>
      <vt:lpstr>Monotype Sorts</vt:lpstr>
      <vt:lpstr>Symbol</vt:lpstr>
      <vt:lpstr>Times New Roman</vt:lpstr>
      <vt:lpstr>Default Design</vt:lpstr>
      <vt:lpstr>Equation</vt:lpstr>
      <vt:lpstr>PowerPoint Presentation</vt:lpstr>
      <vt:lpstr>MA/CSSE 473 Day 17</vt:lpstr>
      <vt:lpstr>Levitin 3rd edition Closest Pair Algorithm</vt:lpstr>
      <vt:lpstr>QuickHuLL</vt:lpstr>
      <vt:lpstr>Convex Hull Problem</vt:lpstr>
      <vt:lpstr>Recursive calculation of Upper Hull</vt:lpstr>
      <vt:lpstr>Simplifying the Calculations</vt:lpstr>
      <vt:lpstr>Efficiency of quickhull algorithm</vt:lpstr>
      <vt:lpstr>Faster Matrix multiplication</vt:lpstr>
      <vt:lpstr>Ordinary  Matrix Multiplication</vt:lpstr>
      <vt:lpstr>Strassen’s Matrix Multiplication</vt:lpstr>
      <vt:lpstr>Formulas for Strassen’s Algorithm</vt:lpstr>
      <vt:lpstr>The Recursive Algorithm</vt:lpstr>
      <vt:lpstr>Analysis of Strassen’s Algorithm</vt:lpstr>
      <vt:lpstr>Shell's sort (a.k.a. ShellSort)</vt:lpstr>
      <vt:lpstr>Insertion sort</vt:lpstr>
      <vt:lpstr>Shell's Sort</vt:lpstr>
      <vt:lpstr>Shell's sort 2</vt:lpstr>
      <vt:lpstr>Shell's sort 3</vt:lpstr>
      <vt:lpstr>Code from Weiss book</vt:lpstr>
    </vt:vector>
  </TitlesOfParts>
  <Company>clearly presented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Flowers</dc:title>
  <dc:creator>Anderson, Claude W</dc:creator>
  <cp:lastModifiedBy>Claude Anderson</cp:lastModifiedBy>
  <cp:revision>636</cp:revision>
  <cp:lastPrinted>2017-01-09T12:55:09Z</cp:lastPrinted>
  <dcterms:modified xsi:type="dcterms:W3CDTF">2017-01-09T13:49:58Z</dcterms:modified>
</cp:coreProperties>
</file>