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86" r:id="rId3"/>
    <p:sldId id="387" r:id="rId4"/>
    <p:sldId id="381" r:id="rId5"/>
    <p:sldId id="382" r:id="rId6"/>
    <p:sldId id="383" r:id="rId7"/>
    <p:sldId id="384" r:id="rId8"/>
    <p:sldId id="385" r:id="rId9"/>
    <p:sldId id="386" r:id="rId10"/>
    <p:sldId id="371" r:id="rId11"/>
    <p:sldId id="372" r:id="rId12"/>
    <p:sldId id="377" r:id="rId13"/>
    <p:sldId id="378" r:id="rId14"/>
    <p:sldId id="379" r:id="rId15"/>
    <p:sldId id="380" r:id="rId1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16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80"/>
    <a:srgbClr val="FF9797"/>
    <a:srgbClr val="F2FDF7"/>
    <a:srgbClr val="800040"/>
    <a:srgbClr val="5D7E9D"/>
    <a:srgbClr val="191919"/>
    <a:srgbClr val="FFFDDD"/>
    <a:srgbClr val="CEC339"/>
    <a:srgbClr val="FF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1939" autoAdjust="0"/>
    <p:restoredTop sz="90695" autoAdjust="0"/>
  </p:normalViewPr>
  <p:slideViewPr>
    <p:cSldViewPr snapToObjects="1">
      <p:cViewPr varScale="1">
        <p:scale>
          <a:sx n="104" d="100"/>
          <a:sy n="104" d="100"/>
        </p:scale>
        <p:origin x="102" y="150"/>
      </p:cViewPr>
      <p:guideLst>
        <p:guide orient="horz" pos="4032"/>
        <p:guide pos="16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443" tIns="48723" rIns="97443" bIns="48723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5282" y="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443" tIns="48723" rIns="97443" bIns="48723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21142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443" tIns="48723" rIns="97443" bIns="48723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5282" y="9121142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443" tIns="48723" rIns="97443" bIns="48723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8882E4CB-5AA8-470F-AAD3-5483A7B9CB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7349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443" tIns="48723" rIns="97443" bIns="48723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8" y="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443" tIns="48723" rIns="97443" bIns="48723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2313"/>
            <a:ext cx="4797425" cy="3598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1" y="4560571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443" tIns="48723" rIns="97443" bIns="487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19475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443" tIns="48723" rIns="97443" bIns="48723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8" y="9119475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443" tIns="48723" rIns="97443" bIns="48723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DC82725C-350C-46F5-844B-F6E4F7B10B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3085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BDDF8C-BF0E-468B-985D-58D3A0157B9D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Slide 12 was hidden</a:t>
            </a:r>
            <a:r>
              <a:rPr lang="en-US" baseline="0" dirty="0" smtClean="0"/>
              <a:t> in 201110.  Hide again?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7892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2870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</a:t>
            </a:r>
            <a:r>
              <a:rPr lang="en-US" baseline="0" dirty="0" smtClean="0"/>
              <a:t> the test for k randomly-generated values of a &lt; N.</a:t>
            </a:r>
          </a:p>
          <a:p>
            <a:endParaRPr lang="en-US" baseline="0" dirty="0" smtClean="0"/>
          </a:p>
          <a:p>
            <a:r>
              <a:rPr lang="en-US" baseline="0" dirty="0" smtClean="0"/>
              <a:t>Probability of error is &lt; (1/2)^k</a:t>
            </a:r>
          </a:p>
          <a:p>
            <a:endParaRPr lang="en-US" baseline="0" dirty="0" smtClean="0"/>
          </a:p>
          <a:p>
            <a:r>
              <a:rPr lang="en-US" baseline="0" dirty="0" smtClean="0"/>
              <a:t>If k=100, </a:t>
            </a:r>
            <a:r>
              <a:rPr lang="en-US" baseline="0" dirty="0" err="1" smtClean="0"/>
              <a:t>dasGupta</a:t>
            </a:r>
            <a:r>
              <a:rPr lang="en-US" baseline="0" dirty="0" smtClean="0"/>
              <a:t> says the probability of error is less than the probability of a cosmic ray flipping some bits and messing up your computer's computation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8471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that this algorithm may produce a “false prime”, but the probability is very low.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2642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 is odd?</a:t>
            </a:r>
          </a:p>
          <a:p>
            <a:endParaRPr lang="en-US" dirty="0" smtClean="0"/>
          </a:p>
          <a:p>
            <a:r>
              <a:rPr lang="en-US" dirty="0" smtClean="0"/>
              <a:t>Or</a:t>
            </a:r>
            <a:r>
              <a:rPr lang="en-US" baseline="0" dirty="0" smtClean="0"/>
              <a:t> should I say "u are odd".  To most of the world outside Rose-Hulman, if you would take this course or any 400-level CSSE course, U must be odd!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Note that this factorization of N-1 can be fast.  Just count how many bits at the end of N-1 are 0 to get t, and then bit-shift N-1 to get u.</a:t>
            </a:r>
          </a:p>
          <a:p>
            <a:endParaRPr lang="en-US" baseline="0" dirty="0" smtClean="0"/>
          </a:p>
          <a:p>
            <a:r>
              <a:rPr lang="en-US" b="1" baseline="0" dirty="0" smtClean="0"/>
              <a:t>ON BOARD: </a:t>
            </a:r>
            <a:r>
              <a:rPr lang="en-US" baseline="0" dirty="0" smtClean="0"/>
              <a:t>Note that </a:t>
            </a:r>
            <a:r>
              <a:rPr lang="en-US" sz="1300" dirty="0"/>
              <a:t>a</a:t>
            </a:r>
            <a:r>
              <a:rPr lang="en-US" sz="1300" baseline="30000" dirty="0"/>
              <a:t>N-1</a:t>
            </a:r>
            <a:r>
              <a:rPr lang="en-US" sz="1300" dirty="0"/>
              <a:t> = a</a:t>
            </a:r>
            <a:r>
              <a:rPr lang="en-US" sz="1300" baseline="30000" dirty="0"/>
              <a:t>u(2^t)</a:t>
            </a:r>
            <a:r>
              <a:rPr lang="en-US" sz="1300" dirty="0"/>
              <a:t> =(…( (a</a:t>
            </a:r>
            <a:r>
              <a:rPr lang="en-US" sz="1300" baseline="30000" dirty="0"/>
              <a:t>u</a:t>
            </a:r>
            <a:r>
              <a:rPr lang="en-US" sz="1300" dirty="0"/>
              <a:t>)</a:t>
            </a:r>
            <a:r>
              <a:rPr lang="en-US" sz="1300" baseline="30000" dirty="0"/>
              <a:t>2</a:t>
            </a:r>
            <a:r>
              <a:rPr lang="en-US" sz="1300" dirty="0"/>
              <a:t>)</a:t>
            </a:r>
            <a:r>
              <a:rPr lang="en-US" sz="1300" baseline="30000" dirty="0"/>
              <a:t>2</a:t>
            </a:r>
            <a:r>
              <a:rPr lang="en-US" sz="1300" dirty="0"/>
              <a:t>… )</a:t>
            </a:r>
            <a:r>
              <a:rPr lang="en-US" sz="1300" baseline="30000" dirty="0"/>
              <a:t>2</a:t>
            </a:r>
            <a:r>
              <a:rPr lang="en-US" sz="1300" dirty="0"/>
              <a:t>            square t times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9774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Work through another example</a:t>
            </a:r>
            <a:r>
              <a:rPr lang="en-US" baseline="0" dirty="0" smtClean="0"/>
              <a:t> with the students.  N = 105.</a:t>
            </a:r>
          </a:p>
          <a:p>
            <a:endParaRPr lang="en-US" baseline="0" dirty="0" smtClean="0"/>
          </a:p>
          <a:p>
            <a:r>
              <a:rPr lang="en-US" baseline="0" dirty="0" smtClean="0"/>
              <a:t>Suppose we first try a = 8.  (Use the </a:t>
            </a:r>
            <a:r>
              <a:rPr lang="en-US" baseline="0" dirty="0" err="1" smtClean="0"/>
              <a:t>modexp</a:t>
            </a:r>
            <a:r>
              <a:rPr lang="en-US" baseline="0" dirty="0" smtClean="0"/>
              <a:t> interactive program).</a:t>
            </a:r>
          </a:p>
          <a:p>
            <a:r>
              <a:rPr lang="en-US" baseline="0" dirty="0" smtClean="0"/>
              <a:t>Enter 8, 104, 105:  Get 1.  So it passes the Fermat test.</a:t>
            </a:r>
          </a:p>
          <a:p>
            <a:r>
              <a:rPr lang="en-US" baseline="0" dirty="0" smtClean="0"/>
              <a:t>What is u? (13).  Do 8^13 (8), 8^26(64), 8^52 (1)</a:t>
            </a:r>
          </a:p>
          <a:p>
            <a:r>
              <a:rPr lang="en-US" baseline="0" dirty="0" smtClean="0"/>
              <a:t>Then 29^104 = 1.  29^13 = 29, 29^26 =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509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39081" indent="-239081">
              <a:buAutoNum type="arabicPeriod"/>
            </a:pPr>
            <a:r>
              <a:rPr lang="en-US" b="1" dirty="0" smtClean="0"/>
              <a:t>25/37 students had scores above 48.</a:t>
            </a:r>
          </a:p>
          <a:p>
            <a:pPr marL="239081" indent="-239081">
              <a:buAutoNum type="arabicPeriod"/>
            </a:pPr>
            <a:endParaRPr lang="en-US" b="1" dirty="0" smtClean="0"/>
          </a:p>
          <a:p>
            <a:pPr marL="239081" indent="-239081">
              <a:buAutoNum type="arabicPeriod"/>
            </a:pPr>
            <a:r>
              <a:rPr lang="en-US" b="1" dirty="0" smtClean="0"/>
              <a:t>Quote from Dave Rader from last</a:t>
            </a:r>
            <a:r>
              <a:rPr lang="en-US" b="1" baseline="0" dirty="0" smtClean="0"/>
              <a:t> year's "course assessment report"</a:t>
            </a:r>
            <a:r>
              <a:rPr lang="en-US" b="1" dirty="0" smtClean="0"/>
              <a:t>: </a:t>
            </a:r>
            <a:r>
              <a:rPr lang="en-US" dirty="0" smtClean="0"/>
              <a:t>The current book is too low-level, I believe.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239081" indent="-239081">
              <a:buAutoNum type="arabicPeriod"/>
            </a:pPr>
            <a:r>
              <a:rPr lang="en-US" b="1" baseline="0" dirty="0" smtClean="0"/>
              <a:t>My concern:  </a:t>
            </a:r>
          </a:p>
          <a:p>
            <a:r>
              <a:rPr lang="en-US" baseline="0" dirty="0" smtClean="0"/>
              <a:t>The upside:  60% of the students have an A or B+ at this point.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downside: 15% have a grade below "C".</a:t>
            </a:r>
          </a:p>
          <a:p>
            <a:r>
              <a:rPr lang="en-US" baseline="0" dirty="0" smtClean="0"/>
              <a:t>When I ask for questions in class, no one has technical questions.  </a:t>
            </a:r>
          </a:p>
          <a:p>
            <a:r>
              <a:rPr lang="en-US" baseline="0" dirty="0" smtClean="0"/>
              <a:t>Visits to my office to ask about HW problems are very rare.</a:t>
            </a:r>
          </a:p>
          <a:p>
            <a:r>
              <a:rPr lang="en-US" baseline="0" dirty="0" smtClean="0"/>
              <a:t>Rather than asking, many of you submit garbage.</a:t>
            </a:r>
          </a:p>
          <a:p>
            <a:r>
              <a:rPr lang="en-US" baseline="0" dirty="0" smtClean="0"/>
              <a:t>I give hard problems (not many yet, but many more to come).</a:t>
            </a:r>
          </a:p>
          <a:p>
            <a:r>
              <a:rPr lang="en-US" baseline="0" dirty="0" smtClean="0"/>
              <a:t>I don't expect that everyone will get them on your own.</a:t>
            </a:r>
          </a:p>
          <a:p>
            <a:r>
              <a:rPr lang="en-US" baseline="0" dirty="0" smtClean="0"/>
              <a:t>Most of you should be able to get most of them; sometimes with some help.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193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is it</a:t>
            </a:r>
            <a:r>
              <a:rPr lang="en-US" baseline="0" dirty="0" smtClean="0"/>
              <a:t> called "little theorem"</a:t>
            </a:r>
          </a:p>
          <a:p>
            <a:endParaRPr lang="en-US" baseline="0" dirty="0" smtClean="0"/>
          </a:p>
          <a:p>
            <a:r>
              <a:rPr lang="en-US" baseline="0" dirty="0" smtClean="0"/>
              <a:t>Because of his "last theorem", written in 1637, margin of book.  Not proven until 1995.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0582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3636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1865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is it</a:t>
            </a:r>
            <a:r>
              <a:rPr lang="en-US" baseline="0" dirty="0" smtClean="0"/>
              <a:t> called "little theorem"</a:t>
            </a:r>
          </a:p>
          <a:p>
            <a:endParaRPr lang="en-US" baseline="0" dirty="0" smtClean="0"/>
          </a:p>
          <a:p>
            <a:r>
              <a:rPr lang="en-US" baseline="0" dirty="0" smtClean="0"/>
              <a:t>Because of his "last theorem", written in 1637, margin of book.  Not proven until 1995.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0374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Start with:</a:t>
            </a:r>
          </a:p>
          <a:p>
            <a:r>
              <a:rPr lang="en-US" dirty="0" smtClean="0"/>
              <a:t>“Pay very close attention</a:t>
            </a:r>
            <a:r>
              <a:rPr lang="en-US" baseline="0" dirty="0" smtClean="0"/>
              <a:t> to the material on this slide.  If you get it now, you will avoid one of the major points of confusion that students in the course have had in the past.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0898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diagram is from </a:t>
            </a:r>
            <a:r>
              <a:rPr lang="en-US" dirty="0" err="1" smtClean="0"/>
              <a:t>Dasgupta</a:t>
            </a:r>
            <a:r>
              <a:rPr lang="en-US" dirty="0" smtClean="0"/>
              <a:t>,</a:t>
            </a:r>
            <a:r>
              <a:rPr lang="en-US" baseline="0" dirty="0" smtClean="0"/>
              <a:t> page 26.</a:t>
            </a:r>
          </a:p>
          <a:p>
            <a:endParaRPr lang="en-US" baseline="0" dirty="0" smtClean="0"/>
          </a:p>
          <a:p>
            <a:r>
              <a:rPr lang="en-US" baseline="0" dirty="0" smtClean="0"/>
              <a:t>Next-to-last bullet:  if ab = ac, we can just divide by a, since </a:t>
            </a:r>
            <a:r>
              <a:rPr lang="en-US" baseline="0" dirty="0" err="1" smtClean="0"/>
              <a:t>gcd</a:t>
            </a:r>
            <a:r>
              <a:rPr lang="en-US" baseline="0" dirty="0" smtClean="0"/>
              <a:t>(a, N) =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228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Hidden in 201110.  Hide again?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04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9" name="Picture 27" descr="bigdice2"/>
          <p:cNvPicPr>
            <a:picLocks noChangeAspect="1" noChangeArrowheads="1"/>
          </p:cNvPicPr>
          <p:nvPr userDrawn="1"/>
        </p:nvPicPr>
        <p:blipFill>
          <a:blip r:embed="rId2"/>
          <a:srcRect r="1891" b="802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67604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905000"/>
            <a:ext cx="2971800" cy="34290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90" name="Text Box 18"/>
          <p:cNvSpPr txBox="1">
            <a:spLocks noChangeArrowheads="1"/>
          </p:cNvSpPr>
          <p:nvPr userDrawn="1"/>
        </p:nvSpPr>
        <p:spPr bwMode="auto">
          <a:xfrm rot="19237452">
            <a:off x="4622800" y="519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4492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44926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066800"/>
            <a:ext cx="8229600" cy="37004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5" name="Picture 31" descr="dicesmall"/>
          <p:cNvPicPr>
            <a:picLocks noChangeAspect="1" noChangeArrowheads="1"/>
          </p:cNvPicPr>
          <p:nvPr/>
        </p:nvPicPr>
        <p:blipFill>
          <a:blip r:embed="rId15"/>
          <a:srcRect t="625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20" tIns="45720" rIns="18288" bIns="1828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8" name="Text Box 60"/>
          <p:cNvSpPr txBox="1">
            <a:spLocks noChangeArrowheads="1"/>
          </p:cNvSpPr>
          <p:nvPr/>
        </p:nvSpPr>
        <p:spPr bwMode="auto">
          <a:xfrm>
            <a:off x="279400" y="104775"/>
            <a:ext cx="8636000" cy="327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2000" b="1" dirty="0">
              <a:solidFill>
                <a:schemeClr val="hlink"/>
              </a:solidFill>
              <a:latin typeface="Arial Black" pitchFamily="96" charset="0"/>
            </a:endParaRPr>
          </a:p>
          <a:p>
            <a:r>
              <a:rPr lang="en-US" sz="8000" b="1" dirty="0" smtClean="0"/>
              <a:t>MA/CSSE 473 Day 08</a:t>
            </a:r>
            <a:endParaRPr lang="en-US" sz="8000" b="1" dirty="0" smtClean="0">
              <a:solidFill>
                <a:srgbClr val="F2FDF7"/>
              </a:solidFill>
              <a:latin typeface="Arial Black" pitchFamily="96" charset="0"/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3870325" y="17192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06" name="Text Box 58"/>
          <p:cNvSpPr txBox="1">
            <a:spLocks noChangeArrowheads="1"/>
          </p:cNvSpPr>
          <p:nvPr/>
        </p:nvSpPr>
        <p:spPr bwMode="auto">
          <a:xfrm>
            <a:off x="898525" y="30146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10" name="Rectangle 62"/>
          <p:cNvSpPr>
            <a:spLocks noChangeArrowheads="1"/>
          </p:cNvSpPr>
          <p:nvPr/>
        </p:nvSpPr>
        <p:spPr bwMode="auto">
          <a:xfrm>
            <a:off x="0" y="3429000"/>
            <a:ext cx="35814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smtClean="0"/>
              <a:t>Randomized Primality Testing</a:t>
            </a:r>
          </a:p>
          <a:p>
            <a:endParaRPr lang="en-US" sz="2800" b="1" dirty="0"/>
          </a:p>
          <a:p>
            <a:r>
              <a:rPr lang="en-US" sz="2800" b="1" dirty="0" smtClean="0"/>
              <a:t>Carmichael Numbers</a:t>
            </a:r>
          </a:p>
          <a:p>
            <a:endParaRPr lang="en-US" sz="2800" b="1" dirty="0"/>
          </a:p>
          <a:p>
            <a:r>
              <a:rPr lang="en-US" sz="2800" b="1" dirty="0" smtClean="0"/>
              <a:t>Miller-Rabin test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32657"/>
            <a:ext cx="7978175" cy="6749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7698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Carmichael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10600" cy="4495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 Carmichael number is a composite </a:t>
            </a:r>
            <a:r>
              <a:rPr lang="en-US" dirty="0"/>
              <a:t>number </a:t>
            </a:r>
            <a:r>
              <a:rPr lang="en-US" dirty="0" smtClean="0"/>
              <a:t>N such that </a:t>
            </a:r>
          </a:p>
          <a:p>
            <a:r>
              <a:rPr lang="en-US" dirty="0" smtClean="0"/>
              <a:t> </a:t>
            </a:r>
            <a:r>
              <a:rPr lang="en-US" dirty="0"/>
              <a:t>∀ </a:t>
            </a:r>
            <a:r>
              <a:rPr lang="en-US" dirty="0" smtClean="0"/>
              <a:t>a </a:t>
            </a:r>
            <a:r>
              <a:rPr lang="en-US" dirty="0"/>
              <a:t>∈ </a:t>
            </a:r>
            <a:r>
              <a:rPr lang="en-US" dirty="0" smtClean="0"/>
              <a:t>{1, ..N-1} (if </a:t>
            </a:r>
            <a:r>
              <a:rPr lang="en-US" dirty="0" err="1"/>
              <a:t>gcd</a:t>
            </a:r>
            <a:r>
              <a:rPr lang="en-US" dirty="0"/>
              <a:t>(a, N)=1 </a:t>
            </a:r>
            <a:r>
              <a:rPr lang="en-US" dirty="0" smtClean="0"/>
              <a:t>then </a:t>
            </a:r>
            <a:r>
              <a:rPr lang="en-US" b="1" dirty="0" smtClean="0"/>
              <a:t>a</a:t>
            </a:r>
            <a:r>
              <a:rPr lang="en-US" b="1" baseline="30000" dirty="0" smtClean="0"/>
              <a:t>N-1</a:t>
            </a:r>
            <a:r>
              <a:rPr lang="en-US" b="1" dirty="0" smtClean="0"/>
              <a:t> ≡ 1 </a:t>
            </a:r>
            <a:r>
              <a:rPr lang="en-US" dirty="0" smtClean="0"/>
              <a:t>(mod N) ) </a:t>
            </a:r>
            <a:br>
              <a:rPr lang="en-US" dirty="0" smtClean="0"/>
            </a:br>
            <a:r>
              <a:rPr lang="en-US" dirty="0" smtClean="0"/>
              <a:t>i.e. every possible </a:t>
            </a:r>
            <a:r>
              <a:rPr lang="en-US" b="1" dirty="0" smtClean="0"/>
              <a:t>a</a:t>
            </a:r>
            <a:r>
              <a:rPr lang="en-US" dirty="0" smtClean="0"/>
              <a:t> passes the Fermat test.</a:t>
            </a:r>
          </a:p>
          <a:p>
            <a:pPr lvl="1"/>
            <a:r>
              <a:rPr lang="en-US" dirty="0">
                <a:sym typeface="Symbol"/>
              </a:rPr>
              <a:t>The smallest Carmichael number is 561</a:t>
            </a:r>
          </a:p>
          <a:p>
            <a:pPr lvl="1"/>
            <a:r>
              <a:rPr lang="en-US" dirty="0">
                <a:sym typeface="Symbol"/>
              </a:rPr>
              <a:t>We'll see later how to deal with those</a:t>
            </a:r>
          </a:p>
          <a:p>
            <a:pPr lvl="1"/>
            <a:r>
              <a:rPr lang="en-US" dirty="0">
                <a:sym typeface="Symbol"/>
              </a:rPr>
              <a:t>How rare are they?  Let C(X) = </a:t>
            </a:r>
            <a:r>
              <a:rPr lang="en-US" dirty="0" smtClean="0">
                <a:sym typeface="Symbol"/>
              </a:rPr>
              <a:t>number of </a:t>
            </a:r>
            <a:r>
              <a:rPr lang="en-US" dirty="0">
                <a:sym typeface="Symbol"/>
              </a:rPr>
              <a:t>Carmichael numbers </a:t>
            </a:r>
            <a:r>
              <a:rPr lang="en-US" dirty="0" smtClean="0">
                <a:sym typeface="Symbol"/>
              </a:rPr>
              <a:t>that are less </a:t>
            </a:r>
            <a:r>
              <a:rPr lang="en-US" dirty="0">
                <a:sym typeface="Symbol"/>
              </a:rPr>
              <a:t>than X.</a:t>
            </a:r>
            <a:br>
              <a:rPr lang="en-US" dirty="0">
                <a:sym typeface="Symbol"/>
              </a:rPr>
            </a:br>
            <a:r>
              <a:rPr lang="en-US" dirty="0">
                <a:sym typeface="Symbol"/>
              </a:rPr>
              <a:t/>
            </a:r>
            <a:br>
              <a:rPr lang="en-US" dirty="0">
                <a:sym typeface="Symbol"/>
              </a:rPr>
            </a:br>
            <a:r>
              <a:rPr lang="en-US" dirty="0">
                <a:sym typeface="Symbol"/>
              </a:rPr>
              <a:t/>
            </a:r>
            <a:br>
              <a:rPr lang="en-US" dirty="0">
                <a:sym typeface="Symbol"/>
              </a:rPr>
            </a:br>
            <a:endParaRPr lang="en-US" dirty="0">
              <a:sym typeface="Symbol"/>
            </a:endParaRPr>
          </a:p>
          <a:p>
            <a:pPr lvl="1"/>
            <a:r>
              <a:rPr lang="en-US" dirty="0">
                <a:sym typeface="Symbol"/>
              </a:rPr>
              <a:t>For now, we pretend that we live in a Carmichael-free world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886200"/>
            <a:ext cx="878863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567442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4495800"/>
          </a:xfrm>
        </p:spPr>
        <p:txBody>
          <a:bodyPr/>
          <a:lstStyle/>
          <a:p>
            <a:r>
              <a:rPr lang="en-US" dirty="0" smtClean="0"/>
              <a:t>For a moment, we pretend that Carmichael numbers do not exist.</a:t>
            </a:r>
          </a:p>
          <a:p>
            <a:r>
              <a:rPr lang="en-US" dirty="0" smtClean="0"/>
              <a:t>If N is prime, a</a:t>
            </a:r>
            <a:r>
              <a:rPr lang="en-US" baseline="30000" dirty="0" smtClean="0"/>
              <a:t>N-1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 1 (mod N) for all 0 &lt; a &lt; N</a:t>
            </a:r>
          </a:p>
          <a:p>
            <a:r>
              <a:rPr lang="en-US" dirty="0" smtClean="0">
                <a:sym typeface="Symbol"/>
              </a:rPr>
              <a:t>If N is not prime, then </a:t>
            </a:r>
            <a:r>
              <a:rPr lang="en-US" dirty="0" smtClean="0"/>
              <a:t>a</a:t>
            </a:r>
            <a:r>
              <a:rPr lang="en-US" baseline="30000" dirty="0" smtClean="0"/>
              <a:t>N-1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 1 (mod N) for at most half of the values of a&lt;N.</a:t>
            </a:r>
          </a:p>
          <a:p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(</a:t>
            </a:r>
            <a:r>
              <a:rPr lang="en-US" dirty="0"/>
              <a:t>a</a:t>
            </a:r>
            <a:r>
              <a:rPr lang="en-US" baseline="30000" dirty="0"/>
              <a:t>N-1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 1 (mod N) </a:t>
            </a:r>
            <a:r>
              <a:rPr lang="en-US" dirty="0" smtClean="0">
                <a:sym typeface="Symbol"/>
              </a:rPr>
              <a:t> if N is prime) = 1</a:t>
            </a:r>
            <a:br>
              <a:rPr lang="en-US" dirty="0" smtClean="0">
                <a:sym typeface="Symbol"/>
              </a:rPr>
            </a:br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(</a:t>
            </a:r>
            <a:r>
              <a:rPr lang="en-US" dirty="0"/>
              <a:t>a</a:t>
            </a:r>
            <a:r>
              <a:rPr lang="en-US" baseline="30000" dirty="0"/>
              <a:t>N-1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 1 (mod N) if </a:t>
            </a:r>
            <a:r>
              <a:rPr lang="en-US" dirty="0" smtClean="0">
                <a:sym typeface="Symbol"/>
              </a:rPr>
              <a:t>N is composite) ≤ ½</a:t>
            </a:r>
          </a:p>
          <a:p>
            <a:r>
              <a:rPr lang="en-US" dirty="0" smtClean="0">
                <a:sym typeface="Symbol"/>
              </a:rPr>
              <a:t>How to reduce the likelihood of error?</a:t>
            </a:r>
          </a:p>
          <a:p>
            <a:endParaRPr lang="en-US" dirty="0" smtClean="0">
              <a:sym typeface="Symbo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69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algorithm (modified)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To test N for primality</a:t>
            </a:r>
          </a:p>
          <a:p>
            <a:pPr lvl="1"/>
            <a:r>
              <a:rPr lang="en-US" dirty="0" smtClean="0"/>
              <a:t>Pick positive integers a</a:t>
            </a:r>
            <a:r>
              <a:rPr lang="en-US" baseline="-25000" dirty="0" smtClean="0"/>
              <a:t>1</a:t>
            </a:r>
            <a:r>
              <a:rPr lang="en-US" dirty="0" smtClean="0"/>
              <a:t>, a</a:t>
            </a:r>
            <a:r>
              <a:rPr lang="en-US" baseline="-25000" dirty="0" smtClean="0"/>
              <a:t>2</a:t>
            </a:r>
            <a:r>
              <a:rPr lang="en-US" dirty="0" smtClean="0"/>
              <a:t>, … ,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k</a:t>
            </a:r>
            <a:r>
              <a:rPr lang="en-US" dirty="0" smtClean="0"/>
              <a:t> &lt; N at random</a:t>
            </a:r>
          </a:p>
          <a:p>
            <a:pPr lvl="1"/>
            <a:r>
              <a:rPr lang="en-US" dirty="0" smtClean="0"/>
              <a:t>For each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</a:t>
            </a:r>
            <a:r>
              <a:rPr lang="en-US" dirty="0" smtClean="0"/>
              <a:t>, check for   a</a:t>
            </a:r>
            <a:r>
              <a:rPr lang="en-US" baseline="-25000" dirty="0" smtClean="0"/>
              <a:t>i</a:t>
            </a:r>
            <a:r>
              <a:rPr lang="en-US" baseline="30000" dirty="0" smtClean="0"/>
              <a:t>N-1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 1 (mod N) </a:t>
            </a:r>
          </a:p>
          <a:p>
            <a:pPr lvl="2"/>
            <a:r>
              <a:rPr lang="en-US" dirty="0" smtClean="0">
                <a:sym typeface="Symbol"/>
              </a:rPr>
              <a:t>Use the Miller-Rabin approach, (next slides) so that Carmichael numbers are unlikely to thwart us.</a:t>
            </a:r>
          </a:p>
          <a:p>
            <a:pPr lvl="2"/>
            <a:r>
              <a:rPr lang="en-US" dirty="0" smtClean="0">
                <a:sym typeface="Symbol"/>
              </a:rPr>
              <a:t>If  </a:t>
            </a:r>
            <a:r>
              <a:rPr lang="en-US" dirty="0" smtClean="0"/>
              <a:t>a</a:t>
            </a:r>
            <a:r>
              <a:rPr lang="en-US" baseline="-25000" dirty="0" smtClean="0"/>
              <a:t>i</a:t>
            </a:r>
            <a:r>
              <a:rPr lang="en-US" baseline="30000" dirty="0" smtClean="0"/>
              <a:t>N-1</a:t>
            </a:r>
            <a:r>
              <a:rPr lang="en-US" dirty="0" smtClean="0">
                <a:sym typeface="Symbol"/>
              </a:rPr>
              <a:t> is not congruent to 1 (mod N), or </a:t>
            </a:r>
            <a:br>
              <a:rPr lang="en-US" dirty="0" smtClean="0">
                <a:sym typeface="Symbol"/>
              </a:rPr>
            </a:b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   Miller-Rabin test produces a non-trivial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 square root of 1 (mod N)</a:t>
            </a:r>
          </a:p>
          <a:p>
            <a:pPr lvl="3"/>
            <a:r>
              <a:rPr lang="en-US" sz="2400" dirty="0" smtClean="0">
                <a:sym typeface="Symbol"/>
              </a:rPr>
              <a:t>return false</a:t>
            </a:r>
          </a:p>
          <a:p>
            <a:pPr lvl="1"/>
            <a:r>
              <a:rPr lang="en-US" dirty="0" smtClean="0">
                <a:sym typeface="Symbol"/>
              </a:rPr>
              <a:t>return true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52600" y="5791200"/>
            <a:ext cx="5867400" cy="646331"/>
          </a:xfrm>
          <a:prstGeom prst="rect">
            <a:avLst/>
          </a:prstGeom>
          <a:pattFill prst="pct10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r>
              <a:rPr lang="en-US" dirty="0"/>
              <a:t>Note that this algorithm may produce a “false prime”, but the probability is very </a:t>
            </a:r>
            <a:r>
              <a:rPr lang="en-US" dirty="0" smtClean="0"/>
              <a:t>low if k is large enough.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38600" y="4832866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Does this work?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197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Miller-Rabin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10600" cy="5791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 </a:t>
            </a:r>
            <a:r>
              <a:rPr lang="en-US" b="1" dirty="0"/>
              <a:t>Carmichael number </a:t>
            </a:r>
            <a:r>
              <a:rPr lang="en-US" dirty="0"/>
              <a:t>N is a composite number that passes the Fermat test for all </a:t>
            </a:r>
            <a:r>
              <a:rPr lang="en-US" b="1" dirty="0"/>
              <a:t>a</a:t>
            </a:r>
            <a:r>
              <a:rPr lang="en-US" dirty="0"/>
              <a:t> with 1 ≤ </a:t>
            </a:r>
            <a:r>
              <a:rPr lang="en-US" b="1" dirty="0"/>
              <a:t>a</a:t>
            </a:r>
            <a:r>
              <a:rPr lang="en-US" dirty="0"/>
              <a:t>&lt;N and </a:t>
            </a:r>
            <a:r>
              <a:rPr lang="en-US" dirty="0" err="1"/>
              <a:t>gcd</a:t>
            </a:r>
            <a:r>
              <a:rPr lang="en-US" dirty="0"/>
              <a:t>(a, N)=1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A way around the problem (Rabin and Miller): </a:t>
            </a:r>
            <a:br>
              <a:rPr lang="en-US" b="1" dirty="0" smtClean="0"/>
            </a:br>
            <a:r>
              <a:rPr lang="en-US" dirty="0" smtClean="0"/>
              <a:t>Note that for some t and u (u is odd), N-1 = 2</a:t>
            </a:r>
            <a:r>
              <a:rPr lang="en-US" baseline="30000" dirty="0" smtClean="0"/>
              <a:t>t</a:t>
            </a:r>
            <a:r>
              <a:rPr lang="en-US" dirty="0" smtClean="0"/>
              <a:t>u. </a:t>
            </a:r>
          </a:p>
          <a:p>
            <a:r>
              <a:rPr lang="en-US" dirty="0" smtClean="0"/>
              <a:t>As before, compute a</a:t>
            </a:r>
            <a:r>
              <a:rPr lang="en-US" baseline="30000" dirty="0" smtClean="0"/>
              <a:t>N-1</a:t>
            </a:r>
            <a:r>
              <a:rPr lang="en-US" dirty="0" smtClean="0"/>
              <a:t>(mod N), but do it this way:</a:t>
            </a:r>
          </a:p>
          <a:p>
            <a:pPr lvl="1"/>
            <a:r>
              <a:rPr lang="en-US" dirty="0" smtClean="0"/>
              <a:t>Calculate a</a:t>
            </a:r>
            <a:r>
              <a:rPr lang="en-US" baseline="30000" dirty="0" smtClean="0"/>
              <a:t>u</a:t>
            </a:r>
            <a:r>
              <a:rPr lang="en-US" dirty="0" smtClean="0"/>
              <a:t> (mod N), then repeatedly square, to get the sequence </a:t>
            </a:r>
            <a:br>
              <a:rPr lang="en-US" dirty="0" smtClean="0"/>
            </a:br>
            <a:r>
              <a:rPr lang="en-US" dirty="0" smtClean="0"/>
              <a:t>    a</a:t>
            </a:r>
            <a:r>
              <a:rPr lang="en-US" baseline="30000" dirty="0" smtClean="0"/>
              <a:t>u</a:t>
            </a:r>
            <a:r>
              <a:rPr lang="en-US" dirty="0" smtClean="0"/>
              <a:t> (mod N), a</a:t>
            </a:r>
            <a:r>
              <a:rPr lang="en-US" baseline="30000" dirty="0" smtClean="0"/>
              <a:t>2u</a:t>
            </a:r>
            <a:r>
              <a:rPr lang="en-US" dirty="0" smtClean="0"/>
              <a:t> (mod N), …, a</a:t>
            </a:r>
            <a:r>
              <a:rPr lang="en-US" baseline="24000" dirty="0" smtClean="0"/>
              <a:t>2</a:t>
            </a:r>
            <a:r>
              <a:rPr lang="en-US" baseline="48000" dirty="0" smtClean="0"/>
              <a:t>t</a:t>
            </a:r>
            <a:r>
              <a:rPr lang="en-US" baseline="24000" dirty="0" smtClean="0"/>
              <a:t>u</a:t>
            </a:r>
            <a:r>
              <a:rPr lang="en-US" dirty="0" smtClean="0"/>
              <a:t> (mod N) </a:t>
            </a:r>
            <a:r>
              <a:rPr lang="en-US" dirty="0" smtClean="0">
                <a:sym typeface="Symbol"/>
              </a:rPr>
              <a:t> a</a:t>
            </a:r>
            <a:r>
              <a:rPr lang="en-US" baseline="30000" dirty="0" smtClean="0">
                <a:sym typeface="Symbol"/>
              </a:rPr>
              <a:t>N-1</a:t>
            </a:r>
            <a:r>
              <a:rPr lang="en-US" dirty="0" smtClean="0">
                <a:sym typeface="Symbol"/>
              </a:rPr>
              <a:t> (mod N)</a:t>
            </a:r>
          </a:p>
          <a:p>
            <a:pPr>
              <a:lnSpc>
                <a:spcPct val="115000"/>
              </a:lnSpc>
            </a:pPr>
            <a:r>
              <a:rPr lang="en-US" dirty="0" smtClean="0">
                <a:sym typeface="Symbol"/>
              </a:rPr>
              <a:t>Suppose that at some point, </a:t>
            </a:r>
            <a:r>
              <a:rPr lang="en-US" dirty="0" smtClean="0"/>
              <a:t>a</a:t>
            </a:r>
            <a:r>
              <a:rPr lang="en-US" baseline="24000" dirty="0" smtClean="0"/>
              <a:t>2</a:t>
            </a:r>
            <a:r>
              <a:rPr lang="en-US" baseline="48000" dirty="0" smtClean="0"/>
              <a:t>i</a:t>
            </a:r>
            <a:r>
              <a:rPr lang="en-US" baseline="24000" dirty="0" smtClean="0"/>
              <a:t>u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 1 </a:t>
            </a:r>
            <a:r>
              <a:rPr lang="en-US" dirty="0" smtClean="0"/>
              <a:t>(mod N), but </a:t>
            </a:r>
            <a:br>
              <a:rPr lang="en-US" dirty="0" smtClean="0"/>
            </a:br>
            <a:r>
              <a:rPr lang="en-US" dirty="0" smtClean="0"/>
              <a:t>a</a:t>
            </a:r>
            <a:r>
              <a:rPr lang="en-US" baseline="24000" dirty="0" smtClean="0"/>
              <a:t>2</a:t>
            </a:r>
            <a:r>
              <a:rPr lang="en-US" baseline="48000" dirty="0" smtClean="0"/>
              <a:t>i-1</a:t>
            </a:r>
            <a:r>
              <a:rPr lang="en-US" baseline="24000" dirty="0" smtClean="0"/>
              <a:t>u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is not congruent to 1 or to N-1 (mod N)</a:t>
            </a:r>
          </a:p>
          <a:p>
            <a:pPr lvl="1"/>
            <a:r>
              <a:rPr lang="en-US" dirty="0" smtClean="0">
                <a:sym typeface="Symbol"/>
              </a:rPr>
              <a:t>then we have found a nontrivial square root of 1 (mod N).</a:t>
            </a:r>
          </a:p>
          <a:p>
            <a:pPr lvl="1"/>
            <a:r>
              <a:rPr lang="en-US" dirty="0" smtClean="0">
                <a:sym typeface="Symbol"/>
              </a:rPr>
              <a:t>We will show that if 1 has a nontrivial square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root (mod N),  then  N cannot be prime.</a:t>
            </a:r>
          </a:p>
          <a:p>
            <a:endParaRPr lang="en-US" dirty="0" smtClean="0">
              <a:sym typeface="Symbol"/>
            </a:endParaRPr>
          </a:p>
          <a:p>
            <a:pPr lvl="1"/>
            <a:endParaRPr lang="en-US" dirty="0" smtClean="0">
              <a:sym typeface="Symbol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788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(first Carmichael number)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N = 561. We might randomly select a = 101.    </a:t>
            </a:r>
          </a:p>
          <a:p>
            <a:pPr lvl="1"/>
            <a:r>
              <a:rPr lang="en-US" dirty="0" smtClean="0"/>
              <a:t>Then 560 = 2</a:t>
            </a:r>
            <a:r>
              <a:rPr lang="en-US" baseline="30000" dirty="0" smtClean="0"/>
              <a:t>4</a:t>
            </a:r>
            <a:r>
              <a:rPr lang="en-US" dirty="0" smtClean="0"/>
              <a:t>∙35, so u=35, t=4</a:t>
            </a:r>
          </a:p>
          <a:p>
            <a:pPr lvl="1"/>
            <a:r>
              <a:rPr lang="en-US" dirty="0" smtClean="0"/>
              <a:t>a</a:t>
            </a:r>
            <a:r>
              <a:rPr lang="en-US" baseline="30000" dirty="0" smtClean="0"/>
              <a:t>u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</a:t>
            </a:r>
            <a:r>
              <a:rPr lang="en-US" dirty="0" smtClean="0"/>
              <a:t> 101</a:t>
            </a:r>
            <a:r>
              <a:rPr lang="en-US" baseline="30000" dirty="0" smtClean="0"/>
              <a:t>35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</a:t>
            </a:r>
            <a:r>
              <a:rPr lang="en-US" dirty="0" smtClean="0"/>
              <a:t> 560 (mod 561) which is -1 (mod 561) </a:t>
            </a:r>
            <a:br>
              <a:rPr lang="en-US" dirty="0" smtClean="0"/>
            </a:br>
            <a:r>
              <a:rPr lang="en-US" dirty="0" smtClean="0"/>
              <a:t>(we can stop here)</a:t>
            </a:r>
          </a:p>
          <a:p>
            <a:pPr lvl="1"/>
            <a:r>
              <a:rPr lang="en-US" dirty="0" smtClean="0"/>
              <a:t>a</a:t>
            </a:r>
            <a:r>
              <a:rPr lang="en-US" baseline="30000" dirty="0" smtClean="0"/>
              <a:t>2u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 </a:t>
            </a:r>
            <a:r>
              <a:rPr lang="en-US" dirty="0" smtClean="0"/>
              <a:t>101</a:t>
            </a:r>
            <a:r>
              <a:rPr lang="en-US" baseline="30000" dirty="0" smtClean="0"/>
              <a:t>70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</a:t>
            </a:r>
            <a:r>
              <a:rPr lang="en-US" dirty="0" smtClean="0"/>
              <a:t> 1 (mod 561)  </a:t>
            </a:r>
          </a:p>
          <a:p>
            <a:pPr lvl="1"/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a</a:t>
            </a:r>
            <a:r>
              <a:rPr lang="en-US" baseline="30000" dirty="0" smtClean="0"/>
              <a:t>16u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 </a:t>
            </a:r>
            <a:r>
              <a:rPr lang="en-US" dirty="0" smtClean="0"/>
              <a:t>101</a:t>
            </a:r>
            <a:r>
              <a:rPr lang="en-US" baseline="30000" dirty="0" smtClean="0"/>
              <a:t>560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</a:t>
            </a:r>
            <a:r>
              <a:rPr lang="en-US" dirty="0" smtClean="0"/>
              <a:t> 1 (mod 561)</a:t>
            </a:r>
          </a:p>
          <a:p>
            <a:pPr lvl="1"/>
            <a:r>
              <a:rPr lang="en-US" dirty="0" smtClean="0"/>
              <a:t>So 101 is not a witness that 561 is composite (we say that 101 is a </a:t>
            </a:r>
            <a:r>
              <a:rPr lang="en-US" b="1" i="1" dirty="0" smtClean="0">
                <a:solidFill>
                  <a:srgbClr val="FF0080"/>
                </a:solidFill>
              </a:rPr>
              <a:t>Miller-Rabin</a:t>
            </a:r>
            <a:r>
              <a:rPr lang="en-US" b="1" dirty="0" smtClean="0">
                <a:solidFill>
                  <a:srgbClr val="FF0080"/>
                </a:solidFill>
              </a:rPr>
              <a:t> </a:t>
            </a:r>
            <a:r>
              <a:rPr lang="en-US" b="1" i="1" dirty="0" smtClean="0">
                <a:solidFill>
                  <a:srgbClr val="FF0080"/>
                </a:solidFill>
              </a:rPr>
              <a:t>liar </a:t>
            </a:r>
            <a:r>
              <a:rPr lang="en-US" i="1" dirty="0" smtClean="0"/>
              <a:t>for 561, </a:t>
            </a:r>
            <a:r>
              <a:rPr lang="en-US" dirty="0" smtClean="0"/>
              <a:t>if indeed 561 is composite)</a:t>
            </a:r>
          </a:p>
          <a:p>
            <a:r>
              <a:rPr lang="en-US" dirty="0" smtClean="0"/>
              <a:t>Try a = 83</a:t>
            </a:r>
          </a:p>
          <a:p>
            <a:pPr lvl="1"/>
            <a:r>
              <a:rPr lang="en-US" dirty="0" smtClean="0"/>
              <a:t>a</a:t>
            </a:r>
            <a:r>
              <a:rPr lang="en-US" baseline="30000" dirty="0" smtClean="0"/>
              <a:t>u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</a:t>
            </a:r>
            <a:r>
              <a:rPr lang="en-US" dirty="0" smtClean="0"/>
              <a:t> 83</a:t>
            </a:r>
            <a:r>
              <a:rPr lang="en-US" baseline="30000" dirty="0" smtClean="0"/>
              <a:t>35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</a:t>
            </a:r>
            <a:r>
              <a:rPr lang="en-US" dirty="0" smtClean="0"/>
              <a:t> 230 (mod 561) </a:t>
            </a:r>
          </a:p>
          <a:p>
            <a:pPr lvl="1"/>
            <a:r>
              <a:rPr lang="en-US" dirty="0" smtClean="0"/>
              <a:t>a</a:t>
            </a:r>
            <a:r>
              <a:rPr lang="en-US" baseline="30000" dirty="0" smtClean="0"/>
              <a:t>2u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 </a:t>
            </a:r>
            <a:r>
              <a:rPr lang="en-US" dirty="0" smtClean="0"/>
              <a:t>83</a:t>
            </a:r>
            <a:r>
              <a:rPr lang="en-US" baseline="30000" dirty="0" smtClean="0"/>
              <a:t>70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</a:t>
            </a:r>
            <a:r>
              <a:rPr lang="en-US" dirty="0" smtClean="0"/>
              <a:t> 166 (mod 561)  </a:t>
            </a:r>
          </a:p>
          <a:p>
            <a:pPr lvl="1"/>
            <a:r>
              <a:rPr lang="en-US" dirty="0" smtClean="0"/>
              <a:t>a</a:t>
            </a:r>
            <a:r>
              <a:rPr lang="en-US" baseline="30000" dirty="0" smtClean="0"/>
              <a:t>4u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 </a:t>
            </a:r>
            <a:r>
              <a:rPr lang="en-US" dirty="0" smtClean="0"/>
              <a:t>83</a:t>
            </a:r>
            <a:r>
              <a:rPr lang="en-US" baseline="30000" dirty="0" smtClean="0"/>
              <a:t>140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</a:t>
            </a:r>
            <a:r>
              <a:rPr lang="en-US" dirty="0" smtClean="0"/>
              <a:t> 67 (mod 561)  </a:t>
            </a:r>
          </a:p>
          <a:p>
            <a:pPr lvl="1"/>
            <a:r>
              <a:rPr lang="en-US" dirty="0" smtClean="0"/>
              <a:t>a</a:t>
            </a:r>
            <a:r>
              <a:rPr lang="en-US" baseline="30000" dirty="0" smtClean="0"/>
              <a:t>8u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 </a:t>
            </a:r>
            <a:r>
              <a:rPr lang="en-US" dirty="0" smtClean="0"/>
              <a:t>83</a:t>
            </a:r>
            <a:r>
              <a:rPr lang="en-US" baseline="30000" dirty="0" smtClean="0"/>
              <a:t>280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</a:t>
            </a:r>
            <a:r>
              <a:rPr lang="en-US" dirty="0" smtClean="0"/>
              <a:t> 1 (mod 561)</a:t>
            </a:r>
          </a:p>
          <a:p>
            <a:pPr lvl="1"/>
            <a:r>
              <a:rPr lang="en-US" dirty="0" smtClean="0"/>
              <a:t>So 83 is a witness that 561 is composite, because 67 is a non-trivial square root of 1 (mod 561).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811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dirty="0" smtClean="0"/>
              <a:t>MA/CSSE 473 Day 08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Student questions</a:t>
            </a:r>
          </a:p>
          <a:p>
            <a:r>
              <a:rPr lang="en-US" dirty="0" smtClean="0"/>
              <a:t>Fermat's Little Theorem</a:t>
            </a:r>
          </a:p>
          <a:p>
            <a:r>
              <a:rPr lang="en-US" dirty="0" smtClean="0"/>
              <a:t>Implications of Fermat’s Little Theorem</a:t>
            </a:r>
          </a:p>
          <a:p>
            <a:pPr lvl="1"/>
            <a:r>
              <a:rPr lang="en-US" dirty="0" smtClean="0"/>
              <a:t>What we can show and what we can’t</a:t>
            </a:r>
          </a:p>
          <a:p>
            <a:r>
              <a:rPr lang="en-US" dirty="0" smtClean="0"/>
              <a:t>Frequency of “non-Fermat” numbers</a:t>
            </a:r>
          </a:p>
          <a:p>
            <a:r>
              <a:rPr lang="en-US" dirty="0" smtClean="0"/>
              <a:t>Carmichael numbers</a:t>
            </a:r>
          </a:p>
          <a:p>
            <a:r>
              <a:rPr lang="en-US" dirty="0" smtClean="0"/>
              <a:t>Randomized Primality Testing.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3662" y="5950803"/>
            <a:ext cx="74925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Why a certain math prof </a:t>
            </a:r>
            <a:r>
              <a:rPr lang="en-US" sz="2400" b="1" dirty="0">
                <a:solidFill>
                  <a:srgbClr val="FF0000"/>
                </a:solidFill>
              </a:rPr>
              <a:t>who sometimes teaches </a:t>
            </a:r>
            <a:r>
              <a:rPr lang="en-US" sz="2400" b="1" dirty="0" smtClean="0">
                <a:solidFill>
                  <a:srgbClr val="FF0000"/>
                </a:solidFill>
              </a:rPr>
              <a:t>this course does not like the Levitin textbook…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/>
          <a:lstStyle/>
          <a:p>
            <a:r>
              <a:rPr lang="en-US" dirty="0" smtClean="0"/>
              <a:t>Some things we know about modular arithmetic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495800"/>
          </a:xfrm>
        </p:spPr>
        <p:txBody>
          <a:bodyPr/>
          <a:lstStyle/>
          <a:p>
            <a:r>
              <a:rPr lang="en-US" dirty="0" smtClean="0"/>
              <a:t>How to multiply, divide, </a:t>
            </a:r>
            <a:r>
              <a:rPr lang="en-US" dirty="0" err="1" smtClean="0"/>
              <a:t>exponentiate</a:t>
            </a:r>
            <a:endParaRPr lang="en-US" dirty="0" smtClean="0"/>
          </a:p>
          <a:p>
            <a:r>
              <a:rPr lang="en-US" dirty="0" smtClean="0"/>
              <a:t>Substitution rules</a:t>
            </a:r>
          </a:p>
          <a:p>
            <a:r>
              <a:rPr lang="en-US" dirty="0" smtClean="0"/>
              <a:t>Use extended Euclid algorithm to find inverse</a:t>
            </a:r>
          </a:p>
          <a:p>
            <a:r>
              <a:rPr lang="en-US" dirty="0" smtClean="0"/>
              <a:t>How to do division</a:t>
            </a:r>
          </a:p>
          <a:p>
            <a:r>
              <a:rPr lang="en-US" dirty="0" smtClean="0"/>
              <a:t>Fermat's little theorem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66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Fermat's Little Theorem (1640 AD)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Formulation 1:</a:t>
            </a:r>
            <a:r>
              <a:rPr lang="en-US" dirty="0" smtClean="0"/>
              <a:t> If p is prime, then for every integer a with 1 ≤ a &lt;p ,  a</a:t>
            </a:r>
            <a:r>
              <a:rPr lang="en-US" baseline="30000" dirty="0" smtClean="0"/>
              <a:t>p-1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 1 (mod p)</a:t>
            </a:r>
          </a:p>
          <a:p>
            <a:r>
              <a:rPr lang="en-US" b="1" dirty="0" smtClean="0"/>
              <a:t>Formulation 2:</a:t>
            </a:r>
            <a:r>
              <a:rPr lang="en-US" dirty="0" smtClean="0"/>
              <a:t> If p is prime, then for every integer a with 1 ≤ a &lt;p, </a:t>
            </a:r>
            <a:r>
              <a:rPr lang="en-US" dirty="0" err="1" smtClean="0"/>
              <a:t>a</a:t>
            </a:r>
            <a:r>
              <a:rPr lang="en-US" baseline="30000" dirty="0" err="1" smtClean="0"/>
              <a:t>p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 a (mod p)</a:t>
            </a:r>
          </a:p>
          <a:p>
            <a:r>
              <a:rPr lang="en-US" dirty="0" smtClean="0">
                <a:sym typeface="Symbol"/>
              </a:rPr>
              <a:t>These are clearly equivalent.</a:t>
            </a:r>
          </a:p>
          <a:p>
            <a:pPr lvl="1"/>
            <a:r>
              <a:rPr lang="en-US" dirty="0" smtClean="0">
                <a:sym typeface="Symbol"/>
              </a:rPr>
              <a:t>How do we get from each to the other?</a:t>
            </a:r>
          </a:p>
          <a:p>
            <a:r>
              <a:rPr lang="en-US" dirty="0" smtClean="0">
                <a:sym typeface="Symbol"/>
              </a:rPr>
              <a:t>We will examine a combinatorial proof of the first formulation.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684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914400"/>
          </a:xfrm>
        </p:spPr>
        <p:txBody>
          <a:bodyPr/>
          <a:lstStyle/>
          <a:p>
            <a:r>
              <a:rPr lang="en-US" sz="4000" dirty="0" smtClean="0"/>
              <a:t>Fermat's Little Theorem: Proof (part 1)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912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Formulation 1:</a:t>
            </a:r>
            <a:r>
              <a:rPr lang="en-US" dirty="0" smtClean="0"/>
              <a:t> If </a:t>
            </a:r>
            <a:r>
              <a:rPr lang="en-US" b="1" dirty="0" smtClean="0"/>
              <a:t>p</a:t>
            </a:r>
            <a:r>
              <a:rPr lang="en-US" dirty="0" smtClean="0"/>
              <a:t> is prime, then for every number </a:t>
            </a:r>
            <a:r>
              <a:rPr lang="en-US" b="1" dirty="0" smtClean="0"/>
              <a:t>a</a:t>
            </a:r>
            <a:r>
              <a:rPr lang="en-US" dirty="0" smtClean="0"/>
              <a:t> with </a:t>
            </a:r>
            <a:br>
              <a:rPr lang="en-US" dirty="0" smtClean="0"/>
            </a:br>
            <a:r>
              <a:rPr lang="en-US" dirty="0" smtClean="0"/>
              <a:t>1 ≤ </a:t>
            </a:r>
            <a:r>
              <a:rPr lang="en-US" b="1" dirty="0" smtClean="0"/>
              <a:t>a</a:t>
            </a:r>
            <a:r>
              <a:rPr lang="en-US" dirty="0" smtClean="0"/>
              <a:t> &lt; </a:t>
            </a:r>
            <a:r>
              <a:rPr lang="en-US" b="1" dirty="0" smtClean="0"/>
              <a:t>p</a:t>
            </a:r>
            <a:r>
              <a:rPr lang="en-US" dirty="0" smtClean="0"/>
              <a:t>,  </a:t>
            </a:r>
            <a:r>
              <a:rPr lang="en-US" b="1" dirty="0" smtClean="0"/>
              <a:t>a</a:t>
            </a:r>
            <a:r>
              <a:rPr lang="en-US" b="1" baseline="30000" dirty="0" smtClean="0"/>
              <a:t>p</a:t>
            </a:r>
            <a:r>
              <a:rPr lang="en-US" baseline="30000" dirty="0" smtClean="0"/>
              <a:t>-1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 1 (mod </a:t>
            </a:r>
            <a:r>
              <a:rPr lang="en-US" b="1" dirty="0" smtClean="0">
                <a:sym typeface="Symbol"/>
              </a:rPr>
              <a:t>p</a:t>
            </a:r>
            <a:r>
              <a:rPr lang="en-US" dirty="0" smtClean="0">
                <a:sym typeface="Symbol"/>
              </a:rPr>
              <a:t>)</a:t>
            </a:r>
          </a:p>
          <a:p>
            <a:r>
              <a:rPr lang="en-US" dirty="0" smtClean="0"/>
              <a:t>Let S = {1, 2, …, </a:t>
            </a:r>
            <a:r>
              <a:rPr lang="en-US" b="1" dirty="0" smtClean="0"/>
              <a:t>p</a:t>
            </a:r>
            <a:r>
              <a:rPr lang="en-US" dirty="0" smtClean="0"/>
              <a:t>-1}</a:t>
            </a:r>
          </a:p>
          <a:p>
            <a:r>
              <a:rPr lang="en-US" b="1" dirty="0" smtClean="0"/>
              <a:t>Lemma</a:t>
            </a:r>
          </a:p>
          <a:p>
            <a:pPr lvl="1"/>
            <a:r>
              <a:rPr lang="en-US" dirty="0" smtClean="0"/>
              <a:t>For any nonzero integer </a:t>
            </a:r>
            <a:r>
              <a:rPr lang="en-US" b="1" dirty="0"/>
              <a:t>a</a:t>
            </a:r>
            <a:r>
              <a:rPr lang="en-US" dirty="0" smtClean="0"/>
              <a:t>, </a:t>
            </a:r>
            <a:r>
              <a:rPr lang="en-US" dirty="0" smtClean="0"/>
              <a:t>the function "multiply by </a:t>
            </a:r>
            <a:r>
              <a:rPr lang="en-US" b="1" dirty="0" smtClean="0"/>
              <a:t>a</a:t>
            </a:r>
            <a:r>
              <a:rPr lang="en-US" dirty="0" smtClean="0"/>
              <a:t> (mod </a:t>
            </a:r>
            <a:r>
              <a:rPr lang="en-US" b="1" dirty="0" smtClean="0"/>
              <a:t>p</a:t>
            </a:r>
            <a:r>
              <a:rPr lang="en-US" dirty="0" smtClean="0"/>
              <a:t>)" </a:t>
            </a:r>
            <a:r>
              <a:rPr lang="en-US" dirty="0" smtClean="0"/>
              <a:t>permutes </a:t>
            </a:r>
            <a:r>
              <a:rPr lang="en-US" dirty="0" smtClean="0"/>
              <a:t>S.</a:t>
            </a:r>
            <a:endParaRPr lang="en-US" dirty="0" smtClean="0"/>
          </a:p>
          <a:p>
            <a:pPr lvl="1"/>
            <a:r>
              <a:rPr lang="en-US" dirty="0" smtClean="0"/>
              <a:t>I.e. {a</a:t>
            </a:r>
            <a:r>
              <a:rPr lang="en-US" dirty="0">
                <a:sym typeface="Wingdings" pitchFamily="2" charset="2"/>
              </a:rPr>
              <a:t> ∙ </a:t>
            </a:r>
            <a:r>
              <a:rPr lang="en-US" dirty="0" smtClean="0"/>
              <a:t>n (mod p) : </a:t>
            </a:r>
            <a:r>
              <a:rPr lang="en-US" dirty="0" err="1" smtClean="0"/>
              <a:t>n</a:t>
            </a:r>
            <a:r>
              <a:rPr lang="en-US" dirty="0" err="1" smtClean="0">
                <a:sym typeface="Symbol"/>
              </a:rPr>
              <a:t>S</a:t>
            </a:r>
            <a:r>
              <a:rPr lang="en-US" dirty="0" smtClean="0">
                <a:sym typeface="Symbol"/>
              </a:rPr>
              <a:t>} = S</a:t>
            </a:r>
            <a:endParaRPr lang="en-US" dirty="0" smtClean="0"/>
          </a:p>
          <a:p>
            <a:r>
              <a:rPr lang="en-US" b="1" dirty="0" smtClean="0"/>
              <a:t>Example:</a:t>
            </a:r>
            <a:r>
              <a:rPr lang="en-US" dirty="0" smtClean="0"/>
              <a:t>   </a:t>
            </a:r>
            <a:r>
              <a:rPr lang="en-US" b="1" dirty="0" smtClean="0"/>
              <a:t>p</a:t>
            </a:r>
            <a:r>
              <a:rPr lang="en-US" dirty="0" smtClean="0"/>
              <a:t>=7, a=3. </a:t>
            </a:r>
          </a:p>
          <a:p>
            <a:r>
              <a:rPr lang="en-US" b="1" dirty="0" smtClean="0">
                <a:sym typeface="Wingdings" pitchFamily="2" charset="2"/>
              </a:rPr>
              <a:t>Proof of the lemma</a:t>
            </a:r>
          </a:p>
          <a:p>
            <a:pPr lvl="1"/>
            <a:r>
              <a:rPr lang="en-US" b="1" kern="1200" dirty="0">
                <a:solidFill>
                  <a:srgbClr val="0000CC"/>
                </a:solidFill>
                <a:latin typeface="Arial" charset="0"/>
                <a:ea typeface="+mn-ea"/>
                <a:cs typeface="+mn-cs"/>
                <a:sym typeface="Wingdings" pitchFamily="2" charset="2"/>
              </a:rPr>
              <a:t>One-to-one:</a:t>
            </a:r>
            <a:r>
              <a:rPr lang="en-US" sz="3100" dirty="0" smtClean="0">
                <a:sym typeface="Wingdings" pitchFamily="2" charset="2"/>
              </a:rPr>
              <a:t> Suppose </a:t>
            </a:r>
            <a:r>
              <a:rPr lang="en-US" sz="3100" dirty="0" smtClean="0">
                <a:sym typeface="Wingdings" pitchFamily="2" charset="2"/>
              </a:rPr>
              <a:t>that  </a:t>
            </a:r>
            <a:r>
              <a:rPr lang="en-US" sz="3100" b="1" dirty="0" err="1" smtClean="0">
                <a:sym typeface="Wingdings" pitchFamily="2" charset="2"/>
              </a:rPr>
              <a:t>a</a:t>
            </a:r>
            <a:r>
              <a:rPr lang="en-US" sz="3100" dirty="0" err="1" smtClean="0">
                <a:sym typeface="Wingdings" pitchFamily="2" charset="2"/>
              </a:rPr>
              <a:t>∙i</a:t>
            </a:r>
            <a:r>
              <a:rPr lang="en-US" sz="3100" dirty="0" smtClean="0">
                <a:sym typeface="Wingdings" pitchFamily="2" charset="2"/>
              </a:rPr>
              <a:t> </a:t>
            </a:r>
            <a:r>
              <a:rPr lang="en-US" sz="3100" dirty="0" smtClean="0">
                <a:sym typeface="Symbol"/>
              </a:rPr>
              <a:t> </a:t>
            </a:r>
            <a:r>
              <a:rPr lang="en-US" sz="3100" b="1" dirty="0" err="1" smtClean="0">
                <a:sym typeface="Wingdings" pitchFamily="2" charset="2"/>
              </a:rPr>
              <a:t>a</a:t>
            </a:r>
            <a:r>
              <a:rPr lang="en-US" sz="3100" dirty="0" err="1" smtClean="0">
                <a:sym typeface="Wingdings" pitchFamily="2" charset="2"/>
              </a:rPr>
              <a:t>∙j</a:t>
            </a:r>
            <a:r>
              <a:rPr lang="en-US" sz="3100" dirty="0" smtClean="0">
                <a:sym typeface="Wingdings" pitchFamily="2" charset="2"/>
              </a:rPr>
              <a:t> (mod </a:t>
            </a:r>
            <a:r>
              <a:rPr lang="en-US" sz="3100" b="1" dirty="0" smtClean="0">
                <a:sym typeface="Wingdings" pitchFamily="2" charset="2"/>
              </a:rPr>
              <a:t>p</a:t>
            </a:r>
            <a:r>
              <a:rPr lang="en-US" sz="3100" dirty="0" smtClean="0">
                <a:sym typeface="Wingdings" pitchFamily="2" charset="2"/>
              </a:rPr>
              <a:t>).  </a:t>
            </a:r>
          </a:p>
          <a:p>
            <a:pPr lvl="1"/>
            <a:r>
              <a:rPr lang="en-US" sz="3100" dirty="0" smtClean="0">
                <a:sym typeface="Wingdings" pitchFamily="2" charset="2"/>
              </a:rPr>
              <a:t>Since </a:t>
            </a:r>
            <a:r>
              <a:rPr lang="en-US" sz="3100" b="1" dirty="0" smtClean="0">
                <a:sym typeface="Wingdings" pitchFamily="2" charset="2"/>
              </a:rPr>
              <a:t>p</a:t>
            </a:r>
            <a:r>
              <a:rPr lang="en-US" sz="3100" dirty="0" smtClean="0">
                <a:sym typeface="Wingdings" pitchFamily="2" charset="2"/>
              </a:rPr>
              <a:t> is prime and </a:t>
            </a:r>
            <a:r>
              <a:rPr lang="en-US" sz="3100" b="1" dirty="0" smtClean="0">
                <a:sym typeface="Wingdings" pitchFamily="2" charset="2"/>
              </a:rPr>
              <a:t>a</a:t>
            </a:r>
            <a:r>
              <a:rPr lang="en-US" sz="3100" dirty="0" smtClean="0">
                <a:sym typeface="Wingdings" pitchFamily="2" charset="2"/>
              </a:rPr>
              <a:t> </a:t>
            </a:r>
            <a:r>
              <a:rPr lang="en-US" sz="3100" dirty="0" smtClean="0">
                <a:sym typeface="Symbol"/>
              </a:rPr>
              <a:t> 0, </a:t>
            </a:r>
            <a:r>
              <a:rPr lang="en-US" sz="3100" b="1" dirty="0" smtClean="0">
                <a:sym typeface="Symbol"/>
              </a:rPr>
              <a:t>a</a:t>
            </a:r>
            <a:r>
              <a:rPr lang="en-US" sz="3100" dirty="0" smtClean="0">
                <a:sym typeface="Symbol"/>
              </a:rPr>
              <a:t> has an inverse.</a:t>
            </a:r>
          </a:p>
          <a:p>
            <a:pPr lvl="1"/>
            <a:r>
              <a:rPr lang="en-US" sz="3100" dirty="0" smtClean="0">
                <a:sym typeface="Symbol"/>
              </a:rPr>
              <a:t>Multiplying both sides by </a:t>
            </a:r>
            <a:r>
              <a:rPr lang="en-US" sz="3100" b="1" dirty="0" smtClean="0">
                <a:sym typeface="Symbol"/>
              </a:rPr>
              <a:t>a</a:t>
            </a:r>
            <a:r>
              <a:rPr lang="en-US" sz="3100" baseline="30000" dirty="0" smtClean="0">
                <a:sym typeface="Symbol"/>
              </a:rPr>
              <a:t>-1</a:t>
            </a:r>
            <a:r>
              <a:rPr lang="en-US" sz="3100" dirty="0" smtClean="0">
                <a:sym typeface="Symbol"/>
              </a:rPr>
              <a:t> yields </a:t>
            </a:r>
            <a:r>
              <a:rPr lang="en-US" sz="3100" dirty="0" err="1" smtClean="0">
                <a:sym typeface="Wingdings" pitchFamily="2" charset="2"/>
              </a:rPr>
              <a:t>i</a:t>
            </a:r>
            <a:r>
              <a:rPr lang="en-US" sz="3100" dirty="0" smtClean="0">
                <a:sym typeface="Wingdings" pitchFamily="2" charset="2"/>
              </a:rPr>
              <a:t> </a:t>
            </a:r>
            <a:r>
              <a:rPr lang="en-US" sz="3100" dirty="0" smtClean="0">
                <a:sym typeface="Symbol"/>
              </a:rPr>
              <a:t> </a:t>
            </a:r>
            <a:r>
              <a:rPr lang="en-US" sz="3100" dirty="0" smtClean="0">
                <a:sym typeface="Wingdings" pitchFamily="2" charset="2"/>
              </a:rPr>
              <a:t>j (mod </a:t>
            </a:r>
            <a:r>
              <a:rPr lang="en-US" sz="3100" b="1" dirty="0" smtClean="0">
                <a:sym typeface="Wingdings" pitchFamily="2" charset="2"/>
              </a:rPr>
              <a:t>p</a:t>
            </a:r>
            <a:r>
              <a:rPr lang="en-US" sz="3100" dirty="0" smtClean="0">
                <a:sym typeface="Wingdings" pitchFamily="2" charset="2"/>
              </a:rPr>
              <a:t>).</a:t>
            </a:r>
          </a:p>
          <a:p>
            <a:pPr lvl="1"/>
            <a:r>
              <a:rPr lang="en-US" sz="3100" dirty="0" smtClean="0">
                <a:sym typeface="Wingdings" pitchFamily="2" charset="2"/>
              </a:rPr>
              <a:t>Thus, multiplying the elements of S by </a:t>
            </a:r>
            <a:r>
              <a:rPr lang="en-US" sz="3100" b="1" dirty="0" smtClean="0">
                <a:sym typeface="Wingdings" pitchFamily="2" charset="2"/>
              </a:rPr>
              <a:t>a</a:t>
            </a:r>
            <a:r>
              <a:rPr lang="en-US" sz="3100" dirty="0" smtClean="0">
                <a:sym typeface="Wingdings" pitchFamily="2" charset="2"/>
              </a:rPr>
              <a:t> (mod </a:t>
            </a:r>
            <a:r>
              <a:rPr lang="en-US" sz="3100" b="1" dirty="0" smtClean="0">
                <a:sym typeface="Wingdings" pitchFamily="2" charset="2"/>
              </a:rPr>
              <a:t>p</a:t>
            </a:r>
            <a:r>
              <a:rPr lang="en-US" sz="3100" dirty="0" smtClean="0">
                <a:sym typeface="Wingdings" pitchFamily="2" charset="2"/>
              </a:rPr>
              <a:t>) takes each element to a different element of S.</a:t>
            </a:r>
          </a:p>
          <a:p>
            <a:pPr lvl="1"/>
            <a:r>
              <a:rPr lang="en-US" b="1" kern="1200" dirty="0">
                <a:solidFill>
                  <a:srgbClr val="0000CC"/>
                </a:solidFill>
                <a:latin typeface="Arial" charset="0"/>
                <a:ea typeface="+mn-ea"/>
                <a:cs typeface="+mn-cs"/>
                <a:sym typeface="Wingdings" pitchFamily="2" charset="2"/>
              </a:rPr>
              <a:t>Onto:</a:t>
            </a:r>
            <a:r>
              <a:rPr lang="en-US" sz="3100" dirty="0" smtClean="0">
                <a:sym typeface="Wingdings" pitchFamily="2" charset="2"/>
              </a:rPr>
              <a:t> Thus </a:t>
            </a:r>
            <a:r>
              <a:rPr lang="en-US" sz="3100" dirty="0" smtClean="0">
                <a:sym typeface="Wingdings" pitchFamily="2" charset="2"/>
              </a:rPr>
              <a:t>(by the pigeonhole principle), every number </a:t>
            </a:r>
            <a:br>
              <a:rPr lang="en-US" sz="3100" dirty="0" smtClean="0">
                <a:sym typeface="Wingdings" pitchFamily="2" charset="2"/>
              </a:rPr>
            </a:br>
            <a:r>
              <a:rPr lang="en-US" sz="3100" dirty="0" smtClean="0">
                <a:sym typeface="Wingdings" pitchFamily="2" charset="2"/>
              </a:rPr>
              <a:t>1..</a:t>
            </a:r>
            <a:r>
              <a:rPr lang="en-US" sz="3100" b="1" dirty="0" smtClean="0">
                <a:sym typeface="Wingdings" pitchFamily="2" charset="2"/>
              </a:rPr>
              <a:t>p</a:t>
            </a:r>
            <a:r>
              <a:rPr lang="en-US" sz="3100" dirty="0" smtClean="0">
                <a:sym typeface="Wingdings" pitchFamily="2" charset="2"/>
              </a:rPr>
              <a:t>-1 is </a:t>
            </a:r>
            <a:r>
              <a:rPr lang="en-US" sz="3100" b="1" dirty="0" err="1" smtClean="0">
                <a:sym typeface="Wingdings" pitchFamily="2" charset="2"/>
              </a:rPr>
              <a:t>a</a:t>
            </a:r>
            <a:r>
              <a:rPr lang="en-US" sz="3100" dirty="0" err="1" smtClean="0">
                <a:sym typeface="Wingdings" pitchFamily="2" charset="2"/>
              </a:rPr>
              <a:t>∙i</a:t>
            </a:r>
            <a:r>
              <a:rPr lang="en-US" sz="3100" dirty="0" smtClean="0">
                <a:sym typeface="Wingdings" pitchFamily="2" charset="2"/>
              </a:rPr>
              <a:t> (mod </a:t>
            </a:r>
            <a:r>
              <a:rPr lang="en-US" sz="3100" b="1" dirty="0" smtClean="0">
                <a:sym typeface="Wingdings" pitchFamily="2" charset="2"/>
              </a:rPr>
              <a:t>p</a:t>
            </a:r>
            <a:r>
              <a:rPr lang="en-US" sz="3100" dirty="0" smtClean="0">
                <a:sym typeface="Wingdings" pitchFamily="2" charset="2"/>
              </a:rPr>
              <a:t>) for some i in S.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5257800" y="2963333"/>
          <a:ext cx="3124199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3400"/>
                <a:gridCol w="381000"/>
                <a:gridCol w="304800"/>
                <a:gridCol w="457200"/>
                <a:gridCol w="457200"/>
                <a:gridCol w="457200"/>
                <a:gridCol w="53339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i</a:t>
                      </a:r>
                      <a:endParaRPr lang="en-US" sz="2400" b="1" dirty="0"/>
                    </a:p>
                  </a:txBody>
                  <a:tcPr anchor="ctr" anchorCtr="1"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 anchor="ctr" anchorCtr="1"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 anchor="ctr" anchorCtr="1"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 anchor="ctr" anchorCtr="1"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 anchor="ctr" anchorCtr="1"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 anchor="ctr" anchorCtr="1"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 anchor="ctr" anchorCtr="1">
                    <a:solidFill>
                      <a:srgbClr val="FF9797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3i</a:t>
                      </a:r>
                      <a:endParaRPr lang="en-US" sz="2400" b="1" dirty="0"/>
                    </a:p>
                  </a:txBody>
                  <a:tcPr anchor="ctr" anchorCtr="1"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 anchor="ctr" anchorCtr="1"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 anchor="ctr" anchorCtr="1"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 anchor="ctr" anchorCtr="1"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 anchor="ctr" anchorCtr="1"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 anchor="ctr" anchorCtr="1"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/>
                        <a:t>4</a:t>
                      </a:r>
                      <a:endParaRPr lang="en-US" sz="2400" dirty="0"/>
                    </a:p>
                  </a:txBody>
                  <a:tcPr anchor="ctr" anchorCtr="1">
                    <a:solidFill>
                      <a:srgbClr val="FF9797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257800" y="15240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What does "function f permutes S" mean?</a:t>
            </a:r>
            <a:endParaRPr lang="en-US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581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Fermat's Little Theorem: Proof (part 2)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Formulation 1:</a:t>
            </a:r>
            <a:r>
              <a:rPr lang="en-US" dirty="0" smtClean="0"/>
              <a:t> If </a:t>
            </a:r>
            <a:r>
              <a:rPr lang="en-US" b="1" dirty="0" smtClean="0"/>
              <a:t>p</a:t>
            </a:r>
            <a:r>
              <a:rPr lang="en-US" dirty="0" smtClean="0"/>
              <a:t> is prime, then for every number </a:t>
            </a:r>
            <a:r>
              <a:rPr lang="en-US" b="1" dirty="0" smtClean="0"/>
              <a:t>a</a:t>
            </a:r>
            <a:r>
              <a:rPr lang="en-US" dirty="0" smtClean="0"/>
              <a:t> with 1 ≤ </a:t>
            </a:r>
            <a:r>
              <a:rPr lang="en-US" b="1" dirty="0" smtClean="0"/>
              <a:t>a</a:t>
            </a:r>
            <a:r>
              <a:rPr lang="en-US" dirty="0" smtClean="0"/>
              <a:t> &lt;p,  </a:t>
            </a:r>
            <a:br>
              <a:rPr lang="en-US" dirty="0" smtClean="0"/>
            </a:br>
            <a:r>
              <a:rPr lang="en-US" dirty="0" smtClean="0"/>
              <a:t>       </a:t>
            </a:r>
            <a:r>
              <a:rPr lang="en-US" b="1" dirty="0" smtClean="0"/>
              <a:t>a</a:t>
            </a:r>
            <a:r>
              <a:rPr lang="en-US" b="1" baseline="30000" dirty="0" smtClean="0"/>
              <a:t>p</a:t>
            </a:r>
            <a:r>
              <a:rPr lang="en-US" baseline="30000" dirty="0" smtClean="0"/>
              <a:t>-1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 1 (mod </a:t>
            </a:r>
            <a:r>
              <a:rPr lang="en-US" b="1" dirty="0" smtClean="0">
                <a:sym typeface="Symbol"/>
              </a:rPr>
              <a:t>p</a:t>
            </a:r>
            <a:r>
              <a:rPr lang="en-US" dirty="0" smtClean="0">
                <a:sym typeface="Symbol"/>
              </a:rPr>
              <a:t>)</a:t>
            </a:r>
          </a:p>
          <a:p>
            <a:r>
              <a:rPr lang="en-US" dirty="0" smtClean="0"/>
              <a:t>Let S = {1, 2, …, </a:t>
            </a:r>
            <a:r>
              <a:rPr lang="en-US" b="1" dirty="0" smtClean="0"/>
              <a:t>p</a:t>
            </a:r>
            <a:r>
              <a:rPr lang="en-US" dirty="0" smtClean="0"/>
              <a:t>-1}</a:t>
            </a:r>
          </a:p>
          <a:p>
            <a:r>
              <a:rPr lang="en-US" b="1" dirty="0" smtClean="0"/>
              <a:t>Recap of the Lemma:   </a:t>
            </a:r>
            <a:br>
              <a:rPr lang="en-US" b="1" dirty="0" smtClean="0"/>
            </a:br>
            <a:r>
              <a:rPr lang="en-US" b="1" dirty="0" smtClean="0"/>
              <a:t>    </a:t>
            </a:r>
            <a:r>
              <a:rPr lang="en-US" dirty="0" smtClean="0"/>
              <a:t>Multiplying all of the numbers in S </a:t>
            </a:r>
            <a:br>
              <a:rPr lang="en-US" dirty="0" smtClean="0"/>
            </a:br>
            <a:r>
              <a:rPr lang="en-US" dirty="0" smtClean="0"/>
              <a:t>by </a:t>
            </a:r>
            <a:r>
              <a:rPr lang="en-US" b="1" dirty="0" smtClean="0"/>
              <a:t>a</a:t>
            </a:r>
            <a:r>
              <a:rPr lang="en-US" dirty="0" smtClean="0"/>
              <a:t> (mod </a:t>
            </a:r>
            <a:r>
              <a:rPr lang="en-US" b="1" dirty="0" smtClean="0"/>
              <a:t>p</a:t>
            </a:r>
            <a:r>
              <a:rPr lang="en-US" dirty="0" smtClean="0"/>
              <a:t>) permutes S</a:t>
            </a:r>
          </a:p>
          <a:p>
            <a:r>
              <a:rPr lang="en-US" sz="2700" b="1" dirty="0" smtClean="0"/>
              <a:t>Therefore:</a:t>
            </a:r>
            <a:r>
              <a:rPr lang="en-US" sz="2700" dirty="0" smtClean="0"/>
              <a:t> </a:t>
            </a:r>
            <a:br>
              <a:rPr lang="en-US" sz="2700" dirty="0" smtClean="0"/>
            </a:br>
            <a:r>
              <a:rPr lang="en-US" sz="2700" dirty="0" smtClean="0"/>
              <a:t>   {1, 2, …, </a:t>
            </a:r>
            <a:r>
              <a:rPr lang="en-US" sz="2700" b="1" dirty="0" smtClean="0"/>
              <a:t>p</a:t>
            </a:r>
            <a:r>
              <a:rPr lang="en-US" sz="2700" dirty="0" smtClean="0"/>
              <a:t>-1} = {</a:t>
            </a:r>
            <a:r>
              <a:rPr lang="en-US" sz="2700" b="1" dirty="0" smtClean="0"/>
              <a:t>a</a:t>
            </a:r>
            <a:r>
              <a:rPr lang="en-US" sz="2700" dirty="0" smtClean="0"/>
              <a:t>∙1 (mod </a:t>
            </a:r>
            <a:r>
              <a:rPr lang="en-US" sz="2700" b="1" dirty="0" smtClean="0"/>
              <a:t>p)</a:t>
            </a:r>
            <a:r>
              <a:rPr lang="en-US" sz="2700" dirty="0" smtClean="0"/>
              <a:t>, </a:t>
            </a:r>
            <a:r>
              <a:rPr lang="en-US" sz="2700" b="1" dirty="0" smtClean="0"/>
              <a:t>a</a:t>
            </a:r>
            <a:r>
              <a:rPr lang="en-US" sz="2700" dirty="0" smtClean="0"/>
              <a:t>∙2 (mod </a:t>
            </a:r>
            <a:r>
              <a:rPr lang="en-US" sz="2700" b="1" dirty="0" smtClean="0"/>
              <a:t>p)</a:t>
            </a:r>
            <a:r>
              <a:rPr lang="en-US" sz="2700" dirty="0" smtClean="0"/>
              <a:t>, … </a:t>
            </a:r>
            <a:r>
              <a:rPr lang="en-US" sz="2700" b="1" dirty="0" smtClean="0"/>
              <a:t>a</a:t>
            </a:r>
            <a:r>
              <a:rPr lang="en-US" sz="2700" dirty="0" smtClean="0"/>
              <a:t>∙(</a:t>
            </a:r>
            <a:r>
              <a:rPr lang="en-US" sz="2700" b="1" dirty="0" smtClean="0"/>
              <a:t>p</a:t>
            </a:r>
            <a:r>
              <a:rPr lang="en-US" sz="2700" dirty="0" smtClean="0"/>
              <a:t>-1) (mod </a:t>
            </a:r>
            <a:r>
              <a:rPr lang="en-US" sz="2700" b="1" dirty="0" smtClean="0"/>
              <a:t>p)</a:t>
            </a:r>
            <a:r>
              <a:rPr lang="en-US" sz="2700" dirty="0" smtClean="0"/>
              <a:t>}</a:t>
            </a:r>
            <a:endParaRPr lang="en-US" sz="2300" dirty="0" smtClean="0"/>
          </a:p>
          <a:p>
            <a:r>
              <a:rPr lang="en-US" dirty="0" smtClean="0"/>
              <a:t>Take the product of all of the elements on each side .</a:t>
            </a:r>
            <a:br>
              <a:rPr lang="en-US" dirty="0" smtClean="0"/>
            </a:br>
            <a:r>
              <a:rPr lang="en-US" dirty="0" smtClean="0"/>
              <a:t>   (</a:t>
            </a:r>
            <a:r>
              <a:rPr lang="en-US" b="1" dirty="0" smtClean="0"/>
              <a:t>p</a:t>
            </a:r>
            <a:r>
              <a:rPr lang="en-US" dirty="0" smtClean="0"/>
              <a:t>-1)! </a:t>
            </a:r>
            <a:r>
              <a:rPr lang="en-US" dirty="0" smtClean="0">
                <a:sym typeface="Symbol"/>
              </a:rPr>
              <a:t> </a:t>
            </a:r>
            <a:r>
              <a:rPr lang="en-US" b="1" dirty="0" smtClean="0">
                <a:sym typeface="Symbol"/>
              </a:rPr>
              <a:t>a</a:t>
            </a:r>
            <a:r>
              <a:rPr lang="en-US" b="1" baseline="30000" dirty="0" smtClean="0">
                <a:sym typeface="Symbol"/>
              </a:rPr>
              <a:t>p-1</a:t>
            </a:r>
            <a:r>
              <a:rPr lang="en-US" dirty="0" smtClean="0"/>
              <a:t>(</a:t>
            </a:r>
            <a:r>
              <a:rPr lang="en-US" b="1" dirty="0" smtClean="0"/>
              <a:t>p</a:t>
            </a:r>
            <a:r>
              <a:rPr lang="en-US" dirty="0" smtClean="0"/>
              <a:t>-1)!</a:t>
            </a:r>
            <a:r>
              <a:rPr lang="en-US" dirty="0" smtClean="0">
                <a:sym typeface="Symbol"/>
              </a:rPr>
              <a:t> (mod </a:t>
            </a:r>
            <a:r>
              <a:rPr lang="en-US" b="1" dirty="0" smtClean="0">
                <a:sym typeface="Symbol"/>
              </a:rPr>
              <a:t>p</a:t>
            </a:r>
            <a:r>
              <a:rPr lang="en-US" dirty="0" smtClean="0">
                <a:sym typeface="Symbol"/>
              </a:rPr>
              <a:t>)</a:t>
            </a:r>
          </a:p>
          <a:p>
            <a:r>
              <a:rPr lang="en-US" dirty="0" smtClean="0">
                <a:sym typeface="Symbol"/>
              </a:rPr>
              <a:t>Since </a:t>
            </a:r>
            <a:r>
              <a:rPr lang="en-US" b="1" dirty="0" smtClean="0">
                <a:sym typeface="Symbol"/>
              </a:rPr>
              <a:t>p</a:t>
            </a:r>
            <a:r>
              <a:rPr lang="en-US" dirty="0" smtClean="0">
                <a:sym typeface="Symbol"/>
              </a:rPr>
              <a:t> is prime, (</a:t>
            </a:r>
            <a:r>
              <a:rPr lang="en-US" b="1" dirty="0" smtClean="0">
                <a:sym typeface="Symbol"/>
              </a:rPr>
              <a:t>p</a:t>
            </a:r>
            <a:r>
              <a:rPr lang="en-US" dirty="0" smtClean="0">
                <a:sym typeface="Symbol"/>
              </a:rPr>
              <a:t>-1)! is relatively prime to </a:t>
            </a:r>
            <a:r>
              <a:rPr lang="en-US" b="1" dirty="0" smtClean="0">
                <a:sym typeface="Symbol"/>
              </a:rPr>
              <a:t>p</a:t>
            </a:r>
            <a:r>
              <a:rPr lang="en-US" dirty="0" smtClean="0">
                <a:sym typeface="Symbol"/>
              </a:rPr>
              <a:t>, so we can divide both sides by it to get the desired result: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</a:t>
            </a:r>
            <a:r>
              <a:rPr lang="en-US" b="1" dirty="0"/>
              <a:t>a</a:t>
            </a:r>
            <a:r>
              <a:rPr lang="en-US" b="1" baseline="30000" dirty="0"/>
              <a:t>p</a:t>
            </a:r>
            <a:r>
              <a:rPr lang="en-US" baseline="30000" dirty="0"/>
              <a:t>-1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 1 (mod </a:t>
            </a:r>
            <a:r>
              <a:rPr lang="en-US" b="1" dirty="0">
                <a:sym typeface="Symbol"/>
              </a:rPr>
              <a:t>p</a:t>
            </a:r>
            <a:r>
              <a:rPr lang="en-US" dirty="0">
                <a:sym typeface="Symbol"/>
              </a:rPr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79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Recap: Fermat's Little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Formulation 1:</a:t>
            </a:r>
            <a:r>
              <a:rPr lang="en-US" dirty="0" smtClean="0"/>
              <a:t> If p is prime, then for every number a with 1 ≤ a &lt;p, a</a:t>
            </a:r>
            <a:r>
              <a:rPr lang="en-US" baseline="30000" dirty="0" smtClean="0"/>
              <a:t>p-1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 1 (mod p)</a:t>
            </a:r>
          </a:p>
          <a:p>
            <a:r>
              <a:rPr lang="en-US" b="1" dirty="0" smtClean="0"/>
              <a:t>Formulation 2:</a:t>
            </a:r>
            <a:r>
              <a:rPr lang="en-US" dirty="0" smtClean="0"/>
              <a:t> If p is prime, then for every number a with 1 ≤ a &lt;p, </a:t>
            </a:r>
            <a:r>
              <a:rPr lang="en-US" dirty="0" err="1" smtClean="0"/>
              <a:t>a</a:t>
            </a:r>
            <a:r>
              <a:rPr lang="en-US" baseline="30000" dirty="0" err="1" smtClean="0"/>
              <a:t>p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 a (mod p)</a:t>
            </a:r>
          </a:p>
          <a:p>
            <a:pPr marL="0" indent="0">
              <a:buNone/>
            </a:pPr>
            <a:r>
              <a:rPr lang="en-US" dirty="0" smtClean="0"/>
              <a:t>Memorize this one.  Know how to prove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5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914400"/>
          </a:xfrm>
        </p:spPr>
        <p:txBody>
          <a:bodyPr/>
          <a:lstStyle/>
          <a:p>
            <a:r>
              <a:rPr lang="en-US" dirty="0" smtClean="0"/>
              <a:t>Easy Primality Test?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229600" cy="5943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Is N prime?</a:t>
            </a:r>
          </a:p>
          <a:p>
            <a:r>
              <a:rPr lang="en-US" dirty="0" smtClean="0"/>
              <a:t>Pick some </a:t>
            </a:r>
            <a:r>
              <a:rPr lang="en-US" b="1" dirty="0" smtClean="0"/>
              <a:t>a</a:t>
            </a:r>
            <a:r>
              <a:rPr lang="en-US" dirty="0" smtClean="0"/>
              <a:t> with 1 &lt; </a:t>
            </a:r>
            <a:r>
              <a:rPr lang="en-US" b="1" dirty="0" smtClean="0"/>
              <a:t>a</a:t>
            </a:r>
            <a:r>
              <a:rPr lang="en-US" dirty="0" smtClean="0"/>
              <a:t> &lt; N</a:t>
            </a:r>
          </a:p>
          <a:p>
            <a:r>
              <a:rPr lang="en-US" dirty="0" smtClean="0"/>
              <a:t>Is </a:t>
            </a:r>
            <a:r>
              <a:rPr lang="en-US" b="1" dirty="0" smtClean="0"/>
              <a:t>a</a:t>
            </a:r>
            <a:r>
              <a:rPr lang="en-US" baseline="30000" dirty="0" smtClean="0"/>
              <a:t>N-1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 1 (mod N)?</a:t>
            </a:r>
          </a:p>
          <a:p>
            <a:r>
              <a:rPr lang="en-US" dirty="0" smtClean="0"/>
              <a:t>If so, N is prime; if not, N is composite</a:t>
            </a:r>
          </a:p>
          <a:p>
            <a:r>
              <a:rPr lang="en-US" dirty="0" smtClean="0"/>
              <a:t>Nice try, but…</a:t>
            </a:r>
          </a:p>
          <a:p>
            <a:pPr lvl="1"/>
            <a:r>
              <a:rPr lang="en-US" dirty="0" smtClean="0"/>
              <a:t>Fermat's Little Theorem is </a:t>
            </a:r>
            <a:r>
              <a:rPr lang="en-US" u="sng" dirty="0" smtClean="0"/>
              <a:t>not</a:t>
            </a:r>
            <a:r>
              <a:rPr lang="en-US" dirty="0" smtClean="0"/>
              <a:t> an "if and only if" condition.</a:t>
            </a:r>
          </a:p>
          <a:p>
            <a:pPr lvl="1"/>
            <a:r>
              <a:rPr lang="en-US" dirty="0" smtClean="0"/>
              <a:t>It doesn't say what happens when N is </a:t>
            </a:r>
            <a:r>
              <a:rPr lang="en-US" u="sng" dirty="0" smtClean="0"/>
              <a:t>not</a:t>
            </a:r>
            <a:r>
              <a:rPr lang="en-US" dirty="0" smtClean="0"/>
              <a:t> prime.</a:t>
            </a:r>
          </a:p>
          <a:p>
            <a:pPr lvl="1"/>
            <a:r>
              <a:rPr lang="en-US" dirty="0"/>
              <a:t>N may not be prime, but we might just happen to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pick </a:t>
            </a:r>
            <a:r>
              <a:rPr lang="en-US" dirty="0"/>
              <a:t>an </a:t>
            </a:r>
            <a:r>
              <a:rPr lang="en-US" b="1" dirty="0"/>
              <a:t>a</a:t>
            </a:r>
            <a:r>
              <a:rPr lang="en-US" dirty="0"/>
              <a:t> for which </a:t>
            </a:r>
            <a:r>
              <a:rPr lang="en-US" b="1" dirty="0" smtClean="0"/>
              <a:t>a</a:t>
            </a:r>
            <a:r>
              <a:rPr lang="en-US" baseline="30000" dirty="0" smtClean="0"/>
              <a:t>N-1</a:t>
            </a:r>
            <a:r>
              <a:rPr lang="en-US" dirty="0">
                <a:sym typeface="Symbol"/>
              </a:rPr>
              <a:t> 1 (mod N)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b="1" dirty="0" smtClean="0"/>
              <a:t>Example:</a:t>
            </a:r>
            <a:r>
              <a:rPr lang="en-US" dirty="0" smtClean="0"/>
              <a:t>  341 is not prime (it is 11∙31), but </a:t>
            </a:r>
            <a:r>
              <a:rPr lang="en-US" b="1" dirty="0" smtClean="0"/>
              <a:t>2</a:t>
            </a:r>
            <a:r>
              <a:rPr lang="en-US" baseline="30000" dirty="0" smtClean="0"/>
              <a:t>340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 1 (mod 341)</a:t>
            </a:r>
          </a:p>
          <a:p>
            <a:r>
              <a:rPr lang="en-US" b="1" dirty="0" smtClean="0">
                <a:sym typeface="Symbol"/>
              </a:rPr>
              <a:t>Definition: </a:t>
            </a:r>
            <a:r>
              <a:rPr lang="en-US" dirty="0" smtClean="0">
                <a:sym typeface="Symbol"/>
              </a:rPr>
              <a:t>We say that a number </a:t>
            </a:r>
            <a:r>
              <a:rPr lang="en-US" b="1" dirty="0" smtClean="0">
                <a:sym typeface="Symbol"/>
              </a:rPr>
              <a:t>a</a:t>
            </a:r>
            <a:r>
              <a:rPr lang="en-US" dirty="0" smtClean="0">
                <a:sym typeface="Symbol"/>
              </a:rPr>
              <a:t> 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passes the Fermat test </a:t>
            </a:r>
            <a:br>
              <a:rPr lang="en-US" b="1" dirty="0" smtClean="0">
                <a:solidFill>
                  <a:srgbClr val="FF0000"/>
                </a:solidFill>
                <a:sym typeface="Symbol"/>
              </a:rPr>
            </a:br>
            <a:r>
              <a:rPr lang="en-US" dirty="0" smtClean="0">
                <a:sym typeface="Symbol"/>
              </a:rPr>
              <a:t>if </a:t>
            </a:r>
            <a:r>
              <a:rPr lang="en-US" b="1" dirty="0"/>
              <a:t>a</a:t>
            </a:r>
            <a:r>
              <a:rPr lang="en-US" baseline="30000" dirty="0"/>
              <a:t>N-1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 1 (mod N</a:t>
            </a:r>
            <a:r>
              <a:rPr lang="en-US" dirty="0" smtClean="0">
                <a:sym typeface="Symbol"/>
              </a:rPr>
              <a:t>).  If </a:t>
            </a:r>
            <a:r>
              <a:rPr lang="en-US" b="1" dirty="0" smtClean="0">
                <a:sym typeface="Symbol"/>
              </a:rPr>
              <a:t>a</a:t>
            </a:r>
            <a:r>
              <a:rPr lang="en-US" dirty="0" smtClean="0">
                <a:sym typeface="Symbol"/>
              </a:rPr>
              <a:t> passes the </a:t>
            </a:r>
            <a:r>
              <a:rPr lang="en-US" dirty="0">
                <a:sym typeface="Symbol"/>
              </a:rPr>
              <a:t>F</a:t>
            </a:r>
            <a:r>
              <a:rPr lang="en-US" dirty="0" smtClean="0">
                <a:sym typeface="Symbol"/>
              </a:rPr>
              <a:t>ermat test but N is composite, then  </a:t>
            </a:r>
            <a:r>
              <a:rPr lang="en-US" b="1" dirty="0" smtClean="0">
                <a:sym typeface="Symbol"/>
              </a:rPr>
              <a:t>a</a:t>
            </a:r>
            <a:r>
              <a:rPr lang="en-US" dirty="0" smtClean="0">
                <a:sym typeface="Symbol"/>
              </a:rPr>
              <a:t> is called a </a:t>
            </a:r>
            <a:r>
              <a:rPr lang="en-US" sz="3100" b="1" dirty="0">
                <a:solidFill>
                  <a:srgbClr val="FF0000"/>
                </a:solidFill>
                <a:sym typeface="Symbol"/>
              </a:rPr>
              <a:t>Fermat </a:t>
            </a:r>
            <a:r>
              <a:rPr lang="en-US" sz="3100" b="1" dirty="0" smtClean="0">
                <a:solidFill>
                  <a:srgbClr val="FF0000"/>
                </a:solidFill>
                <a:sym typeface="Symbol"/>
              </a:rPr>
              <a:t>liar</a:t>
            </a:r>
            <a:r>
              <a:rPr lang="en-US" sz="3100" dirty="0">
                <a:sym typeface="Symbol"/>
              </a:rPr>
              <a:t>,</a:t>
            </a:r>
            <a:r>
              <a:rPr lang="en-US" sz="3100" b="1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dirty="0" smtClean="0">
                <a:sym typeface="Symbol"/>
              </a:rPr>
              <a:t>and N is a </a:t>
            </a:r>
            <a:r>
              <a:rPr lang="en-US" sz="3100" b="1" dirty="0">
                <a:solidFill>
                  <a:srgbClr val="FF0000"/>
                </a:solidFill>
                <a:sym typeface="Symbol"/>
              </a:rPr>
              <a:t>Fermat </a:t>
            </a:r>
            <a:r>
              <a:rPr lang="en-US" sz="3100" b="1" dirty="0" err="1">
                <a:solidFill>
                  <a:srgbClr val="FF0000"/>
                </a:solidFill>
                <a:sym typeface="Symbol"/>
              </a:rPr>
              <a:t>pseudoprime</a:t>
            </a:r>
            <a:r>
              <a:rPr lang="en-US" dirty="0" smtClean="0">
                <a:sym typeface="Symbol"/>
              </a:rPr>
              <a:t>.</a:t>
            </a:r>
          </a:p>
          <a:p>
            <a:r>
              <a:rPr lang="en-US" sz="3100" b="1" dirty="0">
                <a:solidFill>
                  <a:srgbClr val="FF0000"/>
                </a:solidFill>
                <a:sym typeface="Symbol"/>
              </a:rPr>
              <a:t>We can hope that </a:t>
            </a:r>
            <a:br>
              <a:rPr lang="en-US" sz="3100" b="1" dirty="0">
                <a:solidFill>
                  <a:srgbClr val="FF0000"/>
                </a:solidFill>
                <a:sym typeface="Symbol"/>
              </a:rPr>
            </a:br>
            <a:r>
              <a:rPr lang="en-US" dirty="0" smtClean="0">
                <a:sym typeface="Symbol"/>
              </a:rPr>
              <a:t>if N is composite, then </a:t>
            </a:r>
            <a:r>
              <a:rPr lang="en-US" u="sng" dirty="0" smtClean="0">
                <a:sym typeface="Symbol"/>
              </a:rPr>
              <a:t>many</a:t>
            </a:r>
            <a:r>
              <a:rPr lang="en-US" dirty="0" smtClean="0">
                <a:sym typeface="Symbol"/>
              </a:rPr>
              <a:t> values of </a:t>
            </a:r>
            <a:r>
              <a:rPr lang="en-US" b="1" dirty="0" smtClean="0">
                <a:sym typeface="Symbol"/>
              </a:rPr>
              <a:t>a</a:t>
            </a:r>
            <a:r>
              <a:rPr lang="en-US" dirty="0" smtClean="0">
                <a:sym typeface="Symbol"/>
              </a:rPr>
              <a:t> will fail the Fermat test</a:t>
            </a:r>
          </a:p>
          <a:p>
            <a:r>
              <a:rPr lang="en-US" dirty="0" smtClean="0">
                <a:sym typeface="Symbol"/>
              </a:rPr>
              <a:t>It turns out that this hope is well-founded</a:t>
            </a:r>
          </a:p>
          <a:p>
            <a:r>
              <a:rPr lang="en-US" dirty="0">
                <a:sym typeface="Symbol"/>
              </a:rPr>
              <a:t>If any integer that is relatively prime to N fails the test, then at least half of the numbers </a:t>
            </a:r>
            <a:r>
              <a:rPr lang="en-US" b="1" dirty="0">
                <a:sym typeface="Symbol"/>
              </a:rPr>
              <a:t>a</a:t>
            </a:r>
            <a:r>
              <a:rPr lang="en-US" dirty="0">
                <a:sym typeface="Symbol"/>
              </a:rPr>
              <a:t> such that 1 ≤ a &lt; N also fail it.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324600" y="914400"/>
            <a:ext cx="1981200" cy="1144929"/>
          </a:xfrm>
          <a:prstGeom prst="rect">
            <a:avLst/>
          </a:prstGeom>
          <a:noFill/>
          <a:ln w="3492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2400" dirty="0" smtClean="0"/>
              <a:t>"composite"  means </a:t>
            </a:r>
            <a:br>
              <a:rPr lang="en-US" sz="2400" dirty="0" smtClean="0"/>
            </a:br>
            <a:r>
              <a:rPr lang="en-US" sz="2400" dirty="0" smtClean="0"/>
              <a:t>"not prime"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39090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“Fermat liars"?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638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If N is composite, suppose we randomly pick an </a:t>
            </a:r>
            <a:r>
              <a:rPr lang="en-US" b="1" dirty="0" smtClean="0"/>
              <a:t>a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such that 1 ≤ </a:t>
            </a:r>
            <a:r>
              <a:rPr lang="en-US" b="1" dirty="0" smtClean="0"/>
              <a:t>a </a:t>
            </a:r>
            <a:r>
              <a:rPr lang="en-US" dirty="0" smtClean="0"/>
              <a:t>&lt; N. </a:t>
            </a:r>
          </a:p>
          <a:p>
            <a:r>
              <a:rPr lang="en-US" dirty="0" smtClean="0"/>
              <a:t>If </a:t>
            </a:r>
            <a:r>
              <a:rPr lang="en-US" dirty="0" err="1" smtClean="0"/>
              <a:t>gcd</a:t>
            </a:r>
            <a:r>
              <a:rPr lang="en-US" dirty="0" smtClean="0"/>
              <a:t>(a, N) = 1, how likely is it that </a:t>
            </a:r>
            <a:r>
              <a:rPr lang="en-US" b="1" dirty="0" smtClean="0"/>
              <a:t>a</a:t>
            </a:r>
            <a:r>
              <a:rPr lang="en-US" baseline="30000" dirty="0" smtClean="0"/>
              <a:t>N-1</a:t>
            </a:r>
            <a:r>
              <a:rPr lang="en-US" dirty="0" smtClean="0"/>
              <a:t> is </a:t>
            </a:r>
            <a:r>
              <a:rPr lang="en-US" dirty="0">
                <a:sym typeface="Symbol"/>
              </a:rPr>
              <a:t> </a:t>
            </a:r>
            <a:r>
              <a:rPr lang="en-US" dirty="0" smtClean="0"/>
              <a:t>1 (mod n)?</a:t>
            </a:r>
          </a:p>
          <a:p>
            <a:r>
              <a:rPr lang="en-US" dirty="0" smtClean="0"/>
              <a:t>If </a:t>
            </a:r>
            <a:r>
              <a:rPr lang="en-US" b="1" dirty="0" smtClean="0"/>
              <a:t>a</a:t>
            </a:r>
            <a:r>
              <a:rPr lang="en-US" baseline="30000" dirty="0" smtClean="0"/>
              <a:t>N-1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 </a:t>
            </a:r>
            <a:r>
              <a:rPr lang="en-US" dirty="0" smtClean="0"/>
              <a:t>1 (mod N) for </a:t>
            </a:r>
            <a:r>
              <a:rPr lang="en-US" i="1" dirty="0" smtClean="0"/>
              <a:t>any </a:t>
            </a:r>
            <a:r>
              <a:rPr lang="en-US" b="1" dirty="0" err="1" smtClean="0"/>
              <a:t>a</a:t>
            </a:r>
            <a:r>
              <a:rPr lang="en-US" dirty="0" smtClean="0"/>
              <a:t> that is relatively prime to N, then this must also be true for at least half of the choices of such </a:t>
            </a:r>
            <a:r>
              <a:rPr lang="en-US" b="1" dirty="0" smtClean="0"/>
              <a:t>a</a:t>
            </a:r>
            <a:r>
              <a:rPr lang="en-US" dirty="0" smtClean="0"/>
              <a:t> &lt; N.</a:t>
            </a:r>
          </a:p>
          <a:p>
            <a:pPr lvl="1"/>
            <a:r>
              <a:rPr lang="en-US" dirty="0" smtClean="0"/>
              <a:t>Let b be some number (if any exist) that passes the Fermat test, i.e. b</a:t>
            </a:r>
            <a:r>
              <a:rPr lang="en-US" baseline="30000" dirty="0" smtClean="0"/>
              <a:t>N-1 </a:t>
            </a:r>
            <a:r>
              <a:rPr lang="en-US" dirty="0" smtClean="0">
                <a:sym typeface="Symbol"/>
              </a:rPr>
              <a:t> 1 (mod N).</a:t>
            </a:r>
          </a:p>
          <a:p>
            <a:pPr lvl="1"/>
            <a:r>
              <a:rPr lang="en-US" dirty="0" smtClean="0">
                <a:sym typeface="Symbol"/>
              </a:rPr>
              <a:t>Then the number </a:t>
            </a:r>
            <a:r>
              <a:rPr lang="en-US" dirty="0" err="1" smtClean="0">
                <a:sym typeface="Symbol"/>
              </a:rPr>
              <a:t>a∙b</a:t>
            </a:r>
            <a:r>
              <a:rPr lang="en-US" dirty="0" smtClean="0">
                <a:sym typeface="Symbol"/>
              </a:rPr>
              <a:t> fails the test:</a:t>
            </a:r>
          </a:p>
          <a:p>
            <a:pPr lvl="2"/>
            <a:r>
              <a:rPr lang="en-US" dirty="0" smtClean="0">
                <a:sym typeface="Symbol"/>
              </a:rPr>
              <a:t>(</a:t>
            </a:r>
            <a:r>
              <a:rPr lang="en-US" dirty="0" err="1" smtClean="0">
                <a:sym typeface="Symbol"/>
              </a:rPr>
              <a:t>ab</a:t>
            </a:r>
            <a:r>
              <a:rPr lang="en-US" dirty="0" smtClean="0">
                <a:sym typeface="Symbol"/>
              </a:rPr>
              <a:t>)</a:t>
            </a:r>
            <a:r>
              <a:rPr lang="en-US" baseline="30000" dirty="0" smtClean="0">
                <a:sym typeface="Symbol"/>
              </a:rPr>
              <a:t>N-1</a:t>
            </a:r>
            <a:r>
              <a:rPr lang="en-US" dirty="0" smtClean="0">
                <a:sym typeface="Symbol"/>
              </a:rPr>
              <a:t>  a</a:t>
            </a:r>
            <a:r>
              <a:rPr lang="en-US" baseline="30000" dirty="0" smtClean="0">
                <a:sym typeface="Symbol"/>
              </a:rPr>
              <a:t>N-1</a:t>
            </a:r>
            <a:r>
              <a:rPr lang="en-US" dirty="0" smtClean="0">
                <a:sym typeface="Symbol"/>
              </a:rPr>
              <a:t>b</a:t>
            </a:r>
            <a:r>
              <a:rPr lang="en-US" baseline="30000" dirty="0" smtClean="0">
                <a:sym typeface="Symbol"/>
              </a:rPr>
              <a:t>N-1 </a:t>
            </a:r>
            <a:r>
              <a:rPr lang="en-US" dirty="0" smtClean="0">
                <a:sym typeface="Symbol"/>
              </a:rPr>
              <a:t> a</a:t>
            </a:r>
            <a:r>
              <a:rPr lang="en-US" baseline="30000" dirty="0" smtClean="0">
                <a:sym typeface="Symbol"/>
              </a:rPr>
              <a:t>N-1</a:t>
            </a:r>
            <a:r>
              <a:rPr lang="en-US" dirty="0" smtClean="0">
                <a:sym typeface="Symbol"/>
              </a:rPr>
              <a:t>, which is  not congruent to 1 mod N.</a:t>
            </a:r>
          </a:p>
          <a:p>
            <a:pPr lvl="1"/>
            <a:r>
              <a:rPr lang="en-US" dirty="0" smtClean="0">
                <a:sym typeface="Symbol"/>
              </a:rPr>
              <a:t>Diagram on whiteboard.</a:t>
            </a:r>
          </a:p>
          <a:p>
            <a:pPr lvl="1"/>
            <a:r>
              <a:rPr lang="en-US" dirty="0" smtClean="0">
                <a:sym typeface="Symbol"/>
              </a:rPr>
              <a:t>For a fixed </a:t>
            </a:r>
            <a:r>
              <a:rPr lang="en-US" b="1" dirty="0" smtClean="0">
                <a:sym typeface="Symbol"/>
              </a:rPr>
              <a:t>a</a:t>
            </a:r>
            <a:r>
              <a:rPr lang="en-US" dirty="0" smtClean="0">
                <a:sym typeface="Symbol"/>
              </a:rPr>
              <a:t>, f: </a:t>
            </a:r>
            <a:r>
              <a:rPr lang="en-US" dirty="0" err="1" smtClean="0">
                <a:sym typeface="Symbol"/>
              </a:rPr>
              <a:t>bab</a:t>
            </a:r>
            <a:r>
              <a:rPr lang="en-US" dirty="0" smtClean="0">
                <a:sym typeface="Symbol"/>
              </a:rPr>
              <a:t> is a one-to-one function on the set of b's that pass the Fermat test, </a:t>
            </a:r>
          </a:p>
          <a:p>
            <a:pPr lvl="1"/>
            <a:r>
              <a:rPr lang="en-US" dirty="0" smtClean="0">
                <a:sym typeface="Symbol"/>
              </a:rPr>
              <a:t>so there are at least as many numbers that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fail the Fermat test as pass </a:t>
            </a:r>
            <a:r>
              <a:rPr lang="en-US" smtClean="0">
                <a:sym typeface="Symbol"/>
              </a:rPr>
              <a:t>it.</a:t>
            </a:r>
            <a:endParaRPr lang="en-US" dirty="0" smtClean="0">
              <a:sym typeface="Symbo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1752600" y="2286000"/>
            <a:ext cx="76200" cy="228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0043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333333"/>
      </a:dk1>
      <a:lt1>
        <a:srgbClr val="FFFFFF"/>
      </a:lt1>
      <a:dk2>
        <a:srgbClr val="FF0000"/>
      </a:dk2>
      <a:lt2>
        <a:srgbClr val="666666"/>
      </a:lt2>
      <a:accent1>
        <a:srgbClr val="00FF00"/>
      </a:accent1>
      <a:accent2>
        <a:srgbClr val="66CCFF"/>
      </a:accent2>
      <a:accent3>
        <a:srgbClr val="FFFFFF"/>
      </a:accent3>
      <a:accent4>
        <a:srgbClr val="2A2A2A"/>
      </a:accent4>
      <a:accent5>
        <a:srgbClr val="AAFFAA"/>
      </a:accent5>
      <a:accent6>
        <a:srgbClr val="5CB9E7"/>
      </a:accent6>
      <a:hlink>
        <a:srgbClr val="333333"/>
      </a:hlink>
      <a:folHlink>
        <a:srgbClr val="B3B3B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3366FF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E2F4F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17633</TotalTime>
  <Words>1137</Words>
  <Application>Microsoft Office PowerPoint</Application>
  <PresentationFormat>On-screen Show (4:3)</PresentationFormat>
  <Paragraphs>197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Arial Black</vt:lpstr>
      <vt:lpstr>Calibri</vt:lpstr>
      <vt:lpstr>Symbol</vt:lpstr>
      <vt:lpstr>Wingdings</vt:lpstr>
      <vt:lpstr>Default Design</vt:lpstr>
      <vt:lpstr>PowerPoint Presentation</vt:lpstr>
      <vt:lpstr>MA/CSSE 473 Day 08</vt:lpstr>
      <vt:lpstr>Some things we know about modular arithmetic</vt:lpstr>
      <vt:lpstr>Fermat's Little Theorem (1640 AD) </vt:lpstr>
      <vt:lpstr>Fermat's Little Theorem: Proof (part 1)</vt:lpstr>
      <vt:lpstr>Fermat's Little Theorem: Proof (part 2)</vt:lpstr>
      <vt:lpstr>Recap: Fermat's Little Theorem</vt:lpstr>
      <vt:lpstr>Easy Primality Test?</vt:lpstr>
      <vt:lpstr>How many “Fermat liars"?</vt:lpstr>
      <vt:lpstr>PowerPoint Presentation</vt:lpstr>
      <vt:lpstr>Carmichael Numbers</vt:lpstr>
      <vt:lpstr>Where are we now?</vt:lpstr>
      <vt:lpstr>The algorithm (modified)</vt:lpstr>
      <vt:lpstr>Miller-Rabin test</vt:lpstr>
      <vt:lpstr>Example (first Carmichael number)</vt:lpstr>
    </vt:vector>
  </TitlesOfParts>
  <Company>clearly presented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Flowers</dc:title>
  <dc:creator>Anderson, Claude W</dc:creator>
  <cp:lastModifiedBy>Claude Anderson</cp:lastModifiedBy>
  <cp:revision>604</cp:revision>
  <cp:lastPrinted>2016-12-08T20:09:48Z</cp:lastPrinted>
  <dcterms:modified xsi:type="dcterms:W3CDTF">2016-12-09T19:41:57Z</dcterms:modified>
</cp:coreProperties>
</file>