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435" r:id="rId3"/>
    <p:sldId id="447" r:id="rId4"/>
    <p:sldId id="436" r:id="rId5"/>
    <p:sldId id="437" r:id="rId6"/>
    <p:sldId id="439" r:id="rId7"/>
    <p:sldId id="440" r:id="rId8"/>
    <p:sldId id="441" r:id="rId9"/>
    <p:sldId id="442" r:id="rId10"/>
    <p:sldId id="443" r:id="rId11"/>
    <p:sldId id="444" r:id="rId12"/>
    <p:sldId id="445" r:id="rId13"/>
    <p:sldId id="446" r:id="rId14"/>
    <p:sldId id="428" r:id="rId15"/>
    <p:sldId id="429" r:id="rId16"/>
    <p:sldId id="430" r:id="rId17"/>
    <p:sldId id="431" r:id="rId18"/>
    <p:sldId id="432" r:id="rId19"/>
    <p:sldId id="433" r:id="rId2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1919"/>
    <a:srgbClr val="F2FDF7"/>
    <a:srgbClr val="800040"/>
    <a:srgbClr val="FF0080"/>
    <a:srgbClr val="5D7E9D"/>
    <a:srgbClr val="FFFDDD"/>
    <a:srgbClr val="CEC339"/>
    <a:srgbClr val="FF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6739" autoAdjust="0"/>
    <p:restoredTop sz="76457" autoAdjust="0"/>
  </p:normalViewPr>
  <p:slideViewPr>
    <p:cSldViewPr snapToObjects="1">
      <p:cViewPr varScale="1">
        <p:scale>
          <a:sx n="52" d="100"/>
          <a:sy n="52" d="100"/>
        </p:scale>
        <p:origin x="-582" y="-84"/>
      </p:cViewPr>
      <p:guideLst>
        <p:guide orient="horz" pos="4032"/>
        <p:guide pos="16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5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2" tIns="46566" rIns="93132" bIns="4656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7" y="5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2" tIns="46566" rIns="93132" bIns="4656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585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2" tIns="46566" rIns="93132" bIns="4656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7" y="8831585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2" tIns="46566" rIns="93132" bIns="4656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882E4CB-5AA8-470F-AAD3-5483A7B9CB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1335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5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2" tIns="46566" rIns="93132" bIns="4656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44" y="5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2" tIns="46566" rIns="93132" bIns="4656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1" y="4415791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2" tIns="46566" rIns="93132" bIns="465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2" tIns="46566" rIns="93132" bIns="4656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44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2" tIns="46566" rIns="93132" bIns="4656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C82725C-350C-46F5-844B-F6E4F7B10B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6475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BDDF8C-BF0E-468B-985D-58D3A0157B9D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4498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5650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1606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8163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8864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6557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0520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Result: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rPr>
              <a:t>1 3 [5, 1]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rPr>
              <a:t>2 7 [5, 1, 2]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rPr>
              <a:t>3 5 [5, 6, 3]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rPr>
              <a:t>4 6 [5, 6, 3, 4]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rPr>
              <a:t>5 0 [5]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rPr>
              <a:t>6 2 [5, 6]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8692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2694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1390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Pass</a:t>
            </a:r>
            <a:r>
              <a:rPr lang="en-US" baseline="0" dirty="0" smtClean="0"/>
              <a:t> around attendance sheet.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963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6412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Animated slide.  Figure each out</a:t>
            </a:r>
            <a:r>
              <a:rPr lang="en-US" baseline="0" dirty="0" smtClean="0"/>
              <a:t> together before revealing 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Before revealing code:</a:t>
            </a:r>
            <a:r>
              <a:rPr lang="en-US" baseline="0" dirty="0" smtClean="0"/>
              <a:t>  </a:t>
            </a:r>
            <a:r>
              <a:rPr lang="en-US" dirty="0" smtClean="0"/>
              <a:t>We</a:t>
            </a:r>
            <a:r>
              <a:rPr lang="en-US" baseline="0" dirty="0" smtClean="0"/>
              <a:t> need to add a height array</a:t>
            </a:r>
          </a:p>
          <a:p>
            <a:endParaRPr lang="en-US" baseline="0" dirty="0" smtClean="0"/>
          </a:p>
          <a:p>
            <a:r>
              <a:rPr lang="en-US" baseline="0" dirty="0" smtClean="0"/>
              <a:t>Write makeset2 and mergetrees2 on the board together.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Base case:</a:t>
            </a:r>
            <a:r>
              <a:rPr lang="en-US" baseline="0" dirty="0" smtClean="0"/>
              <a:t> k=1.</a:t>
            </a:r>
          </a:p>
          <a:p>
            <a:r>
              <a:rPr lang="en-US" baseline="0" dirty="0" smtClean="0"/>
              <a:t>Induction hypothesis:  For all p&lt; k, the height of a p-node tree is at most </a:t>
            </a:r>
            <a:r>
              <a:rPr lang="en-US" sz="1200" dirty="0" smtClean="0">
                <a:sym typeface="Symbol" pitchFamily="18" charset="2"/>
              </a:rPr>
              <a:t></a:t>
            </a:r>
            <a:r>
              <a:rPr lang="en-US" sz="1200" dirty="0" err="1" smtClean="0"/>
              <a:t>lg</a:t>
            </a:r>
            <a:r>
              <a:rPr lang="en-US" sz="1200" dirty="0" smtClean="0"/>
              <a:t> p</a:t>
            </a:r>
            <a:r>
              <a:rPr lang="en-US" sz="1200" dirty="0" smtClean="0">
                <a:sym typeface="Symbol" pitchFamily="18" charset="2"/>
              </a:rPr>
              <a:t>.</a:t>
            </a:r>
          </a:p>
          <a:p>
            <a:r>
              <a:rPr lang="en-US" sz="1200" dirty="0" smtClean="0">
                <a:sym typeface="Symbol" pitchFamily="18" charset="2"/>
              </a:rPr>
              <a:t>Since k &gt; 1, T must be the union of two trees</a:t>
            </a:r>
          </a:p>
          <a:p>
            <a:endParaRPr lang="en-US" sz="1200" dirty="0" smtClean="0">
              <a:sym typeface="Symbol" pitchFamily="18" charset="2"/>
            </a:endParaRPr>
          </a:p>
          <a:p>
            <a:r>
              <a:rPr lang="en-US" sz="1200" dirty="0" smtClean="0">
                <a:sym typeface="Symbol" pitchFamily="18" charset="2"/>
              </a:rPr>
              <a:t>Case 1:</a:t>
            </a:r>
            <a:r>
              <a:rPr lang="en-US" sz="1200" baseline="0" dirty="0" smtClean="0">
                <a:sym typeface="Symbol" pitchFamily="18" charset="2"/>
              </a:rPr>
              <a:t> height of T is max {h1, h2} &lt;= max {</a:t>
            </a:r>
            <a:r>
              <a:rPr lang="en-US" sz="1200" dirty="0" smtClean="0">
                <a:sym typeface="Symbol" pitchFamily="18" charset="2"/>
              </a:rPr>
              <a:t></a:t>
            </a:r>
            <a:r>
              <a:rPr lang="en-US" sz="1200" dirty="0" err="1" smtClean="0"/>
              <a:t>lg</a:t>
            </a:r>
            <a:r>
              <a:rPr lang="en-US" sz="1200" dirty="0" smtClean="0"/>
              <a:t> k</a:t>
            </a:r>
            <a:r>
              <a:rPr lang="en-US" sz="1200" baseline="-25000" dirty="0" smtClean="0"/>
              <a:t>1</a:t>
            </a:r>
            <a:r>
              <a:rPr lang="en-US" sz="1200" dirty="0" smtClean="0">
                <a:sym typeface="Symbol" pitchFamily="18" charset="2"/>
              </a:rPr>
              <a:t>, </a:t>
            </a:r>
            <a:r>
              <a:rPr lang="en-US" sz="1200" dirty="0" err="1" smtClean="0"/>
              <a:t>lg</a:t>
            </a:r>
            <a:r>
              <a:rPr lang="en-US" sz="1200" dirty="0" smtClean="0"/>
              <a:t> k</a:t>
            </a:r>
            <a:r>
              <a:rPr lang="en-US" sz="1200" baseline="-25000" dirty="0" smtClean="0"/>
              <a:t>2</a:t>
            </a:r>
            <a:r>
              <a:rPr lang="en-US" sz="1200" dirty="0" smtClean="0">
                <a:sym typeface="Symbol" pitchFamily="18" charset="2"/>
              </a:rPr>
              <a:t> } &lt;= </a:t>
            </a:r>
            <a:r>
              <a:rPr lang="en-US" sz="1200" dirty="0" err="1" smtClean="0"/>
              <a:t>lg</a:t>
            </a:r>
            <a:r>
              <a:rPr lang="en-US" sz="1200" dirty="0" smtClean="0"/>
              <a:t> k</a:t>
            </a:r>
            <a:r>
              <a:rPr lang="en-US" sz="1200" dirty="0" smtClean="0">
                <a:sym typeface="Symbol" pitchFamily="18" charset="2"/>
              </a:rPr>
              <a:t></a:t>
            </a:r>
          </a:p>
          <a:p>
            <a:endParaRPr lang="en-US" sz="1200" dirty="0" smtClean="0">
              <a:sym typeface="Symbol" pitchFamily="18" charset="2"/>
            </a:endParaRPr>
          </a:p>
          <a:p>
            <a:r>
              <a:rPr lang="en-US" sz="1200" dirty="0" smtClean="0">
                <a:sym typeface="Symbol" pitchFamily="18" charset="2"/>
              </a:rPr>
              <a:t>Case</a:t>
            </a:r>
            <a:r>
              <a:rPr lang="en-US" sz="1200" baseline="0" dirty="0" smtClean="0">
                <a:sym typeface="Symbol" pitchFamily="18" charset="2"/>
              </a:rPr>
              <a:t> 2: 1 + h2 &lt;= 1 + </a:t>
            </a:r>
            <a:r>
              <a:rPr lang="en-US" sz="1200" dirty="0" smtClean="0">
                <a:sym typeface="Symbol" pitchFamily="18" charset="2"/>
              </a:rPr>
              <a:t></a:t>
            </a:r>
            <a:r>
              <a:rPr lang="en-US" sz="1200" dirty="0" err="1" smtClean="0"/>
              <a:t>lg</a:t>
            </a:r>
            <a:r>
              <a:rPr lang="en-US" sz="1200" dirty="0" smtClean="0"/>
              <a:t> k</a:t>
            </a:r>
            <a:r>
              <a:rPr lang="en-US" sz="1200" baseline="-25000" dirty="0" smtClean="0"/>
              <a:t>2</a:t>
            </a:r>
            <a:r>
              <a:rPr lang="en-US" sz="1200" dirty="0" smtClean="0">
                <a:sym typeface="Symbol" pitchFamily="18" charset="2"/>
              </a:rPr>
              <a:t> &lt;= </a:t>
            </a:r>
            <a:r>
              <a:rPr lang="en-US" sz="1200" baseline="0" dirty="0" smtClean="0">
                <a:sym typeface="Symbol" pitchFamily="18" charset="2"/>
              </a:rPr>
              <a:t>1 + </a:t>
            </a:r>
            <a:r>
              <a:rPr lang="en-US" sz="1200" dirty="0" smtClean="0">
                <a:sym typeface="Symbol" pitchFamily="18" charset="2"/>
              </a:rPr>
              <a:t></a:t>
            </a:r>
            <a:r>
              <a:rPr lang="en-US" sz="1200" dirty="0" err="1" smtClean="0"/>
              <a:t>lg</a:t>
            </a:r>
            <a:r>
              <a:rPr lang="en-US" sz="1200" dirty="0" smtClean="0"/>
              <a:t> k/</a:t>
            </a:r>
            <a:r>
              <a:rPr lang="en-US" sz="1200" baseline="0" dirty="0" smtClean="0"/>
              <a:t>2</a:t>
            </a:r>
            <a:r>
              <a:rPr lang="en-US" sz="1200" dirty="0" smtClean="0">
                <a:sym typeface="Symbol" pitchFamily="18" charset="2"/>
              </a:rPr>
              <a:t> = 1 + </a:t>
            </a:r>
            <a:r>
              <a:rPr lang="en-US" sz="1200" dirty="0" err="1" smtClean="0"/>
              <a:t>lg</a:t>
            </a:r>
            <a:r>
              <a:rPr lang="en-US" sz="1200" dirty="0" smtClean="0"/>
              <a:t> k - 1</a:t>
            </a:r>
            <a:r>
              <a:rPr lang="en-US" sz="1200" dirty="0" smtClean="0">
                <a:sym typeface="Symbol" pitchFamily="18" charset="2"/>
              </a:rPr>
              <a:t> = </a:t>
            </a:r>
            <a:r>
              <a:rPr lang="en-US" sz="1200" dirty="0" err="1" smtClean="0"/>
              <a:t>lg</a:t>
            </a:r>
            <a:r>
              <a:rPr lang="en-US" sz="1200" dirty="0" smtClean="0"/>
              <a:t> k</a:t>
            </a:r>
            <a:r>
              <a:rPr lang="en-US" sz="1200" dirty="0" smtClean="0">
                <a:sym typeface="Symbol" pitchFamily="18" charset="2"/>
              </a:rPr>
              <a:t>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makesets</a:t>
            </a:r>
            <a:r>
              <a:rPr lang="en-US" baseline="0" dirty="0" smtClean="0"/>
              <a:t> are still n</a:t>
            </a:r>
          </a:p>
          <a:p>
            <a:r>
              <a:rPr lang="en-US" baseline="0" dirty="0" smtClean="0"/>
              <a:t>union and find are m* log n</a:t>
            </a:r>
          </a:p>
          <a:p>
            <a:r>
              <a:rPr lang="en-US" baseline="0" dirty="0" smtClean="0"/>
              <a:t>Altogether n + m log n</a:t>
            </a:r>
            <a:br>
              <a:rPr lang="en-US" baseline="0" dirty="0" smtClean="0"/>
            </a:br>
            <a:r>
              <a:rPr lang="en-US" baseline="0" dirty="0" smtClean="0"/>
              <a:t/>
            </a:r>
            <a:br>
              <a:rPr lang="en-US" baseline="0" dirty="0" smtClean="0"/>
            </a:br>
            <a:r>
              <a:rPr lang="en-US" baseline="0" dirty="0" smtClean="0"/>
              <a:t>If m &lt; n, we can reduce it to n + m log 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40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99" name="Picture 27" descr="bigdice2"/>
          <p:cNvPicPr>
            <a:picLocks noChangeAspect="1" noChangeArrowheads="1"/>
          </p:cNvPicPr>
          <p:nvPr userDrawn="1"/>
        </p:nvPicPr>
        <p:blipFill>
          <a:blip r:embed="rId2"/>
          <a:srcRect r="1891" b="802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167604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1905000"/>
            <a:ext cx="2971800" cy="34290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90" name="Text Box 18"/>
          <p:cNvSpPr txBox="1">
            <a:spLocks noChangeArrowheads="1"/>
          </p:cNvSpPr>
          <p:nvPr userDrawn="1"/>
        </p:nvSpPr>
        <p:spPr bwMode="auto">
          <a:xfrm rot="19237452">
            <a:off x="4622800" y="5191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4492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44926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066800"/>
            <a:ext cx="8229600" cy="37004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5" name="Picture 31" descr="dicesmall"/>
          <p:cNvPicPr>
            <a:picLocks noChangeAspect="1" noChangeArrowheads="1"/>
          </p:cNvPicPr>
          <p:nvPr userDrawn="1"/>
        </p:nvPicPr>
        <p:blipFill>
          <a:blip r:embed="rId15"/>
          <a:srcRect t="625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0" tIns="45720" rIns="18288" bIns="1828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8" name="Text Box 60"/>
          <p:cNvSpPr txBox="1">
            <a:spLocks noChangeArrowheads="1"/>
          </p:cNvSpPr>
          <p:nvPr/>
        </p:nvSpPr>
        <p:spPr bwMode="auto">
          <a:xfrm>
            <a:off x="279400" y="104775"/>
            <a:ext cx="8636000" cy="3277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2000" b="1" dirty="0">
              <a:solidFill>
                <a:schemeClr val="hlink"/>
              </a:solidFill>
              <a:latin typeface="Arial Black" pitchFamily="96" charset="0"/>
            </a:endParaRPr>
          </a:p>
          <a:p>
            <a:r>
              <a:rPr lang="en-US" sz="8000" b="1" dirty="0" smtClean="0"/>
              <a:t>MA/CSSE 473 Day 38</a:t>
            </a:r>
            <a:endParaRPr lang="en-US" sz="8000" b="1" dirty="0" smtClean="0">
              <a:solidFill>
                <a:srgbClr val="F2FDF7"/>
              </a:solidFill>
              <a:latin typeface="Arial Black" pitchFamily="96" charset="0"/>
            </a:endParaRPr>
          </a:p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3870325" y="17192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106" name="Text Box 58"/>
          <p:cNvSpPr txBox="1">
            <a:spLocks noChangeArrowheads="1"/>
          </p:cNvSpPr>
          <p:nvPr/>
        </p:nvSpPr>
        <p:spPr bwMode="auto">
          <a:xfrm>
            <a:off x="898525" y="30146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110" name="Rectangle 62"/>
          <p:cNvSpPr>
            <a:spLocks noChangeArrowheads="1"/>
          </p:cNvSpPr>
          <p:nvPr/>
        </p:nvSpPr>
        <p:spPr bwMode="auto">
          <a:xfrm>
            <a:off x="-1" y="3810000"/>
            <a:ext cx="387032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 smtClean="0"/>
              <a:t>Finish Disjoint </a:t>
            </a:r>
            <a:br>
              <a:rPr lang="en-US" sz="3600" b="1" dirty="0" smtClean="0"/>
            </a:br>
            <a:r>
              <a:rPr lang="en-US" sz="3600" b="1" dirty="0" smtClean="0"/>
              <a:t>Sets</a:t>
            </a:r>
          </a:p>
          <a:p>
            <a:endParaRPr lang="en-US" sz="3600" b="1" dirty="0" smtClean="0"/>
          </a:p>
          <a:p>
            <a:r>
              <a:rPr lang="en-US" sz="3600" b="1" dirty="0" err="1" smtClean="0"/>
              <a:t>Dijkstra</a:t>
            </a:r>
            <a:endParaRPr lang="en-US" sz="36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Makeset</a:t>
            </a:r>
            <a:endParaRPr lang="en-US" dirty="0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457200" y="974725"/>
            <a:ext cx="7924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dirty="0">
                <a:latin typeface="+mn-lt"/>
              </a:rPr>
              <a:t>This algorithm represents the set {</a:t>
            </a:r>
            <a:r>
              <a:rPr lang="en-US" sz="2800" i="1" dirty="0" err="1">
                <a:latin typeface="+mn-lt"/>
              </a:rPr>
              <a:t>i</a:t>
            </a:r>
            <a:r>
              <a:rPr lang="en-US" sz="2800" dirty="0">
                <a:latin typeface="+mn-lt"/>
              </a:rPr>
              <a:t>} as a one-node tree and initializes its rank to 0.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381000" y="2290465"/>
            <a:ext cx="4267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57200"/>
            <a:r>
              <a:rPr lang="en-US" sz="2400" b="1" i="1" dirty="0" smtClean="0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400" i="1" dirty="0" smtClean="0">
                <a:latin typeface="Courier New" pitchFamily="49" charset="0"/>
                <a:cs typeface="Courier New" pitchFamily="49" charset="0"/>
              </a:rPr>
              <a:t> makeset3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i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):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defTabSz="457200"/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parent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i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400" i="1" dirty="0" err="1">
                <a:latin typeface="Courier New" pitchFamily="49" charset="0"/>
                <a:cs typeface="Courier New" pitchFamily="49" charset="0"/>
              </a:rPr>
              <a:t>i</a:t>
            </a:r>
            <a:endParaRPr lang="en-US" sz="2400" i="1" dirty="0">
              <a:latin typeface="Courier New" pitchFamily="49" charset="0"/>
              <a:cs typeface="Courier New" pitchFamily="49" charset="0"/>
            </a:endParaRPr>
          </a:p>
          <a:p>
            <a:pPr defTabSz="457200"/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rank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i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400" i="1" dirty="0" smtClean="0">
                <a:latin typeface="Courier New" pitchFamily="49" charset="0"/>
                <a:cs typeface="Courier New" pitchFamily="49" charset="0"/>
              </a:rPr>
              <a:t>0</a:t>
            </a:r>
            <a:endParaRPr lang="en-US" sz="2400" i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6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Findset</a:t>
            </a:r>
            <a:endParaRPr lang="en-US" dirty="0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609600" y="685800"/>
            <a:ext cx="82296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Char char="•"/>
            </a:pPr>
            <a:r>
              <a:rPr lang="en-US" sz="3200" dirty="0">
                <a:latin typeface="+mn-lt"/>
              </a:rPr>
              <a:t>This algorithm returns the root of the tree to which i  belongs and makes every node on the path from i to the root (except the root itself) a child of the root.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762000" y="2767548"/>
            <a:ext cx="67056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/>
            <a:r>
              <a:rPr lang="en-US" sz="2400" b="1" i="1" dirty="0" smtClean="0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4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i="1" dirty="0" err="1" smtClean="0">
                <a:latin typeface="Courier New" pitchFamily="49" charset="0"/>
                <a:cs typeface="Courier New" pitchFamily="49" charset="0"/>
              </a:rPr>
              <a:t>findset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):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defTabSz="457200"/>
            <a:r>
              <a:rPr lang="nl-NL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root</a:t>
            </a:r>
            <a:r>
              <a:rPr lang="nl-NL" sz="24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i</a:t>
            </a:r>
          </a:p>
          <a:p>
            <a:pPr defTabSz="457200"/>
            <a:r>
              <a:rPr lang="nl-NL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nl-NL" sz="2400" b="1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nl-NL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nl-NL" sz="2400" i="1" dirty="0" smtClean="0">
                <a:latin typeface="Courier New" pitchFamily="49" charset="0"/>
                <a:cs typeface="Courier New" pitchFamily="49" charset="0"/>
              </a:rPr>
              <a:t>root </a:t>
            </a:r>
            <a:r>
              <a:rPr lang="nl-NL" sz="2400" dirty="0" smtClean="0">
                <a:latin typeface="Courier New" pitchFamily="49" charset="0"/>
                <a:cs typeface="Courier New" pitchFamily="49" charset="0"/>
              </a:rPr>
              <a:t>!= 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parent</a:t>
            </a:r>
            <a:r>
              <a:rPr lang="nl-NL" sz="24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root</a:t>
            </a:r>
            <a:r>
              <a:rPr lang="nl-NL" sz="2400" dirty="0" smtClean="0">
                <a:latin typeface="Courier New" pitchFamily="49" charset="0"/>
                <a:cs typeface="Courier New" pitchFamily="49" charset="0"/>
              </a:rPr>
              <a:t>]:</a:t>
            </a:r>
            <a:endParaRPr lang="nl-NL" sz="2400" dirty="0">
              <a:latin typeface="Courier New" pitchFamily="49" charset="0"/>
              <a:cs typeface="Courier New" pitchFamily="49" charset="0"/>
            </a:endParaRPr>
          </a:p>
          <a:p>
            <a:pPr defTabSz="457200"/>
            <a:r>
              <a:rPr lang="nl-NL" sz="2400" dirty="0">
                <a:latin typeface="Courier New" pitchFamily="49" charset="0"/>
                <a:cs typeface="Courier New" pitchFamily="49" charset="0"/>
              </a:rPr>
              <a:t>  		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root</a:t>
            </a:r>
            <a:r>
              <a:rPr lang="nl-NL" sz="24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parent</a:t>
            </a:r>
            <a:r>
              <a:rPr lang="nl-NL" sz="24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root</a:t>
            </a:r>
            <a:r>
              <a:rPr lang="nl-NL" sz="2400" dirty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 defTabSz="457200"/>
            <a:r>
              <a:rPr lang="nl-NL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nl-NL" sz="24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parent</a:t>
            </a:r>
            <a:r>
              <a:rPr lang="nl-NL" sz="24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nl-NL" sz="2400" dirty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 defTabSz="457200"/>
            <a:r>
              <a:rPr lang="nl-NL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nl-NL" sz="2400" b="1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nl-NL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nl-NL" sz="2400" i="1" dirty="0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nl-NL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nl-NL" sz="2400" dirty="0">
                <a:latin typeface="Courier New" pitchFamily="49" charset="0"/>
                <a:cs typeface="Courier New" pitchFamily="49" charset="0"/>
              </a:rPr>
              <a:t>!= </a:t>
            </a:r>
            <a:r>
              <a:rPr lang="nl-NL" sz="2400" i="1" dirty="0" smtClean="0">
                <a:latin typeface="Courier New" pitchFamily="49" charset="0"/>
                <a:cs typeface="Courier New" pitchFamily="49" charset="0"/>
              </a:rPr>
              <a:t>root</a:t>
            </a:r>
            <a:r>
              <a:rPr lang="nl-NL" sz="2400" dirty="0" smtClean="0">
                <a:latin typeface="Courier New" pitchFamily="49" charset="0"/>
                <a:cs typeface="Courier New" pitchFamily="49" charset="0"/>
              </a:rPr>
              <a:t>:</a:t>
            </a:r>
            <a:endParaRPr lang="nl-NL" sz="2400" dirty="0">
              <a:latin typeface="Courier New" pitchFamily="49" charset="0"/>
              <a:cs typeface="Courier New" pitchFamily="49" charset="0"/>
            </a:endParaRPr>
          </a:p>
          <a:p>
            <a:pPr defTabSz="457200"/>
            <a:r>
              <a:rPr lang="nl-NL" sz="2400" dirty="0">
                <a:latin typeface="Courier New" pitchFamily="49" charset="0"/>
                <a:cs typeface="Courier New" pitchFamily="49" charset="0"/>
              </a:rPr>
              <a:t> 		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parent</a:t>
            </a:r>
            <a:r>
              <a:rPr lang="nl-NL" sz="24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nl-NL" sz="2400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root</a:t>
            </a:r>
          </a:p>
          <a:p>
            <a:pPr defTabSz="457200"/>
            <a:r>
              <a:rPr lang="nl-NL" sz="2400" dirty="0">
                <a:latin typeface="Courier New" pitchFamily="49" charset="0"/>
                <a:cs typeface="Courier New" pitchFamily="49" charset="0"/>
              </a:rPr>
              <a:t>  		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nl-NL" sz="24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j</a:t>
            </a:r>
          </a:p>
          <a:p>
            <a:pPr defTabSz="457200"/>
            <a:r>
              <a:rPr lang="nl-NL" sz="2400" dirty="0">
                <a:latin typeface="Courier New" pitchFamily="49" charset="0"/>
                <a:cs typeface="Courier New" pitchFamily="49" charset="0"/>
              </a:rPr>
              <a:t>  		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nl-NL" sz="24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parent</a:t>
            </a:r>
            <a:r>
              <a:rPr lang="nl-NL" sz="24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nl-NL" sz="2400" dirty="0" smtClean="0">
                <a:latin typeface="Courier New" pitchFamily="49" charset="0"/>
                <a:cs typeface="Courier New" pitchFamily="49" charset="0"/>
              </a:rPr>
              <a:t>]</a:t>
            </a:r>
            <a:endParaRPr lang="nl-NL" sz="2400" dirty="0">
              <a:latin typeface="Courier New" pitchFamily="49" charset="0"/>
              <a:cs typeface="Courier New" pitchFamily="49" charset="0"/>
            </a:endParaRPr>
          </a:p>
          <a:p>
            <a:pPr defTabSz="457200"/>
            <a:r>
              <a:rPr lang="nl-NL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nl-NL" sz="2400" b="1" dirty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nl-NL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nl-NL" sz="2400" i="1" dirty="0" smtClean="0">
                <a:latin typeface="Courier New" pitchFamily="49" charset="0"/>
                <a:cs typeface="Courier New" pitchFamily="49" charset="0"/>
              </a:rPr>
              <a:t>root</a:t>
            </a:r>
            <a:endParaRPr lang="nl-NL" sz="2400" i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78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Mergetrees</a:t>
            </a:r>
            <a:endParaRPr lang="en-US" dirty="0"/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914400" y="914400"/>
            <a:ext cx="77724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dirty="0">
                <a:latin typeface="+mj-lt"/>
              </a:rPr>
              <a:t>This algorithm receives as input the roots of two distinct trees and combines them by making the root of the tree of smaller rank a child of the other root. If the trees have the same rank, we arbitrarily make the root of the first tree a child of the other root.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914400" y="3506212"/>
            <a:ext cx="65532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/>
            <a:r>
              <a:rPr lang="en-US" sz="2400" b="1" i="1" dirty="0" smtClean="0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4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i="1" dirty="0" err="1" smtClean="0">
                <a:latin typeface="Courier New" pitchFamily="49" charset="0"/>
                <a:cs typeface="Courier New" pitchFamily="49" charset="0"/>
              </a:rPr>
              <a:t>mergetrees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i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400" i="1" dirty="0" err="1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: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defTabSz="457200"/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i="1" dirty="0" smtClean="0">
                <a:latin typeface="Courier New" pitchFamily="49" charset="0"/>
                <a:cs typeface="Courier New" pitchFamily="49" charset="0"/>
              </a:rPr>
              <a:t>rank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i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] &lt; 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rank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]: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defTabSz="457200"/>
            <a:r>
              <a:rPr lang="en-US" sz="2400" dirty="0">
                <a:latin typeface="Courier New" pitchFamily="49" charset="0"/>
                <a:cs typeface="Courier New" pitchFamily="49" charset="0"/>
              </a:rPr>
              <a:t>  		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parent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i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j</a:t>
            </a:r>
          </a:p>
          <a:p>
            <a:pPr defTabSz="457200"/>
            <a:r>
              <a:rPr lang="en-US" sz="2400" dirty="0">
                <a:latin typeface="Courier New" pitchFamily="49" charset="0"/>
                <a:cs typeface="Courier New" pitchFamily="49" charset="0"/>
              </a:rPr>
              <a:t>  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elif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i="1" dirty="0" smtClean="0">
                <a:latin typeface="Courier New" pitchFamily="49" charset="0"/>
                <a:cs typeface="Courier New" pitchFamily="49" charset="0"/>
              </a:rPr>
              <a:t>rank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i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] &gt; 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rank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]: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defTabSz="457200"/>
            <a:r>
              <a:rPr lang="en-US" sz="2400" dirty="0">
                <a:latin typeface="Courier New" pitchFamily="49" charset="0"/>
                <a:cs typeface="Courier New" pitchFamily="49" charset="0"/>
              </a:rPr>
              <a:t>  		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parent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400" i="1" dirty="0" err="1">
                <a:latin typeface="Courier New" pitchFamily="49" charset="0"/>
                <a:cs typeface="Courier New" pitchFamily="49" charset="0"/>
              </a:rPr>
              <a:t>i</a:t>
            </a:r>
            <a:endParaRPr lang="en-US" sz="2400" i="1" dirty="0">
              <a:latin typeface="Courier New" pitchFamily="49" charset="0"/>
              <a:cs typeface="Courier New" pitchFamily="49" charset="0"/>
            </a:endParaRPr>
          </a:p>
          <a:p>
            <a:pPr defTabSz="457200"/>
            <a:r>
              <a:rPr lang="en-US" sz="2400" dirty="0">
                <a:latin typeface="Courier New" pitchFamily="49" charset="0"/>
                <a:cs typeface="Courier New" pitchFamily="49" charset="0"/>
              </a:rPr>
              <a:t> 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: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defTabSz="457200"/>
            <a:r>
              <a:rPr lang="en-US" sz="2400" dirty="0">
                <a:latin typeface="Courier New" pitchFamily="49" charset="0"/>
                <a:cs typeface="Courier New" pitchFamily="49" charset="0"/>
              </a:rPr>
              <a:t>   	</a:t>
            </a:r>
            <a:r>
              <a:rPr lang="en-US" sz="2400" i="1" dirty="0" smtClean="0">
                <a:latin typeface="Courier New" pitchFamily="49" charset="0"/>
                <a:cs typeface="Courier New" pitchFamily="49" charset="0"/>
              </a:rPr>
              <a:t>parent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i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j</a:t>
            </a:r>
          </a:p>
          <a:p>
            <a:pPr defTabSz="457200"/>
            <a:r>
              <a:rPr lang="en-US" sz="2400" dirty="0">
                <a:latin typeface="Courier New" pitchFamily="49" charset="0"/>
                <a:cs typeface="Courier New" pitchFamily="49" charset="0"/>
              </a:rPr>
              <a:t>  		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rank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rank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] +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24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638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It's complicated!</a:t>
            </a:r>
          </a:p>
          <a:p>
            <a:r>
              <a:rPr lang="en-US" dirty="0" smtClean="0"/>
              <a:t>R.E. </a:t>
            </a:r>
            <a:r>
              <a:rPr lang="en-US" dirty="0" err="1" smtClean="0"/>
              <a:t>Tarjan</a:t>
            </a:r>
            <a:r>
              <a:rPr lang="en-US" dirty="0" smtClean="0"/>
              <a:t> proved (1975)*:</a:t>
            </a:r>
          </a:p>
          <a:p>
            <a:pPr lvl="1"/>
            <a:r>
              <a:rPr lang="en-US" dirty="0" smtClean="0"/>
              <a:t>Let t = m + n</a:t>
            </a:r>
          </a:p>
          <a:p>
            <a:pPr lvl="1"/>
            <a:r>
              <a:rPr lang="en-US" dirty="0" smtClean="0"/>
              <a:t>Worst case running time is </a:t>
            </a:r>
            <a:r>
              <a:rPr lang="az-Cyrl-AZ" dirty="0" smtClean="0">
                <a:latin typeface="Calibri"/>
              </a:rPr>
              <a:t>Ѳ</a:t>
            </a:r>
            <a:r>
              <a:rPr lang="en-US" dirty="0" smtClean="0">
                <a:latin typeface="Calibri"/>
              </a:rPr>
              <a:t>(t </a:t>
            </a:r>
            <a:r>
              <a:rPr lang="el-GR" dirty="0" smtClean="0">
                <a:latin typeface="Calibri"/>
              </a:rPr>
              <a:t>α</a:t>
            </a:r>
            <a:r>
              <a:rPr lang="en-US" dirty="0" smtClean="0">
                <a:latin typeface="Calibri"/>
              </a:rPr>
              <a:t>(t, n)), where</a:t>
            </a:r>
            <a:br>
              <a:rPr lang="en-US" dirty="0" smtClean="0">
                <a:latin typeface="Calibri"/>
              </a:rPr>
            </a:br>
            <a:r>
              <a:rPr lang="el-GR" dirty="0" smtClean="0">
                <a:latin typeface="Calibri"/>
              </a:rPr>
              <a:t>α</a:t>
            </a:r>
            <a:r>
              <a:rPr lang="en-US" dirty="0" smtClean="0">
                <a:latin typeface="Calibri"/>
              </a:rPr>
              <a:t> is a function with an </a:t>
            </a:r>
            <a:r>
              <a:rPr lang="en-US" i="1" dirty="0" smtClean="0">
                <a:latin typeface="Calibri"/>
              </a:rPr>
              <a:t>extremely </a:t>
            </a:r>
            <a:r>
              <a:rPr lang="en-US" dirty="0" smtClean="0">
                <a:latin typeface="Calibri"/>
              </a:rPr>
              <a:t>slow growth rate.</a:t>
            </a:r>
          </a:p>
          <a:p>
            <a:pPr lvl="1"/>
            <a:r>
              <a:rPr lang="en-US" dirty="0" err="1" smtClean="0">
                <a:latin typeface="Calibri"/>
              </a:rPr>
              <a:t>Tarjan's</a:t>
            </a:r>
            <a:r>
              <a:rPr lang="en-US" dirty="0" smtClean="0">
                <a:latin typeface="Calibri"/>
              </a:rPr>
              <a:t> </a:t>
            </a:r>
            <a:r>
              <a:rPr lang="el-GR" dirty="0" smtClean="0">
                <a:latin typeface="Calibri"/>
              </a:rPr>
              <a:t>α</a:t>
            </a:r>
            <a:r>
              <a:rPr lang="en-US" dirty="0" smtClean="0">
                <a:latin typeface="Calibri"/>
              </a:rPr>
              <a:t>:</a:t>
            </a:r>
          </a:p>
          <a:p>
            <a:pPr lvl="2"/>
            <a:r>
              <a:rPr lang="en-US" dirty="0" smtClean="0">
                <a:latin typeface="Calibri"/>
              </a:rPr>
              <a:t>α(t, n) ≤ 4 for all n ≤ 10</a:t>
            </a:r>
            <a:r>
              <a:rPr lang="en-US" baseline="30000" dirty="0" smtClean="0">
                <a:latin typeface="Calibri"/>
              </a:rPr>
              <a:t>19728</a:t>
            </a:r>
          </a:p>
          <a:p>
            <a:r>
              <a:rPr lang="en-US" dirty="0" smtClean="0">
                <a:latin typeface="Calibri"/>
              </a:rPr>
              <a:t>Thus the amortized time for each operation is essentially constant time.</a:t>
            </a:r>
            <a:r>
              <a:rPr lang="en-US" baseline="30000" dirty="0" smtClean="0">
                <a:latin typeface="Calibri"/>
              </a:rPr>
              <a:t/>
            </a:r>
            <a:br>
              <a:rPr lang="en-US" baseline="30000" dirty="0" smtClean="0">
                <a:latin typeface="Calibri"/>
              </a:rPr>
            </a:br>
            <a:r>
              <a:rPr lang="en-US" baseline="30000" dirty="0" smtClean="0">
                <a:latin typeface="Calibri"/>
              </a:rPr>
              <a:t/>
            </a:r>
            <a:br>
              <a:rPr lang="en-US" baseline="30000" dirty="0" smtClean="0">
                <a:latin typeface="Calibri"/>
              </a:rPr>
            </a:br>
            <a:r>
              <a:rPr lang="en-US" baseline="30000" dirty="0" smtClean="0">
                <a:latin typeface="Calibri"/>
              </a:rPr>
              <a:t/>
            </a:r>
            <a:br>
              <a:rPr lang="en-US" baseline="30000" dirty="0" smtClean="0">
                <a:latin typeface="Calibri"/>
              </a:rPr>
            </a:br>
            <a:r>
              <a:rPr lang="en-US" baseline="30000" dirty="0" smtClean="0">
                <a:latin typeface="Calibri"/>
              </a:rPr>
              <a:t/>
            </a:r>
            <a:br>
              <a:rPr lang="en-US" baseline="30000" dirty="0" smtClean="0">
                <a:latin typeface="Calibri"/>
              </a:rPr>
            </a:br>
            <a:endParaRPr lang="en-US" baseline="30000" dirty="0" smtClean="0">
              <a:latin typeface="Calibri"/>
            </a:endParaRPr>
          </a:p>
          <a:p>
            <a:pPr>
              <a:buNone/>
            </a:pPr>
            <a:r>
              <a:rPr lang="en-US" baseline="30000" dirty="0" smtClean="0">
                <a:latin typeface="Calibri"/>
              </a:rPr>
              <a:t>*</a:t>
            </a:r>
            <a:r>
              <a:rPr lang="en-US" sz="2600" dirty="0" smtClean="0">
                <a:latin typeface="Calibri"/>
              </a:rPr>
              <a:t> According to </a:t>
            </a:r>
            <a:r>
              <a:rPr lang="en-US" sz="2600" i="1" dirty="0" err="1" smtClean="0">
                <a:latin typeface="Calibri"/>
              </a:rPr>
              <a:t>Algorithms</a:t>
            </a:r>
            <a:r>
              <a:rPr lang="en-US" sz="2600" dirty="0" err="1" smtClean="0">
                <a:latin typeface="Calibri"/>
              </a:rPr>
              <a:t>by</a:t>
            </a:r>
            <a:r>
              <a:rPr lang="en-US" sz="2600" dirty="0" smtClean="0">
                <a:latin typeface="Calibri"/>
              </a:rPr>
              <a:t> R. </a:t>
            </a:r>
            <a:r>
              <a:rPr lang="en-US" sz="2600" dirty="0" err="1" smtClean="0">
                <a:latin typeface="Calibri"/>
              </a:rPr>
              <a:t>Johnsonbaugh</a:t>
            </a:r>
            <a:r>
              <a:rPr lang="en-US" sz="2600" dirty="0" smtClean="0">
                <a:latin typeface="Calibri"/>
              </a:rPr>
              <a:t> and M. Schaefer, 2004, Prentice-Hall, pages 160-161</a:t>
            </a:r>
          </a:p>
          <a:p>
            <a:pPr lvl="1">
              <a:buNone/>
            </a:pPr>
            <a:endParaRPr lang="en-US" dirty="0" smtClean="0">
              <a:latin typeface="Calibri"/>
            </a:endParaRP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9548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Dijkstra's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 selected vertex,  (call it </a:t>
            </a:r>
            <a:r>
              <a:rPr lang="en-US" b="1" i="1" dirty="0" smtClean="0"/>
              <a:t>start</a:t>
            </a:r>
            <a:r>
              <a:rPr lang="en-US" dirty="0" smtClean="0"/>
              <a:t>) in a </a:t>
            </a:r>
            <a:r>
              <a:rPr lang="en-US" dirty="0" smtClean="0">
                <a:solidFill>
                  <a:srgbClr val="FF0000"/>
                </a:solidFill>
              </a:rPr>
              <a:t>connected</a:t>
            </a:r>
            <a:r>
              <a:rPr lang="en-US" dirty="0" smtClean="0"/>
              <a:t>, weighted graph G, </a:t>
            </a:r>
          </a:p>
          <a:p>
            <a:pPr lvl="1"/>
            <a:r>
              <a:rPr lang="en-US" dirty="0" smtClean="0"/>
              <a:t>find a shortest (minimum total weight) path from </a:t>
            </a:r>
            <a:r>
              <a:rPr lang="en-US" i="1" dirty="0" smtClean="0"/>
              <a:t>start</a:t>
            </a:r>
            <a:r>
              <a:rPr lang="en-US" baseline="-25000" dirty="0" smtClean="0"/>
              <a:t> </a:t>
            </a:r>
            <a:r>
              <a:rPr lang="en-US" dirty="0" smtClean="0"/>
              <a:t>to each other vertex</a:t>
            </a:r>
          </a:p>
          <a:p>
            <a:r>
              <a:rPr lang="en-US" dirty="0" smtClean="0"/>
              <a:t>Assumption: All weights are positive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Dijkstra’s algorithm approach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3000" dirty="0"/>
              <a:t>The shortest path from vertex v to vertex w is either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empty, if v = w, or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obtained by adding an edge (u, w) to the end of a shortest path from v to 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Dijkstra’s algorithm start-up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9154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000" dirty="0"/>
              <a:t>Begin with a </a:t>
            </a:r>
            <a:r>
              <a:rPr lang="en-US" sz="3000" dirty="0" err="1"/>
              <a:t>subgraph</a:t>
            </a:r>
            <a:r>
              <a:rPr lang="en-US" sz="3000" dirty="0"/>
              <a:t> that consists of only the starting vertex.</a:t>
            </a:r>
          </a:p>
          <a:p>
            <a:pPr>
              <a:lnSpc>
                <a:spcPct val="90000"/>
              </a:lnSpc>
            </a:pPr>
            <a:r>
              <a:rPr lang="en-US" sz="3000" dirty="0"/>
              <a:t>Among all edges (start, v), </a:t>
            </a:r>
            <a:endParaRPr lang="en-US" sz="3000" dirty="0" smtClean="0"/>
          </a:p>
          <a:p>
            <a:pPr lvl="1">
              <a:lnSpc>
                <a:spcPct val="90000"/>
              </a:lnSpc>
            </a:pPr>
            <a:r>
              <a:rPr lang="en-US" sz="2600" dirty="0" smtClean="0"/>
              <a:t>choose </a:t>
            </a:r>
            <a:r>
              <a:rPr lang="en-US" sz="2600" dirty="0"/>
              <a:t>the one with the smallest weight, </a:t>
            </a:r>
            <a:endParaRPr lang="en-US" sz="2600" dirty="0" smtClean="0"/>
          </a:p>
          <a:p>
            <a:pPr lvl="1">
              <a:lnSpc>
                <a:spcPct val="90000"/>
              </a:lnSpc>
            </a:pPr>
            <a:r>
              <a:rPr lang="en-US" sz="2600" dirty="0" smtClean="0"/>
              <a:t>add </a:t>
            </a:r>
            <a:r>
              <a:rPr lang="en-US" sz="2600" dirty="0"/>
              <a:t>it (along with the edge that connects it) to our </a:t>
            </a:r>
            <a:r>
              <a:rPr lang="en-US" sz="2600" dirty="0" err="1"/>
              <a:t>subgraph</a:t>
            </a:r>
            <a:r>
              <a:rPr lang="en-US" sz="2600" dirty="0"/>
              <a:t>. </a:t>
            </a:r>
            <a:endParaRPr lang="en-US" sz="2600" dirty="0" smtClean="0"/>
          </a:p>
          <a:p>
            <a:pPr lvl="1">
              <a:lnSpc>
                <a:spcPct val="90000"/>
              </a:lnSpc>
            </a:pPr>
            <a:r>
              <a:rPr lang="en-US" sz="2600" dirty="0" smtClean="0"/>
              <a:t>Clearly </a:t>
            </a:r>
            <a:r>
              <a:rPr lang="en-US" sz="2600" dirty="0"/>
              <a:t>(start, v) is the shortest path from </a:t>
            </a:r>
            <a:r>
              <a:rPr lang="en-US" sz="2600" i="1" dirty="0"/>
              <a:t>start</a:t>
            </a:r>
            <a:r>
              <a:rPr lang="en-US" sz="2600" dirty="0"/>
              <a:t> to v.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/>
          <a:lstStyle/>
          <a:p>
            <a:r>
              <a:rPr lang="en-US" sz="3600" dirty="0" err="1"/>
              <a:t>Dijkstra’s</a:t>
            </a:r>
            <a:r>
              <a:rPr lang="en-US" sz="3600" dirty="0"/>
              <a:t> algorithm continues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3581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000" dirty="0"/>
              <a:t>Loop: </a:t>
            </a:r>
            <a:br>
              <a:rPr lang="en-US" sz="3000" dirty="0"/>
            </a:br>
            <a:r>
              <a:rPr lang="en-US" sz="3000" dirty="0"/>
              <a:t>Among all vertices not in a path yet, and which are also adjacent to a vertex that is in the path, </a:t>
            </a:r>
            <a:endParaRPr lang="en-US" sz="3000" dirty="0" smtClean="0"/>
          </a:p>
          <a:p>
            <a:pPr lvl="1">
              <a:lnSpc>
                <a:spcPct val="90000"/>
              </a:lnSpc>
            </a:pPr>
            <a:r>
              <a:rPr lang="en-US" sz="2600" dirty="0" smtClean="0"/>
              <a:t>choose </a:t>
            </a:r>
            <a:r>
              <a:rPr lang="en-US" sz="2600" dirty="0"/>
              <a:t>one with minimal path length from start, </a:t>
            </a:r>
            <a:endParaRPr lang="en-US" sz="2600" dirty="0" smtClean="0"/>
          </a:p>
          <a:p>
            <a:pPr lvl="1">
              <a:lnSpc>
                <a:spcPct val="90000"/>
              </a:lnSpc>
            </a:pPr>
            <a:r>
              <a:rPr lang="en-US" sz="2600" dirty="0" smtClean="0"/>
              <a:t>and </a:t>
            </a:r>
            <a:r>
              <a:rPr lang="en-US" sz="2600" dirty="0"/>
              <a:t>add it to the path, </a:t>
            </a:r>
            <a:endParaRPr lang="en-US" sz="2600" dirty="0" smtClean="0"/>
          </a:p>
          <a:p>
            <a:pPr lvl="1">
              <a:lnSpc>
                <a:spcPct val="90000"/>
              </a:lnSpc>
            </a:pPr>
            <a:r>
              <a:rPr lang="en-US" sz="2600" dirty="0" smtClean="0"/>
              <a:t>along </a:t>
            </a:r>
            <a:r>
              <a:rPr lang="en-US" sz="2600" dirty="0"/>
              <a:t>with the edge that connects it to a path.</a:t>
            </a:r>
          </a:p>
          <a:p>
            <a:pPr>
              <a:lnSpc>
                <a:spcPct val="90000"/>
              </a:lnSpc>
            </a:pPr>
            <a:r>
              <a:rPr lang="en-US" sz="3000" dirty="0"/>
              <a:t>Which </a:t>
            </a:r>
            <a:r>
              <a:rPr lang="en-US" sz="3000" dirty="0" smtClean="0"/>
              <a:t>previously- studied algorithm </a:t>
            </a:r>
            <a:r>
              <a:rPr lang="en-US" sz="3000" dirty="0"/>
              <a:t>that we have seen does this closely resemble?</a:t>
            </a:r>
          </a:p>
          <a:p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533400" y="4044077"/>
            <a:ext cx="7391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Example: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g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AdjancencyListGraph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        [[1, [(2, 4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), (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3, 2), (5, 3)]],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         [2, [(1, 4), (4, 5)]],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         [3, [(1, 2), (5, 6), (4, 1), (6,3)]],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         [4, [(2, 5), (6,6), (3,1)]],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         [5, [(1, 3), (3,6), (6,2)]],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         [6, [(5, 2), (3, 3), (4, 6)]]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         ])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Dijkstra’s algorithm data structures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parent array </a:t>
            </a:r>
            <a:r>
              <a:rPr lang="en-US" dirty="0" smtClean="0"/>
              <a:t>as </a:t>
            </a:r>
            <a:r>
              <a:rPr lang="en-US" smtClean="0"/>
              <a:t>in Prim’s </a:t>
            </a:r>
            <a:r>
              <a:rPr lang="en-US" dirty="0"/>
              <a:t>algorithm.</a:t>
            </a:r>
          </a:p>
          <a:p>
            <a:r>
              <a:rPr lang="en-US" dirty="0"/>
              <a:t>A </a:t>
            </a:r>
            <a:r>
              <a:rPr lang="en-US" dirty="0" err="1"/>
              <a:t>minheap</a:t>
            </a:r>
            <a:r>
              <a:rPr lang="en-US" dirty="0"/>
              <a:t> that stores “</a:t>
            </a:r>
            <a:r>
              <a:rPr lang="en-US" dirty="0" err="1"/>
              <a:t>unpathed</a:t>
            </a:r>
            <a:r>
              <a:rPr lang="en-US" dirty="0"/>
              <a:t>” nodes as keys and minimum path lengths (as extensions of a minimum path that has already been discovered) as weights.</a:t>
            </a:r>
          </a:p>
          <a:p>
            <a:pPr lvl="1"/>
            <a:r>
              <a:rPr lang="en-US" dirty="0"/>
              <a:t>Use an indirect binary heap, just as we did for Prim.</a:t>
            </a:r>
          </a:p>
          <a:p>
            <a:r>
              <a:rPr lang="en-US" dirty="0" smtClean="0"/>
              <a:t>A cost array that stores the minimum path length to each vertex </a:t>
            </a:r>
          </a:p>
          <a:p>
            <a:pPr lvl="1"/>
            <a:r>
              <a:rPr lang="en-US" dirty="0" smtClean="0"/>
              <a:t>Not strictly necessary; could reconstruct form adjacency list and parent array.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/>
              <a:t>Dijkstra’s</a:t>
            </a:r>
            <a:r>
              <a:rPr lang="en-US" sz="3600" dirty="0"/>
              <a:t> algorithm </a:t>
            </a:r>
            <a:r>
              <a:rPr lang="en-US" sz="3600" dirty="0" smtClean="0"/>
              <a:t>details</a:t>
            </a:r>
            <a:endParaRPr lang="en-US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951570"/>
            <a:ext cx="9207109" cy="4458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533400" y="2057400"/>
            <a:ext cx="2743200" cy="190500"/>
          </a:xfrm>
          <a:prstGeom prst="rect">
            <a:avLst/>
          </a:prstGeom>
          <a:solidFill>
            <a:schemeClr val="accent1">
              <a:lumMod val="40000"/>
              <a:lumOff val="60000"/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90600" y="2933700"/>
            <a:ext cx="2743200" cy="190500"/>
          </a:xfrm>
          <a:prstGeom prst="rect">
            <a:avLst/>
          </a:prstGeom>
          <a:solidFill>
            <a:schemeClr val="accent1">
              <a:lumMod val="40000"/>
              <a:lumOff val="60000"/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10000" y="4038600"/>
            <a:ext cx="1143000" cy="190500"/>
          </a:xfrm>
          <a:prstGeom prst="rect">
            <a:avLst/>
          </a:prstGeom>
          <a:solidFill>
            <a:schemeClr val="accent1">
              <a:lumMod val="40000"/>
              <a:lumOff val="60000"/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86200" y="4724400"/>
            <a:ext cx="838200" cy="190500"/>
          </a:xfrm>
          <a:prstGeom prst="rect">
            <a:avLst/>
          </a:prstGeom>
          <a:solidFill>
            <a:schemeClr val="accent1">
              <a:lumMod val="40000"/>
              <a:lumOff val="60000"/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981200" y="4495800"/>
            <a:ext cx="3886200" cy="190500"/>
          </a:xfrm>
          <a:prstGeom prst="rect">
            <a:avLst/>
          </a:prstGeom>
          <a:solidFill>
            <a:schemeClr val="accent1">
              <a:lumMod val="40000"/>
              <a:lumOff val="60000"/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286000" y="5143500"/>
            <a:ext cx="533400" cy="190500"/>
          </a:xfrm>
          <a:prstGeom prst="rect">
            <a:avLst/>
          </a:prstGeom>
          <a:solidFill>
            <a:schemeClr val="accent1">
              <a:lumMod val="40000"/>
              <a:lumOff val="60000"/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 smtClean="0"/>
              <a:t>MA/CSSE 473 Day 38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382000" cy="5410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HW 14</a:t>
            </a:r>
          </a:p>
          <a:p>
            <a:pPr lvl="1"/>
            <a:r>
              <a:rPr lang="en-US" dirty="0" smtClean="0"/>
              <a:t>Only do problems 1, 2, 3, and 9</a:t>
            </a:r>
          </a:p>
          <a:p>
            <a:pPr lvl="1"/>
            <a:r>
              <a:rPr lang="en-US" dirty="0" smtClean="0"/>
              <a:t>(Fall, 2010 vs. Fall, 2012)</a:t>
            </a:r>
          </a:p>
          <a:p>
            <a:r>
              <a:rPr lang="en-US" dirty="0" smtClean="0"/>
              <a:t>Fill out the Course evaluation form</a:t>
            </a:r>
          </a:p>
          <a:p>
            <a:pPr lvl="1"/>
            <a:r>
              <a:rPr lang="en-US" dirty="0" smtClean="0"/>
              <a:t>If everybody in a section does it, everyone in that section gets 5 bonus points on the Final Exam</a:t>
            </a:r>
          </a:p>
          <a:p>
            <a:pPr lvl="1"/>
            <a:r>
              <a:rPr lang="en-US" dirty="0" smtClean="0"/>
              <a:t>I can't see </a:t>
            </a:r>
            <a:r>
              <a:rPr lang="en-US" b="1" dirty="0" smtClean="0"/>
              <a:t>who</a:t>
            </a:r>
            <a:r>
              <a:rPr lang="en-US" dirty="0" smtClean="0"/>
              <a:t> has completed the evaluation, but I can see </a:t>
            </a:r>
            <a:r>
              <a:rPr lang="en-US" b="1" smtClean="0"/>
              <a:t>how </a:t>
            </a:r>
            <a:r>
              <a:rPr lang="en-US" b="1" smtClean="0"/>
              <a:t>many</a:t>
            </a:r>
            <a:endParaRPr lang="en-US" dirty="0" smtClean="0"/>
          </a:p>
          <a:p>
            <a:r>
              <a:rPr lang="en-US" dirty="0" smtClean="0"/>
              <a:t>Final Exam Monday evening, O269</a:t>
            </a:r>
          </a:p>
          <a:p>
            <a:r>
              <a:rPr lang="en-US" b="1" dirty="0" smtClean="0"/>
              <a:t>Student Questions</a:t>
            </a:r>
            <a:endParaRPr lang="en-US" dirty="0" smtClean="0"/>
          </a:p>
          <a:p>
            <a:r>
              <a:rPr lang="en-US" dirty="0" smtClean="0"/>
              <a:t>Finish disjoint set  discussion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06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Exam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638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Same as previous exams.</a:t>
            </a:r>
          </a:p>
          <a:p>
            <a:r>
              <a:rPr lang="en-US" dirty="0" smtClean="0"/>
              <a:t>You may bring up to four pages of notes.</a:t>
            </a:r>
          </a:p>
          <a:p>
            <a:pPr lvl="1"/>
            <a:r>
              <a:rPr lang="en-US" dirty="0" smtClean="0"/>
              <a:t>Double-sided</a:t>
            </a:r>
          </a:p>
          <a:p>
            <a:pPr lvl="1"/>
            <a:r>
              <a:rPr lang="en-US" dirty="0" smtClean="0"/>
              <a:t>Hopefully that is enough for you to write down details of things you understand but don't want to memorize.</a:t>
            </a:r>
            <a:endParaRPr lang="en-US" dirty="0"/>
          </a:p>
          <a:p>
            <a:r>
              <a:rPr lang="en-US" dirty="0" smtClean="0"/>
              <a:t>Material from</a:t>
            </a:r>
          </a:p>
          <a:p>
            <a:pPr lvl="1"/>
            <a:r>
              <a:rPr lang="en-US" dirty="0" smtClean="0"/>
              <a:t>Chapters 1-9</a:t>
            </a:r>
          </a:p>
          <a:p>
            <a:pPr lvl="1"/>
            <a:r>
              <a:rPr lang="en-US" dirty="0" smtClean="0"/>
              <a:t>Excerpts </a:t>
            </a:r>
            <a:r>
              <a:rPr lang="en-US" dirty="0" smtClean="0"/>
              <a:t>from </a:t>
            </a:r>
            <a:r>
              <a:rPr lang="en-US" dirty="0" smtClean="0"/>
              <a:t>Weiss and Dasgupta that I posted on ANGEL</a:t>
            </a:r>
          </a:p>
          <a:p>
            <a:pPr lvl="1"/>
            <a:r>
              <a:rPr lang="en-US" dirty="0" smtClean="0"/>
              <a:t>HW 1-14</a:t>
            </a:r>
          </a:p>
          <a:p>
            <a:pPr lvl="1"/>
            <a:r>
              <a:rPr lang="en-US" dirty="0" smtClean="0"/>
              <a:t>All class days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97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29600" cy="914400"/>
          </a:xfrm>
        </p:spPr>
        <p:txBody>
          <a:bodyPr/>
          <a:lstStyle/>
          <a:p>
            <a:r>
              <a:rPr lang="en-US" dirty="0" smtClean="0"/>
              <a:t>Recap: Disjoint Set </a:t>
            </a:r>
            <a:r>
              <a:rPr lang="en-US" dirty="0"/>
              <a:t>Representation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838200"/>
            <a:ext cx="8229600" cy="315468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Each disjoint set is a tree, with the </a:t>
            </a:r>
            <a:r>
              <a:rPr lang="en-US" dirty="0" smtClean="0"/>
              <a:t>"marked" </a:t>
            </a:r>
            <a:r>
              <a:rPr lang="en-US" dirty="0"/>
              <a:t>element as its </a:t>
            </a:r>
            <a:r>
              <a:rPr lang="en-US" dirty="0" smtClean="0"/>
              <a:t>root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Efficient representation of the trees: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an array called </a:t>
            </a:r>
            <a:r>
              <a:rPr lang="en-US" i="1" dirty="0"/>
              <a:t>parent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parent[i] contains the </a:t>
            </a:r>
            <a:r>
              <a:rPr lang="en-US" dirty="0" smtClean="0"/>
              <a:t>index of  </a:t>
            </a:r>
            <a:r>
              <a:rPr lang="en-US" dirty="0"/>
              <a:t>i’s parent.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If i is </a:t>
            </a:r>
            <a:r>
              <a:rPr lang="en-US" dirty="0" smtClean="0"/>
              <a:t>a root</a:t>
            </a:r>
            <a:r>
              <a:rPr lang="en-US" dirty="0"/>
              <a:t>, parent[i]=</a:t>
            </a:r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552700" y="4499670"/>
            <a:ext cx="53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4</a:t>
            </a:r>
            <a:endParaRPr lang="en-US" sz="2200" dirty="0"/>
          </a:p>
        </p:txBody>
      </p:sp>
      <p:sp>
        <p:nvSpPr>
          <p:cNvPr id="5" name="TextBox 4"/>
          <p:cNvSpPr txBox="1"/>
          <p:nvPr/>
        </p:nvSpPr>
        <p:spPr>
          <a:xfrm>
            <a:off x="1752600" y="4512975"/>
            <a:ext cx="53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2</a:t>
            </a:r>
            <a:endParaRPr lang="en-US" sz="2200" dirty="0"/>
          </a:p>
        </p:txBody>
      </p:sp>
      <p:sp>
        <p:nvSpPr>
          <p:cNvPr id="6" name="TextBox 5"/>
          <p:cNvSpPr txBox="1"/>
          <p:nvPr/>
        </p:nvSpPr>
        <p:spPr>
          <a:xfrm>
            <a:off x="2133600" y="3886200"/>
            <a:ext cx="53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5</a:t>
            </a:r>
            <a:endParaRPr lang="en-US" sz="2200" dirty="0"/>
          </a:p>
        </p:txBody>
      </p:sp>
      <p:sp>
        <p:nvSpPr>
          <p:cNvPr id="7" name="TextBox 6"/>
          <p:cNvSpPr txBox="1"/>
          <p:nvPr/>
        </p:nvSpPr>
        <p:spPr>
          <a:xfrm>
            <a:off x="1371600" y="5274975"/>
            <a:ext cx="53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8</a:t>
            </a:r>
            <a:endParaRPr lang="en-US" sz="2200" dirty="0"/>
          </a:p>
        </p:txBody>
      </p:sp>
      <p:sp>
        <p:nvSpPr>
          <p:cNvPr id="8" name="TextBox 7"/>
          <p:cNvSpPr txBox="1"/>
          <p:nvPr/>
        </p:nvSpPr>
        <p:spPr>
          <a:xfrm>
            <a:off x="6248400" y="4528215"/>
            <a:ext cx="53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6</a:t>
            </a:r>
            <a:endParaRPr lang="en-US" sz="2200" dirty="0"/>
          </a:p>
        </p:txBody>
      </p:sp>
      <p:sp>
        <p:nvSpPr>
          <p:cNvPr id="9" name="TextBox 8"/>
          <p:cNvSpPr txBox="1"/>
          <p:nvPr/>
        </p:nvSpPr>
        <p:spPr>
          <a:xfrm>
            <a:off x="5181600" y="4512975"/>
            <a:ext cx="53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3</a:t>
            </a:r>
            <a:endParaRPr lang="en-US" sz="2200" dirty="0"/>
          </a:p>
        </p:txBody>
      </p:sp>
      <p:sp>
        <p:nvSpPr>
          <p:cNvPr id="10" name="TextBox 9"/>
          <p:cNvSpPr txBox="1"/>
          <p:nvPr/>
        </p:nvSpPr>
        <p:spPr>
          <a:xfrm>
            <a:off x="5715000" y="3886200"/>
            <a:ext cx="53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7</a:t>
            </a:r>
            <a:endParaRPr lang="en-US" sz="2200" dirty="0"/>
          </a:p>
        </p:txBody>
      </p:sp>
      <p:sp>
        <p:nvSpPr>
          <p:cNvPr id="11" name="TextBox 10"/>
          <p:cNvSpPr txBox="1"/>
          <p:nvPr/>
        </p:nvSpPr>
        <p:spPr>
          <a:xfrm>
            <a:off x="4038600" y="3886200"/>
            <a:ext cx="53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1</a:t>
            </a:r>
            <a:endParaRPr lang="en-US" sz="2200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1999488" y="4251960"/>
            <a:ext cx="210312" cy="320040"/>
          </a:xfrm>
          <a:prstGeom prst="line">
            <a:avLst/>
          </a:prstGeom>
          <a:ln w="349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5506212" y="4251960"/>
            <a:ext cx="210312" cy="320040"/>
          </a:xfrm>
          <a:prstGeom prst="line">
            <a:avLst/>
          </a:prstGeom>
          <a:ln w="349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2362200" y="4217499"/>
            <a:ext cx="304800" cy="388961"/>
          </a:xfrm>
          <a:prstGeom prst="line">
            <a:avLst/>
          </a:prstGeom>
          <a:ln w="349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6019800" y="4183039"/>
            <a:ext cx="304800" cy="388961"/>
          </a:xfrm>
          <a:prstGeom prst="line">
            <a:avLst/>
          </a:prstGeom>
          <a:ln w="349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1600200" y="4953000"/>
            <a:ext cx="210312" cy="320040"/>
          </a:xfrm>
          <a:prstGeom prst="line">
            <a:avLst/>
          </a:prstGeom>
          <a:ln w="349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5467350"/>
            <a:ext cx="531495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381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this representation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066800"/>
            <a:ext cx="8229600" cy="4495800"/>
          </a:xfrm>
        </p:spPr>
        <p:txBody>
          <a:bodyPr/>
          <a:lstStyle/>
          <a:p>
            <a:r>
              <a:rPr lang="en-US" dirty="0" err="1"/>
              <a:t>makeset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):</a:t>
            </a:r>
          </a:p>
          <a:p>
            <a:r>
              <a:rPr lang="en-US" dirty="0" err="1"/>
              <a:t>findset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):</a:t>
            </a:r>
          </a:p>
          <a:p>
            <a:r>
              <a:rPr lang="en-US" dirty="0" err="1"/>
              <a:t>mergetrees</a:t>
            </a:r>
            <a:r>
              <a:rPr lang="en-US" dirty="0"/>
              <a:t>(</a:t>
            </a:r>
            <a:r>
              <a:rPr lang="en-US" dirty="0" err="1"/>
              <a:t>i,j</a:t>
            </a:r>
            <a:r>
              <a:rPr lang="en-US" dirty="0"/>
              <a:t>):</a:t>
            </a:r>
          </a:p>
          <a:p>
            <a:pPr lvl="1"/>
            <a:r>
              <a:rPr lang="en-US" dirty="0"/>
              <a:t>assume that </a:t>
            </a:r>
            <a:r>
              <a:rPr lang="en-US" dirty="0" err="1"/>
              <a:t>i</a:t>
            </a:r>
            <a:r>
              <a:rPr lang="en-US" dirty="0"/>
              <a:t> and j are the marked elements from </a:t>
            </a:r>
            <a:r>
              <a:rPr lang="en-US" dirty="0" smtClean="0"/>
              <a:t>different </a:t>
            </a:r>
            <a:r>
              <a:rPr lang="en-US" dirty="0"/>
              <a:t>sets.</a:t>
            </a:r>
          </a:p>
          <a:p>
            <a:r>
              <a:rPr lang="en-US" dirty="0"/>
              <a:t>union(</a:t>
            </a:r>
            <a:r>
              <a:rPr lang="en-US" dirty="0" err="1"/>
              <a:t>i,j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/>
              <a:t>assume that </a:t>
            </a:r>
            <a:r>
              <a:rPr lang="en-US" dirty="0" err="1" smtClean="0"/>
              <a:t>i</a:t>
            </a:r>
            <a:r>
              <a:rPr lang="en-US" dirty="0" smtClean="0"/>
              <a:t> and j are elements from different sets</a:t>
            </a:r>
          </a:p>
          <a:p>
            <a:pPr lvl="1"/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514600" y="762000"/>
            <a:ext cx="3733800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57200"/>
            <a:r>
              <a:rPr lang="en-US" sz="2400" b="1" i="1" dirty="0" smtClean="0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400" i="1" dirty="0" smtClean="0">
                <a:latin typeface="Courier New" pitchFamily="49" charset="0"/>
                <a:cs typeface="Courier New" pitchFamily="49" charset="0"/>
              </a:rPr>
              <a:t> makeset1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i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):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defTabSz="457200"/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parent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i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400" i="1" dirty="0" err="1" smtClean="0">
                <a:latin typeface="Courier New" pitchFamily="49" charset="0"/>
                <a:cs typeface="Courier New" pitchFamily="49" charset="0"/>
              </a:rPr>
              <a:t>i</a:t>
            </a:r>
            <a:endParaRPr lang="en-US" sz="2400" i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800600" y="1447800"/>
            <a:ext cx="4343400" cy="14465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57200"/>
            <a:r>
              <a:rPr lang="en-US" sz="2200" b="1" i="1" dirty="0" err="1" smtClean="0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200" i="1" dirty="0" smtClean="0">
                <a:latin typeface="Courier New" pitchFamily="49" charset="0"/>
                <a:cs typeface="Courier New" pitchFamily="49" charset="0"/>
              </a:rPr>
              <a:t> findset1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i="1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):</a:t>
            </a:r>
            <a:endParaRPr lang="en-US" sz="2200" dirty="0">
              <a:latin typeface="Courier New" pitchFamily="49" charset="0"/>
              <a:cs typeface="Courier New" pitchFamily="49" charset="0"/>
            </a:endParaRPr>
          </a:p>
          <a:p>
            <a:pPr defTabSz="457200"/>
            <a:r>
              <a:rPr lang="en-US" sz="22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i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!= </a:t>
            </a:r>
            <a:r>
              <a:rPr lang="en-US" sz="2200" i="1" dirty="0">
                <a:latin typeface="Courier New" pitchFamily="49" charset="0"/>
                <a:cs typeface="Courier New" pitchFamily="49" charset="0"/>
              </a:rPr>
              <a:t>parent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200" i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]:</a:t>
            </a:r>
            <a:endParaRPr lang="en-US" sz="2200" dirty="0">
              <a:latin typeface="Courier New" pitchFamily="49" charset="0"/>
              <a:cs typeface="Courier New" pitchFamily="49" charset="0"/>
            </a:endParaRPr>
          </a:p>
          <a:p>
            <a:pPr defTabSz="457200"/>
            <a:r>
              <a:rPr lang="en-US" sz="2200" dirty="0">
                <a:latin typeface="Courier New" pitchFamily="49" charset="0"/>
                <a:cs typeface="Courier New" pitchFamily="49" charset="0"/>
              </a:rPr>
              <a:t> 		</a:t>
            </a:r>
            <a:r>
              <a:rPr lang="en-US" sz="2200" i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200" i="1" dirty="0">
                <a:latin typeface="Courier New" pitchFamily="49" charset="0"/>
                <a:cs typeface="Courier New" pitchFamily="49" charset="0"/>
              </a:rPr>
              <a:t>parent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200" i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 defTabSz="457200"/>
            <a:r>
              <a:rPr lang="en-US" sz="2200" dirty="0">
                <a:latin typeface="Courier New" pitchFamily="49" charset="0"/>
                <a:cs typeface="Courier New" pitchFamily="49" charset="0"/>
              </a:rPr>
              <a:t> 	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i="1" dirty="0" err="1" smtClean="0">
                <a:latin typeface="Courier New" pitchFamily="49" charset="0"/>
                <a:cs typeface="Courier New" pitchFamily="49" charset="0"/>
              </a:rPr>
              <a:t>i</a:t>
            </a:r>
            <a:endParaRPr lang="en-US" sz="2200" i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886200" y="3360003"/>
            <a:ext cx="4114800" cy="830997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57200"/>
            <a:r>
              <a:rPr lang="en-US" sz="2400" b="1" i="1" dirty="0" smtClean="0">
                <a:latin typeface="Courier New" pitchFamily="49" charset="0"/>
                <a:cs typeface="Courier New" pitchFamily="49" charset="0"/>
              </a:rPr>
              <a:t>def </a:t>
            </a:r>
            <a:r>
              <a:rPr lang="en-US" sz="2400" i="1" dirty="0" smtClean="0">
                <a:latin typeface="Courier New" pitchFamily="49" charset="0"/>
                <a:cs typeface="Courier New" pitchFamily="49" charset="0"/>
              </a:rPr>
              <a:t>mergetrees1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i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400" i="1" dirty="0" err="1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):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defTabSz="457200"/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parent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i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400" i="1" dirty="0" smtClean="0">
                <a:latin typeface="Courier New" pitchFamily="49" charset="0"/>
                <a:cs typeface="Courier New" pitchFamily="49" charset="0"/>
              </a:rPr>
              <a:t>j</a:t>
            </a:r>
            <a:endParaRPr lang="en-US" sz="2400" i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76200" y="5334000"/>
            <a:ext cx="7848600" cy="830997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57200"/>
            <a:r>
              <a:rPr lang="en-US" sz="2400" b="1" i="1" dirty="0" smtClean="0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400" i="1" dirty="0" smtClean="0">
                <a:latin typeface="Courier New" pitchFamily="49" charset="0"/>
                <a:cs typeface="Courier New" pitchFamily="49" charset="0"/>
              </a:rPr>
              <a:t> union1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i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400" i="1" dirty="0" err="1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):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defTabSz="457200"/>
            <a:r>
              <a:rPr lang="en-US" sz="2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mergetrees1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findset1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i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), 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findset1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))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962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581400" y="2362200"/>
            <a:ext cx="5410200" cy="280076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57200"/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def 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mergetrees2(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i,j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):</a:t>
            </a:r>
            <a:endParaRPr lang="en-US" sz="2200" dirty="0">
              <a:latin typeface="Courier New" pitchFamily="49" charset="0"/>
              <a:cs typeface="Courier New" pitchFamily="49" charset="0"/>
            </a:endParaRPr>
          </a:p>
          <a:p>
            <a:pPr defTabSz="457200"/>
            <a:r>
              <a:rPr lang="en-US" sz="22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height[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] &lt; height[j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]):  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  parent[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] = j</a:t>
            </a:r>
          </a:p>
          <a:p>
            <a:pPr defTabSz="457200"/>
            <a:r>
              <a:rPr lang="en-US" sz="22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elif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height[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] &gt; height[j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]:</a:t>
            </a:r>
            <a:endParaRPr lang="en-US" sz="2200" dirty="0">
              <a:latin typeface="Courier New" pitchFamily="49" charset="0"/>
              <a:cs typeface="Courier New" pitchFamily="49" charset="0"/>
            </a:endParaRPr>
          </a:p>
          <a:p>
            <a:pPr defTabSz="457200"/>
            <a:r>
              <a:rPr lang="en-US" sz="2200" dirty="0">
                <a:latin typeface="Courier New" pitchFamily="49" charset="0"/>
                <a:cs typeface="Courier New" pitchFamily="49" charset="0"/>
              </a:rPr>
              <a:t>  		parent[j] =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i</a:t>
            </a:r>
            <a:endParaRPr lang="en-US" sz="2200" dirty="0">
              <a:latin typeface="Courier New" pitchFamily="49" charset="0"/>
              <a:cs typeface="Courier New" pitchFamily="49" charset="0"/>
            </a:endParaRPr>
          </a:p>
          <a:p>
            <a:pPr defTabSz="457200"/>
            <a:r>
              <a:rPr lang="en-US" sz="2200" dirty="0">
                <a:latin typeface="Courier New" pitchFamily="49" charset="0"/>
                <a:cs typeface="Courier New" pitchFamily="49" charset="0"/>
              </a:rPr>
              <a:t> 	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:</a:t>
            </a:r>
            <a:endParaRPr lang="en-US" sz="2200" dirty="0">
              <a:latin typeface="Courier New" pitchFamily="49" charset="0"/>
              <a:cs typeface="Courier New" pitchFamily="49" charset="0"/>
            </a:endParaRPr>
          </a:p>
          <a:p>
            <a:pPr defTabSz="457200"/>
            <a:r>
              <a:rPr lang="en-US" sz="2200" dirty="0">
                <a:latin typeface="Courier New" pitchFamily="49" charset="0"/>
                <a:cs typeface="Courier New" pitchFamily="49" charset="0"/>
              </a:rPr>
              <a:t>   	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parent[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] = j</a:t>
            </a:r>
          </a:p>
          <a:p>
            <a:pPr defTabSz="457200"/>
            <a:r>
              <a:rPr lang="en-US" sz="2200" dirty="0">
                <a:latin typeface="Courier New" pitchFamily="49" charset="0"/>
                <a:cs typeface="Courier New" pitchFamily="49" charset="0"/>
              </a:rPr>
              <a:t>  		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height[j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] = height[j] + 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1</a:t>
            </a:r>
            <a:endParaRPr lang="en-US" sz="2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686800" cy="914400"/>
          </a:xfrm>
        </p:spPr>
        <p:txBody>
          <a:bodyPr/>
          <a:lstStyle/>
          <a:p>
            <a:r>
              <a:rPr lang="en-US" sz="3600" dirty="0" smtClean="0"/>
              <a:t>Can </a:t>
            </a:r>
            <a:r>
              <a:rPr lang="en-US" sz="3600" dirty="0"/>
              <a:t>we keep the trees from growing so fast?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686800" cy="59436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dirty="0"/>
              <a:t>Make the shorter </a:t>
            </a:r>
            <a:r>
              <a:rPr lang="en-US" dirty="0" smtClean="0"/>
              <a:t>tree the </a:t>
            </a:r>
            <a:r>
              <a:rPr lang="en-US" dirty="0"/>
              <a:t>child of the taller </a:t>
            </a:r>
            <a:r>
              <a:rPr lang="en-US" dirty="0" smtClean="0"/>
              <a:t>one</a:t>
            </a:r>
            <a:endParaRPr lang="en-US" dirty="0"/>
          </a:p>
          <a:p>
            <a:pPr>
              <a:spcBef>
                <a:spcPts val="300"/>
              </a:spcBef>
            </a:pPr>
            <a:r>
              <a:rPr lang="en-US" dirty="0"/>
              <a:t>What do we need to add to the representation?</a:t>
            </a:r>
          </a:p>
          <a:p>
            <a:pPr>
              <a:spcBef>
                <a:spcPts val="300"/>
              </a:spcBef>
            </a:pPr>
            <a:r>
              <a:rPr lang="en-US" dirty="0"/>
              <a:t>rewrite </a:t>
            </a:r>
            <a:r>
              <a:rPr lang="en-US" dirty="0" err="1"/>
              <a:t>makeset</a:t>
            </a:r>
            <a:r>
              <a:rPr lang="en-US" dirty="0"/>
              <a:t>, </a:t>
            </a:r>
            <a:r>
              <a:rPr lang="en-US" dirty="0" err="1"/>
              <a:t>mergetrees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r>
              <a:rPr lang="en-US" dirty="0" err="1"/>
              <a:t>findset</a:t>
            </a:r>
            <a:r>
              <a:rPr lang="en-US" dirty="0"/>
              <a:t> </a:t>
            </a:r>
            <a:r>
              <a:rPr lang="en-US" dirty="0" smtClean="0"/>
              <a:t>&amp; </a:t>
            </a:r>
            <a:r>
              <a:rPr lang="en-US" dirty="0"/>
              <a:t>union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are </a:t>
            </a:r>
            <a:r>
              <a:rPr lang="en-US" dirty="0"/>
              <a:t>unchanged. </a:t>
            </a:r>
          </a:p>
          <a:p>
            <a:r>
              <a:rPr lang="en-US" dirty="0"/>
              <a:t>What can we say about the maximum height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a k-node tree?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2200364"/>
            <a:ext cx="3581400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57200"/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makeset2(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):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defTabSz="457200"/>
            <a:r>
              <a:rPr lang="en-US" sz="2400" dirty="0">
                <a:latin typeface="Courier New" pitchFamily="49" charset="0"/>
                <a:cs typeface="Courier New" pitchFamily="49" charset="0"/>
              </a:rPr>
              <a:t>	parent[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i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defTabSz="457200"/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height[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0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488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458200" cy="914400"/>
          </a:xfrm>
        </p:spPr>
        <p:txBody>
          <a:bodyPr/>
          <a:lstStyle/>
          <a:p>
            <a:r>
              <a:rPr lang="en-US" sz="3600" dirty="0" smtClean="0"/>
              <a:t>Theorem</a:t>
            </a:r>
            <a:r>
              <a:rPr lang="en-US" sz="3600" dirty="0"/>
              <a:t>:  max height of a k-node tree </a:t>
            </a:r>
            <a:r>
              <a:rPr lang="en-US" sz="3600" dirty="0" smtClean="0"/>
              <a:t>T produced </a:t>
            </a:r>
            <a:r>
              <a:rPr lang="en-US" sz="3600" dirty="0"/>
              <a:t>by these algorithms is </a:t>
            </a:r>
            <a:r>
              <a:rPr lang="en-US" sz="3600" dirty="0">
                <a:sym typeface="Symbol" pitchFamily="18" charset="2"/>
              </a:rPr>
              <a:t></a:t>
            </a:r>
            <a:r>
              <a:rPr lang="en-US" sz="3600" dirty="0" err="1"/>
              <a:t>lg</a:t>
            </a:r>
            <a:r>
              <a:rPr lang="en-US" sz="3600" dirty="0"/>
              <a:t> k</a:t>
            </a:r>
            <a:r>
              <a:rPr lang="en-US" sz="3600" dirty="0">
                <a:sym typeface="Symbol" pitchFamily="18" charset="2"/>
              </a:rPr>
              <a:t>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Base case…</a:t>
            </a:r>
          </a:p>
          <a:p>
            <a:pPr>
              <a:lnSpc>
                <a:spcPct val="90000"/>
              </a:lnSpc>
            </a:pPr>
            <a:r>
              <a:rPr lang="en-US" dirty="0"/>
              <a:t>Induction hypothesis…</a:t>
            </a:r>
          </a:p>
          <a:p>
            <a:pPr>
              <a:lnSpc>
                <a:spcPct val="90000"/>
              </a:lnSpc>
            </a:pPr>
            <a:r>
              <a:rPr lang="en-US" dirty="0"/>
              <a:t>Induction step: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Let T be a k-node tree</a:t>
            </a:r>
          </a:p>
          <a:p>
            <a:pPr lvl="1">
              <a:lnSpc>
                <a:spcPct val="130000"/>
              </a:lnSpc>
              <a:spcBef>
                <a:spcPct val="15000"/>
              </a:spcBef>
            </a:pPr>
            <a:r>
              <a:rPr lang="en-US" dirty="0"/>
              <a:t>T is the union of two trees: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/>
              <a:t>with k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 smtClean="0"/>
              <a:t>nodes and height h</a:t>
            </a:r>
            <a:r>
              <a:rPr lang="en-US" baseline="-25000" dirty="0" smtClean="0"/>
              <a:t>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T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with k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 smtClean="0"/>
              <a:t>nodes and </a:t>
            </a:r>
            <a:r>
              <a:rPr lang="en-US" dirty="0"/>
              <a:t>height </a:t>
            </a: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endParaRPr lang="en-US" dirty="0" smtClean="0"/>
          </a:p>
          <a:p>
            <a:pPr lvl="1">
              <a:lnSpc>
                <a:spcPct val="130000"/>
              </a:lnSpc>
              <a:spcBef>
                <a:spcPct val="15000"/>
              </a:spcBef>
            </a:pPr>
            <a:r>
              <a:rPr lang="en-US" dirty="0" smtClean="0"/>
              <a:t>What can we about the </a:t>
            </a:r>
            <a:r>
              <a:rPr lang="en-US" dirty="0"/>
              <a:t>heights of these trees?</a:t>
            </a:r>
          </a:p>
          <a:p>
            <a:pPr lvl="1">
              <a:lnSpc>
                <a:spcPct val="130000"/>
              </a:lnSpc>
              <a:spcBef>
                <a:spcPct val="15000"/>
              </a:spcBef>
            </a:pPr>
            <a:r>
              <a:rPr lang="en-US" dirty="0"/>
              <a:t>Case 1: h</a:t>
            </a:r>
            <a:r>
              <a:rPr lang="en-US" baseline="-25000" dirty="0"/>
              <a:t>1</a:t>
            </a:r>
            <a:r>
              <a:rPr lang="en-US" dirty="0">
                <a:cs typeface="Tahoma" charset="0"/>
              </a:rPr>
              <a:t>≠h</a:t>
            </a:r>
            <a:r>
              <a:rPr lang="en-US" baseline="-25000" dirty="0">
                <a:cs typeface="Tahoma" charset="0"/>
              </a:rPr>
              <a:t>2</a:t>
            </a:r>
            <a:r>
              <a:rPr lang="en-US" dirty="0">
                <a:cs typeface="Tahoma" charset="0"/>
              </a:rPr>
              <a:t>. Height of T is</a:t>
            </a:r>
          </a:p>
          <a:p>
            <a:pPr lvl="1">
              <a:lnSpc>
                <a:spcPct val="130000"/>
              </a:lnSpc>
              <a:spcBef>
                <a:spcPct val="15000"/>
              </a:spcBef>
            </a:pPr>
            <a:r>
              <a:rPr lang="en-US" dirty="0">
                <a:cs typeface="Tahoma" charset="0"/>
              </a:rPr>
              <a:t>Case 2: </a:t>
            </a:r>
            <a:r>
              <a:rPr lang="en-US" dirty="0"/>
              <a:t>h</a:t>
            </a:r>
            <a:r>
              <a:rPr lang="en-US" baseline="-25000" dirty="0"/>
              <a:t>1</a:t>
            </a:r>
            <a:r>
              <a:rPr lang="en-US" dirty="0">
                <a:cs typeface="Tahoma" charset="0"/>
              </a:rPr>
              <a:t>=h</a:t>
            </a:r>
            <a:r>
              <a:rPr lang="en-US" baseline="-25000" dirty="0">
                <a:cs typeface="Tahoma" charset="0"/>
              </a:rPr>
              <a:t>2</a:t>
            </a:r>
            <a:r>
              <a:rPr lang="en-US" dirty="0">
                <a:cs typeface="Tahoma" charset="0"/>
              </a:rPr>
              <a:t>. WLOG Assume k</a:t>
            </a:r>
            <a:r>
              <a:rPr lang="en-US" baseline="-25000" dirty="0">
                <a:cs typeface="Tahoma" charset="0"/>
              </a:rPr>
              <a:t>1</a:t>
            </a:r>
            <a:r>
              <a:rPr lang="en-US" dirty="0">
                <a:cs typeface="Tahoma" charset="0"/>
              </a:rPr>
              <a:t>≥k</a:t>
            </a:r>
            <a:r>
              <a:rPr lang="en-US" baseline="-25000" dirty="0">
                <a:cs typeface="Tahoma" charset="0"/>
              </a:rPr>
              <a:t>2</a:t>
            </a:r>
            <a:r>
              <a:rPr lang="en-US" dirty="0">
                <a:cs typeface="Tahoma" charset="0"/>
              </a:rPr>
              <a:t>. Then k</a:t>
            </a:r>
            <a:r>
              <a:rPr lang="en-US" baseline="-25000" dirty="0">
                <a:cs typeface="Tahoma" charset="0"/>
              </a:rPr>
              <a:t>2</a:t>
            </a:r>
            <a:r>
              <a:rPr lang="en-US" dirty="0">
                <a:cs typeface="Tahoma" charset="0"/>
              </a:rPr>
              <a:t>≤k/2.  Height of tree is 1 + h2 ≤ …</a:t>
            </a:r>
          </a:p>
          <a:p>
            <a:pPr lvl="1">
              <a:lnSpc>
                <a:spcPct val="130000"/>
              </a:lnSpc>
              <a:spcBef>
                <a:spcPct val="15000"/>
              </a:spcBef>
            </a:pPr>
            <a:endParaRPr lang="en-US" dirty="0"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89200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Worst-case running time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Again, assume n </a:t>
            </a:r>
            <a:r>
              <a:rPr lang="en-US" dirty="0" err="1"/>
              <a:t>makeset</a:t>
            </a:r>
            <a:r>
              <a:rPr lang="en-US" dirty="0"/>
              <a:t> operations, followed by m union/find operations.</a:t>
            </a:r>
          </a:p>
          <a:p>
            <a:r>
              <a:rPr lang="en-US" dirty="0"/>
              <a:t>If m &gt; n</a:t>
            </a:r>
          </a:p>
          <a:p>
            <a:r>
              <a:rPr lang="en-US" dirty="0"/>
              <a:t>If m &lt; n</a:t>
            </a:r>
          </a:p>
        </p:txBody>
      </p:sp>
    </p:spTree>
    <p:extLst>
      <p:ext uri="{BB962C8B-B14F-4D97-AF65-F5344CB8AC3E}">
        <p14:creationId xmlns:p14="http://schemas.microsoft.com/office/powerpoint/2010/main" val="4971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Speed it up a little </a:t>
            </a:r>
            <a:r>
              <a:rPr lang="en-US" dirty="0" smtClean="0"/>
              <a:t>more</a:t>
            </a:r>
            <a:endParaRPr lang="en-US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b="1" dirty="0" smtClean="0"/>
              <a:t>Path compression: </a:t>
            </a:r>
            <a:r>
              <a:rPr lang="en-US" dirty="0" smtClean="0"/>
              <a:t>Whenever </a:t>
            </a:r>
            <a:r>
              <a:rPr lang="en-US" dirty="0"/>
              <a:t>we do a </a:t>
            </a:r>
            <a:r>
              <a:rPr lang="en-US" dirty="0" err="1"/>
              <a:t>findset</a:t>
            </a:r>
            <a:r>
              <a:rPr lang="en-US" dirty="0"/>
              <a:t> operation, change the parent pointer of each node </a:t>
            </a:r>
            <a:r>
              <a:rPr lang="en-US" dirty="0" smtClean="0"/>
              <a:t>that we pass through on the way to the root  </a:t>
            </a:r>
            <a:r>
              <a:rPr lang="en-US" dirty="0"/>
              <a:t>so that it </a:t>
            </a:r>
            <a:r>
              <a:rPr lang="en-US" dirty="0" smtClean="0"/>
              <a:t>now points directly to </a:t>
            </a:r>
            <a:r>
              <a:rPr lang="en-US" dirty="0"/>
              <a:t>the </a:t>
            </a:r>
            <a:r>
              <a:rPr lang="en-US" dirty="0" smtClean="0"/>
              <a:t>root.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Replace the </a:t>
            </a:r>
            <a:r>
              <a:rPr lang="en-US" dirty="0">
                <a:solidFill>
                  <a:srgbClr val="FF0000"/>
                </a:solidFill>
              </a:rPr>
              <a:t>height</a:t>
            </a:r>
            <a:r>
              <a:rPr lang="en-US" dirty="0"/>
              <a:t> array </a:t>
            </a:r>
            <a:r>
              <a:rPr lang="en-US" dirty="0" smtClean="0"/>
              <a:t>by a </a:t>
            </a:r>
            <a:r>
              <a:rPr lang="en-US" dirty="0">
                <a:solidFill>
                  <a:srgbClr val="FF0000"/>
                </a:solidFill>
              </a:rPr>
              <a:t>rank</a:t>
            </a:r>
            <a:r>
              <a:rPr lang="en-US" dirty="0"/>
              <a:t> array, since </a:t>
            </a:r>
            <a:r>
              <a:rPr lang="en-US" dirty="0" smtClean="0"/>
              <a:t>the number </a:t>
            </a:r>
            <a:r>
              <a:rPr lang="en-US" dirty="0"/>
              <a:t>now is only an upper bound for the height</a:t>
            </a:r>
            <a:r>
              <a:rPr lang="en-US" dirty="0" smtClean="0"/>
              <a:t>.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Look at </a:t>
            </a:r>
            <a:r>
              <a:rPr lang="en-US" dirty="0" err="1"/>
              <a:t>makeset</a:t>
            </a:r>
            <a:r>
              <a:rPr lang="en-US" dirty="0"/>
              <a:t>, </a:t>
            </a:r>
            <a:r>
              <a:rPr lang="en-US" dirty="0" err="1"/>
              <a:t>findset</a:t>
            </a:r>
            <a:r>
              <a:rPr lang="en-US" dirty="0"/>
              <a:t>, </a:t>
            </a:r>
            <a:r>
              <a:rPr lang="en-US" dirty="0" err="1"/>
              <a:t>mergetrees</a:t>
            </a:r>
            <a:r>
              <a:rPr lang="en-US" dirty="0"/>
              <a:t> (on next slides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64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333333"/>
      </a:dk1>
      <a:lt1>
        <a:srgbClr val="FFFFFF"/>
      </a:lt1>
      <a:dk2>
        <a:srgbClr val="FF0000"/>
      </a:dk2>
      <a:lt2>
        <a:srgbClr val="666666"/>
      </a:lt2>
      <a:accent1>
        <a:srgbClr val="00FF00"/>
      </a:accent1>
      <a:accent2>
        <a:srgbClr val="66CCFF"/>
      </a:accent2>
      <a:accent3>
        <a:srgbClr val="FFFFFF"/>
      </a:accent3>
      <a:accent4>
        <a:srgbClr val="2A2A2A"/>
      </a:accent4>
      <a:accent5>
        <a:srgbClr val="AAFFAA"/>
      </a:accent5>
      <a:accent6>
        <a:srgbClr val="5CB9E7"/>
      </a:accent6>
      <a:hlink>
        <a:srgbClr val="333333"/>
      </a:hlink>
      <a:folHlink>
        <a:srgbClr val="B3B3B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3366FF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E2F4F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37041</TotalTime>
  <Words>1164</Words>
  <Application>Microsoft Office PowerPoint</Application>
  <PresentationFormat>On-screen Show (4:3)</PresentationFormat>
  <Paragraphs>202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Default Design</vt:lpstr>
      <vt:lpstr>PowerPoint Presentation</vt:lpstr>
      <vt:lpstr>MA/CSSE 473 Day 38</vt:lpstr>
      <vt:lpstr>Final Exam Format</vt:lpstr>
      <vt:lpstr>Recap: Disjoint Set Representation</vt:lpstr>
      <vt:lpstr>Using this representation</vt:lpstr>
      <vt:lpstr>Can we keep the trees from growing so fast?</vt:lpstr>
      <vt:lpstr>Theorem:  max height of a k-node tree T produced by these algorithms is lg k</vt:lpstr>
      <vt:lpstr>Worst-case running time</vt:lpstr>
      <vt:lpstr>Speed it up a little more</vt:lpstr>
      <vt:lpstr>Makeset</vt:lpstr>
      <vt:lpstr>Findset</vt:lpstr>
      <vt:lpstr>Mergetrees</vt:lpstr>
      <vt:lpstr>Analysis</vt:lpstr>
      <vt:lpstr>Dijkstra's Algorithm</vt:lpstr>
      <vt:lpstr>Dijkstra’s algorithm approach</vt:lpstr>
      <vt:lpstr>Dijkstra’s algorithm start-up</vt:lpstr>
      <vt:lpstr>Dijkstra’s algorithm continues</vt:lpstr>
      <vt:lpstr>Dijkstra’s algorithm data structures</vt:lpstr>
      <vt:lpstr>Dijkstra’s algorithm details</vt:lpstr>
    </vt:vector>
  </TitlesOfParts>
  <Company>clearly presented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Flowers</dc:title>
  <cp:lastModifiedBy>Windows User</cp:lastModifiedBy>
  <cp:revision>770</cp:revision>
  <cp:lastPrinted>2012-11-06T14:38:01Z</cp:lastPrinted>
  <dcterms:modified xsi:type="dcterms:W3CDTF">2012-11-06T15:53:07Z</dcterms:modified>
</cp:coreProperties>
</file>