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10" r:id="rId3"/>
    <p:sldId id="387" r:id="rId4"/>
    <p:sldId id="412" r:id="rId5"/>
    <p:sldId id="394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34" r:id="rId28"/>
    <p:sldId id="435" r:id="rId29"/>
    <p:sldId id="436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6739" autoAdjust="0"/>
    <p:restoredTop sz="73907" autoAdjust="0"/>
  </p:normalViewPr>
  <p:slideViewPr>
    <p:cSldViewPr snapToObjects="1">
      <p:cViewPr varScale="1">
        <p:scale>
          <a:sx n="69" d="100"/>
          <a:sy n="69" d="100"/>
        </p:scale>
        <p:origin x="930" y="66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6" y="4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4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6" y="8831584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41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8" tIns="46564" rIns="93128" bIns="465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20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928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/>
              <a:t> g = </a:t>
            </a:r>
            <a:r>
              <a:rPr lang="en-US" sz="1300" dirty="0" err="1"/>
              <a:t>AdjancencyListGraph</a:t>
            </a:r>
            <a:r>
              <a:rPr lang="en-US" sz="1300" dirty="0"/>
              <a:t>(</a:t>
            </a:r>
          </a:p>
          <a:p>
            <a:r>
              <a:rPr lang="en-US" sz="1300" dirty="0"/>
              <a:t>            [[1, [(2, 4),(3, 2), (5, 3)]],</a:t>
            </a:r>
          </a:p>
          <a:p>
            <a:r>
              <a:rPr lang="en-US" sz="1300" dirty="0"/>
              <a:t>             [2, [(1, 4), (4, 5)]],</a:t>
            </a:r>
          </a:p>
          <a:p>
            <a:r>
              <a:rPr lang="en-US" sz="1300" dirty="0"/>
              <a:t>             [3, [(1, 2), (5, 6), (4, 1), (6,3)]],</a:t>
            </a:r>
          </a:p>
          <a:p>
            <a:r>
              <a:rPr lang="en-US" sz="1300" dirty="0"/>
              <a:t>             [4, [(2, 5), (6,6), (3,1)]],</a:t>
            </a:r>
          </a:p>
          <a:p>
            <a:r>
              <a:rPr lang="en-US" sz="1300" dirty="0"/>
              <a:t>             [5, [(1, 3), (3,6), (6,2)]],</a:t>
            </a:r>
          </a:p>
          <a:p>
            <a:r>
              <a:rPr lang="en-US" sz="1300" dirty="0"/>
              <a:t>             [6, [(5, 2), (3, 3), (4, 6)]]</a:t>
            </a:r>
          </a:p>
          <a:p>
            <a:r>
              <a:rPr lang="en-US" sz="1300" dirty="0"/>
              <a:t>             ])</a:t>
            </a:r>
          </a:p>
          <a:p>
            <a:endParaRPr lang="en-US" sz="1300" dirty="0"/>
          </a:p>
          <a:p>
            <a:r>
              <a:rPr lang="en-US" dirty="0" smtClean="0"/>
              <a:t>Show</a:t>
            </a:r>
            <a:r>
              <a:rPr lang="en-US" baseline="0" dirty="0" smtClean="0"/>
              <a:t> an example of what the parent array looks like.  Draw a rootless tree on the board, number the vertices, pick a start vertex and show parent array contents.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many total calls to inner loop execute altogether?   Answer 2*|E| + |V|.  </a:t>
            </a:r>
          </a:p>
          <a:p>
            <a:r>
              <a:rPr lang="en-US" baseline="0" dirty="0" smtClean="0"/>
              <a:t>What is maximum  time for a single execution of the inner loop?   Answer log V</a:t>
            </a:r>
          </a:p>
          <a:p>
            <a:r>
              <a:rPr lang="en-US" baseline="0" dirty="0" smtClean="0"/>
              <a:t>Total time is Theta((|E| + |V|) log |V|) = Theta(|E| log |V|)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53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59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6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94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9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47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864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947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37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</a:t>
            </a:r>
            <a:r>
              <a:rPr lang="en-US" smtClean="0"/>
              <a:t>student questions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208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Animated slide.  Figure each out</a:t>
            </a:r>
            <a:r>
              <a:rPr lang="en-US" baseline="0" dirty="0" smtClean="0"/>
              <a:t> together before revealing it</a:t>
            </a:r>
          </a:p>
          <a:p>
            <a:endParaRPr lang="en-US" baseline="0" dirty="0" smtClean="0"/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makeset1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endParaRPr lang="en-US" dirty="0" smtClean="0"/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findset1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endParaRPr lang="en-US" dirty="0" smtClean="0"/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mergetrees1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133"/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mergetrees1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133"/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24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</a:t>
            </a:r>
            <a:r>
              <a:rPr lang="en-US" dirty="0" err="1" smtClean="0"/>
              <a:t>makeset</a:t>
            </a:r>
            <a:r>
              <a:rPr lang="en-US" dirty="0" smtClean="0"/>
              <a:t> calls, time n</a:t>
            </a:r>
          </a:p>
          <a:p>
            <a:r>
              <a:rPr lang="en-US" dirty="0" err="1" smtClean="0"/>
              <a:t>findset</a:t>
            </a:r>
            <a:r>
              <a:rPr lang="en-US" dirty="0" smtClean="0"/>
              <a:t> worst case: n, union calls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findset</a:t>
            </a:r>
            <a:r>
              <a:rPr lang="en-US" baseline="0" dirty="0" smtClean="0"/>
              <a:t> twice, so O(n)</a:t>
            </a:r>
          </a:p>
          <a:p>
            <a:r>
              <a:rPr lang="en-US" baseline="0" dirty="0" smtClean="0"/>
              <a:t>Worst case for total: n + nm</a:t>
            </a:r>
          </a:p>
          <a:p>
            <a:endParaRPr lang="en-US" dirty="0" smtClean="0"/>
          </a:p>
          <a:p>
            <a:r>
              <a:rPr lang="en-US" dirty="0" smtClean="0"/>
              <a:t>If m&lt;n, max height of trees is m, so O(n + 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general, O(n + m * min(</a:t>
            </a:r>
            <a:r>
              <a:rPr lang="en-US" dirty="0" err="1" smtClean="0"/>
              <a:t>n,m</a:t>
            </a:r>
            <a:r>
              <a:rPr lang="en-US" dirty="0" smtClean="0"/>
              <a:t>))</a:t>
            </a:r>
          </a:p>
          <a:p>
            <a:endParaRPr lang="en-US" dirty="0" smtClean="0"/>
          </a:p>
          <a:p>
            <a:r>
              <a:rPr lang="en-US" dirty="0" smtClean="0"/>
              <a:t>If we can keep the trees from getting so tall, perhaps we can do better.</a:t>
            </a:r>
          </a:p>
          <a:p>
            <a:endParaRPr lang="en-US" dirty="0" smtClean="0"/>
          </a:p>
          <a:p>
            <a:r>
              <a:rPr lang="en-US" dirty="0" smtClean="0"/>
              <a:t>How can we do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717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revealing code:</a:t>
            </a:r>
            <a:r>
              <a:rPr lang="en-US" baseline="0" dirty="0" smtClean="0"/>
              <a:t>  </a:t>
            </a:r>
            <a:r>
              <a:rPr lang="en-US" dirty="0" smtClean="0"/>
              <a:t>We</a:t>
            </a:r>
            <a:r>
              <a:rPr lang="en-US" baseline="0" dirty="0" smtClean="0"/>
              <a:t> need to add a height array</a:t>
            </a:r>
          </a:p>
          <a:p>
            <a:endParaRPr lang="en-US" baseline="0" dirty="0" smtClean="0"/>
          </a:p>
          <a:p>
            <a:r>
              <a:rPr lang="en-US" baseline="0" dirty="0" smtClean="0"/>
              <a:t>Write makeset2 and mergetrees2 on the board together.</a:t>
            </a:r>
          </a:p>
          <a:p>
            <a:endParaRPr lang="en-US" baseline="0" dirty="0" smtClean="0"/>
          </a:p>
          <a:p>
            <a:pPr defTabSz="457133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makeset2(i):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parent[i] = i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height[i] = 0</a:t>
            </a:r>
          </a:p>
          <a:p>
            <a:endParaRPr lang="en-US" dirty="0" smtClean="0"/>
          </a:p>
          <a:p>
            <a:pPr defTabSz="457133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mergetrees2(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height[i] &lt; height[j]):  		   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                parent[i] = j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height[i] &gt; height[j]: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		parent[j] = i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 	parent[i] = j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		height[j] = height[j] + 1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665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case:</a:t>
            </a:r>
            <a:r>
              <a:rPr lang="en-US" baseline="0" dirty="0" smtClean="0"/>
              <a:t> k=1.</a:t>
            </a:r>
          </a:p>
          <a:p>
            <a:r>
              <a:rPr lang="en-US" baseline="0" dirty="0" smtClean="0"/>
              <a:t>Induction hypothesis:  For all p&lt; k, the height of a p-node tree is at most </a:t>
            </a:r>
            <a:r>
              <a:rPr lang="en-US" sz="1300" dirty="0">
                <a:sym typeface="Symbol" pitchFamily="18" charset="2"/>
              </a:rPr>
              <a:t></a:t>
            </a:r>
            <a:r>
              <a:rPr lang="en-US" sz="1300" dirty="0" err="1"/>
              <a:t>lg</a:t>
            </a:r>
            <a:r>
              <a:rPr lang="en-US" sz="1300" dirty="0"/>
              <a:t> p</a:t>
            </a:r>
            <a:r>
              <a:rPr lang="en-US" sz="1300" dirty="0">
                <a:sym typeface="Symbol" pitchFamily="18" charset="2"/>
              </a:rPr>
              <a:t>.</a:t>
            </a:r>
          </a:p>
          <a:p>
            <a:r>
              <a:rPr lang="en-US" sz="1300" dirty="0">
                <a:sym typeface="Symbol" pitchFamily="18" charset="2"/>
              </a:rPr>
              <a:t>Since k &gt; 1, T must be the union of two trees</a:t>
            </a:r>
          </a:p>
          <a:p>
            <a:endParaRPr lang="en-US" sz="1300" dirty="0">
              <a:sym typeface="Symbol" pitchFamily="18" charset="2"/>
            </a:endParaRPr>
          </a:p>
          <a:p>
            <a:r>
              <a:rPr lang="en-US" sz="1300" dirty="0">
                <a:sym typeface="Symbol" pitchFamily="18" charset="2"/>
              </a:rPr>
              <a:t>Case 1: height of T is max {h1, h2} &lt;= max {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baseline="-25000" dirty="0"/>
              <a:t>1</a:t>
            </a:r>
            <a:r>
              <a:rPr lang="en-US" sz="1300" dirty="0">
                <a:sym typeface="Symbol" pitchFamily="18" charset="2"/>
              </a:rPr>
              <a:t>,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baseline="-25000" dirty="0"/>
              <a:t>2</a:t>
            </a:r>
            <a:r>
              <a:rPr lang="en-US" sz="1300" dirty="0">
                <a:sym typeface="Symbol" pitchFamily="18" charset="2"/>
              </a:rPr>
              <a:t> } &lt;=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dirty="0">
                <a:sym typeface="Symbol" pitchFamily="18" charset="2"/>
              </a:rPr>
              <a:t></a:t>
            </a:r>
          </a:p>
          <a:p>
            <a:endParaRPr lang="en-US" sz="1300" dirty="0">
              <a:sym typeface="Symbol" pitchFamily="18" charset="2"/>
            </a:endParaRPr>
          </a:p>
          <a:p>
            <a:r>
              <a:rPr lang="en-US" sz="1300" dirty="0">
                <a:sym typeface="Symbol" pitchFamily="18" charset="2"/>
              </a:rPr>
              <a:t>Case 2: 1 + h2 &lt;= 1 +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baseline="-25000" dirty="0"/>
              <a:t>2</a:t>
            </a:r>
            <a:r>
              <a:rPr lang="en-US" sz="1300" dirty="0">
                <a:sym typeface="Symbol" pitchFamily="18" charset="2"/>
              </a:rPr>
              <a:t> &lt;= 1 + </a:t>
            </a:r>
            <a:r>
              <a:rPr lang="en-US" sz="1300" dirty="0" err="1"/>
              <a:t>lg</a:t>
            </a:r>
            <a:r>
              <a:rPr lang="en-US" sz="1300" dirty="0"/>
              <a:t> k/2</a:t>
            </a:r>
            <a:r>
              <a:rPr lang="en-US" sz="1300" dirty="0">
                <a:sym typeface="Symbol" pitchFamily="18" charset="2"/>
              </a:rPr>
              <a:t> = 1 + </a:t>
            </a:r>
            <a:r>
              <a:rPr lang="en-US" sz="1300" dirty="0" err="1"/>
              <a:t>lg</a:t>
            </a:r>
            <a:r>
              <a:rPr lang="en-US" sz="1300" dirty="0"/>
              <a:t> k - 1</a:t>
            </a:r>
            <a:r>
              <a:rPr lang="en-US" sz="1300" dirty="0">
                <a:sym typeface="Symbol" pitchFamily="18" charset="2"/>
              </a:rPr>
              <a:t> =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dirty="0">
                <a:sym typeface="Symbol" pitchFamily="18" charset="2"/>
              </a:rPr>
              <a:t>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92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makesets</a:t>
            </a:r>
            <a:r>
              <a:rPr lang="en-US" baseline="0" dirty="0" smtClean="0"/>
              <a:t> are still n</a:t>
            </a:r>
          </a:p>
          <a:p>
            <a:r>
              <a:rPr lang="en-US" baseline="0" dirty="0" smtClean="0"/>
              <a:t>union and find are m* log n</a:t>
            </a:r>
          </a:p>
          <a:p>
            <a:r>
              <a:rPr lang="en-US" baseline="0" dirty="0" smtClean="0"/>
              <a:t>Altogether n + m log n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If m &lt; n, we can reduce it to n + m log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787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960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090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659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869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8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22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77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about what is needed before revealing any  parts of this slide</a:t>
            </a:r>
          </a:p>
          <a:p>
            <a:endParaRPr lang="en-US" dirty="0" smtClean="0"/>
          </a:p>
          <a:p>
            <a:r>
              <a:rPr lang="en-US" dirty="0" smtClean="0"/>
              <a:t>A binary heap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1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about what is needed before revealing any  parts of this slide</a:t>
            </a:r>
          </a:p>
          <a:p>
            <a:endParaRPr lang="en-US" dirty="0" smtClean="0"/>
          </a:p>
          <a:p>
            <a:r>
              <a:rPr lang="en-US" dirty="0" smtClean="0"/>
              <a:t>A binary heap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22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12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8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</a:t>
            </a:r>
            <a:r>
              <a:rPr lang="en-US" sz="8000" b="1" dirty="0" smtClean="0"/>
              <a:t>Days 35-36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0" y="3014663"/>
            <a:ext cx="387032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Answers to student questions</a:t>
            </a:r>
          </a:p>
          <a:p>
            <a:endParaRPr lang="en-US" sz="2800" b="1" dirty="0"/>
          </a:p>
          <a:p>
            <a:r>
              <a:rPr lang="en-US" sz="2800" b="1" dirty="0" smtClean="0"/>
              <a:t>Prim's Algorithm details and data structures</a:t>
            </a:r>
            <a:br>
              <a:rPr lang="en-US" sz="2800" b="1" dirty="0" smtClean="0"/>
            </a:br>
            <a:endParaRPr lang="en-US" sz="2800" b="1" dirty="0" smtClean="0"/>
          </a:p>
          <a:p>
            <a:r>
              <a:rPr lang="en-US" sz="2800" b="1" dirty="0" smtClean="0"/>
              <a:t>Kruskal details </a:t>
            </a:r>
            <a:endParaRPr lang="en-US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22" y="533400"/>
            <a:ext cx="8915400" cy="4606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Prim Algorithm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5000480"/>
            <a:ext cx="5638800" cy="178132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153400" y="6427113"/>
            <a:ext cx="1057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Q7-10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12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AdjacencyListGraph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914399"/>
            <a:ext cx="8229600" cy="585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151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2819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indirect heap.  We keep the keys in place in an array, and use another array, "</a:t>
            </a:r>
            <a:r>
              <a:rPr lang="en-US" dirty="0" err="1" smtClean="0"/>
              <a:t>outof</a:t>
            </a:r>
            <a:r>
              <a:rPr lang="en-US" dirty="0" smtClean="0"/>
              <a:t>", to hold the positions of these keys within the heap.</a:t>
            </a:r>
          </a:p>
          <a:p>
            <a:r>
              <a:rPr lang="en-US" dirty="0" smtClean="0"/>
              <a:t>To make lookup faster, another array, "into" tells where to find an element in the heap.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= into[j]   </a:t>
            </a:r>
            <a:r>
              <a:rPr lang="en-US" dirty="0" err="1" smtClean="0"/>
              <a:t>iff</a:t>
            </a:r>
            <a:r>
              <a:rPr lang="en-US" dirty="0" smtClean="0"/>
              <a:t>    j = out of[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r>
              <a:rPr lang="en-US" dirty="0" smtClean="0"/>
              <a:t>Picture shows it for a </a:t>
            </a:r>
            <a:r>
              <a:rPr lang="en-US" dirty="0" err="1" smtClean="0"/>
              <a:t>maxHeap</a:t>
            </a:r>
            <a:r>
              <a:rPr lang="en-US" dirty="0" smtClean="0"/>
              <a:t>, but the idea is the same:</a:t>
            </a:r>
            <a:endParaRPr lang="en-US" dirty="0"/>
          </a:p>
        </p:txBody>
      </p:sp>
      <p:pic>
        <p:nvPicPr>
          <p:cNvPr id="4" name="Picture 4" descr="scan0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603625"/>
            <a:ext cx="7086600" cy="3254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33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695649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0" y="228600"/>
            <a:ext cx="2286001" cy="31242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code part 1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0" y="3429000"/>
            <a:ext cx="3048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dirty="0" smtClean="0"/>
              <a:t>We will not discuss the details in class; the code is mainly here so we can look at it and see that the running times for the various methods are as advertised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67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1" cy="6858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code part 2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942" y="743356"/>
            <a:ext cx="8479857" cy="488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5696634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NOTE: delete could be simpler, but I kept pointers to the deleted nodes around, to make it easy to implement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heapsort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later.  N calls to delete()  leave the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outof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array in indirect reverse sorted order.</a:t>
            </a:r>
            <a:endParaRPr lang="en-US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1" cy="6858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code part 3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914400"/>
            <a:ext cx="7772400" cy="558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77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4000" dirty="0"/>
              <a:t>Data Structures for </a:t>
            </a:r>
            <a:r>
              <a:rPr lang="en-US" sz="4000" dirty="0" err="1"/>
              <a:t>Kruskal</a:t>
            </a:r>
            <a:endParaRPr lang="en-US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10600" cy="5638800"/>
          </a:xfrm>
        </p:spPr>
        <p:txBody>
          <a:bodyPr>
            <a:normAutofit fontScale="92500"/>
          </a:bodyPr>
          <a:lstStyle/>
          <a:p>
            <a:r>
              <a:rPr lang="en-US" dirty="0"/>
              <a:t>A sorted list of </a:t>
            </a:r>
            <a:r>
              <a:rPr lang="en-US" dirty="0" smtClean="0"/>
              <a:t>edges (edge list, not adjacency list)</a:t>
            </a:r>
            <a:endParaRPr lang="en-US" dirty="0"/>
          </a:p>
          <a:p>
            <a:r>
              <a:rPr lang="en-US" dirty="0"/>
              <a:t>Disjoint subsets of vertices, representing the connected components at each stage.</a:t>
            </a:r>
          </a:p>
          <a:p>
            <a:pPr lvl="1"/>
            <a:r>
              <a:rPr lang="en-US" dirty="0"/>
              <a:t>Start with n subsets, each containing one vertex.</a:t>
            </a:r>
          </a:p>
          <a:p>
            <a:pPr lvl="1"/>
            <a:r>
              <a:rPr lang="en-US" dirty="0"/>
              <a:t>End with one subset containing all vertices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Disjoint Set ADT has 3 operations: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makeset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creates a singleton set containing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findset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): </a:t>
            </a:r>
            <a:r>
              <a:rPr lang="en-US" dirty="0" smtClean="0"/>
              <a:t>returns a "canonical" member of its subset.  </a:t>
            </a:r>
          </a:p>
          <a:p>
            <a:pPr lvl="2"/>
            <a:r>
              <a:rPr lang="en-US" dirty="0" smtClean="0"/>
              <a:t>I.e., if </a:t>
            </a:r>
            <a:r>
              <a:rPr lang="en-US" dirty="0" err="1" smtClean="0"/>
              <a:t>i</a:t>
            </a:r>
            <a:r>
              <a:rPr lang="en-US" dirty="0" smtClean="0"/>
              <a:t> and j are elements of the same subset, </a:t>
            </a:r>
            <a:br>
              <a:rPr lang="en-US" dirty="0" smtClean="0"/>
            </a:br>
            <a:r>
              <a:rPr lang="en-US" dirty="0" err="1" smtClean="0"/>
              <a:t>findset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== </a:t>
            </a:r>
            <a:r>
              <a:rPr lang="en-US" dirty="0" err="1" smtClean="0"/>
              <a:t>findset</a:t>
            </a:r>
            <a:r>
              <a:rPr lang="en-US" dirty="0" smtClean="0"/>
              <a:t>(j)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union(i, j): </a:t>
            </a:r>
            <a:r>
              <a:rPr lang="en-US" dirty="0" smtClean="0"/>
              <a:t>merges the subsets containing i and j into a single subset.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53400" y="6427113"/>
            <a:ext cx="1057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Q37-1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163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operations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6629400" cy="4495800"/>
          </a:xfrm>
        </p:spPr>
        <p:txBody>
          <a:bodyPr/>
          <a:lstStyle/>
          <a:p>
            <a:r>
              <a:rPr lang="en-US" sz="2400" dirty="0" err="1"/>
              <a:t>makeset</a:t>
            </a:r>
            <a:r>
              <a:rPr lang="en-US" sz="2400" dirty="0"/>
              <a:t> (1)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(2)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(3)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(4)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(5)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(6)</a:t>
            </a:r>
          </a:p>
          <a:p>
            <a:endParaRPr lang="en-US" sz="2400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34100" y="1447800"/>
            <a:ext cx="3009900" cy="2743200"/>
          </a:xfrm>
        </p:spPr>
        <p:txBody>
          <a:bodyPr/>
          <a:lstStyle/>
          <a:p>
            <a:r>
              <a:rPr lang="en-US" sz="2400"/>
              <a:t>union(4, 6)</a:t>
            </a:r>
          </a:p>
          <a:p>
            <a:r>
              <a:rPr lang="en-US" sz="2400"/>
              <a:t>union (1,3)</a:t>
            </a:r>
          </a:p>
          <a:p>
            <a:r>
              <a:rPr lang="en-US" sz="2400"/>
              <a:t>union(4, 5)</a:t>
            </a:r>
          </a:p>
          <a:p>
            <a:r>
              <a:rPr lang="en-US" sz="2400"/>
              <a:t>findset(2)</a:t>
            </a:r>
          </a:p>
          <a:p>
            <a:r>
              <a:rPr lang="en-US" sz="2400"/>
              <a:t>findset(5)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14400" y="4343400"/>
            <a:ext cx="693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What are the sets after these operations?</a:t>
            </a:r>
          </a:p>
        </p:txBody>
      </p:sp>
    </p:spTree>
    <p:extLst>
      <p:ext uri="{BB962C8B-B14F-4D97-AF65-F5344CB8AC3E}">
        <p14:creationId xmlns:p14="http://schemas.microsoft.com/office/powerpoint/2010/main" val="16131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Assume vertices are numbered 1...n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(n = |V|)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/>
              <a:t>Sort edge list by weight (increasing order)</a:t>
            </a: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1..n: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makeset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i, count, tree = 1, 0, []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while count &lt; n-1:</a:t>
            </a: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if findset(edgelist[i].v) != </a:t>
            </a:r>
            <a:br>
              <a:rPr lang="da-DK" sz="2800" dirty="0" smtClean="0">
                <a:latin typeface="Courier New" pitchFamily="49" charset="0"/>
                <a:cs typeface="Courier New" pitchFamily="49" charset="0"/>
              </a:rPr>
            </a:b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findset(edgelist[i].w):</a:t>
            </a:r>
          </a:p>
          <a:p>
            <a:pPr>
              <a:spcBef>
                <a:spcPts val="200"/>
              </a:spcBef>
              <a:buNone/>
            </a:pP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	  tree += [edgelist[i]]</a:t>
            </a:r>
          </a:p>
          <a:p>
            <a:pPr>
              <a:spcBef>
                <a:spcPts val="200"/>
              </a:spcBef>
              <a:buNone/>
            </a:pP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 count += 1</a:t>
            </a:r>
          </a:p>
          <a:p>
            <a:pPr>
              <a:spcBef>
                <a:spcPts val="200"/>
              </a:spcBef>
              <a:buNone/>
            </a:pP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 union(edgelist[i].v, edgelist[i].w)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+= 1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return tree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899160"/>
            <a:ext cx="2590800" cy="267765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can we say about efficiency of this algorithm (in terms of |V| and |E|)?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808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r>
              <a:rPr lang="en-US" dirty="0"/>
              <a:t>Set Representation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31546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Each disjoint set is a tree, with the </a:t>
            </a:r>
            <a:r>
              <a:rPr lang="en-US" dirty="0" smtClean="0"/>
              <a:t>"marked" </a:t>
            </a:r>
            <a:r>
              <a:rPr lang="en-US" dirty="0"/>
              <a:t>element as its </a:t>
            </a:r>
            <a:r>
              <a:rPr lang="en-US" dirty="0" smtClean="0"/>
              <a:t>root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Efficient representation of the trees: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array called </a:t>
            </a:r>
            <a:r>
              <a:rPr lang="en-US" i="1" dirty="0"/>
              <a:t>parent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parent[i] contains the </a:t>
            </a:r>
            <a:r>
              <a:rPr lang="en-US" dirty="0" smtClean="0"/>
              <a:t>index of  </a:t>
            </a:r>
            <a:r>
              <a:rPr lang="en-US" dirty="0"/>
              <a:t>i’s parent.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i is </a:t>
            </a:r>
            <a:r>
              <a:rPr lang="en-US" dirty="0" smtClean="0"/>
              <a:t>a root</a:t>
            </a:r>
            <a:r>
              <a:rPr lang="en-US" dirty="0"/>
              <a:t>, parent[i]=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52700" y="449967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4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512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2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5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274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452821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6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4512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3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7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999488" y="425196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06212" y="425196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362200" y="4217499"/>
            <a:ext cx="304800" cy="388961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019800" y="4183039"/>
            <a:ext cx="304800" cy="388961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600200" y="495300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162550"/>
            <a:ext cx="53149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105526" y="6349425"/>
            <a:ext cx="227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Q37-4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618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 Algorithms continued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Kruskal</a:t>
            </a:r>
            <a:endParaRPr lang="en-US" dirty="0" smtClean="0"/>
          </a:p>
          <a:p>
            <a:r>
              <a:rPr lang="en-US" dirty="0" smtClean="0"/>
              <a:t>Prim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6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this representation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229600" cy="4495800"/>
          </a:xfrm>
        </p:spPr>
        <p:txBody>
          <a:bodyPr/>
          <a:lstStyle/>
          <a:p>
            <a:r>
              <a:rPr lang="en-US" dirty="0" err="1"/>
              <a:t>makeset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 err="1"/>
              <a:t>findset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 err="1"/>
              <a:t>mergetrees</a:t>
            </a:r>
            <a:r>
              <a:rPr lang="en-US" dirty="0"/>
              <a:t>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assume that </a:t>
            </a:r>
            <a:r>
              <a:rPr lang="en-US" dirty="0" err="1"/>
              <a:t>i</a:t>
            </a:r>
            <a:r>
              <a:rPr lang="en-US" dirty="0"/>
              <a:t> and j are the marked elements from </a:t>
            </a:r>
            <a:r>
              <a:rPr lang="en-US" dirty="0" smtClean="0"/>
              <a:t>different </a:t>
            </a:r>
            <a:r>
              <a:rPr lang="en-US" dirty="0"/>
              <a:t>sets.</a:t>
            </a:r>
          </a:p>
          <a:p>
            <a:r>
              <a:rPr lang="en-US" dirty="0"/>
              <a:t>union(</a:t>
            </a:r>
            <a:r>
              <a:rPr lang="en-US" dirty="0" err="1"/>
              <a:t>i,j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assume that </a:t>
            </a:r>
            <a:r>
              <a:rPr lang="en-US" dirty="0" err="1" smtClean="0"/>
              <a:t>i</a:t>
            </a:r>
            <a:r>
              <a:rPr lang="en-US" dirty="0" smtClean="0"/>
              <a:t> and j are elements from different sets</a:t>
            </a:r>
          </a:p>
          <a:p>
            <a:pPr lv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05526" y="6349425"/>
            <a:ext cx="227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Q37-5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836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Assume that we are going to do n </a:t>
            </a:r>
            <a:r>
              <a:rPr lang="en-US" dirty="0" err="1"/>
              <a:t>makeset</a:t>
            </a:r>
            <a:r>
              <a:rPr lang="en-US" dirty="0"/>
              <a:t> operations followed by m union/find operations</a:t>
            </a:r>
          </a:p>
          <a:p>
            <a:r>
              <a:rPr lang="en-US" dirty="0"/>
              <a:t>time for </a:t>
            </a:r>
            <a:r>
              <a:rPr lang="en-US" dirty="0" err="1"/>
              <a:t>makeset</a:t>
            </a:r>
            <a:r>
              <a:rPr lang="en-US" dirty="0"/>
              <a:t>?</a:t>
            </a:r>
          </a:p>
          <a:p>
            <a:r>
              <a:rPr lang="en-US" dirty="0"/>
              <a:t>worst case time for </a:t>
            </a:r>
            <a:r>
              <a:rPr lang="en-US" dirty="0" err="1"/>
              <a:t>findset</a:t>
            </a:r>
            <a:r>
              <a:rPr lang="en-US" dirty="0"/>
              <a:t>?</a:t>
            </a:r>
          </a:p>
          <a:p>
            <a:r>
              <a:rPr lang="en-US" dirty="0"/>
              <a:t>worst case time for union?</a:t>
            </a:r>
          </a:p>
          <a:p>
            <a:r>
              <a:rPr lang="en-US" dirty="0"/>
              <a:t>Worst case for all  m union/find operations?</a:t>
            </a:r>
          </a:p>
          <a:p>
            <a:r>
              <a:rPr lang="en-US" dirty="0"/>
              <a:t>worst case for total?</a:t>
            </a:r>
          </a:p>
          <a:p>
            <a:r>
              <a:rPr lang="en-US" dirty="0"/>
              <a:t>What if m &lt; n?</a:t>
            </a:r>
          </a:p>
          <a:p>
            <a:r>
              <a:rPr lang="en-US" dirty="0"/>
              <a:t>Write the formula to use min</a:t>
            </a:r>
          </a:p>
        </p:txBody>
      </p:sp>
    </p:spTree>
    <p:extLst>
      <p:ext uri="{BB962C8B-B14F-4D97-AF65-F5344CB8AC3E}">
        <p14:creationId xmlns:p14="http://schemas.microsoft.com/office/powerpoint/2010/main" val="41136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686800" cy="5943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Make the shorter </a:t>
            </a:r>
            <a:r>
              <a:rPr lang="en-US" dirty="0" smtClean="0"/>
              <a:t>tree the </a:t>
            </a:r>
            <a:r>
              <a:rPr lang="en-US" dirty="0"/>
              <a:t>child of the taller </a:t>
            </a:r>
            <a:r>
              <a:rPr lang="en-US" dirty="0" smtClean="0"/>
              <a:t>one</a:t>
            </a: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What do we need to add to the representation?</a:t>
            </a:r>
          </a:p>
          <a:p>
            <a:pPr>
              <a:spcBef>
                <a:spcPts val="300"/>
              </a:spcBef>
            </a:pPr>
            <a:r>
              <a:rPr lang="en-US" dirty="0"/>
              <a:t>rewrite </a:t>
            </a:r>
            <a:r>
              <a:rPr lang="en-US" dirty="0" err="1"/>
              <a:t>makeset</a:t>
            </a:r>
            <a:r>
              <a:rPr lang="en-US" dirty="0"/>
              <a:t>, </a:t>
            </a:r>
            <a:r>
              <a:rPr lang="en-US" dirty="0" err="1" smtClean="0"/>
              <a:t>mergetrees</a:t>
            </a:r>
            <a:endParaRPr lang="en-US" dirty="0"/>
          </a:p>
          <a:p>
            <a:r>
              <a:rPr lang="en-US" dirty="0" err="1"/>
              <a:t>findset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/>
              <a:t>union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/>
              <a:t>unchanged. </a:t>
            </a:r>
          </a:p>
          <a:p>
            <a:r>
              <a:rPr lang="en-US" dirty="0"/>
              <a:t>What can we say about the maximum height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k-node tree?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14400"/>
          </a:xfrm>
        </p:spPr>
        <p:txBody>
          <a:bodyPr/>
          <a:lstStyle/>
          <a:p>
            <a:r>
              <a:rPr lang="en-US" sz="3600" dirty="0" smtClean="0"/>
              <a:t>Can </a:t>
            </a:r>
            <a:r>
              <a:rPr lang="en-US" sz="3600" dirty="0"/>
              <a:t>we keep the trees from growing so fast?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05526" y="6349425"/>
            <a:ext cx="227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Q37-5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834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914400"/>
          </a:xfrm>
        </p:spPr>
        <p:txBody>
          <a:bodyPr/>
          <a:lstStyle/>
          <a:p>
            <a:r>
              <a:rPr lang="en-US" sz="3600" dirty="0" smtClean="0"/>
              <a:t>Theorem</a:t>
            </a:r>
            <a:r>
              <a:rPr lang="en-US" sz="3600" dirty="0"/>
              <a:t>:  max height of a k-node tree </a:t>
            </a:r>
            <a:r>
              <a:rPr lang="en-US" sz="3600" dirty="0" smtClean="0"/>
              <a:t>T produced </a:t>
            </a:r>
            <a:r>
              <a:rPr lang="en-US" sz="3600" dirty="0"/>
              <a:t>by these algorithms is </a:t>
            </a:r>
            <a:r>
              <a:rPr lang="en-US" sz="3600" dirty="0">
                <a:sym typeface="Symbol" pitchFamily="18" charset="2"/>
              </a:rPr>
              <a:t></a:t>
            </a:r>
            <a:r>
              <a:rPr lang="en-US" sz="3600" dirty="0" err="1"/>
              <a:t>lg</a:t>
            </a:r>
            <a:r>
              <a:rPr lang="en-US" sz="3600" dirty="0"/>
              <a:t> k</a:t>
            </a:r>
            <a:r>
              <a:rPr lang="en-US" sz="3600" dirty="0">
                <a:sym typeface="Symbol" pitchFamily="18" charset="2"/>
              </a:rPr>
              <a:t>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Base case…</a:t>
            </a:r>
          </a:p>
          <a:p>
            <a:pPr>
              <a:lnSpc>
                <a:spcPct val="90000"/>
              </a:lnSpc>
            </a:pPr>
            <a:r>
              <a:rPr lang="en-US" dirty="0"/>
              <a:t>Induction hypothesis…</a:t>
            </a:r>
          </a:p>
          <a:p>
            <a:pPr>
              <a:lnSpc>
                <a:spcPct val="90000"/>
              </a:lnSpc>
            </a:pPr>
            <a:r>
              <a:rPr lang="en-US" dirty="0"/>
              <a:t>Induction step: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Let T be a k-node tree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/>
              <a:t>T is the union of two trees: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with k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nodes and height h</a:t>
            </a:r>
            <a:r>
              <a:rPr lang="en-US" baseline="-25000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with k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nodes and </a:t>
            </a:r>
            <a:r>
              <a:rPr lang="en-US" dirty="0"/>
              <a:t>height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 smtClean="0"/>
              <a:t>What can we  say about the </a:t>
            </a:r>
            <a:r>
              <a:rPr lang="en-US" dirty="0"/>
              <a:t>heights of these trees?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/>
              <a:t>Case 1: h</a:t>
            </a:r>
            <a:r>
              <a:rPr lang="en-US" baseline="-25000" dirty="0"/>
              <a:t>1</a:t>
            </a:r>
            <a:r>
              <a:rPr lang="en-US" dirty="0">
                <a:cs typeface="Tahoma" charset="0"/>
              </a:rPr>
              <a:t>≠h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Height of T is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>
                <a:cs typeface="Tahoma" charset="0"/>
              </a:rPr>
              <a:t>Case 2: </a:t>
            </a:r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>
                <a:cs typeface="Tahoma" charset="0"/>
              </a:rPr>
              <a:t>=h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WLOG Assume k</a:t>
            </a:r>
            <a:r>
              <a:rPr lang="en-US" baseline="-25000" dirty="0">
                <a:cs typeface="Tahoma" charset="0"/>
              </a:rPr>
              <a:t>1</a:t>
            </a:r>
            <a:r>
              <a:rPr lang="en-US" dirty="0">
                <a:cs typeface="Tahoma" charset="0"/>
              </a:rPr>
              <a:t>≥k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Then k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≤k/2.  Height of tree is 1 + h2 ≤ …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endParaRPr lang="en-US" dirty="0">
              <a:cs typeface="Tahom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05526" y="6349425"/>
            <a:ext cx="227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Q37-5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4873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Worst-case running time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Again, assume n </a:t>
            </a:r>
            <a:r>
              <a:rPr lang="en-US" dirty="0" err="1"/>
              <a:t>makeset</a:t>
            </a:r>
            <a:r>
              <a:rPr lang="en-US" dirty="0"/>
              <a:t> operations, followed by m union/find operations.</a:t>
            </a:r>
          </a:p>
          <a:p>
            <a:r>
              <a:rPr lang="en-US" dirty="0"/>
              <a:t>If m &gt; n</a:t>
            </a:r>
          </a:p>
          <a:p>
            <a:r>
              <a:rPr lang="en-US" dirty="0"/>
              <a:t>If m &lt; n</a:t>
            </a:r>
          </a:p>
        </p:txBody>
      </p:sp>
    </p:spTree>
    <p:extLst>
      <p:ext uri="{BB962C8B-B14F-4D97-AF65-F5344CB8AC3E}">
        <p14:creationId xmlns:p14="http://schemas.microsoft.com/office/powerpoint/2010/main" val="21532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it up a little </a:t>
            </a:r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Path compression: </a:t>
            </a:r>
            <a:r>
              <a:rPr lang="en-US" dirty="0" smtClean="0"/>
              <a:t>Whenever </a:t>
            </a:r>
            <a:r>
              <a:rPr lang="en-US" dirty="0"/>
              <a:t>we do a </a:t>
            </a:r>
            <a:r>
              <a:rPr lang="en-US" dirty="0" err="1"/>
              <a:t>findset</a:t>
            </a:r>
            <a:r>
              <a:rPr lang="en-US" dirty="0"/>
              <a:t> operation, change the parent pointer of each node </a:t>
            </a:r>
            <a:r>
              <a:rPr lang="en-US" dirty="0" smtClean="0"/>
              <a:t>that we pass through on the way to the root  </a:t>
            </a:r>
            <a:r>
              <a:rPr lang="en-US" dirty="0"/>
              <a:t>so that it </a:t>
            </a:r>
            <a:r>
              <a:rPr lang="en-US" dirty="0" smtClean="0"/>
              <a:t>now points directly to </a:t>
            </a:r>
            <a:r>
              <a:rPr lang="en-US" dirty="0"/>
              <a:t>the </a:t>
            </a:r>
            <a:r>
              <a:rPr lang="en-US" dirty="0" smtClean="0"/>
              <a:t>root.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Replace the </a:t>
            </a:r>
            <a:r>
              <a:rPr lang="en-US" dirty="0">
                <a:solidFill>
                  <a:srgbClr val="FF0000"/>
                </a:solidFill>
              </a:rPr>
              <a:t>height</a:t>
            </a:r>
            <a:r>
              <a:rPr lang="en-US" dirty="0"/>
              <a:t> array </a:t>
            </a:r>
            <a:r>
              <a:rPr lang="en-US" dirty="0" smtClean="0"/>
              <a:t>by a </a:t>
            </a:r>
            <a:r>
              <a:rPr lang="en-US" dirty="0">
                <a:solidFill>
                  <a:srgbClr val="FF0000"/>
                </a:solidFill>
              </a:rPr>
              <a:t>rank</a:t>
            </a:r>
            <a:r>
              <a:rPr lang="en-US" dirty="0"/>
              <a:t> array, since it now is only an upper bound for the height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Look at </a:t>
            </a:r>
            <a:r>
              <a:rPr lang="en-US" dirty="0" err="1"/>
              <a:t>makeset</a:t>
            </a:r>
            <a:r>
              <a:rPr lang="en-US" dirty="0"/>
              <a:t>, </a:t>
            </a:r>
            <a:r>
              <a:rPr lang="en-US" dirty="0" err="1"/>
              <a:t>findset</a:t>
            </a:r>
            <a:r>
              <a:rPr lang="en-US" dirty="0"/>
              <a:t>, </a:t>
            </a:r>
            <a:r>
              <a:rPr lang="en-US" dirty="0" err="1"/>
              <a:t>mergetrees</a:t>
            </a:r>
            <a:r>
              <a:rPr lang="en-US" dirty="0"/>
              <a:t> (on next slides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Makeset</a:t>
            </a:r>
            <a:endParaRPr 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57200" y="974725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This algorithm represents the set {</a:t>
            </a:r>
            <a:r>
              <a:rPr lang="en-US" sz="2800" i="1" dirty="0" err="1">
                <a:latin typeface="+mn-lt"/>
              </a:rPr>
              <a:t>i</a:t>
            </a:r>
            <a:r>
              <a:rPr lang="en-US" sz="2800" dirty="0">
                <a:latin typeface="+mn-lt"/>
              </a:rPr>
              <a:t>} as a one-node tree and initializes its rank to 0.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81000" y="2290465"/>
            <a:ext cx="426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makeset3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5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Findset</a:t>
            </a:r>
            <a:endParaRPr lang="en-US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0" y="6858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sz="3200" dirty="0">
                <a:latin typeface="+mn-lt"/>
              </a:rPr>
              <a:t>This algorithm returns the root of the tree to which i  belongs and makes every node on the path from i to the root (except the root itself) a child of the root.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62000" y="2767548"/>
            <a:ext cx="6705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findset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 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!=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</a:t>
            </a:r>
            <a:endParaRPr lang="nl-NL" sz="24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9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Mergetrees</a:t>
            </a:r>
            <a:endParaRPr lang="en-US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914400" y="914400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This algorithm receives as input the roots of two distinct trees and combines them by making the root of the tree of smaller rank a child of the other root. If the trees have the same rank, we arbitrarily make the root of the first tree a child of the other root.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14400" y="3506212"/>
            <a:ext cx="6553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mergetrees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&lt;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It's complicated!</a:t>
            </a:r>
          </a:p>
          <a:p>
            <a:r>
              <a:rPr lang="en-US" dirty="0" smtClean="0"/>
              <a:t>R.E. </a:t>
            </a:r>
            <a:r>
              <a:rPr lang="en-US" dirty="0" err="1" smtClean="0"/>
              <a:t>Tarjan</a:t>
            </a:r>
            <a:r>
              <a:rPr lang="en-US" dirty="0" smtClean="0"/>
              <a:t> proved (1975)*:</a:t>
            </a:r>
          </a:p>
          <a:p>
            <a:pPr lvl="1"/>
            <a:r>
              <a:rPr lang="en-US" dirty="0" smtClean="0"/>
              <a:t>Let t = m + n</a:t>
            </a:r>
          </a:p>
          <a:p>
            <a:pPr lvl="1"/>
            <a:r>
              <a:rPr lang="en-US" dirty="0" smtClean="0"/>
              <a:t>Worst case running time is </a:t>
            </a:r>
            <a:r>
              <a:rPr lang="az-Cyrl-AZ" dirty="0" smtClean="0">
                <a:latin typeface="Calibri"/>
              </a:rPr>
              <a:t>Ѳ</a:t>
            </a:r>
            <a:r>
              <a:rPr lang="en-US" dirty="0" smtClean="0">
                <a:latin typeface="Calibri"/>
              </a:rPr>
              <a:t>(t </a:t>
            </a: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(t, n)), where</a:t>
            </a:r>
            <a:br>
              <a:rPr lang="en-US" dirty="0" smtClean="0">
                <a:latin typeface="Calibri"/>
              </a:rPr>
            </a:b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 is a function with an </a:t>
            </a:r>
            <a:r>
              <a:rPr lang="en-US" i="1" dirty="0" smtClean="0">
                <a:latin typeface="Calibri"/>
              </a:rPr>
              <a:t>extremely </a:t>
            </a:r>
            <a:r>
              <a:rPr lang="en-US" dirty="0" smtClean="0">
                <a:latin typeface="Calibri"/>
              </a:rPr>
              <a:t>slow growth rate.</a:t>
            </a:r>
          </a:p>
          <a:p>
            <a:pPr lvl="1"/>
            <a:r>
              <a:rPr lang="en-US" dirty="0" err="1" smtClean="0">
                <a:latin typeface="Calibri"/>
              </a:rPr>
              <a:t>Tarjan's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:</a:t>
            </a:r>
          </a:p>
          <a:p>
            <a:pPr lvl="1"/>
            <a:r>
              <a:rPr lang="en-US" dirty="0" smtClean="0">
                <a:latin typeface="Calibri"/>
              </a:rPr>
              <a:t>α(t, n) ≤ 4 for all n ≤ 10</a:t>
            </a:r>
            <a:r>
              <a:rPr lang="en-US" baseline="30000" dirty="0" smtClean="0">
                <a:latin typeface="Calibri"/>
              </a:rPr>
              <a:t>19728</a:t>
            </a:r>
          </a:p>
          <a:p>
            <a:r>
              <a:rPr lang="en-US" dirty="0" smtClean="0">
                <a:latin typeface="Calibri"/>
              </a:rPr>
              <a:t>Thus the amortized time for each operation is essentially constant time.</a:t>
            </a: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endParaRPr lang="en-US" baseline="30000" dirty="0" smtClean="0">
              <a:latin typeface="Calibri"/>
            </a:endParaRPr>
          </a:p>
          <a:p>
            <a:pPr>
              <a:buNone/>
            </a:pPr>
            <a:r>
              <a:rPr lang="en-US" baseline="30000" dirty="0" smtClean="0">
                <a:latin typeface="Calibri"/>
              </a:rPr>
              <a:t>*</a:t>
            </a:r>
            <a:r>
              <a:rPr lang="en-US" sz="2600" dirty="0" smtClean="0">
                <a:latin typeface="Calibri"/>
              </a:rPr>
              <a:t> According to </a:t>
            </a:r>
            <a:r>
              <a:rPr lang="en-US" sz="2600" i="1" dirty="0" smtClean="0">
                <a:latin typeface="Calibri"/>
              </a:rPr>
              <a:t>Algorithms </a:t>
            </a:r>
            <a:r>
              <a:rPr lang="en-US" sz="2600" dirty="0" smtClean="0">
                <a:latin typeface="Calibri"/>
              </a:rPr>
              <a:t>by R. </a:t>
            </a:r>
            <a:r>
              <a:rPr lang="en-US" sz="2600" dirty="0" err="1" smtClean="0">
                <a:latin typeface="Calibri"/>
              </a:rPr>
              <a:t>Johnsonbaugh</a:t>
            </a:r>
            <a:r>
              <a:rPr lang="en-US" sz="2600" dirty="0" smtClean="0">
                <a:latin typeface="Calibri"/>
              </a:rPr>
              <a:t> and M. Schaefer, 2004, Prentice-Hall, pages 160-161</a:t>
            </a:r>
          </a:p>
          <a:p>
            <a:pPr lvl="1">
              <a:buNone/>
            </a:pPr>
            <a:endParaRPr lang="en-US" dirty="0" smtClean="0">
              <a:latin typeface="Calibri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72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Kruskal’s </a:t>
            </a:r>
            <a:r>
              <a:rPr lang="en-US" dirty="0"/>
              <a:t>algorithm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find a MST:</a:t>
            </a:r>
          </a:p>
          <a:p>
            <a:r>
              <a:rPr lang="en-US" dirty="0"/>
              <a:t>Start with a graph </a:t>
            </a:r>
            <a:r>
              <a:rPr lang="en-US" dirty="0" smtClean="0"/>
              <a:t>T containing </a:t>
            </a:r>
            <a:r>
              <a:rPr lang="en-US" dirty="0"/>
              <a:t>all of G’s n vertices and none of its edges.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1 to n </a:t>
            </a:r>
            <a:r>
              <a:rPr lang="en-US" dirty="0" smtClean="0"/>
              <a:t>– 1:</a:t>
            </a:r>
            <a:endParaRPr lang="en-US" dirty="0"/>
          </a:p>
          <a:p>
            <a:pPr lvl="1"/>
            <a:r>
              <a:rPr lang="en-US" dirty="0"/>
              <a:t>Among all of G’s edges that can be added without creating a cycle, add </a:t>
            </a:r>
            <a:r>
              <a:rPr lang="en-US" dirty="0" smtClean="0"/>
              <a:t>to T an edge that has minimal </a:t>
            </a:r>
            <a:r>
              <a:rPr lang="en-US" dirty="0"/>
              <a:t>weight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Details later.  We do Prim first.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Recap: Prim’s Algorithm for Minimal Spanning Tree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Start with T as a single vertex of G (which</a:t>
            </a:r>
            <a:r>
              <a:rPr lang="en-US" i="1" dirty="0"/>
              <a:t> is</a:t>
            </a:r>
            <a:r>
              <a:rPr lang="en-US" dirty="0"/>
              <a:t> a MST for a single-node graph).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1 to n </a:t>
            </a:r>
            <a:r>
              <a:rPr lang="en-US" dirty="0" smtClean="0"/>
              <a:t>– 1:</a:t>
            </a:r>
            <a:endParaRPr lang="en-US" dirty="0"/>
          </a:p>
          <a:p>
            <a:pPr lvl="1"/>
            <a:r>
              <a:rPr lang="en-US" dirty="0"/>
              <a:t>Among all edges of G that connect a vertex in T to a vertex that is not yet in T, add to T a minimum-weight edge</a:t>
            </a:r>
            <a:r>
              <a:rPr lang="en-US" dirty="0" smtClean="0"/>
              <a:t>.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dirty="0" smtClean="0"/>
              <a:t>At each stage, T is a MST for a connected </a:t>
            </a:r>
            <a:r>
              <a:rPr lang="en-US" dirty="0" err="1" smtClean="0"/>
              <a:t>subgraph</a:t>
            </a:r>
            <a:r>
              <a:rPr lang="en-US" dirty="0" smtClean="0"/>
              <a:t> of G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We now examine Prim more closely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0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cormen 4 pr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92863" cy="6858000"/>
          </a:xfrm>
          <a:prstGeom prst="rect">
            <a:avLst/>
          </a:prstGeom>
          <a:noFill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77000" y="533400"/>
            <a:ext cx="2667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Example of Prim’s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Data Structures for Prim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Start with adjacency-list representation of G</a:t>
            </a:r>
          </a:p>
          <a:p>
            <a:r>
              <a:rPr lang="en-US" dirty="0" smtClean="0"/>
              <a:t>Let V be all of the vertices of G, and let V</a:t>
            </a:r>
            <a:r>
              <a:rPr lang="en-US" baseline="-25000" dirty="0" smtClean="0"/>
              <a:t>T</a:t>
            </a:r>
            <a:r>
              <a:rPr lang="en-US" dirty="0" smtClean="0"/>
              <a:t> the subset consisting of the vertices that we have placed in the tree so far</a:t>
            </a:r>
          </a:p>
          <a:p>
            <a:r>
              <a:rPr lang="en-US" dirty="0" smtClean="0"/>
              <a:t>We need a way to keep track of "fringe" edges</a:t>
            </a:r>
          </a:p>
          <a:p>
            <a:pPr lvl="1"/>
            <a:r>
              <a:rPr lang="en-US" dirty="0" smtClean="0"/>
              <a:t>i.e. edges that have one vertex in V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and the other vertex in V – V</a:t>
            </a:r>
            <a:r>
              <a:rPr lang="en-US" baseline="-25000" dirty="0" smtClean="0"/>
              <a:t>T</a:t>
            </a:r>
            <a:endParaRPr lang="en-US" dirty="0" smtClean="0"/>
          </a:p>
          <a:p>
            <a:r>
              <a:rPr lang="en-US" dirty="0" smtClean="0"/>
              <a:t>Fringe edges need to be ordered by edge weight</a:t>
            </a:r>
          </a:p>
          <a:p>
            <a:pPr lvl="1"/>
            <a:r>
              <a:rPr lang="en-US" dirty="0" smtClean="0"/>
              <a:t>E.g., in a priority queue</a:t>
            </a:r>
          </a:p>
          <a:p>
            <a:r>
              <a:rPr lang="en-US" dirty="0" smtClean="0"/>
              <a:t>What is the most efficient way to implement a priority queue?</a:t>
            </a:r>
          </a:p>
        </p:txBody>
      </p:sp>
    </p:spTree>
    <p:extLst>
      <p:ext uri="{BB962C8B-B14F-4D97-AF65-F5344CB8AC3E}">
        <p14:creationId xmlns:p14="http://schemas.microsoft.com/office/powerpoint/2010/main" val="108600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dirty="0" smtClean="0"/>
              <a:t>Prim detailed algorithm 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Create a </a:t>
            </a:r>
            <a:r>
              <a:rPr lang="en-US" b="1" dirty="0" smtClean="0"/>
              <a:t>min-heap </a:t>
            </a:r>
            <a:r>
              <a:rPr lang="en-US" dirty="0"/>
              <a:t>from </a:t>
            </a:r>
            <a:r>
              <a:rPr lang="en-US" dirty="0" smtClean="0"/>
              <a:t>the adjacency-list </a:t>
            </a:r>
            <a:r>
              <a:rPr lang="en-US" dirty="0"/>
              <a:t>representation of </a:t>
            </a:r>
            <a:r>
              <a:rPr lang="en-US" dirty="0" smtClean="0"/>
              <a:t>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Each heap entry contains a vertex and its weight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The vertices in the heap are those not yet in 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Weight associated with each vertex v is the minimum weight of an edge that connects v to some vertex in T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If there is no such edge, v's weight is infinite</a:t>
            </a:r>
          </a:p>
          <a:p>
            <a:pPr lvl="2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Initially all vertices except </a:t>
            </a:r>
            <a:r>
              <a:rPr lang="en-US" b="1" i="1" dirty="0" smtClean="0">
                <a:solidFill>
                  <a:srgbClr val="0000FF"/>
                </a:solidFill>
              </a:rPr>
              <a:t>start</a:t>
            </a:r>
            <a:r>
              <a:rPr lang="en-US" b="1" dirty="0" smtClean="0">
                <a:solidFill>
                  <a:srgbClr val="0000FF"/>
                </a:solidFill>
              </a:rPr>
              <a:t> are in heap, have infinite weight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Vertices in the heap whose weights are not infinite are the </a:t>
            </a:r>
            <a:r>
              <a:rPr lang="en-US" i="1" dirty="0" smtClean="0"/>
              <a:t>fringe vertices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Fringe vertices are candidates to be the next vertex (with its associated edge) added to the tree</a:t>
            </a:r>
          </a:p>
          <a:p>
            <a:r>
              <a:rPr lang="en-US" b="1" dirty="0" smtClean="0"/>
              <a:t>Loop:</a:t>
            </a:r>
          </a:p>
          <a:p>
            <a:pPr lvl="1"/>
            <a:r>
              <a:rPr lang="en-US" dirty="0" smtClean="0"/>
              <a:t>Delete min weight vertex from heap, add it to T</a:t>
            </a:r>
          </a:p>
          <a:p>
            <a:pPr lvl="1"/>
            <a:r>
              <a:rPr lang="en-US" dirty="0" smtClean="0"/>
              <a:t>We may then be able to decrease the weights </a:t>
            </a:r>
            <a:br>
              <a:rPr lang="en-US" dirty="0" smtClean="0"/>
            </a:br>
            <a:r>
              <a:rPr lang="en-US" dirty="0" smtClean="0"/>
              <a:t>associated with one or vertices that are adjacent </a:t>
            </a:r>
            <a:br>
              <a:rPr lang="en-US" dirty="0" smtClean="0"/>
            </a:br>
            <a:r>
              <a:rPr lang="en-US" dirty="0" smtClean="0"/>
              <a:t>to 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50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7620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need an operation that a standard binary heap doesn't support: 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decrease(vertex,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newWeight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 smtClean="0"/>
              <a:t>Decreases the value associated with a heap element</a:t>
            </a:r>
          </a:p>
          <a:p>
            <a:r>
              <a:rPr lang="en-US" dirty="0" smtClean="0"/>
              <a:t>Instead of putting vertices and associated edge weights directly in the heap:</a:t>
            </a:r>
          </a:p>
          <a:p>
            <a:pPr lvl="1"/>
            <a:r>
              <a:rPr lang="en-US" dirty="0" smtClean="0"/>
              <a:t>Put them in an array called </a:t>
            </a:r>
            <a:r>
              <a:rPr lang="en-US" b="1" dirty="0" smtClean="0"/>
              <a:t>key[]</a:t>
            </a:r>
          </a:p>
          <a:p>
            <a:pPr lvl="1"/>
            <a:r>
              <a:rPr lang="en-US" dirty="0" smtClean="0"/>
              <a:t>Put references to them in the heap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657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Heap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72676"/>
              </p:ext>
            </p:extLst>
          </p:nvPr>
        </p:nvGraphicFramePr>
        <p:xfrm>
          <a:off x="76200" y="1166647"/>
          <a:ext cx="8915401" cy="5171469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798721"/>
                <a:gridCol w="5787190"/>
                <a:gridCol w="1329490"/>
              </a:tblGrid>
              <a:tr h="495636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 time</a:t>
                      </a:r>
                      <a:endParaRPr lang="en-US" dirty="0"/>
                    </a:p>
                  </a:txBody>
                  <a:tcPr/>
                </a:tc>
              </a:tr>
              <a:tr h="49563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init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(key)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build a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MinHeap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 from the array of keys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Cyrl-AZ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Ѳ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(n)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713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del()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delete and return the</a:t>
                      </a:r>
                      <a:r>
                        <a:rPr lang="en-US" sz="2400" baseline="0" dirty="0" smtClean="0"/>
                        <a:t> (location in key[ ] of the) minimum element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Cyrl-AZ" sz="2400" dirty="0" smtClean="0">
                          <a:latin typeface="Calibri"/>
                        </a:rPr>
                        <a:t>Ѳ</a:t>
                      </a:r>
                      <a:r>
                        <a:rPr lang="en-US" sz="2400" dirty="0" smtClean="0">
                          <a:latin typeface="Calibri"/>
                        </a:rPr>
                        <a:t>(log n)</a:t>
                      </a:r>
                      <a:endParaRPr lang="en-US" sz="2400" dirty="0"/>
                    </a:p>
                  </a:txBody>
                  <a:tcPr/>
                </a:tc>
              </a:tr>
              <a:tr h="49563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isIn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(w)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is vertex w currently in the heap?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Cyrl-AZ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Ѳ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(1)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563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keyVal</a:t>
                      </a:r>
                      <a:r>
                        <a:rPr lang="en-US" sz="2400" dirty="0" smtClean="0"/>
                        <a:t>(w)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weight associated with vertex w (minimum weight of an edge from that vertex to some adjacent</a:t>
                      </a:r>
                      <a:r>
                        <a:rPr lang="en-US" sz="2400" baseline="0" dirty="0" smtClean="0"/>
                        <a:t> vertex that is in the tree).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sz="2400" dirty="0" smtClean="0">
                          <a:latin typeface="+mn-lt"/>
                        </a:rPr>
                        <a:t>Ѳ</a:t>
                      </a:r>
                      <a:r>
                        <a:rPr lang="en-US" sz="2400" dirty="0" smtClean="0">
                          <a:latin typeface="+mn-lt"/>
                        </a:rPr>
                        <a:t>(1)</a:t>
                      </a:r>
                      <a:endParaRPr lang="en-US" sz="2400" dirty="0" smtClean="0"/>
                    </a:p>
                  </a:txBody>
                  <a:tcPr/>
                </a:tc>
              </a:tr>
              <a:tr h="125868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decrease(w,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newWeight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changes the weight associated with vertex w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to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</a:rPr>
                        <a:t>newWeight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(which must be smaller than w's current weight)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Ѳ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(log n)</a:t>
                      </a: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9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34889</TotalTime>
  <Words>1812</Words>
  <Application>Microsoft Office PowerPoint</Application>
  <PresentationFormat>On-screen Show (4:3)</PresentationFormat>
  <Paragraphs>313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Black</vt:lpstr>
      <vt:lpstr>Calibri</vt:lpstr>
      <vt:lpstr>Courier New</vt:lpstr>
      <vt:lpstr>Symbol</vt:lpstr>
      <vt:lpstr>Tahoma</vt:lpstr>
      <vt:lpstr>Default Design</vt:lpstr>
      <vt:lpstr>PowerPoint Presentation</vt:lpstr>
      <vt:lpstr>MST Algorithms continued</vt:lpstr>
      <vt:lpstr>Recap: Kruskal’s algorithm</vt:lpstr>
      <vt:lpstr>Recap: Prim’s Algorithm for Minimal Spanning Tree</vt:lpstr>
      <vt:lpstr>PowerPoint Presentation</vt:lpstr>
      <vt:lpstr>Main Data Structures for Prim</vt:lpstr>
      <vt:lpstr>Prim detailed algorithm summary </vt:lpstr>
      <vt:lpstr>MinHeap overview</vt:lpstr>
      <vt:lpstr>Min Heap methods</vt:lpstr>
      <vt:lpstr>Prim Algorithm</vt:lpstr>
      <vt:lpstr>AdjacencyListGraph class</vt:lpstr>
      <vt:lpstr>MinHeap implementation </vt:lpstr>
      <vt:lpstr>MinHeap code part 1</vt:lpstr>
      <vt:lpstr>MinHeap code part 2</vt:lpstr>
      <vt:lpstr>MinHeap code part 3</vt:lpstr>
      <vt:lpstr>Data Structures for Kruskal</vt:lpstr>
      <vt:lpstr>Example of operations</vt:lpstr>
      <vt:lpstr>Kruskal Algorithm</vt:lpstr>
      <vt:lpstr>Set Representation</vt:lpstr>
      <vt:lpstr>Using this representation</vt:lpstr>
      <vt:lpstr>Analysis</vt:lpstr>
      <vt:lpstr>Can we keep the trees from growing so fast?</vt:lpstr>
      <vt:lpstr>Theorem:  max height of a k-node tree T produced by these algorithms is lg k</vt:lpstr>
      <vt:lpstr>Worst-case running time</vt:lpstr>
      <vt:lpstr>Speed it up a little more</vt:lpstr>
      <vt:lpstr>Makeset</vt:lpstr>
      <vt:lpstr>Findset</vt:lpstr>
      <vt:lpstr>Mergetrees</vt:lpstr>
      <vt:lpstr>Analysis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cp:lastModifiedBy>CSSE Department</cp:lastModifiedBy>
  <cp:revision>752</cp:revision>
  <cp:lastPrinted>2012-10-30T11:20:03Z</cp:lastPrinted>
  <dcterms:modified xsi:type="dcterms:W3CDTF">2014-11-06T12:46:32Z</dcterms:modified>
</cp:coreProperties>
</file>