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386" r:id="rId3"/>
    <p:sldId id="402" r:id="rId4"/>
    <p:sldId id="392" r:id="rId5"/>
    <p:sldId id="395" r:id="rId6"/>
    <p:sldId id="408" r:id="rId7"/>
    <p:sldId id="409" r:id="rId8"/>
    <p:sldId id="441" r:id="rId9"/>
    <p:sldId id="420" r:id="rId10"/>
    <p:sldId id="421" r:id="rId11"/>
    <p:sldId id="422" r:id="rId12"/>
    <p:sldId id="440" r:id="rId13"/>
    <p:sldId id="442" r:id="rId14"/>
    <p:sldId id="443" r:id="rId15"/>
    <p:sldId id="444" r:id="rId16"/>
    <p:sldId id="445" r:id="rId17"/>
    <p:sldId id="411" r:id="rId18"/>
    <p:sldId id="412" r:id="rId19"/>
    <p:sldId id="413" r:id="rId20"/>
    <p:sldId id="419" r:id="rId21"/>
    <p:sldId id="415" r:id="rId22"/>
    <p:sldId id="416" r:id="rId23"/>
    <p:sldId id="423" r:id="rId24"/>
    <p:sldId id="426" r:id="rId25"/>
    <p:sldId id="424" r:id="rId26"/>
    <p:sldId id="427" r:id="rId27"/>
    <p:sldId id="428" r:id="rId28"/>
    <p:sldId id="429" r:id="rId29"/>
    <p:sldId id="430" r:id="rId30"/>
    <p:sldId id="431" r:id="rId31"/>
    <p:sldId id="432" r:id="rId32"/>
    <p:sldId id="433" r:id="rId33"/>
    <p:sldId id="434" r:id="rId34"/>
    <p:sldId id="435" r:id="rId35"/>
    <p:sldId id="436" r:id="rId36"/>
    <p:sldId id="437" r:id="rId3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16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191919"/>
    <a:srgbClr val="F2FDF7"/>
    <a:srgbClr val="800040"/>
    <a:srgbClr val="FF0080"/>
    <a:srgbClr val="5D7E9D"/>
    <a:srgbClr val="FFFDDD"/>
    <a:srgbClr val="CEC339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6739" autoAdjust="0"/>
    <p:restoredTop sz="71916" autoAdjust="0"/>
  </p:normalViewPr>
  <p:slideViewPr>
    <p:cSldViewPr snapToObjects="1">
      <p:cViewPr varScale="1">
        <p:scale>
          <a:sx n="29" d="100"/>
          <a:sy n="29" d="100"/>
        </p:scale>
        <p:origin x="54" y="600"/>
      </p:cViewPr>
      <p:guideLst>
        <p:guide orient="horz" pos="4032"/>
        <p:guide pos="1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7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2" tIns="46552" rIns="93102" bIns="4655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6" y="5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2" tIns="46552" rIns="93102" bIns="4655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585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2" tIns="46552" rIns="93102" bIns="4655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6" y="8831585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2" tIns="46552" rIns="93102" bIns="4655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882E4CB-5AA8-470F-AAD3-5483A7B9CB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991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2" tIns="46552" rIns="93102" bIns="4655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43" y="5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2" tIns="46552" rIns="93102" bIns="4655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1" y="4415791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2" tIns="46552" rIns="93102" bIns="465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29968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2" tIns="46552" rIns="93102" bIns="4655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43" y="8829968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2" tIns="46552" rIns="93102" bIns="4655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82725C-350C-46F5-844B-F6E4F7B10B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0755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BDDF8C-BF0E-468B-985D-58D3A0157B9D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3953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7126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6862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7919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300" dirty="0"/>
              <a:t> g = </a:t>
            </a:r>
            <a:r>
              <a:rPr lang="en-US" sz="1300" dirty="0" err="1"/>
              <a:t>AdjancencyListGraph</a:t>
            </a:r>
            <a:r>
              <a:rPr lang="en-US" sz="1300" dirty="0"/>
              <a:t>(</a:t>
            </a:r>
          </a:p>
          <a:p>
            <a:r>
              <a:rPr lang="en-US" sz="1300" dirty="0"/>
              <a:t>            [[1, [(2, 4),(3, 2), (5, 3)]],</a:t>
            </a:r>
          </a:p>
          <a:p>
            <a:r>
              <a:rPr lang="en-US" sz="1300" dirty="0"/>
              <a:t>             [2, [(1, 4), (4, 5)]],</a:t>
            </a:r>
          </a:p>
          <a:p>
            <a:r>
              <a:rPr lang="en-US" sz="1300" dirty="0"/>
              <a:t>             [3, [(1, 2), (5, 6), (4, 1), (6,3)]],</a:t>
            </a:r>
          </a:p>
          <a:p>
            <a:r>
              <a:rPr lang="en-US" sz="1300" dirty="0"/>
              <a:t>             [4, [(2, 5), (6,6), (3,1)]],</a:t>
            </a:r>
          </a:p>
          <a:p>
            <a:r>
              <a:rPr lang="en-US" sz="1300" dirty="0"/>
              <a:t>             [5, [(1, 3), (3,6), (6,2)]],</a:t>
            </a:r>
          </a:p>
          <a:p>
            <a:r>
              <a:rPr lang="en-US" sz="1300" dirty="0"/>
              <a:t>             [6, [(5, 2), (3, 3), (4, 6)]]</a:t>
            </a:r>
          </a:p>
          <a:p>
            <a:r>
              <a:rPr lang="en-US" sz="1300" dirty="0"/>
              <a:t>             ])</a:t>
            </a:r>
          </a:p>
          <a:p>
            <a:endParaRPr lang="en-US" sz="1300" dirty="0"/>
          </a:p>
          <a:p>
            <a:r>
              <a:rPr lang="en-US" dirty="0" smtClean="0"/>
              <a:t>Show</a:t>
            </a:r>
            <a:r>
              <a:rPr lang="en-US" baseline="0" dirty="0" smtClean="0"/>
              <a:t> an example of what the parent array looks like.  Draw a rootless tree on the board, number the vertices, pick a start vertex and show parent array contents.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How many total calls to inner loop execute altogether?   Answer 2*|E| + |V|.  </a:t>
            </a:r>
          </a:p>
          <a:p>
            <a:r>
              <a:rPr lang="en-US" baseline="0" dirty="0" smtClean="0"/>
              <a:t>What is maximum  time for a single execution of the inner loop?   Answer log V</a:t>
            </a:r>
          </a:p>
          <a:p>
            <a:r>
              <a:rPr lang="en-US" baseline="0" dirty="0" smtClean="0"/>
              <a:t>Total time is Theta((|E| + |V|) log |V|) = Theta(|E| log |V|)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574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1079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5116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05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5189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342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082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 doing this one on the board, and showing the slides later.</a:t>
            </a:r>
          </a:p>
          <a:p>
            <a:endParaRPr lang="en-US" dirty="0" smtClean="0"/>
          </a:p>
          <a:p>
            <a:r>
              <a:rPr lang="en-US" b="1" dirty="0" smtClean="0"/>
              <a:t>Write on board:</a:t>
            </a:r>
          </a:p>
          <a:p>
            <a:r>
              <a:rPr lang="en-US" dirty="0" smtClean="0"/>
              <a:t>Graph G</a:t>
            </a:r>
            <a:r>
              <a:rPr lang="en-US" baseline="0" dirty="0"/>
              <a:t> </a:t>
            </a:r>
            <a:r>
              <a:rPr lang="en-US" baseline="0" dirty="0" smtClean="0"/>
              <a:t>has MST T</a:t>
            </a:r>
          </a:p>
          <a:p>
            <a:r>
              <a:rPr lang="en-US" baseline="0" dirty="0" smtClean="0"/>
              <a:t>G' is a </a:t>
            </a:r>
            <a:r>
              <a:rPr lang="en-US" baseline="0" dirty="0" err="1" smtClean="0"/>
              <a:t>subgraph</a:t>
            </a:r>
            <a:r>
              <a:rPr lang="en-US" baseline="0" dirty="0" smtClean="0"/>
              <a:t> of T</a:t>
            </a:r>
          </a:p>
          <a:p>
            <a:r>
              <a:rPr lang="en-US" baseline="0" dirty="0" smtClean="0"/>
              <a:t>C is a connected component of G'</a:t>
            </a:r>
          </a:p>
          <a:p>
            <a:r>
              <a:rPr lang="en-US" baseline="0" dirty="0" smtClean="0"/>
              <a:t>e = (</a:t>
            </a:r>
            <a:r>
              <a:rPr lang="en-US" baseline="0" dirty="0" err="1" smtClean="0"/>
              <a:t>v,w</a:t>
            </a:r>
            <a:r>
              <a:rPr lang="en-US" baseline="0" dirty="0" smtClean="0"/>
              <a:t>) = minimal-weight-edge from C to G-C.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Then do the steps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3590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3183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2881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6412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Animated slide.  Figure each out</a:t>
            </a:r>
            <a:r>
              <a:rPr lang="en-US" baseline="0" dirty="0" smtClean="0"/>
              <a:t> together before revealing it</a:t>
            </a:r>
          </a:p>
          <a:p>
            <a:endParaRPr lang="en-US" baseline="0" dirty="0" smtClean="0"/>
          </a:p>
          <a:p>
            <a:pPr defTabSz="457133"/>
            <a:r>
              <a:rPr lang="en-US" b="1" i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makeset1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):</a:t>
            </a:r>
          </a:p>
          <a:p>
            <a:pPr defTabSz="457133"/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i</a:t>
            </a:r>
          </a:p>
          <a:p>
            <a:endParaRPr lang="en-US" dirty="0" smtClean="0"/>
          </a:p>
          <a:p>
            <a:pPr defTabSz="457133"/>
            <a:r>
              <a:rPr lang="en-US" b="1" i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 findset1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):</a:t>
            </a:r>
          </a:p>
          <a:p>
            <a:pPr defTabSz="457133"/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!=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]:</a:t>
            </a:r>
          </a:p>
          <a:p>
            <a:pPr defTabSz="457133"/>
            <a:r>
              <a:rPr lang="en-US" dirty="0">
                <a:latin typeface="Courier New" pitchFamily="49" charset="0"/>
                <a:cs typeface="Courier New" pitchFamily="49" charset="0"/>
              </a:rPr>
              <a:t> 		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defTabSz="457133"/>
            <a:r>
              <a:rPr lang="en-US" dirty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i</a:t>
            </a:r>
          </a:p>
          <a:p>
            <a:endParaRPr lang="en-US" dirty="0" smtClean="0"/>
          </a:p>
          <a:p>
            <a:pPr defTabSz="457133"/>
            <a:r>
              <a:rPr lang="en-US" b="1" i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mergetrees1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,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):</a:t>
            </a:r>
          </a:p>
          <a:p>
            <a:pPr defTabSz="457133"/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defTabSz="457133"/>
            <a:endParaRPr lang="en-US" i="1" dirty="0">
              <a:latin typeface="Courier New" pitchFamily="49" charset="0"/>
              <a:cs typeface="Courier New" pitchFamily="49" charset="0"/>
            </a:endParaRPr>
          </a:p>
          <a:p>
            <a:pPr defTabSz="457133"/>
            <a:r>
              <a:rPr lang="en-US" b="1" i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mergetrees1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,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):</a:t>
            </a:r>
          </a:p>
          <a:p>
            <a:pPr defTabSz="457133"/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defTabSz="457133"/>
            <a:endParaRPr lang="en-US" i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0861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 </a:t>
            </a:r>
            <a:r>
              <a:rPr lang="en-US" dirty="0" err="1" smtClean="0"/>
              <a:t>makeset</a:t>
            </a:r>
            <a:r>
              <a:rPr lang="en-US" dirty="0" smtClean="0"/>
              <a:t> calls, time n</a:t>
            </a:r>
          </a:p>
          <a:p>
            <a:r>
              <a:rPr lang="en-US" dirty="0" err="1" smtClean="0"/>
              <a:t>findset</a:t>
            </a:r>
            <a:r>
              <a:rPr lang="en-US" dirty="0" smtClean="0"/>
              <a:t> worst case: n, union calls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findset</a:t>
            </a:r>
            <a:r>
              <a:rPr lang="en-US" baseline="0" dirty="0" smtClean="0"/>
              <a:t> twice, so O(n)</a:t>
            </a:r>
          </a:p>
          <a:p>
            <a:r>
              <a:rPr lang="en-US" baseline="0" dirty="0" smtClean="0"/>
              <a:t>Worst case for total: n + nm</a:t>
            </a:r>
          </a:p>
          <a:p>
            <a:endParaRPr lang="en-US" dirty="0" smtClean="0"/>
          </a:p>
          <a:p>
            <a:r>
              <a:rPr lang="en-US" dirty="0" smtClean="0"/>
              <a:t>If m&lt;n, max height of trees is m, so O(n + m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In general, O(n + m * min(</a:t>
            </a:r>
            <a:r>
              <a:rPr lang="en-US" dirty="0" err="1" smtClean="0"/>
              <a:t>n,m</a:t>
            </a:r>
            <a:r>
              <a:rPr lang="en-US" dirty="0" smtClean="0"/>
              <a:t>))</a:t>
            </a:r>
          </a:p>
          <a:p>
            <a:endParaRPr lang="en-US" dirty="0" smtClean="0"/>
          </a:p>
          <a:p>
            <a:r>
              <a:rPr lang="en-US" dirty="0" smtClean="0"/>
              <a:t>If we can keep the trees from getting so tall, perhaps we can do better.</a:t>
            </a:r>
          </a:p>
          <a:p>
            <a:endParaRPr lang="en-US" dirty="0" smtClean="0"/>
          </a:p>
          <a:p>
            <a:r>
              <a:rPr lang="en-US" dirty="0" smtClean="0"/>
              <a:t>How can we do that?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6263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Before revealing code:</a:t>
            </a:r>
            <a:r>
              <a:rPr lang="en-US" baseline="0" dirty="0" smtClean="0"/>
              <a:t>  </a:t>
            </a:r>
            <a:r>
              <a:rPr lang="en-US" dirty="0" smtClean="0"/>
              <a:t>We</a:t>
            </a:r>
            <a:r>
              <a:rPr lang="en-US" baseline="0" dirty="0" smtClean="0"/>
              <a:t> need to add a height array</a:t>
            </a:r>
          </a:p>
          <a:p>
            <a:endParaRPr lang="en-US" baseline="0" dirty="0" smtClean="0"/>
          </a:p>
          <a:p>
            <a:r>
              <a:rPr lang="en-US" baseline="0" dirty="0" smtClean="0"/>
              <a:t>Write makeset2 and mergetrees2 on the board together.</a:t>
            </a:r>
          </a:p>
          <a:p>
            <a:endParaRPr lang="en-US" baseline="0" dirty="0" smtClean="0"/>
          </a:p>
          <a:p>
            <a:pPr defTabSz="457133"/>
            <a:r>
              <a:rPr lang="en-US" b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makeset2(i):</a:t>
            </a:r>
          </a:p>
          <a:p>
            <a:pPr defTabSz="457133"/>
            <a:r>
              <a:rPr lang="en-US" dirty="0">
                <a:latin typeface="Courier New" pitchFamily="49" charset="0"/>
                <a:cs typeface="Courier New" pitchFamily="49" charset="0"/>
              </a:rPr>
              <a:t>	parent[i] = i</a:t>
            </a:r>
          </a:p>
          <a:p>
            <a:pPr defTabSz="457133"/>
            <a:r>
              <a:rPr lang="en-US" dirty="0">
                <a:latin typeface="Courier New" pitchFamily="49" charset="0"/>
                <a:cs typeface="Courier New" pitchFamily="49" charset="0"/>
              </a:rPr>
              <a:t>	height[i] = 0</a:t>
            </a:r>
          </a:p>
          <a:p>
            <a:endParaRPr lang="en-US" dirty="0" smtClean="0"/>
          </a:p>
          <a:p>
            <a:pPr defTabSz="457133"/>
            <a:r>
              <a:rPr lang="en-US" b="1" dirty="0" err="1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mergetrees2(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i,j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):</a:t>
            </a:r>
          </a:p>
          <a:p>
            <a:pPr defTabSz="457133"/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height[i] &lt; height[j]):  		   </a:t>
            </a:r>
          </a:p>
          <a:p>
            <a:pPr defTabSz="457133"/>
            <a:r>
              <a:rPr lang="en-US" dirty="0">
                <a:latin typeface="Courier New" pitchFamily="49" charset="0"/>
                <a:cs typeface="Courier New" pitchFamily="49" charset="0"/>
              </a:rPr>
              <a:t>                  parent[i] = j</a:t>
            </a:r>
          </a:p>
          <a:p>
            <a:pPr defTabSz="457133"/>
            <a:r>
              <a:rPr lang="en-US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height[i] &gt; height[j]:</a:t>
            </a:r>
          </a:p>
          <a:p>
            <a:pPr defTabSz="457133"/>
            <a:r>
              <a:rPr lang="en-US" dirty="0">
                <a:latin typeface="Courier New" pitchFamily="49" charset="0"/>
                <a:cs typeface="Courier New" pitchFamily="49" charset="0"/>
              </a:rPr>
              <a:t>  		parent[j] = i</a:t>
            </a:r>
          </a:p>
          <a:p>
            <a:pPr defTabSz="457133"/>
            <a:r>
              <a:rPr lang="en-US" dirty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defTabSz="457133"/>
            <a:r>
              <a:rPr lang="en-US" dirty="0">
                <a:latin typeface="Courier New" pitchFamily="49" charset="0"/>
                <a:cs typeface="Courier New" pitchFamily="49" charset="0"/>
              </a:rPr>
              <a:t>   	parent[i] = j</a:t>
            </a:r>
          </a:p>
          <a:p>
            <a:pPr defTabSz="457133"/>
            <a:r>
              <a:rPr lang="en-US" dirty="0">
                <a:latin typeface="Courier New" pitchFamily="49" charset="0"/>
                <a:cs typeface="Courier New" pitchFamily="49" charset="0"/>
              </a:rPr>
              <a:t>  		height[j] = height[j] + 1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106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Base case:</a:t>
            </a:r>
            <a:r>
              <a:rPr lang="en-US" baseline="0" dirty="0" smtClean="0"/>
              <a:t> k=1.</a:t>
            </a:r>
          </a:p>
          <a:p>
            <a:r>
              <a:rPr lang="en-US" baseline="0" dirty="0" smtClean="0"/>
              <a:t>Induction hypothesis:  For all p&lt; k, the height of a p-node tree is at most </a:t>
            </a:r>
            <a:r>
              <a:rPr lang="en-US" sz="1300" dirty="0">
                <a:sym typeface="Symbol" pitchFamily="18" charset="2"/>
              </a:rPr>
              <a:t></a:t>
            </a:r>
            <a:r>
              <a:rPr lang="en-US" sz="1300" dirty="0" err="1"/>
              <a:t>lg</a:t>
            </a:r>
            <a:r>
              <a:rPr lang="en-US" sz="1300" dirty="0"/>
              <a:t> p</a:t>
            </a:r>
            <a:r>
              <a:rPr lang="en-US" sz="1300" dirty="0">
                <a:sym typeface="Symbol" pitchFamily="18" charset="2"/>
              </a:rPr>
              <a:t>.</a:t>
            </a:r>
          </a:p>
          <a:p>
            <a:r>
              <a:rPr lang="en-US" sz="1300" dirty="0">
                <a:sym typeface="Symbol" pitchFamily="18" charset="2"/>
              </a:rPr>
              <a:t>Since k &gt; 1, T must be the union of two trees</a:t>
            </a:r>
          </a:p>
          <a:p>
            <a:endParaRPr lang="en-US" sz="1300" dirty="0">
              <a:sym typeface="Symbol" pitchFamily="18" charset="2"/>
            </a:endParaRPr>
          </a:p>
          <a:p>
            <a:r>
              <a:rPr lang="en-US" sz="1300" dirty="0">
                <a:sym typeface="Symbol" pitchFamily="18" charset="2"/>
              </a:rPr>
              <a:t>Case 1: height of T is max {h1, h2} &lt;= max {</a:t>
            </a:r>
            <a:r>
              <a:rPr lang="en-US" sz="1300" dirty="0" err="1"/>
              <a:t>lg</a:t>
            </a:r>
            <a:r>
              <a:rPr lang="en-US" sz="1300" dirty="0"/>
              <a:t> k</a:t>
            </a:r>
            <a:r>
              <a:rPr lang="en-US" sz="1300" baseline="-25000" dirty="0"/>
              <a:t>1</a:t>
            </a:r>
            <a:r>
              <a:rPr lang="en-US" sz="1300" dirty="0">
                <a:sym typeface="Symbol" pitchFamily="18" charset="2"/>
              </a:rPr>
              <a:t>, </a:t>
            </a:r>
            <a:r>
              <a:rPr lang="en-US" sz="1300" dirty="0" err="1"/>
              <a:t>lg</a:t>
            </a:r>
            <a:r>
              <a:rPr lang="en-US" sz="1300" dirty="0"/>
              <a:t> k</a:t>
            </a:r>
            <a:r>
              <a:rPr lang="en-US" sz="1300" baseline="-25000" dirty="0"/>
              <a:t>2</a:t>
            </a:r>
            <a:r>
              <a:rPr lang="en-US" sz="1300" dirty="0">
                <a:sym typeface="Symbol" pitchFamily="18" charset="2"/>
              </a:rPr>
              <a:t> } &lt;= </a:t>
            </a:r>
            <a:r>
              <a:rPr lang="en-US" sz="1300" dirty="0" err="1"/>
              <a:t>lg</a:t>
            </a:r>
            <a:r>
              <a:rPr lang="en-US" sz="1300" dirty="0"/>
              <a:t> k</a:t>
            </a:r>
            <a:r>
              <a:rPr lang="en-US" sz="1300" dirty="0">
                <a:sym typeface="Symbol" pitchFamily="18" charset="2"/>
              </a:rPr>
              <a:t></a:t>
            </a:r>
          </a:p>
          <a:p>
            <a:endParaRPr lang="en-US" sz="1300" dirty="0">
              <a:sym typeface="Symbol" pitchFamily="18" charset="2"/>
            </a:endParaRPr>
          </a:p>
          <a:p>
            <a:r>
              <a:rPr lang="en-US" sz="1300" dirty="0">
                <a:sym typeface="Symbol" pitchFamily="18" charset="2"/>
              </a:rPr>
              <a:t>Case 2: 1 + h2 &lt;= 1 + </a:t>
            </a:r>
            <a:r>
              <a:rPr lang="en-US" sz="1300" dirty="0" err="1"/>
              <a:t>lg</a:t>
            </a:r>
            <a:r>
              <a:rPr lang="en-US" sz="1300" dirty="0"/>
              <a:t> k</a:t>
            </a:r>
            <a:r>
              <a:rPr lang="en-US" sz="1300" baseline="-25000" dirty="0"/>
              <a:t>2</a:t>
            </a:r>
            <a:r>
              <a:rPr lang="en-US" sz="1300" dirty="0">
                <a:sym typeface="Symbol" pitchFamily="18" charset="2"/>
              </a:rPr>
              <a:t> &lt;= 1 + </a:t>
            </a:r>
            <a:r>
              <a:rPr lang="en-US" sz="1300" dirty="0" err="1"/>
              <a:t>lg</a:t>
            </a:r>
            <a:r>
              <a:rPr lang="en-US" sz="1300" dirty="0"/>
              <a:t> k/2</a:t>
            </a:r>
            <a:r>
              <a:rPr lang="en-US" sz="1300" dirty="0">
                <a:sym typeface="Symbol" pitchFamily="18" charset="2"/>
              </a:rPr>
              <a:t> = 1 + </a:t>
            </a:r>
            <a:r>
              <a:rPr lang="en-US" sz="1300" dirty="0" err="1"/>
              <a:t>lg</a:t>
            </a:r>
            <a:r>
              <a:rPr lang="en-US" sz="1300" dirty="0"/>
              <a:t> k - 1</a:t>
            </a:r>
            <a:r>
              <a:rPr lang="en-US" sz="1300" dirty="0">
                <a:sym typeface="Symbol" pitchFamily="18" charset="2"/>
              </a:rPr>
              <a:t> = </a:t>
            </a:r>
            <a:r>
              <a:rPr lang="en-US" sz="1300" dirty="0" err="1"/>
              <a:t>lg</a:t>
            </a:r>
            <a:r>
              <a:rPr lang="en-US" sz="1300" dirty="0"/>
              <a:t> k</a:t>
            </a:r>
            <a:r>
              <a:rPr lang="en-US" sz="1300" dirty="0">
                <a:sym typeface="Symbol" pitchFamily="18" charset="2"/>
              </a:rPr>
              <a:t>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84580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makesets</a:t>
            </a:r>
            <a:r>
              <a:rPr lang="en-US" baseline="0" dirty="0" smtClean="0"/>
              <a:t> are still n</a:t>
            </a:r>
          </a:p>
          <a:p>
            <a:r>
              <a:rPr lang="en-US" baseline="0" dirty="0" smtClean="0"/>
              <a:t>union and find are m* log n</a:t>
            </a:r>
          </a:p>
          <a:p>
            <a:r>
              <a:rPr lang="en-US" baseline="0" dirty="0" smtClean="0"/>
              <a:t>Altogether n + m log n</a:t>
            </a:r>
            <a:br>
              <a:rPr lang="en-US" baseline="0" dirty="0" smtClean="0"/>
            </a:br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en-US" baseline="0" dirty="0" smtClean="0"/>
              <a:t>If m &lt; n, we can reduce it to n + m log 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4475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4041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4498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9386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6507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6068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16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Did not do this in 201310, it was in HW 13 </a:t>
            </a:r>
            <a:r>
              <a:rPr lang="en-US" dirty="0" err="1" smtClean="0"/>
              <a:t>instread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7826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426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9223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Ask about what is needed before revealing any  parts of this slide</a:t>
            </a:r>
          </a:p>
          <a:p>
            <a:endParaRPr lang="en-US" dirty="0" smtClean="0"/>
          </a:p>
          <a:p>
            <a:r>
              <a:rPr lang="en-US" dirty="0" smtClean="0"/>
              <a:t>A binary heap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744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2265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Ask about what is needed before revealing any  parts of this slide</a:t>
            </a:r>
          </a:p>
          <a:p>
            <a:endParaRPr lang="en-US" dirty="0" smtClean="0"/>
          </a:p>
          <a:p>
            <a:r>
              <a:rPr lang="en-US" dirty="0" smtClean="0"/>
              <a:t>A binary heap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82725C-350C-46F5-844B-F6E4F7B10B1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797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99" name="Picture 27" descr="bigdice2"/>
          <p:cNvPicPr>
            <a:picLocks noChangeAspect="1" noChangeArrowheads="1"/>
          </p:cNvPicPr>
          <p:nvPr userDrawn="1"/>
        </p:nvPicPr>
        <p:blipFill>
          <a:blip r:embed="rId2"/>
          <a:srcRect r="1891" b="802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167604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1905000"/>
            <a:ext cx="2971800" cy="34290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90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4492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44926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066800"/>
            <a:ext cx="8229600" cy="37004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5" name="Picture 31" descr="dicesmall"/>
          <p:cNvPicPr>
            <a:picLocks noChangeAspect="1" noChangeArrowheads="1"/>
          </p:cNvPicPr>
          <p:nvPr userDrawn="1"/>
        </p:nvPicPr>
        <p:blipFill>
          <a:blip r:embed="rId15"/>
          <a:srcRect t="625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45720" rIns="18288" bIns="1828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8" name="Text Box 60"/>
          <p:cNvSpPr txBox="1">
            <a:spLocks noChangeArrowheads="1"/>
          </p:cNvSpPr>
          <p:nvPr/>
        </p:nvSpPr>
        <p:spPr bwMode="auto">
          <a:xfrm>
            <a:off x="279400" y="104775"/>
            <a:ext cx="8636000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000" b="1" dirty="0">
              <a:solidFill>
                <a:schemeClr val="hlink"/>
              </a:solidFill>
              <a:latin typeface="Arial Black" pitchFamily="96" charset="0"/>
            </a:endParaRPr>
          </a:p>
          <a:p>
            <a:r>
              <a:rPr lang="en-US" sz="8000" b="1" dirty="0" smtClean="0"/>
              <a:t>MA/CSSE 473 </a:t>
            </a:r>
            <a:r>
              <a:rPr lang="en-US" sz="8000" b="1" dirty="0" smtClean="0"/>
              <a:t>Day 36</a:t>
            </a:r>
            <a:endParaRPr lang="en-US" sz="8000" b="1" dirty="0" smtClean="0">
              <a:solidFill>
                <a:srgbClr val="F2FDF7"/>
              </a:solidFill>
              <a:latin typeface="Arial Black" pitchFamily="96" charset="0"/>
            </a:endParaRPr>
          </a:p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06" name="Text Box 58"/>
          <p:cNvSpPr txBox="1">
            <a:spLocks noChangeArrowheads="1"/>
          </p:cNvSpPr>
          <p:nvPr/>
        </p:nvSpPr>
        <p:spPr bwMode="auto">
          <a:xfrm>
            <a:off x="898525" y="30146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110" name="Rectangle 62"/>
          <p:cNvSpPr>
            <a:spLocks noChangeArrowheads="1"/>
          </p:cNvSpPr>
          <p:nvPr/>
        </p:nvSpPr>
        <p:spPr bwMode="auto">
          <a:xfrm>
            <a:off x="-1" y="3810000"/>
            <a:ext cx="3870325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/>
              <a:t>Kruskal </a:t>
            </a:r>
            <a:r>
              <a:rPr lang="en-US" sz="2800" b="1" dirty="0" smtClean="0"/>
              <a:t>proof recap</a:t>
            </a:r>
            <a:endParaRPr lang="en-US" sz="2800" b="1" dirty="0" smtClean="0"/>
          </a:p>
          <a:p>
            <a:endParaRPr lang="en-US" sz="2800" b="1" dirty="0" smtClean="0"/>
          </a:p>
          <a:p>
            <a:r>
              <a:rPr lang="en-US" sz="2800" b="1" dirty="0" smtClean="0"/>
              <a:t>Prim </a:t>
            </a:r>
            <a:r>
              <a:rPr lang="en-US" sz="2800" b="1" dirty="0" smtClean="0"/>
              <a:t>Data Structures and detailed algorithm.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152400"/>
            <a:ext cx="8229600" cy="762000"/>
          </a:xfrm>
        </p:spPr>
        <p:txBody>
          <a:bodyPr/>
          <a:lstStyle/>
          <a:p>
            <a:r>
              <a:rPr lang="en-US" dirty="0" smtClean="0"/>
              <a:t>Indirect </a:t>
            </a:r>
            <a:r>
              <a:rPr lang="en-US" dirty="0" err="1" smtClean="0"/>
              <a:t>minheap</a:t>
            </a:r>
            <a:r>
              <a:rPr lang="en-US" dirty="0" smtClean="0"/>
              <a:t> </a:t>
            </a:r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3657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We need an operation that a standard binary heap doesn't support: </a:t>
            </a:r>
            <a:br>
              <a:rPr lang="en-US" dirty="0" smtClean="0"/>
            </a:br>
            <a:r>
              <a:rPr lang="en-US" dirty="0" smtClean="0"/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decrease(vertex,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newWeight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US" dirty="0" smtClean="0"/>
              <a:t>Decreases the value associated with a heap </a:t>
            </a:r>
            <a:r>
              <a:rPr lang="en-US" dirty="0" smtClean="0"/>
              <a:t>element</a:t>
            </a:r>
          </a:p>
          <a:p>
            <a:pPr lvl="1"/>
            <a:r>
              <a:rPr lang="en-US" dirty="0" smtClean="0"/>
              <a:t>We also want to quickly find an element in the heap</a:t>
            </a:r>
            <a:endParaRPr lang="en-US" dirty="0" smtClean="0"/>
          </a:p>
          <a:p>
            <a:r>
              <a:rPr lang="en-US" dirty="0" smtClean="0"/>
              <a:t>Instead of putting vertices and associated edge weights directly in the heap:</a:t>
            </a:r>
          </a:p>
          <a:p>
            <a:pPr lvl="1"/>
            <a:r>
              <a:rPr lang="en-US" dirty="0" smtClean="0"/>
              <a:t>Put them in an array called </a:t>
            </a:r>
            <a:r>
              <a:rPr lang="en-US" b="1" dirty="0" smtClean="0"/>
              <a:t>key[]</a:t>
            </a:r>
          </a:p>
          <a:p>
            <a:pPr lvl="1"/>
            <a:r>
              <a:rPr lang="en-US" dirty="0" smtClean="0"/>
              <a:t>Put references to </a:t>
            </a:r>
            <a:r>
              <a:rPr lang="en-US" dirty="0" smtClean="0"/>
              <a:t>these keys  </a:t>
            </a:r>
            <a:r>
              <a:rPr lang="en-US" dirty="0" smtClean="0"/>
              <a:t>in the heap</a:t>
            </a:r>
          </a:p>
          <a:p>
            <a:pPr lvl="1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1352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Indirect Min </a:t>
            </a:r>
            <a:r>
              <a:rPr lang="en-US" dirty="0" smtClean="0"/>
              <a:t>Heap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707267"/>
              </p:ext>
            </p:extLst>
          </p:nvPr>
        </p:nvGraphicFramePr>
        <p:xfrm>
          <a:off x="76200" y="1166647"/>
          <a:ext cx="8915401" cy="5171469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1798721"/>
                <a:gridCol w="5787190"/>
                <a:gridCol w="1329490"/>
              </a:tblGrid>
              <a:tr h="495636">
                <a:tc>
                  <a:txBody>
                    <a:bodyPr/>
                    <a:lstStyle/>
                    <a:p>
                      <a:r>
                        <a:rPr lang="en-US" dirty="0" smtClean="0"/>
                        <a:t>operation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run time</a:t>
                      </a:r>
                      <a:endParaRPr lang="en-US" dirty="0"/>
                    </a:p>
                  </a:txBody>
                  <a:tcPr/>
                </a:tc>
              </a:tr>
              <a:tr h="495636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bg1"/>
                          </a:solidFill>
                        </a:rPr>
                        <a:t>init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(key)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build a </a:t>
                      </a:r>
                      <a:r>
                        <a:rPr lang="en-US" sz="2400" dirty="0" err="1" smtClean="0">
                          <a:solidFill>
                            <a:schemeClr val="bg1"/>
                          </a:solidFill>
                        </a:rPr>
                        <a:t>MinHeap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 from the array of keys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z-Cyrl-AZ" sz="2400" dirty="0" smtClean="0">
                          <a:solidFill>
                            <a:schemeClr val="bg1"/>
                          </a:solidFill>
                          <a:latin typeface="Calibri"/>
                        </a:rPr>
                        <a:t>Ѳ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Calibri"/>
                        </a:rPr>
                        <a:t>(n)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87139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del()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delete and return the</a:t>
                      </a:r>
                      <a:r>
                        <a:rPr lang="en-US" sz="2400" baseline="0" dirty="0" smtClean="0"/>
                        <a:t> (location in key[ ] of the) minimum element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z-Cyrl-AZ" sz="2400" dirty="0" smtClean="0">
                          <a:latin typeface="Calibri"/>
                        </a:rPr>
                        <a:t>Ѳ</a:t>
                      </a:r>
                      <a:r>
                        <a:rPr lang="en-US" sz="2400" dirty="0" smtClean="0">
                          <a:latin typeface="Calibri"/>
                        </a:rPr>
                        <a:t>(log n)</a:t>
                      </a:r>
                      <a:endParaRPr lang="en-US" sz="2400" dirty="0"/>
                    </a:p>
                  </a:txBody>
                  <a:tcPr/>
                </a:tc>
              </a:tr>
              <a:tr h="495636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bg1"/>
                          </a:solidFill>
                        </a:rPr>
                        <a:t>isIn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(w)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is vertex w currently in the heap?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z-Cyrl-AZ" sz="2400" dirty="0" smtClean="0">
                          <a:solidFill>
                            <a:schemeClr val="bg1"/>
                          </a:solidFill>
                          <a:latin typeface="Calibri"/>
                        </a:rPr>
                        <a:t>Ѳ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Calibri"/>
                        </a:rPr>
                        <a:t>(1)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95636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keyVal</a:t>
                      </a:r>
                      <a:r>
                        <a:rPr lang="en-US" sz="2400" dirty="0" smtClean="0"/>
                        <a:t>(w)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The weight associated with vertex w (minimum weight of an edge from that vertex to some adjacent</a:t>
                      </a:r>
                      <a:r>
                        <a:rPr lang="en-US" sz="2400" baseline="0" dirty="0" smtClean="0"/>
                        <a:t> vertex that is in the tree).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Cyrl-AZ" sz="2400" dirty="0" smtClean="0">
                          <a:latin typeface="+mn-lt"/>
                        </a:rPr>
                        <a:t>Ѳ</a:t>
                      </a:r>
                      <a:r>
                        <a:rPr lang="en-US" sz="2400" dirty="0" smtClean="0">
                          <a:latin typeface="+mn-lt"/>
                        </a:rPr>
                        <a:t>(1)</a:t>
                      </a:r>
                      <a:endParaRPr lang="en-US" sz="2400" dirty="0" smtClean="0"/>
                    </a:p>
                  </a:txBody>
                  <a:tcPr/>
                </a:tc>
              </a:tr>
              <a:tr h="1258684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decrease(w, </a:t>
                      </a:r>
                      <a:r>
                        <a:rPr lang="en-US" sz="2400" dirty="0" err="1" smtClean="0">
                          <a:solidFill>
                            <a:schemeClr val="bg1"/>
                          </a:solidFill>
                        </a:rPr>
                        <a:t>newWeight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changes the weight associated with vertex w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</a:rPr>
                        <a:t> to </a:t>
                      </a:r>
                      <a:r>
                        <a:rPr lang="en-US" sz="2400" baseline="0" dirty="0" err="1" smtClean="0">
                          <a:solidFill>
                            <a:schemeClr val="bg1"/>
                          </a:solidFill>
                        </a:rPr>
                        <a:t>newWeight</a:t>
                      </a:r>
                      <a:r>
                        <a:rPr lang="en-US" sz="2400" baseline="0" dirty="0" smtClean="0">
                          <a:solidFill>
                            <a:schemeClr val="bg1"/>
                          </a:solidFill>
                        </a:rPr>
                        <a:t> (which must be smaller than w's current weight)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z-Cyrl-AZ" sz="2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Ѳ</a:t>
                      </a: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+mn-lt"/>
                        </a:rPr>
                        <a:t>(log n)</a:t>
                      </a:r>
                      <a:endParaRPr lang="en-US" sz="2400" dirty="0" smtClean="0">
                        <a:solidFill>
                          <a:schemeClr val="bg1"/>
                        </a:solidFill>
                      </a:endParaRPr>
                    </a:p>
                    <a:p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27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914400"/>
          </a:xfrm>
        </p:spPr>
        <p:txBody>
          <a:bodyPr/>
          <a:lstStyle/>
          <a:p>
            <a:r>
              <a:rPr lang="en-US" dirty="0" smtClean="0"/>
              <a:t>Indirect </a:t>
            </a:r>
            <a:r>
              <a:rPr lang="en-US" dirty="0" err="1" smtClean="0"/>
              <a:t>MinHeap</a:t>
            </a:r>
            <a:r>
              <a:rPr lang="en-US" dirty="0" smtClean="0"/>
              <a:t>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0"/>
            <a:ext cx="9144000" cy="4419600"/>
          </a:xfrm>
        </p:spPr>
        <p:txBody>
          <a:bodyPr>
            <a:normAutofit lnSpcReduction="10000"/>
          </a:bodyPr>
          <a:lstStyle/>
          <a:p>
            <a:r>
              <a:rPr lang="en-US" sz="2800" dirty="0" err="1" smtClean="0"/>
              <a:t>outof</a:t>
            </a:r>
            <a:r>
              <a:rPr lang="en-US" sz="2800" dirty="0" smtClean="0"/>
              <a:t>[i] tells us which key is in location i in the heap</a:t>
            </a:r>
          </a:p>
          <a:p>
            <a:r>
              <a:rPr lang="en-US" sz="2800" dirty="0" smtClean="0"/>
              <a:t>into[j] tells us where in the heap key[j] resides</a:t>
            </a:r>
          </a:p>
          <a:p>
            <a:r>
              <a:rPr lang="en-US" sz="2800" dirty="0" smtClean="0"/>
              <a:t>into[</a:t>
            </a:r>
            <a:r>
              <a:rPr lang="en-US" sz="2800" dirty="0" err="1" smtClean="0"/>
              <a:t>outof</a:t>
            </a:r>
            <a:r>
              <a:rPr lang="en-US" sz="2800" dirty="0" smtClean="0"/>
              <a:t>[i]] = i, and </a:t>
            </a:r>
            <a:r>
              <a:rPr lang="en-US" sz="2800" dirty="0" err="1" smtClean="0"/>
              <a:t>outof</a:t>
            </a:r>
            <a:r>
              <a:rPr lang="en-US" sz="2800" dirty="0" smtClean="0"/>
              <a:t>[into[j]] = j.</a:t>
            </a:r>
          </a:p>
          <a:p>
            <a:r>
              <a:rPr lang="en-US" sz="2800" dirty="0" smtClean="0"/>
              <a:t>To swap the 15 and 63 (not that we'd want to do this):</a:t>
            </a:r>
          </a:p>
          <a:p>
            <a:pPr marL="0" indent="0">
              <a:buNone/>
            </a:pPr>
            <a:r>
              <a:rPr lang="en-US" sz="22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temp     = </a:t>
            </a:r>
            <a:r>
              <a:rPr lang="en-US" sz="2200" b="1" dirty="0" err="1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outof</a:t>
            </a:r>
            <a:r>
              <a:rPr lang="en-US" sz="22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[2]</a:t>
            </a:r>
          </a:p>
          <a:p>
            <a:pPr marL="0" indent="0">
              <a:buNone/>
            </a:pPr>
            <a:r>
              <a:rPr lang="en-US" sz="22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2200" b="1" dirty="0" err="1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outof</a:t>
            </a:r>
            <a:r>
              <a:rPr lang="en-US" sz="22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[2] = </a:t>
            </a:r>
            <a:r>
              <a:rPr lang="en-US" sz="2200" b="1" dirty="0" err="1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outof</a:t>
            </a:r>
            <a:r>
              <a:rPr lang="en-US" sz="22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[4]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200" b="1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2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</a:t>
            </a:r>
            <a:r>
              <a:rPr lang="en-US" sz="2200" b="1" dirty="0" err="1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outof</a:t>
            </a:r>
            <a:r>
              <a:rPr lang="en-US" sz="22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[4] = temp</a:t>
            </a:r>
          </a:p>
          <a:p>
            <a:pPr marL="0" indent="0">
              <a:buNone/>
            </a:pPr>
            <a:r>
              <a:rPr lang="en-US" sz="22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temp           = into[</a:t>
            </a:r>
            <a:r>
              <a:rPr lang="en-US" sz="2200" b="1" dirty="0" err="1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outof</a:t>
            </a:r>
            <a:r>
              <a:rPr lang="en-US" sz="22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[2]]</a:t>
            </a:r>
          </a:p>
          <a:p>
            <a:pPr marL="0" indent="0">
              <a:buNone/>
            </a:pPr>
            <a:r>
              <a:rPr lang="en-US" sz="22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into[</a:t>
            </a:r>
            <a:r>
              <a:rPr lang="en-US" sz="2200" b="1" dirty="0" err="1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outof</a:t>
            </a:r>
            <a:r>
              <a:rPr lang="en-US" sz="22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[2]] = into[</a:t>
            </a:r>
            <a:r>
              <a:rPr lang="en-US" sz="2200" b="1" dirty="0" err="1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outof</a:t>
            </a:r>
            <a:r>
              <a:rPr lang="en-US" sz="22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[4]]</a:t>
            </a:r>
          </a:p>
          <a:p>
            <a:pPr marL="0" indent="0">
              <a:buNone/>
            </a:pPr>
            <a:r>
              <a:rPr lang="en-US" sz="22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    into[</a:t>
            </a:r>
            <a:r>
              <a:rPr lang="en-US" sz="2200" b="1" dirty="0" err="1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outof</a:t>
            </a:r>
            <a:r>
              <a:rPr lang="en-US" sz="2200" b="1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[4]] = temp</a:t>
            </a:r>
            <a:endParaRPr lang="en-US" sz="2200" b="1" dirty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1133" y="651641"/>
            <a:ext cx="4778060" cy="160038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781800" y="762000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Draw the tree diagram of the heap</a:t>
            </a:r>
            <a:endParaRPr lang="en-US" sz="2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67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MinHeap</a:t>
            </a:r>
            <a:r>
              <a:rPr lang="en-US" dirty="0" smtClean="0"/>
              <a:t> class, part 1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143000"/>
            <a:ext cx="89154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890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MinHeap</a:t>
            </a:r>
            <a:r>
              <a:rPr lang="en-US" dirty="0" smtClean="0"/>
              <a:t> class, part 2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110" y="940676"/>
            <a:ext cx="8202706" cy="5334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468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MinHeap</a:t>
            </a:r>
            <a:r>
              <a:rPr lang="en-US" dirty="0" smtClean="0"/>
              <a:t> class, part 3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414" y="1066800"/>
            <a:ext cx="7701920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04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MinHeap</a:t>
            </a:r>
            <a:r>
              <a:rPr lang="en-US" dirty="0" smtClean="0"/>
              <a:t> class, part 4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906517"/>
            <a:ext cx="8070238" cy="5494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84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722" y="533400"/>
            <a:ext cx="8915400" cy="4606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/>
          <a:lstStyle/>
          <a:p>
            <a:r>
              <a:rPr lang="en-US" dirty="0" smtClean="0"/>
              <a:t>Prim Algorithm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2200" y="5000480"/>
            <a:ext cx="5638800" cy="1781320"/>
          </a:xfrm>
          <a:prstGeom prst="rect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638418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AdjacencyListGraph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914399"/>
            <a:ext cx="8229600" cy="5856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50408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MinHeap</a:t>
            </a:r>
            <a:r>
              <a:rPr lang="en-US" dirty="0" smtClean="0"/>
              <a:t> implementation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458200" cy="2819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An indirect heap.  We keep the keys in place in an array, and use another array, "</a:t>
            </a:r>
            <a:r>
              <a:rPr lang="en-US" dirty="0" err="1" smtClean="0"/>
              <a:t>outof</a:t>
            </a:r>
            <a:r>
              <a:rPr lang="en-US" dirty="0" smtClean="0"/>
              <a:t>", to hold the positions of these keys within the heap.</a:t>
            </a:r>
          </a:p>
          <a:p>
            <a:r>
              <a:rPr lang="en-US" dirty="0" smtClean="0"/>
              <a:t>To make lookup faster, another array, "into" tells where to find an element in the heap.</a:t>
            </a:r>
          </a:p>
          <a:p>
            <a:r>
              <a:rPr lang="en-US" dirty="0" err="1" smtClean="0"/>
              <a:t>i</a:t>
            </a:r>
            <a:r>
              <a:rPr lang="en-US" dirty="0" smtClean="0"/>
              <a:t> = into[j]   </a:t>
            </a:r>
            <a:r>
              <a:rPr lang="en-US" dirty="0" err="1" smtClean="0"/>
              <a:t>iff</a:t>
            </a:r>
            <a:r>
              <a:rPr lang="en-US" dirty="0" smtClean="0"/>
              <a:t>    j = out of[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</a:p>
          <a:p>
            <a:r>
              <a:rPr lang="en-US" dirty="0" smtClean="0"/>
              <a:t>Picture shows it for a </a:t>
            </a:r>
            <a:r>
              <a:rPr lang="en-US" dirty="0" err="1" smtClean="0"/>
              <a:t>maxHeap</a:t>
            </a:r>
            <a:r>
              <a:rPr lang="en-US" dirty="0" smtClean="0"/>
              <a:t>, but the idea is the same:</a:t>
            </a:r>
            <a:endParaRPr lang="en-US" dirty="0"/>
          </a:p>
        </p:txBody>
      </p:sp>
      <p:pic>
        <p:nvPicPr>
          <p:cNvPr id="4" name="Picture 4" descr="scan00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3603625"/>
            <a:ext cx="7086600" cy="32543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33482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-76200"/>
            <a:ext cx="6781800" cy="838200"/>
          </a:xfrm>
        </p:spPr>
        <p:txBody>
          <a:bodyPr/>
          <a:lstStyle/>
          <a:p>
            <a:r>
              <a:rPr lang="en-US" dirty="0" smtClean="0"/>
              <a:t>Recap: MST </a:t>
            </a:r>
            <a:r>
              <a:rPr lang="en-US" dirty="0" smtClean="0"/>
              <a:t>lemma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09934"/>
            <a:ext cx="8534400" cy="5029201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sz="2400" dirty="0" smtClean="0"/>
              <a:t>  </a:t>
            </a:r>
            <a:r>
              <a:rPr lang="en-US" sz="2800" dirty="0" smtClean="0"/>
              <a:t>  </a:t>
            </a:r>
            <a:r>
              <a:rPr lang="en-US" sz="3000" dirty="0" smtClean="0"/>
              <a:t>  </a:t>
            </a:r>
            <a:r>
              <a:rPr lang="en-US" sz="3600" dirty="0" smtClean="0"/>
              <a:t>Let G be a weighted connected graph with a MST T; </a:t>
            </a:r>
            <a:br>
              <a:rPr lang="en-US" sz="3600" dirty="0" smtClean="0"/>
            </a:br>
            <a:r>
              <a:rPr lang="en-US" sz="3600" dirty="0" smtClean="0"/>
              <a:t>let G</a:t>
            </a:r>
            <a:r>
              <a:rPr lang="en-US" sz="3600" dirty="0" smtClean="0">
                <a:cs typeface="Arial" charset="0"/>
              </a:rPr>
              <a:t>′</a:t>
            </a:r>
            <a:r>
              <a:rPr lang="en-US" sz="3600" dirty="0" smtClean="0"/>
              <a:t> be any </a:t>
            </a:r>
            <a:r>
              <a:rPr lang="en-US" sz="3600" dirty="0" err="1" smtClean="0"/>
              <a:t>subgraph</a:t>
            </a:r>
            <a:r>
              <a:rPr lang="en-US" sz="3600" dirty="0" smtClean="0"/>
              <a:t> of T, and let C be any connected component of G</a:t>
            </a:r>
            <a:r>
              <a:rPr lang="en-US" sz="3600" dirty="0" smtClean="0">
                <a:cs typeface="Arial" charset="0"/>
              </a:rPr>
              <a:t>′</a:t>
            </a:r>
            <a:r>
              <a:rPr lang="en-US" sz="3600" dirty="0" smtClean="0"/>
              <a:t>.  </a:t>
            </a:r>
            <a:br>
              <a:rPr lang="en-US" sz="3600" dirty="0" smtClean="0"/>
            </a:br>
            <a:r>
              <a:rPr lang="en-US" sz="3600" dirty="0" smtClean="0"/>
              <a:t>If we add to C an edge </a:t>
            </a:r>
            <a:r>
              <a:rPr lang="en-US" sz="3600" i="1" dirty="0" smtClean="0"/>
              <a:t>e=(</a:t>
            </a:r>
            <a:r>
              <a:rPr lang="en-US" sz="3600" i="1" dirty="0" err="1" smtClean="0"/>
              <a:t>v,w</a:t>
            </a:r>
            <a:r>
              <a:rPr lang="en-US" sz="3600" i="1" dirty="0" smtClean="0"/>
              <a:t>)</a:t>
            </a:r>
            <a:r>
              <a:rPr lang="en-US" sz="3600" dirty="0" smtClean="0"/>
              <a:t> that has minimum-weight among all edges that have one vertex in C and the other vertex not in C, </a:t>
            </a:r>
            <a:br>
              <a:rPr lang="en-US" sz="3600" dirty="0" smtClean="0"/>
            </a:br>
            <a:r>
              <a:rPr lang="en-US" sz="3600" dirty="0" smtClean="0">
                <a:solidFill>
                  <a:srgbClr val="FF0000"/>
                </a:solidFill>
              </a:rPr>
              <a:t>  </a:t>
            </a:r>
            <a:r>
              <a:rPr lang="en-US" sz="3600" dirty="0" smtClean="0">
                <a:solidFill>
                  <a:srgbClr val="FF0000"/>
                </a:solidFill>
              </a:rPr>
              <a:t>then </a:t>
            </a:r>
            <a:r>
              <a:rPr lang="en-US" sz="3600" dirty="0" smtClean="0">
                <a:solidFill>
                  <a:srgbClr val="FF0000"/>
                </a:solidFill>
              </a:rPr>
              <a:t>G has an MST that contains the union of G</a:t>
            </a:r>
            <a:r>
              <a:rPr lang="en-US" sz="3600" dirty="0" smtClean="0">
                <a:solidFill>
                  <a:srgbClr val="FF0000"/>
                </a:solidFill>
                <a:cs typeface="Arial" charset="0"/>
              </a:rPr>
              <a:t>′</a:t>
            </a:r>
            <a:r>
              <a:rPr lang="en-US" sz="3600" dirty="0" smtClean="0">
                <a:solidFill>
                  <a:srgbClr val="FF0000"/>
                </a:solidFill>
              </a:rPr>
              <a:t> and </a:t>
            </a:r>
            <a:r>
              <a:rPr lang="en-US" sz="3600" i="1" dirty="0" smtClean="0">
                <a:solidFill>
                  <a:srgbClr val="FF0000"/>
                </a:solidFill>
              </a:rPr>
              <a:t>e</a:t>
            </a:r>
            <a:r>
              <a:rPr lang="en-US" sz="3600" dirty="0" smtClean="0"/>
              <a:t>.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 </a:t>
            </a:r>
            <a:r>
              <a:rPr lang="en-US" sz="3600" dirty="0" smtClean="0"/>
              <a:t>[WLOG v is the vertex of e that is in C, and w is not in C]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609600" y="5939135"/>
            <a:ext cx="5791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Proof</a:t>
            </a:r>
            <a:r>
              <a:rPr lang="en-US" sz="2400" b="1" dirty="0" smtClean="0"/>
              <a:t>:  We did it last time</a:t>
            </a:r>
            <a:endParaRPr lang="en-US" sz="24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76200"/>
            <a:ext cx="6956493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0" y="228600"/>
            <a:ext cx="2286001" cy="3124200"/>
          </a:xfrm>
        </p:spPr>
        <p:txBody>
          <a:bodyPr/>
          <a:lstStyle/>
          <a:p>
            <a:r>
              <a:rPr lang="en-US" dirty="0" err="1" smtClean="0"/>
              <a:t>MinHeap</a:t>
            </a:r>
            <a:r>
              <a:rPr lang="en-US" dirty="0" smtClean="0"/>
              <a:t> code part 1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6096000" y="3429000"/>
            <a:ext cx="3048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2000" dirty="0" smtClean="0"/>
              <a:t>We will not discuss the details in class; the code is mainly here so we can look at it and see that the running times for the various methods are as advertised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85892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534401" cy="685800"/>
          </a:xfrm>
        </p:spPr>
        <p:txBody>
          <a:bodyPr/>
          <a:lstStyle/>
          <a:p>
            <a:r>
              <a:rPr lang="en-US" dirty="0" err="1" smtClean="0"/>
              <a:t>MinHeap</a:t>
            </a:r>
            <a:r>
              <a:rPr lang="en-US" dirty="0" smtClean="0"/>
              <a:t> code part 2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6942" y="743356"/>
            <a:ext cx="8479857" cy="4885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57200" y="5696634"/>
            <a:ext cx="723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NOTE: delete could be simpler, but I kept pointers to the deleted nodes around, to make it easy to implement </a:t>
            </a:r>
            <a:r>
              <a:rPr lang="en-US" dirty="0" err="1" smtClean="0">
                <a:solidFill>
                  <a:schemeClr val="accent5">
                    <a:lumMod val="25000"/>
                  </a:schemeClr>
                </a:solidFill>
              </a:rPr>
              <a:t>heapsort</a:t>
            </a:r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 later.  N calls to delete()  leave the </a:t>
            </a:r>
            <a:r>
              <a:rPr lang="en-US" dirty="0" err="1" smtClean="0">
                <a:solidFill>
                  <a:schemeClr val="accent5">
                    <a:lumMod val="25000"/>
                  </a:schemeClr>
                </a:solidFill>
              </a:rPr>
              <a:t>outof</a:t>
            </a:r>
            <a:r>
              <a:rPr lang="en-US" dirty="0" smtClean="0">
                <a:solidFill>
                  <a:schemeClr val="accent5">
                    <a:lumMod val="25000"/>
                  </a:schemeClr>
                </a:solidFill>
              </a:rPr>
              <a:t> array in indirect reverse sorted order.</a:t>
            </a:r>
            <a:endParaRPr lang="en-US" dirty="0">
              <a:solidFill>
                <a:schemeClr val="accent5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87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534401" cy="685800"/>
          </a:xfrm>
        </p:spPr>
        <p:txBody>
          <a:bodyPr/>
          <a:lstStyle/>
          <a:p>
            <a:r>
              <a:rPr lang="en-US" dirty="0" err="1" smtClean="0"/>
              <a:t>MinHeap</a:t>
            </a:r>
            <a:r>
              <a:rPr lang="en-US" dirty="0" smtClean="0"/>
              <a:t> code part 3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914400"/>
            <a:ext cx="7772400" cy="5585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66835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r>
              <a:rPr lang="en-US" sz="4000" dirty="0" smtClean="0"/>
              <a:t>Preview: Data </a:t>
            </a:r>
            <a:r>
              <a:rPr lang="en-US" sz="4000" dirty="0"/>
              <a:t>Structures for Kruskal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685800"/>
            <a:ext cx="8610600" cy="5638800"/>
          </a:xfrm>
        </p:spPr>
        <p:txBody>
          <a:bodyPr>
            <a:normAutofit fontScale="92500"/>
          </a:bodyPr>
          <a:lstStyle/>
          <a:p>
            <a:r>
              <a:rPr lang="en-US" dirty="0"/>
              <a:t>A sorted list of </a:t>
            </a:r>
            <a:r>
              <a:rPr lang="en-US" dirty="0" smtClean="0"/>
              <a:t>edges (edge list, not adjacency list)</a:t>
            </a:r>
            <a:endParaRPr lang="en-US" dirty="0"/>
          </a:p>
          <a:p>
            <a:r>
              <a:rPr lang="en-US" dirty="0"/>
              <a:t>Disjoint subsets of vertices, representing the connected components at each stage.</a:t>
            </a:r>
          </a:p>
          <a:p>
            <a:pPr lvl="1"/>
            <a:r>
              <a:rPr lang="en-US" dirty="0"/>
              <a:t>Start with n subsets, each containing one vertex.</a:t>
            </a:r>
          </a:p>
          <a:p>
            <a:pPr lvl="1"/>
            <a:r>
              <a:rPr lang="en-US" dirty="0"/>
              <a:t>End with one subset containing all vertices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Disjoint Set ADT has 3 operations:</a:t>
            </a:r>
          </a:p>
          <a:p>
            <a:pPr lvl="1"/>
            <a:r>
              <a:rPr lang="en-US" b="1" dirty="0" err="1" smtClean="0">
                <a:solidFill>
                  <a:srgbClr val="FF0000"/>
                </a:solidFill>
              </a:rPr>
              <a:t>makeset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i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: creates a singleton set containing </a:t>
            </a:r>
            <a:r>
              <a:rPr lang="en-US" dirty="0" err="1" smtClean="0"/>
              <a:t>i</a:t>
            </a:r>
            <a:r>
              <a:rPr lang="en-US" dirty="0" smtClean="0"/>
              <a:t>.</a:t>
            </a:r>
          </a:p>
          <a:p>
            <a:pPr lvl="1"/>
            <a:r>
              <a:rPr lang="en-US" b="1" dirty="0" err="1" smtClean="0">
                <a:solidFill>
                  <a:srgbClr val="FF0000"/>
                </a:solidFill>
              </a:rPr>
              <a:t>findset</a:t>
            </a:r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i</a:t>
            </a:r>
            <a:r>
              <a:rPr lang="en-US" b="1" dirty="0" smtClean="0">
                <a:solidFill>
                  <a:srgbClr val="FF0000"/>
                </a:solidFill>
              </a:rPr>
              <a:t>): </a:t>
            </a:r>
            <a:r>
              <a:rPr lang="en-US" dirty="0" smtClean="0"/>
              <a:t>returns a "canonical" member of its subset.  </a:t>
            </a:r>
          </a:p>
          <a:p>
            <a:pPr lvl="2"/>
            <a:r>
              <a:rPr lang="en-US" dirty="0" smtClean="0"/>
              <a:t>I.e., if </a:t>
            </a:r>
            <a:r>
              <a:rPr lang="en-US" dirty="0" err="1" smtClean="0"/>
              <a:t>i</a:t>
            </a:r>
            <a:r>
              <a:rPr lang="en-US" dirty="0" smtClean="0"/>
              <a:t> and j are elements of the same subset, </a:t>
            </a:r>
            <a:br>
              <a:rPr lang="en-US" dirty="0" smtClean="0"/>
            </a:br>
            <a:r>
              <a:rPr lang="en-US" dirty="0" err="1" smtClean="0"/>
              <a:t>findset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== </a:t>
            </a:r>
            <a:r>
              <a:rPr lang="en-US" dirty="0" err="1" smtClean="0"/>
              <a:t>findset</a:t>
            </a:r>
            <a:r>
              <a:rPr lang="en-US" dirty="0" smtClean="0"/>
              <a:t>(j)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union(i, j): </a:t>
            </a:r>
            <a:r>
              <a:rPr lang="en-US" dirty="0" smtClean="0"/>
              <a:t>merges the subsets containing i and j into a single subset.</a:t>
            </a:r>
          </a:p>
          <a:p>
            <a:pPr lvl="2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153400" y="6427113"/>
            <a:ext cx="1057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Q37-1</a:t>
            </a:r>
            <a:endParaRPr lang="en-US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8405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operations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6629400" cy="4495800"/>
          </a:xfrm>
        </p:spPr>
        <p:txBody>
          <a:bodyPr/>
          <a:lstStyle/>
          <a:p>
            <a:r>
              <a:rPr lang="en-US" sz="2400" dirty="0" err="1"/>
              <a:t>makeset</a:t>
            </a:r>
            <a:r>
              <a:rPr lang="en-US" sz="2400" dirty="0"/>
              <a:t> (1)</a:t>
            </a:r>
          </a:p>
          <a:p>
            <a:r>
              <a:rPr lang="en-US" sz="2400" dirty="0" err="1"/>
              <a:t>makeset</a:t>
            </a:r>
            <a:r>
              <a:rPr lang="en-US" sz="2400" dirty="0"/>
              <a:t> (2)</a:t>
            </a:r>
          </a:p>
          <a:p>
            <a:r>
              <a:rPr lang="en-US" sz="2400" dirty="0" err="1"/>
              <a:t>makeset</a:t>
            </a:r>
            <a:r>
              <a:rPr lang="en-US" sz="2400" dirty="0"/>
              <a:t> (3)</a:t>
            </a:r>
          </a:p>
          <a:p>
            <a:r>
              <a:rPr lang="en-US" sz="2400" dirty="0" err="1"/>
              <a:t>makeset</a:t>
            </a:r>
            <a:r>
              <a:rPr lang="en-US" sz="2400" dirty="0"/>
              <a:t> (4)</a:t>
            </a:r>
          </a:p>
          <a:p>
            <a:r>
              <a:rPr lang="en-US" sz="2400" dirty="0" err="1"/>
              <a:t>makeset</a:t>
            </a:r>
            <a:r>
              <a:rPr lang="en-US" sz="2400" dirty="0"/>
              <a:t> (5)</a:t>
            </a:r>
          </a:p>
          <a:p>
            <a:r>
              <a:rPr lang="en-US" sz="2400" dirty="0" err="1"/>
              <a:t>makeset</a:t>
            </a:r>
            <a:r>
              <a:rPr lang="en-US" sz="2400" dirty="0"/>
              <a:t> (6)</a:t>
            </a:r>
          </a:p>
          <a:p>
            <a:endParaRPr lang="en-US" sz="2400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134100" y="1447800"/>
            <a:ext cx="3009900" cy="2743200"/>
          </a:xfrm>
        </p:spPr>
        <p:txBody>
          <a:bodyPr/>
          <a:lstStyle/>
          <a:p>
            <a:r>
              <a:rPr lang="en-US" sz="2400"/>
              <a:t>union(4, 6)</a:t>
            </a:r>
          </a:p>
          <a:p>
            <a:r>
              <a:rPr lang="en-US" sz="2400"/>
              <a:t>union (1,3)</a:t>
            </a:r>
          </a:p>
          <a:p>
            <a:r>
              <a:rPr lang="en-US" sz="2400"/>
              <a:t>union(4, 5)</a:t>
            </a:r>
          </a:p>
          <a:p>
            <a:r>
              <a:rPr lang="en-US" sz="2400"/>
              <a:t>findset(2)</a:t>
            </a:r>
          </a:p>
          <a:p>
            <a:r>
              <a:rPr lang="en-US" sz="2400"/>
              <a:t>findset(5)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914400" y="4343400"/>
            <a:ext cx="6934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What are the sets after these operations?</a:t>
            </a:r>
          </a:p>
        </p:txBody>
      </p:sp>
    </p:spTree>
    <p:extLst>
      <p:ext uri="{BB962C8B-B14F-4D97-AF65-F5344CB8AC3E}">
        <p14:creationId xmlns:p14="http://schemas.microsoft.com/office/powerpoint/2010/main" val="142640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Kruskal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229600" cy="5638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Assume vertices are numbered 1...n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(n = |V|)</a:t>
            </a:r>
          </a:p>
          <a:p>
            <a:pPr>
              <a:spcBef>
                <a:spcPts val="200"/>
              </a:spcBef>
              <a:buNone/>
            </a:pPr>
            <a:r>
              <a:rPr lang="en-US" sz="2900" dirty="0" smtClean="0"/>
              <a:t>Sort edge list by weight (increasing order)</a:t>
            </a:r>
          </a:p>
          <a:p>
            <a:pPr>
              <a:spcBef>
                <a:spcPts val="200"/>
              </a:spcBef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= 1..n: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makeset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spcBef>
                <a:spcPts val="200"/>
              </a:spcBef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i, count, tree = 1, 0, []</a:t>
            </a:r>
            <a:br>
              <a:rPr lang="en-US" sz="2800" dirty="0" smtClean="0">
                <a:latin typeface="Courier New" pitchFamily="49" charset="0"/>
                <a:cs typeface="Courier New" pitchFamily="49" charset="0"/>
              </a:rPr>
            </a:b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200"/>
              </a:spcBef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while count &lt; n-1:</a:t>
            </a:r>
          </a:p>
          <a:p>
            <a:pPr>
              <a:spcBef>
                <a:spcPts val="200"/>
              </a:spcBef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da-DK" sz="2800" dirty="0" smtClean="0">
                <a:latin typeface="Courier New" pitchFamily="49" charset="0"/>
                <a:cs typeface="Courier New" pitchFamily="49" charset="0"/>
              </a:rPr>
              <a:t>if findset(edgelist[i].v) != </a:t>
            </a:r>
            <a:br>
              <a:rPr lang="da-DK" sz="2800" dirty="0" smtClean="0">
                <a:latin typeface="Courier New" pitchFamily="49" charset="0"/>
                <a:cs typeface="Courier New" pitchFamily="49" charset="0"/>
              </a:rPr>
            </a:br>
            <a:r>
              <a:rPr lang="da-DK" sz="2800" dirty="0" smtClean="0">
                <a:latin typeface="Courier New" pitchFamily="49" charset="0"/>
                <a:cs typeface="Courier New" pitchFamily="49" charset="0"/>
              </a:rPr>
              <a:t>   findset(edgelist[i].w):</a:t>
            </a:r>
          </a:p>
          <a:p>
            <a:pPr>
              <a:spcBef>
                <a:spcPts val="200"/>
              </a:spcBef>
              <a:buNone/>
            </a:pPr>
            <a:r>
              <a:rPr lang="da-DK" sz="2800" dirty="0" smtClean="0">
                <a:latin typeface="Courier New" pitchFamily="49" charset="0"/>
                <a:cs typeface="Courier New" pitchFamily="49" charset="0"/>
              </a:rPr>
              <a:t>	  tree += [edgelist[i]]</a:t>
            </a:r>
          </a:p>
          <a:p>
            <a:pPr>
              <a:spcBef>
                <a:spcPts val="200"/>
              </a:spcBef>
              <a:buNone/>
            </a:pPr>
            <a:r>
              <a:rPr lang="da-DK" sz="2800" dirty="0" smtClean="0">
                <a:latin typeface="Courier New" pitchFamily="49" charset="0"/>
                <a:cs typeface="Courier New" pitchFamily="49" charset="0"/>
              </a:rPr>
              <a:t>    count += 1</a:t>
            </a:r>
          </a:p>
          <a:p>
            <a:pPr>
              <a:spcBef>
                <a:spcPts val="200"/>
              </a:spcBef>
              <a:buNone/>
            </a:pPr>
            <a:r>
              <a:rPr lang="da-DK" sz="2800" dirty="0" smtClean="0">
                <a:latin typeface="Courier New" pitchFamily="49" charset="0"/>
                <a:cs typeface="Courier New" pitchFamily="49" charset="0"/>
              </a:rPr>
              <a:t>    union(edgelist[i].v, edgelist[i].w)</a:t>
            </a:r>
          </a:p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+= 1</a:t>
            </a:r>
          </a:p>
          <a:p>
            <a:pPr>
              <a:buNone/>
            </a:pP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return tree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324600" y="899160"/>
            <a:ext cx="2590800" cy="2677656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What can we say about efficiency of this algorithm (in terms of |V| and |E|)?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6687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914400"/>
          </a:xfrm>
        </p:spPr>
        <p:txBody>
          <a:bodyPr/>
          <a:lstStyle/>
          <a:p>
            <a:r>
              <a:rPr lang="en-US" dirty="0"/>
              <a:t>Set Representation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38200"/>
            <a:ext cx="8229600" cy="315468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Each disjoint set is a tree, with the </a:t>
            </a:r>
            <a:r>
              <a:rPr lang="en-US" dirty="0" smtClean="0"/>
              <a:t>"marked" </a:t>
            </a:r>
            <a:r>
              <a:rPr lang="en-US" dirty="0"/>
              <a:t>element as its </a:t>
            </a:r>
            <a:r>
              <a:rPr lang="en-US" dirty="0" smtClean="0"/>
              <a:t>root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Efficient representation of the trees: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an array called </a:t>
            </a:r>
            <a:r>
              <a:rPr lang="en-US" i="1" dirty="0"/>
              <a:t>parent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parent[i] contains the </a:t>
            </a:r>
            <a:r>
              <a:rPr lang="en-US" dirty="0" smtClean="0"/>
              <a:t>index of  </a:t>
            </a:r>
            <a:r>
              <a:rPr lang="en-US" dirty="0"/>
              <a:t>i’s parent.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i is </a:t>
            </a:r>
            <a:r>
              <a:rPr lang="en-US" dirty="0" smtClean="0"/>
              <a:t>a root</a:t>
            </a:r>
            <a:r>
              <a:rPr lang="en-US" dirty="0"/>
              <a:t>, parent[i]=</a:t>
            </a:r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552700" y="4499670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4</a:t>
            </a:r>
            <a:endParaRPr lang="en-US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4512975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2</a:t>
            </a:r>
            <a:endParaRPr lang="en-US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2133600" y="3886200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5</a:t>
            </a:r>
            <a:endParaRPr lang="en-US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1371600" y="5274975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8</a:t>
            </a:r>
            <a:endParaRPr lang="en-US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6248400" y="4528215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6</a:t>
            </a:r>
            <a:endParaRPr lang="en-US" sz="2200" dirty="0"/>
          </a:p>
        </p:txBody>
      </p:sp>
      <p:sp>
        <p:nvSpPr>
          <p:cNvPr id="9" name="TextBox 8"/>
          <p:cNvSpPr txBox="1"/>
          <p:nvPr/>
        </p:nvSpPr>
        <p:spPr>
          <a:xfrm>
            <a:off x="5181600" y="4512975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3</a:t>
            </a:r>
            <a:endParaRPr lang="en-US" sz="2200" dirty="0"/>
          </a:p>
        </p:txBody>
      </p:sp>
      <p:sp>
        <p:nvSpPr>
          <p:cNvPr id="10" name="TextBox 9"/>
          <p:cNvSpPr txBox="1"/>
          <p:nvPr/>
        </p:nvSpPr>
        <p:spPr>
          <a:xfrm>
            <a:off x="5715000" y="3886200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7</a:t>
            </a:r>
            <a:endParaRPr lang="en-US" sz="2200" dirty="0"/>
          </a:p>
        </p:txBody>
      </p:sp>
      <p:sp>
        <p:nvSpPr>
          <p:cNvPr id="11" name="TextBox 10"/>
          <p:cNvSpPr txBox="1"/>
          <p:nvPr/>
        </p:nvSpPr>
        <p:spPr>
          <a:xfrm>
            <a:off x="4038600" y="3886200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1</a:t>
            </a:r>
            <a:endParaRPr lang="en-US" sz="2200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1999488" y="4251960"/>
            <a:ext cx="210312" cy="320040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506212" y="4251960"/>
            <a:ext cx="210312" cy="320040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2362200" y="4217499"/>
            <a:ext cx="304800" cy="388961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6019800" y="4183039"/>
            <a:ext cx="304800" cy="388961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1600200" y="4953000"/>
            <a:ext cx="210312" cy="320040"/>
          </a:xfrm>
          <a:prstGeom prst="line">
            <a:avLst/>
          </a:prstGeom>
          <a:ln w="349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5162550"/>
            <a:ext cx="5314950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918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this representation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229600" cy="4495800"/>
          </a:xfrm>
        </p:spPr>
        <p:txBody>
          <a:bodyPr/>
          <a:lstStyle/>
          <a:p>
            <a:r>
              <a:rPr lang="en-US" dirty="0" err="1"/>
              <a:t>makeset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):</a:t>
            </a:r>
          </a:p>
          <a:p>
            <a:r>
              <a:rPr lang="en-US" dirty="0" err="1"/>
              <a:t>findset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):</a:t>
            </a:r>
          </a:p>
          <a:p>
            <a:r>
              <a:rPr lang="en-US" dirty="0" err="1"/>
              <a:t>mergetrees</a:t>
            </a:r>
            <a:r>
              <a:rPr lang="en-US" dirty="0"/>
              <a:t>(</a:t>
            </a:r>
            <a:r>
              <a:rPr lang="en-US" dirty="0" err="1"/>
              <a:t>i,j</a:t>
            </a:r>
            <a:r>
              <a:rPr lang="en-US" dirty="0"/>
              <a:t>):</a:t>
            </a:r>
          </a:p>
          <a:p>
            <a:pPr lvl="1"/>
            <a:r>
              <a:rPr lang="en-US" dirty="0"/>
              <a:t>assume that </a:t>
            </a:r>
            <a:r>
              <a:rPr lang="en-US" dirty="0" err="1"/>
              <a:t>i</a:t>
            </a:r>
            <a:r>
              <a:rPr lang="en-US" dirty="0"/>
              <a:t> and j are the marked elements from </a:t>
            </a:r>
            <a:r>
              <a:rPr lang="en-US" dirty="0" smtClean="0"/>
              <a:t>different </a:t>
            </a:r>
            <a:r>
              <a:rPr lang="en-US" dirty="0"/>
              <a:t>sets.</a:t>
            </a:r>
          </a:p>
          <a:p>
            <a:r>
              <a:rPr lang="en-US" dirty="0"/>
              <a:t>union(</a:t>
            </a:r>
            <a:r>
              <a:rPr lang="en-US" dirty="0" err="1"/>
              <a:t>i,j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assume that </a:t>
            </a:r>
            <a:r>
              <a:rPr lang="en-US" dirty="0" err="1" smtClean="0"/>
              <a:t>i</a:t>
            </a:r>
            <a:r>
              <a:rPr lang="en-US" dirty="0" smtClean="0"/>
              <a:t> and j are elements from different sets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35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Assume that we are going to do n </a:t>
            </a:r>
            <a:r>
              <a:rPr lang="en-US" dirty="0" err="1"/>
              <a:t>makeset</a:t>
            </a:r>
            <a:r>
              <a:rPr lang="en-US" dirty="0"/>
              <a:t> operations followed by m union/find operations</a:t>
            </a:r>
          </a:p>
          <a:p>
            <a:r>
              <a:rPr lang="en-US" dirty="0"/>
              <a:t>time for </a:t>
            </a:r>
            <a:r>
              <a:rPr lang="en-US" dirty="0" err="1"/>
              <a:t>makeset</a:t>
            </a:r>
            <a:r>
              <a:rPr lang="en-US" dirty="0"/>
              <a:t>?</a:t>
            </a:r>
          </a:p>
          <a:p>
            <a:r>
              <a:rPr lang="en-US" dirty="0"/>
              <a:t>worst case time for </a:t>
            </a:r>
            <a:r>
              <a:rPr lang="en-US" dirty="0" err="1"/>
              <a:t>findset</a:t>
            </a:r>
            <a:r>
              <a:rPr lang="en-US" dirty="0"/>
              <a:t>?</a:t>
            </a:r>
          </a:p>
          <a:p>
            <a:r>
              <a:rPr lang="en-US" dirty="0"/>
              <a:t>worst case time for union?</a:t>
            </a:r>
          </a:p>
          <a:p>
            <a:r>
              <a:rPr lang="en-US" dirty="0"/>
              <a:t>Worst case for all  m union/find operations?</a:t>
            </a:r>
          </a:p>
          <a:p>
            <a:r>
              <a:rPr lang="en-US" dirty="0"/>
              <a:t>worst case for total?</a:t>
            </a:r>
          </a:p>
          <a:p>
            <a:r>
              <a:rPr lang="en-US" dirty="0"/>
              <a:t>What if m &lt; n?</a:t>
            </a:r>
          </a:p>
          <a:p>
            <a:r>
              <a:rPr lang="en-US" dirty="0"/>
              <a:t>Write the formula to use min</a:t>
            </a:r>
          </a:p>
        </p:txBody>
      </p:sp>
    </p:spTree>
    <p:extLst>
      <p:ext uri="{BB962C8B-B14F-4D97-AF65-F5344CB8AC3E}">
        <p14:creationId xmlns:p14="http://schemas.microsoft.com/office/powerpoint/2010/main" val="266714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686800" cy="59436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dirty="0"/>
              <a:t>Make the shorter </a:t>
            </a:r>
            <a:r>
              <a:rPr lang="en-US" dirty="0" smtClean="0"/>
              <a:t>tree the </a:t>
            </a:r>
            <a:r>
              <a:rPr lang="en-US" dirty="0"/>
              <a:t>child of the taller </a:t>
            </a:r>
            <a:r>
              <a:rPr lang="en-US" dirty="0" smtClean="0"/>
              <a:t>one</a:t>
            </a:r>
            <a:endParaRPr lang="en-US" dirty="0"/>
          </a:p>
          <a:p>
            <a:pPr>
              <a:spcBef>
                <a:spcPts val="300"/>
              </a:spcBef>
            </a:pPr>
            <a:r>
              <a:rPr lang="en-US" dirty="0"/>
              <a:t>What do we need to add to the representation?</a:t>
            </a:r>
          </a:p>
          <a:p>
            <a:pPr>
              <a:spcBef>
                <a:spcPts val="300"/>
              </a:spcBef>
            </a:pPr>
            <a:r>
              <a:rPr lang="en-US" dirty="0"/>
              <a:t>rewrite </a:t>
            </a:r>
            <a:r>
              <a:rPr lang="en-US" dirty="0" err="1"/>
              <a:t>makeset</a:t>
            </a:r>
            <a:r>
              <a:rPr lang="en-US" dirty="0"/>
              <a:t>, </a:t>
            </a:r>
            <a:r>
              <a:rPr lang="en-US" dirty="0" err="1" smtClean="0"/>
              <a:t>mergetrees</a:t>
            </a:r>
            <a:endParaRPr lang="en-US" dirty="0"/>
          </a:p>
          <a:p>
            <a:r>
              <a:rPr lang="en-US" dirty="0" err="1"/>
              <a:t>findset</a:t>
            </a:r>
            <a:r>
              <a:rPr lang="en-US" dirty="0"/>
              <a:t> </a:t>
            </a:r>
            <a:r>
              <a:rPr lang="en-US" dirty="0" smtClean="0"/>
              <a:t>&amp; </a:t>
            </a:r>
            <a:r>
              <a:rPr lang="en-US" dirty="0"/>
              <a:t>union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are </a:t>
            </a:r>
            <a:r>
              <a:rPr lang="en-US" dirty="0"/>
              <a:t>unchanged. </a:t>
            </a:r>
          </a:p>
          <a:p>
            <a:r>
              <a:rPr lang="en-US" dirty="0"/>
              <a:t>What can we say about the maximum height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a k-node tree?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86800" cy="914400"/>
          </a:xfrm>
        </p:spPr>
        <p:txBody>
          <a:bodyPr/>
          <a:lstStyle/>
          <a:p>
            <a:r>
              <a:rPr lang="en-US" sz="3600" dirty="0" smtClean="0"/>
              <a:t>Can </a:t>
            </a:r>
            <a:r>
              <a:rPr lang="en-US" sz="3600" dirty="0"/>
              <a:t>we keep the trees from growing so fast?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05526" y="6349425"/>
            <a:ext cx="2276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Q37-5</a:t>
            </a:r>
            <a:endParaRPr lang="en-US" sz="3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63560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 Kruskal’s </a:t>
            </a:r>
            <a:r>
              <a:rPr lang="en-US" dirty="0"/>
              <a:t>algorithm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find a MST:</a:t>
            </a:r>
          </a:p>
          <a:p>
            <a:r>
              <a:rPr lang="en-US" dirty="0"/>
              <a:t>Start with a graph containing all of G’s n vertices and none of its edges.</a:t>
            </a:r>
          </a:p>
          <a:p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= 1 to n </a:t>
            </a:r>
            <a:r>
              <a:rPr lang="en-US" dirty="0" smtClean="0"/>
              <a:t>– 1:</a:t>
            </a:r>
            <a:endParaRPr lang="en-US" dirty="0"/>
          </a:p>
          <a:p>
            <a:pPr lvl="1"/>
            <a:r>
              <a:rPr lang="en-US" dirty="0"/>
              <a:t>Among all of G’s edges that can be added without creating a cycle, add one </a:t>
            </a:r>
            <a:r>
              <a:rPr lang="en-US" dirty="0" smtClean="0"/>
              <a:t>that has minimal </a:t>
            </a:r>
            <a:r>
              <a:rPr lang="en-US" dirty="0"/>
              <a:t>weight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Does this algorithm produce an MST for G?</a:t>
            </a:r>
            <a:endParaRPr lang="en-US" dirty="0"/>
          </a:p>
          <a:p>
            <a:pPr>
              <a:buFontTx/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914400"/>
          </a:xfrm>
        </p:spPr>
        <p:txBody>
          <a:bodyPr/>
          <a:lstStyle/>
          <a:p>
            <a:r>
              <a:rPr lang="en-US" sz="3600" dirty="0" smtClean="0"/>
              <a:t>Theorem</a:t>
            </a:r>
            <a:r>
              <a:rPr lang="en-US" sz="3600" dirty="0"/>
              <a:t>:  max height of a k-node tree </a:t>
            </a:r>
            <a:r>
              <a:rPr lang="en-US" sz="3600" dirty="0" smtClean="0"/>
              <a:t>T produced </a:t>
            </a:r>
            <a:r>
              <a:rPr lang="en-US" sz="3600" dirty="0"/>
              <a:t>by these algorithms is </a:t>
            </a:r>
            <a:r>
              <a:rPr lang="en-US" sz="3600" dirty="0">
                <a:sym typeface="Symbol" pitchFamily="18" charset="2"/>
              </a:rPr>
              <a:t></a:t>
            </a:r>
            <a:r>
              <a:rPr lang="en-US" sz="3600" dirty="0" err="1"/>
              <a:t>lg</a:t>
            </a:r>
            <a:r>
              <a:rPr lang="en-US" sz="3600" dirty="0"/>
              <a:t> k</a:t>
            </a:r>
            <a:r>
              <a:rPr lang="en-US" sz="3600" dirty="0">
                <a:sym typeface="Symbol" pitchFamily="18" charset="2"/>
              </a:rPr>
              <a:t>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Base case…</a:t>
            </a:r>
          </a:p>
          <a:p>
            <a:pPr>
              <a:lnSpc>
                <a:spcPct val="90000"/>
              </a:lnSpc>
            </a:pPr>
            <a:r>
              <a:rPr lang="en-US" dirty="0"/>
              <a:t>Induction hypothesis…</a:t>
            </a:r>
          </a:p>
          <a:p>
            <a:pPr>
              <a:lnSpc>
                <a:spcPct val="90000"/>
              </a:lnSpc>
            </a:pPr>
            <a:r>
              <a:rPr lang="en-US" dirty="0"/>
              <a:t>Induction step: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Let T be a k-node tree</a:t>
            </a:r>
          </a:p>
          <a:p>
            <a:pPr lvl="1">
              <a:lnSpc>
                <a:spcPct val="130000"/>
              </a:lnSpc>
              <a:spcBef>
                <a:spcPct val="15000"/>
              </a:spcBef>
            </a:pPr>
            <a:r>
              <a:rPr lang="en-US" dirty="0"/>
              <a:t>T is the union of two trees: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with k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 smtClean="0"/>
              <a:t>nodes and height h</a:t>
            </a:r>
            <a:r>
              <a:rPr lang="en-US" baseline="-25000" dirty="0" smtClean="0"/>
              <a:t>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T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with k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 smtClean="0"/>
              <a:t>nodes and </a:t>
            </a:r>
            <a:r>
              <a:rPr lang="en-US" dirty="0"/>
              <a:t>height 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 lvl="1">
              <a:lnSpc>
                <a:spcPct val="130000"/>
              </a:lnSpc>
              <a:spcBef>
                <a:spcPct val="15000"/>
              </a:spcBef>
            </a:pPr>
            <a:r>
              <a:rPr lang="en-US" dirty="0" smtClean="0"/>
              <a:t>What can we  say about the </a:t>
            </a:r>
            <a:r>
              <a:rPr lang="en-US" dirty="0"/>
              <a:t>heights of these trees?</a:t>
            </a:r>
          </a:p>
          <a:p>
            <a:pPr lvl="1">
              <a:lnSpc>
                <a:spcPct val="130000"/>
              </a:lnSpc>
              <a:spcBef>
                <a:spcPct val="15000"/>
              </a:spcBef>
            </a:pPr>
            <a:r>
              <a:rPr lang="en-US" dirty="0"/>
              <a:t>Case 1: h</a:t>
            </a:r>
            <a:r>
              <a:rPr lang="en-US" baseline="-25000" dirty="0"/>
              <a:t>1</a:t>
            </a:r>
            <a:r>
              <a:rPr lang="en-US" dirty="0">
                <a:cs typeface="Tahoma" charset="0"/>
              </a:rPr>
              <a:t>≠h</a:t>
            </a:r>
            <a:r>
              <a:rPr lang="en-US" baseline="-25000" dirty="0">
                <a:cs typeface="Tahoma" charset="0"/>
              </a:rPr>
              <a:t>2</a:t>
            </a:r>
            <a:r>
              <a:rPr lang="en-US" dirty="0">
                <a:cs typeface="Tahoma" charset="0"/>
              </a:rPr>
              <a:t>. Height of T is</a:t>
            </a:r>
          </a:p>
          <a:p>
            <a:pPr lvl="1">
              <a:lnSpc>
                <a:spcPct val="130000"/>
              </a:lnSpc>
              <a:spcBef>
                <a:spcPct val="15000"/>
              </a:spcBef>
            </a:pPr>
            <a:r>
              <a:rPr lang="en-US" dirty="0">
                <a:cs typeface="Tahoma" charset="0"/>
              </a:rPr>
              <a:t>Case 2: </a:t>
            </a:r>
            <a:r>
              <a:rPr lang="en-US" dirty="0"/>
              <a:t>h</a:t>
            </a:r>
            <a:r>
              <a:rPr lang="en-US" baseline="-25000" dirty="0"/>
              <a:t>1</a:t>
            </a:r>
            <a:r>
              <a:rPr lang="en-US" dirty="0">
                <a:cs typeface="Tahoma" charset="0"/>
              </a:rPr>
              <a:t>=h</a:t>
            </a:r>
            <a:r>
              <a:rPr lang="en-US" baseline="-25000" dirty="0">
                <a:cs typeface="Tahoma" charset="0"/>
              </a:rPr>
              <a:t>2</a:t>
            </a:r>
            <a:r>
              <a:rPr lang="en-US" dirty="0">
                <a:cs typeface="Tahoma" charset="0"/>
              </a:rPr>
              <a:t>. WLOG Assume k</a:t>
            </a:r>
            <a:r>
              <a:rPr lang="en-US" baseline="-25000" dirty="0">
                <a:cs typeface="Tahoma" charset="0"/>
              </a:rPr>
              <a:t>1</a:t>
            </a:r>
            <a:r>
              <a:rPr lang="en-US" dirty="0">
                <a:cs typeface="Tahoma" charset="0"/>
              </a:rPr>
              <a:t>≥k</a:t>
            </a:r>
            <a:r>
              <a:rPr lang="en-US" baseline="-25000" dirty="0">
                <a:cs typeface="Tahoma" charset="0"/>
              </a:rPr>
              <a:t>2</a:t>
            </a:r>
            <a:r>
              <a:rPr lang="en-US" dirty="0">
                <a:cs typeface="Tahoma" charset="0"/>
              </a:rPr>
              <a:t>. Then k</a:t>
            </a:r>
            <a:r>
              <a:rPr lang="en-US" baseline="-25000" dirty="0">
                <a:cs typeface="Tahoma" charset="0"/>
              </a:rPr>
              <a:t>2</a:t>
            </a:r>
            <a:r>
              <a:rPr lang="en-US" dirty="0">
                <a:cs typeface="Tahoma" charset="0"/>
              </a:rPr>
              <a:t>≤k/2.  Height of tree is 1 + h2 ≤ …</a:t>
            </a:r>
          </a:p>
          <a:p>
            <a:pPr lvl="1">
              <a:lnSpc>
                <a:spcPct val="130000"/>
              </a:lnSpc>
              <a:spcBef>
                <a:spcPct val="15000"/>
              </a:spcBef>
            </a:pPr>
            <a:endParaRPr lang="en-US" dirty="0">
              <a:cs typeface="Tahoma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05526" y="6349425"/>
            <a:ext cx="2276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Q37-5</a:t>
            </a:r>
            <a:endParaRPr lang="en-US" sz="3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226120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Worst-case running time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Again, assume n </a:t>
            </a:r>
            <a:r>
              <a:rPr lang="en-US" dirty="0" err="1"/>
              <a:t>makeset</a:t>
            </a:r>
            <a:r>
              <a:rPr lang="en-US" dirty="0"/>
              <a:t> operations, followed by m union/find operations.</a:t>
            </a:r>
          </a:p>
          <a:p>
            <a:r>
              <a:rPr lang="en-US" dirty="0"/>
              <a:t>If m &gt; n</a:t>
            </a:r>
          </a:p>
          <a:p>
            <a:r>
              <a:rPr lang="en-US" dirty="0"/>
              <a:t>If m &lt; n</a:t>
            </a:r>
          </a:p>
        </p:txBody>
      </p:sp>
    </p:spTree>
    <p:extLst>
      <p:ext uri="{BB962C8B-B14F-4D97-AF65-F5344CB8AC3E}">
        <p14:creationId xmlns:p14="http://schemas.microsoft.com/office/powerpoint/2010/main" val="141034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Speed it up a little </a:t>
            </a:r>
            <a:r>
              <a:rPr lang="en-US" dirty="0" smtClean="0"/>
              <a:t>more</a:t>
            </a:r>
            <a:endParaRPr 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/>
              <a:t>Path compression: </a:t>
            </a:r>
            <a:r>
              <a:rPr lang="en-US" dirty="0" smtClean="0"/>
              <a:t>Whenever </a:t>
            </a:r>
            <a:r>
              <a:rPr lang="en-US" dirty="0"/>
              <a:t>we do a </a:t>
            </a:r>
            <a:r>
              <a:rPr lang="en-US" dirty="0" err="1"/>
              <a:t>findset</a:t>
            </a:r>
            <a:r>
              <a:rPr lang="en-US" dirty="0"/>
              <a:t> operation, change the parent pointer of each node </a:t>
            </a:r>
            <a:r>
              <a:rPr lang="en-US" dirty="0" smtClean="0"/>
              <a:t>that we pass through on the way to the root  </a:t>
            </a:r>
            <a:r>
              <a:rPr lang="en-US" dirty="0"/>
              <a:t>so that it </a:t>
            </a:r>
            <a:r>
              <a:rPr lang="en-US" dirty="0" smtClean="0"/>
              <a:t>now points directly to </a:t>
            </a:r>
            <a:r>
              <a:rPr lang="en-US" dirty="0"/>
              <a:t>the </a:t>
            </a:r>
            <a:r>
              <a:rPr lang="en-US" dirty="0" smtClean="0"/>
              <a:t>root.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Replace the </a:t>
            </a:r>
            <a:r>
              <a:rPr lang="en-US" dirty="0">
                <a:solidFill>
                  <a:srgbClr val="FF0000"/>
                </a:solidFill>
              </a:rPr>
              <a:t>height</a:t>
            </a:r>
            <a:r>
              <a:rPr lang="en-US" dirty="0"/>
              <a:t> array </a:t>
            </a:r>
            <a:r>
              <a:rPr lang="en-US" dirty="0" smtClean="0"/>
              <a:t>by a </a:t>
            </a:r>
            <a:r>
              <a:rPr lang="en-US" dirty="0">
                <a:solidFill>
                  <a:srgbClr val="FF0000"/>
                </a:solidFill>
              </a:rPr>
              <a:t>rank</a:t>
            </a:r>
            <a:r>
              <a:rPr lang="en-US" dirty="0"/>
              <a:t> array, since it now is only an upper bound for the height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Look at </a:t>
            </a:r>
            <a:r>
              <a:rPr lang="en-US" dirty="0" err="1"/>
              <a:t>makeset</a:t>
            </a:r>
            <a:r>
              <a:rPr lang="en-US" dirty="0"/>
              <a:t>, </a:t>
            </a:r>
            <a:r>
              <a:rPr lang="en-US" dirty="0" err="1"/>
              <a:t>findset</a:t>
            </a:r>
            <a:r>
              <a:rPr lang="en-US" dirty="0"/>
              <a:t>, </a:t>
            </a:r>
            <a:r>
              <a:rPr lang="en-US" dirty="0" err="1"/>
              <a:t>mergetrees</a:t>
            </a:r>
            <a:r>
              <a:rPr lang="en-US" dirty="0"/>
              <a:t> (on next slides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46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Makeset</a:t>
            </a:r>
            <a:endParaRPr lang="en-US" dirty="0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457200" y="974725"/>
            <a:ext cx="7924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>
                <a:latin typeface="+mn-lt"/>
              </a:rPr>
              <a:t>This algorithm represents the set {</a:t>
            </a:r>
            <a:r>
              <a:rPr lang="en-US" sz="2800" i="1" dirty="0" err="1">
                <a:latin typeface="+mn-lt"/>
              </a:rPr>
              <a:t>i</a:t>
            </a:r>
            <a:r>
              <a:rPr lang="en-US" sz="2800" dirty="0">
                <a:latin typeface="+mn-lt"/>
              </a:rPr>
              <a:t>} as a one-node tree and initializes its rank to 0.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381000" y="2290465"/>
            <a:ext cx="4267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/>
            <a:r>
              <a:rPr lang="en-US" sz="2400" b="1" i="1" dirty="0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 makeset3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):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i</a:t>
            </a:r>
            <a:endParaRPr lang="en-US" sz="2400" i="1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rank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0</a:t>
            </a:r>
            <a:endParaRPr lang="en-US" sz="2400" i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50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Findset</a:t>
            </a:r>
            <a:endParaRPr lang="en-US" dirty="0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609600" y="685800"/>
            <a:ext cx="82296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Char char="•"/>
            </a:pPr>
            <a:r>
              <a:rPr lang="en-US" sz="3200" dirty="0">
                <a:latin typeface="+mn-lt"/>
              </a:rPr>
              <a:t>This algorithm returns the root of the tree to which i  belongs and makes every node on the path from i to the root (except the root itself) a child of the root.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762000" y="2767548"/>
            <a:ext cx="6705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/>
            <a:r>
              <a:rPr lang="en-US" sz="2400" b="1" i="1" dirty="0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findset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):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nl-NL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root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i</a:t>
            </a:r>
          </a:p>
          <a:p>
            <a:pPr defTabSz="457200"/>
            <a:r>
              <a:rPr lang="nl-NL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l-NL" sz="2400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nl-NL" sz="2400" i="1" dirty="0" smtClean="0">
                <a:latin typeface="Courier New" pitchFamily="49" charset="0"/>
                <a:cs typeface="Courier New" pitchFamily="49" charset="0"/>
              </a:rPr>
              <a:t>root </a:t>
            </a:r>
            <a:r>
              <a:rPr lang="nl-NL" sz="2400" dirty="0" smtClean="0">
                <a:latin typeface="Courier New" pitchFamily="49" charset="0"/>
                <a:cs typeface="Courier New" pitchFamily="49" charset="0"/>
              </a:rPr>
              <a:t>!= 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root</a:t>
            </a:r>
            <a:r>
              <a:rPr lang="nl-NL" sz="2400" dirty="0" smtClean="0">
                <a:latin typeface="Courier New" pitchFamily="49" charset="0"/>
                <a:cs typeface="Courier New" pitchFamily="49" charset="0"/>
              </a:rPr>
              <a:t>]:</a:t>
            </a:r>
            <a:endParaRPr lang="nl-NL" sz="24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nl-NL" sz="2400" dirty="0">
                <a:latin typeface="Courier New" pitchFamily="49" charset="0"/>
                <a:cs typeface="Courier New" pitchFamily="49" charset="0"/>
              </a:rPr>
              <a:t>  		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root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root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defTabSz="457200"/>
            <a:r>
              <a:rPr lang="nl-NL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defTabSz="457200"/>
            <a:r>
              <a:rPr lang="nl-NL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l-NL" sz="2400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nl-NL" sz="2400" i="1" dirty="0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nl-NL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!= </a:t>
            </a:r>
            <a:r>
              <a:rPr lang="nl-NL" sz="2400" i="1" dirty="0" smtClean="0">
                <a:latin typeface="Courier New" pitchFamily="49" charset="0"/>
                <a:cs typeface="Courier New" pitchFamily="49" charset="0"/>
              </a:rPr>
              <a:t>root</a:t>
            </a:r>
            <a:r>
              <a:rPr lang="nl-NL" sz="2400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nl-NL" sz="24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nl-NL" sz="2400" dirty="0">
                <a:latin typeface="Courier New" pitchFamily="49" charset="0"/>
                <a:cs typeface="Courier New" pitchFamily="49" charset="0"/>
              </a:rPr>
              <a:t> 		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root</a:t>
            </a:r>
          </a:p>
          <a:p>
            <a:pPr defTabSz="457200"/>
            <a:r>
              <a:rPr lang="nl-NL" sz="2400" dirty="0">
                <a:latin typeface="Courier New" pitchFamily="49" charset="0"/>
                <a:cs typeface="Courier New" pitchFamily="49" charset="0"/>
              </a:rPr>
              <a:t>  		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defTabSz="457200"/>
            <a:r>
              <a:rPr lang="nl-NL" sz="2400" dirty="0">
                <a:latin typeface="Courier New" pitchFamily="49" charset="0"/>
                <a:cs typeface="Courier New" pitchFamily="49" charset="0"/>
              </a:rPr>
              <a:t>  		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nl-NL" sz="2400" i="1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nl-NL" sz="2400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nl-NL" sz="24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nl-NL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nl-NL" sz="2400" b="1" dirty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nl-NL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nl-NL" sz="2400" i="1" dirty="0" smtClean="0">
                <a:latin typeface="Courier New" pitchFamily="49" charset="0"/>
                <a:cs typeface="Courier New" pitchFamily="49" charset="0"/>
              </a:rPr>
              <a:t>root</a:t>
            </a:r>
            <a:endParaRPr lang="nl-NL" sz="2400" i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57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Mergetrees</a:t>
            </a:r>
            <a:endParaRPr lang="en-US" dirty="0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914400" y="914400"/>
            <a:ext cx="7772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>
                <a:latin typeface="+mj-lt"/>
              </a:rPr>
              <a:t>This algorithm receives as input the roots of two distinct trees and combines them by making the root of the tree of smaller rank a child of the other root. If the trees have the same rank, we arbitrarily make the root of the first tree a child of the other root.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914400" y="3506212"/>
            <a:ext cx="65532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7200"/>
            <a:r>
              <a:rPr lang="en-US" sz="2400" b="1" i="1" dirty="0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mergetrees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rank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 &lt; 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rank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]: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400" dirty="0">
                <a:latin typeface="Courier New" pitchFamily="49" charset="0"/>
                <a:cs typeface="Courier New" pitchFamily="49" charset="0"/>
              </a:rPr>
              <a:t>  		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defTabSz="457200"/>
            <a:r>
              <a:rPr lang="en-US" sz="2400" dirty="0">
                <a:latin typeface="Courier New" pitchFamily="49" charset="0"/>
                <a:cs typeface="Courier New" pitchFamily="49" charset="0"/>
              </a:rPr>
              <a:t>  	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rank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 &gt; 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rank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]: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400" dirty="0">
                <a:latin typeface="Courier New" pitchFamily="49" charset="0"/>
                <a:cs typeface="Courier New" pitchFamily="49" charset="0"/>
              </a:rPr>
              <a:t>  		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i</a:t>
            </a:r>
            <a:endParaRPr lang="en-US" sz="2400" i="1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400" dirty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pPr defTabSz="457200"/>
            <a:r>
              <a:rPr lang="en-US" sz="2400" dirty="0">
                <a:latin typeface="Courier New" pitchFamily="49" charset="0"/>
                <a:cs typeface="Courier New" pitchFamily="49" charset="0"/>
              </a:rPr>
              <a:t>   	</a:t>
            </a: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parent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j</a:t>
            </a:r>
          </a:p>
          <a:p>
            <a:pPr defTabSz="457200"/>
            <a:r>
              <a:rPr lang="en-US" sz="2400" dirty="0">
                <a:latin typeface="Courier New" pitchFamily="49" charset="0"/>
                <a:cs typeface="Courier New" pitchFamily="49" charset="0"/>
              </a:rPr>
              <a:t>  		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rank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rank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] +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1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It's complicated!</a:t>
            </a:r>
          </a:p>
          <a:p>
            <a:r>
              <a:rPr lang="en-US" dirty="0" smtClean="0"/>
              <a:t>R.E. </a:t>
            </a:r>
            <a:r>
              <a:rPr lang="en-US" dirty="0" err="1" smtClean="0"/>
              <a:t>Tarjan</a:t>
            </a:r>
            <a:r>
              <a:rPr lang="en-US" dirty="0" smtClean="0"/>
              <a:t> proved (1975)*:</a:t>
            </a:r>
          </a:p>
          <a:p>
            <a:pPr lvl="1"/>
            <a:r>
              <a:rPr lang="en-US" dirty="0" smtClean="0"/>
              <a:t>Let t = m + n</a:t>
            </a:r>
          </a:p>
          <a:p>
            <a:pPr lvl="1"/>
            <a:r>
              <a:rPr lang="en-US" dirty="0" smtClean="0"/>
              <a:t>Worst case running time is </a:t>
            </a:r>
            <a:r>
              <a:rPr lang="az-Cyrl-AZ" dirty="0" smtClean="0">
                <a:latin typeface="Calibri"/>
              </a:rPr>
              <a:t>Ѳ</a:t>
            </a:r>
            <a:r>
              <a:rPr lang="en-US" dirty="0" smtClean="0">
                <a:latin typeface="Calibri"/>
              </a:rPr>
              <a:t>(t </a:t>
            </a:r>
            <a:r>
              <a:rPr lang="el-GR" dirty="0" smtClean="0">
                <a:latin typeface="Calibri"/>
              </a:rPr>
              <a:t>α</a:t>
            </a:r>
            <a:r>
              <a:rPr lang="en-US" dirty="0" smtClean="0">
                <a:latin typeface="Calibri"/>
              </a:rPr>
              <a:t>(t, n)), where</a:t>
            </a:r>
            <a:br>
              <a:rPr lang="en-US" dirty="0" smtClean="0">
                <a:latin typeface="Calibri"/>
              </a:rPr>
            </a:br>
            <a:r>
              <a:rPr lang="el-GR" dirty="0" smtClean="0">
                <a:latin typeface="Calibri"/>
              </a:rPr>
              <a:t>α</a:t>
            </a:r>
            <a:r>
              <a:rPr lang="en-US" dirty="0" smtClean="0">
                <a:latin typeface="Calibri"/>
              </a:rPr>
              <a:t> is a function with an </a:t>
            </a:r>
            <a:r>
              <a:rPr lang="en-US" i="1" dirty="0" smtClean="0">
                <a:latin typeface="Calibri"/>
              </a:rPr>
              <a:t>extremely </a:t>
            </a:r>
            <a:r>
              <a:rPr lang="en-US" dirty="0" smtClean="0">
                <a:latin typeface="Calibri"/>
              </a:rPr>
              <a:t>slow growth rate.</a:t>
            </a:r>
          </a:p>
          <a:p>
            <a:pPr lvl="1"/>
            <a:r>
              <a:rPr lang="en-US" dirty="0" err="1" smtClean="0">
                <a:latin typeface="Calibri"/>
              </a:rPr>
              <a:t>Tarjan's</a:t>
            </a:r>
            <a:r>
              <a:rPr lang="en-US" dirty="0" smtClean="0">
                <a:latin typeface="Calibri"/>
              </a:rPr>
              <a:t> </a:t>
            </a:r>
            <a:r>
              <a:rPr lang="el-GR" dirty="0" smtClean="0">
                <a:latin typeface="Calibri"/>
              </a:rPr>
              <a:t>α</a:t>
            </a:r>
            <a:r>
              <a:rPr lang="en-US" dirty="0" smtClean="0">
                <a:latin typeface="Calibri"/>
              </a:rPr>
              <a:t>:</a:t>
            </a:r>
          </a:p>
          <a:p>
            <a:pPr lvl="1"/>
            <a:r>
              <a:rPr lang="en-US" dirty="0" smtClean="0">
                <a:latin typeface="Calibri"/>
              </a:rPr>
              <a:t>α(t, n) ≤ 4 for all n ≤ 10</a:t>
            </a:r>
            <a:r>
              <a:rPr lang="en-US" baseline="30000" dirty="0" smtClean="0">
                <a:latin typeface="Calibri"/>
              </a:rPr>
              <a:t>19728</a:t>
            </a:r>
          </a:p>
          <a:p>
            <a:r>
              <a:rPr lang="en-US" dirty="0" smtClean="0">
                <a:latin typeface="Calibri"/>
              </a:rPr>
              <a:t>Thus the amortized time for each operation is essentially constant time.</a:t>
            </a:r>
            <a:r>
              <a:rPr lang="en-US" baseline="30000" dirty="0" smtClean="0">
                <a:latin typeface="Calibri"/>
              </a:rPr>
              <a:t/>
            </a:r>
            <a:br>
              <a:rPr lang="en-US" baseline="30000" dirty="0" smtClean="0">
                <a:latin typeface="Calibri"/>
              </a:rPr>
            </a:br>
            <a:r>
              <a:rPr lang="en-US" baseline="30000" dirty="0" smtClean="0">
                <a:latin typeface="Calibri"/>
              </a:rPr>
              <a:t/>
            </a:r>
            <a:br>
              <a:rPr lang="en-US" baseline="30000" dirty="0" smtClean="0">
                <a:latin typeface="Calibri"/>
              </a:rPr>
            </a:br>
            <a:r>
              <a:rPr lang="en-US" baseline="30000" dirty="0" smtClean="0">
                <a:latin typeface="Calibri"/>
              </a:rPr>
              <a:t/>
            </a:r>
            <a:br>
              <a:rPr lang="en-US" baseline="30000" dirty="0" smtClean="0">
                <a:latin typeface="Calibri"/>
              </a:rPr>
            </a:br>
            <a:r>
              <a:rPr lang="en-US" baseline="30000" dirty="0" smtClean="0">
                <a:latin typeface="Calibri"/>
              </a:rPr>
              <a:t/>
            </a:r>
            <a:br>
              <a:rPr lang="en-US" baseline="30000" dirty="0" smtClean="0">
                <a:latin typeface="Calibri"/>
              </a:rPr>
            </a:br>
            <a:endParaRPr lang="en-US" baseline="30000" dirty="0" smtClean="0">
              <a:latin typeface="Calibri"/>
            </a:endParaRPr>
          </a:p>
          <a:p>
            <a:pPr>
              <a:buNone/>
            </a:pPr>
            <a:r>
              <a:rPr lang="en-US" baseline="30000" dirty="0" smtClean="0">
                <a:latin typeface="Calibri"/>
              </a:rPr>
              <a:t>*</a:t>
            </a:r>
            <a:r>
              <a:rPr lang="en-US" sz="2600" dirty="0" smtClean="0">
                <a:latin typeface="Calibri"/>
              </a:rPr>
              <a:t> According to </a:t>
            </a:r>
            <a:r>
              <a:rPr lang="en-US" sz="2600" i="1" dirty="0" smtClean="0">
                <a:latin typeface="Calibri"/>
              </a:rPr>
              <a:t>Algorithms </a:t>
            </a:r>
            <a:r>
              <a:rPr lang="en-US" sz="2600" dirty="0" smtClean="0">
                <a:latin typeface="Calibri"/>
              </a:rPr>
              <a:t>by R. </a:t>
            </a:r>
            <a:r>
              <a:rPr lang="en-US" sz="2600" dirty="0" err="1" smtClean="0">
                <a:latin typeface="Calibri"/>
              </a:rPr>
              <a:t>Johnsonbaugh</a:t>
            </a:r>
            <a:r>
              <a:rPr lang="en-US" sz="2600" dirty="0" smtClean="0">
                <a:latin typeface="Calibri"/>
              </a:rPr>
              <a:t> and M. Schaefer, 2004, Prentice-Hall, pages 160-161</a:t>
            </a:r>
          </a:p>
          <a:p>
            <a:pPr lvl="1">
              <a:buNone/>
            </a:pPr>
            <a:endParaRPr lang="en-US" dirty="0" smtClean="0">
              <a:latin typeface="Calibri"/>
            </a:endParaRP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4493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638"/>
            <a:ext cx="7467600" cy="715962"/>
          </a:xfrm>
        </p:spPr>
        <p:txBody>
          <a:bodyPr/>
          <a:lstStyle/>
          <a:p>
            <a:r>
              <a:rPr lang="en-US" sz="4000" dirty="0"/>
              <a:t>Does </a:t>
            </a:r>
            <a:r>
              <a:rPr lang="en-US" sz="4000" dirty="0" err="1"/>
              <a:t>Kruskal</a:t>
            </a:r>
            <a:r>
              <a:rPr lang="en-US" sz="4000" dirty="0"/>
              <a:t> </a:t>
            </a:r>
            <a:r>
              <a:rPr lang="en-US" sz="4000" dirty="0" smtClean="0"/>
              <a:t>produce a </a:t>
            </a:r>
            <a:r>
              <a:rPr lang="en-US" sz="4000" dirty="0"/>
              <a:t>MST?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001000" cy="5486400"/>
          </a:xfrm>
        </p:spPr>
        <p:txBody>
          <a:bodyPr/>
          <a:lstStyle/>
          <a:p>
            <a:r>
              <a:rPr lang="en-US" sz="2800" dirty="0"/>
              <a:t>Claim:  </a:t>
            </a:r>
            <a:r>
              <a:rPr lang="en-US" sz="2800" dirty="0" smtClean="0"/>
              <a:t>After  </a:t>
            </a:r>
            <a:r>
              <a:rPr lang="en-US" sz="2800" dirty="0"/>
              <a:t>every step of Kruskal’s algorithm, we have a set of edges that is part of an </a:t>
            </a:r>
            <a:r>
              <a:rPr lang="en-US" sz="2800" dirty="0" smtClean="0"/>
              <a:t>MST</a:t>
            </a:r>
            <a:endParaRPr lang="en-US" sz="2800" dirty="0"/>
          </a:p>
          <a:p>
            <a:r>
              <a:rPr lang="en-US" sz="2800" dirty="0"/>
              <a:t>Base case …</a:t>
            </a:r>
          </a:p>
          <a:p>
            <a:r>
              <a:rPr lang="en-US" sz="2800" dirty="0" smtClean="0"/>
              <a:t>Induction step:</a:t>
            </a:r>
            <a:endParaRPr lang="en-US" sz="2800" dirty="0"/>
          </a:p>
          <a:p>
            <a:pPr lvl="1">
              <a:lnSpc>
                <a:spcPct val="80000"/>
              </a:lnSpc>
            </a:pPr>
            <a:r>
              <a:rPr lang="en-US" sz="2400" dirty="0" smtClean="0"/>
              <a:t>Induction Assumption: before adding an edge we have a </a:t>
            </a:r>
            <a:r>
              <a:rPr lang="en-US" sz="2400" dirty="0" err="1" smtClean="0"/>
              <a:t>subgraph</a:t>
            </a:r>
            <a:r>
              <a:rPr lang="en-US" sz="2400" dirty="0" smtClean="0"/>
              <a:t> of an MST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We must show that after adding the next edge we have a </a:t>
            </a:r>
            <a:r>
              <a:rPr lang="en-US" sz="2400" dirty="0" err="1" smtClean="0"/>
              <a:t>subgraph</a:t>
            </a:r>
            <a:r>
              <a:rPr lang="en-US" sz="2400" dirty="0" smtClean="0"/>
              <a:t> of an MST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Suppose that the most recently added edge is e = (v, w).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Let C be the component (of the “before adding e” MST </a:t>
            </a:r>
            <a:r>
              <a:rPr lang="en-US" sz="2400" dirty="0" err="1" smtClean="0"/>
              <a:t>subgraph</a:t>
            </a:r>
            <a:r>
              <a:rPr lang="en-US" sz="2400" dirty="0" smtClean="0"/>
              <a:t>) that contains v 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/>
              <a:t>Note that there must be such a component and that it is unique.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Are all  of the conditions of MST lemma met?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Thus the new graph is a </a:t>
            </a:r>
            <a:r>
              <a:rPr lang="en-US" sz="2400" dirty="0" err="1" smtClean="0"/>
              <a:t>subgraph</a:t>
            </a:r>
            <a:r>
              <a:rPr lang="en-US" sz="2400" dirty="0" smtClean="0"/>
              <a:t> of an MST of G</a:t>
            </a:r>
          </a:p>
          <a:p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4114800" y="2057400"/>
            <a:ext cx="46434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Work on the quiz questions with one or two other students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391400" cy="792162"/>
          </a:xfrm>
        </p:spPr>
        <p:txBody>
          <a:bodyPr/>
          <a:lstStyle/>
          <a:p>
            <a:r>
              <a:rPr lang="en-US" sz="4000"/>
              <a:t>Does Prim produce an MST?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Proof similar to </a:t>
            </a:r>
            <a:r>
              <a:rPr lang="en-US" dirty="0" err="1"/>
              <a:t>Kruskal</a:t>
            </a:r>
            <a:r>
              <a:rPr lang="en-US" dirty="0"/>
              <a:t>.</a:t>
            </a:r>
          </a:p>
          <a:p>
            <a:r>
              <a:rPr lang="en-US" dirty="0" smtClean="0"/>
              <a:t>It's done in the textbook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en-US" dirty="0" smtClean="0"/>
              <a:t>Recap: Prim’s Algorithm for Minimal Spanning Tree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/>
              <a:t>Start with T as a single vertex of G (which</a:t>
            </a:r>
            <a:r>
              <a:rPr lang="en-US" i="1" dirty="0"/>
              <a:t> is</a:t>
            </a:r>
            <a:r>
              <a:rPr lang="en-US" dirty="0"/>
              <a:t> a MST for a single-node graph).</a:t>
            </a:r>
          </a:p>
          <a:p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= 1 to n </a:t>
            </a:r>
            <a:r>
              <a:rPr lang="en-US" dirty="0" smtClean="0"/>
              <a:t>– 1:</a:t>
            </a:r>
            <a:endParaRPr lang="en-US" dirty="0"/>
          </a:p>
          <a:p>
            <a:pPr lvl="1"/>
            <a:r>
              <a:rPr lang="en-US" dirty="0"/>
              <a:t>Among all edges of G that connect a vertex in T to a vertex that is not yet in T, add to T a minimum-weight edge</a:t>
            </a:r>
            <a:r>
              <a:rPr lang="en-US" dirty="0" smtClean="0"/>
              <a:t>.</a:t>
            </a:r>
            <a:endParaRPr lang="en-US" sz="2000" dirty="0"/>
          </a:p>
          <a:p>
            <a:pPr marL="457200" lvl="1" indent="0">
              <a:buNone/>
            </a:pPr>
            <a:r>
              <a:rPr lang="en-US" dirty="0" smtClean="0"/>
              <a:t>At each stage, T is a MST for a connected subgraph of </a:t>
            </a:r>
            <a:r>
              <a:rPr lang="en-US" dirty="0" smtClean="0"/>
              <a:t>G.    </a:t>
            </a:r>
            <a:r>
              <a:rPr lang="en-US" b="1" dirty="0">
                <a:solidFill>
                  <a:srgbClr val="FF0000"/>
                </a:solidFill>
              </a:rPr>
              <a:t>A </a:t>
            </a:r>
            <a:r>
              <a:rPr lang="en-US" b="1" dirty="0" smtClean="0">
                <a:solidFill>
                  <a:srgbClr val="FF0000"/>
                </a:solidFill>
              </a:rPr>
              <a:t>s</a:t>
            </a:r>
            <a:r>
              <a:rPr lang="en-US" b="1" dirty="0" smtClean="0">
                <a:solidFill>
                  <a:srgbClr val="FF0000"/>
                </a:solidFill>
              </a:rPr>
              <a:t>imple idea; but how to do it efficiently?</a:t>
            </a:r>
          </a:p>
          <a:p>
            <a:pPr marL="457200" lvl="1" indent="0">
              <a:buNone/>
            </a:pPr>
            <a:r>
              <a:rPr lang="en-US" sz="1800" b="1" dirty="0" smtClean="0">
                <a:solidFill>
                  <a:srgbClr val="FF0000"/>
                </a:solidFill>
              </a:rPr>
              <a:t/>
            </a:r>
            <a:br>
              <a:rPr lang="en-US" sz="1800" b="1" dirty="0" smtClean="0">
                <a:solidFill>
                  <a:srgbClr val="FF0000"/>
                </a:solidFill>
              </a:rPr>
            </a:br>
            <a:r>
              <a:rPr lang="en-US" sz="1800" b="1" dirty="0" smtClean="0">
                <a:solidFill>
                  <a:srgbClr val="0000FF"/>
                </a:solidFill>
              </a:rPr>
              <a:t>Many ideas in my presentation are from Johnsonbaugh, </a:t>
            </a:r>
            <a:r>
              <a:rPr lang="en-US" sz="1800" b="1" i="1" dirty="0" smtClean="0">
                <a:solidFill>
                  <a:srgbClr val="0000FF"/>
                </a:solidFill>
              </a:rPr>
              <a:t>Algorithms</a:t>
            </a:r>
            <a:r>
              <a:rPr lang="en-US" sz="1800" b="1" dirty="0" smtClean="0">
                <a:solidFill>
                  <a:srgbClr val="0000FF"/>
                </a:solidFill>
              </a:rPr>
              <a:t>, </a:t>
            </a:r>
            <a:br>
              <a:rPr lang="en-US" sz="1800" b="1" dirty="0" smtClean="0">
                <a:solidFill>
                  <a:srgbClr val="0000FF"/>
                </a:solidFill>
              </a:rPr>
            </a:br>
            <a:r>
              <a:rPr lang="en-US" sz="1800" b="1" dirty="0" smtClean="0">
                <a:solidFill>
                  <a:srgbClr val="0000FF"/>
                </a:solidFill>
              </a:rPr>
              <a:t>2004, Pearson/Prentice Hall</a:t>
            </a:r>
            <a:endParaRPr lang="en-US" sz="18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131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Data Structure for Prim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86800" cy="5638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Start with adjacency-list representation of G</a:t>
            </a:r>
          </a:p>
          <a:p>
            <a:r>
              <a:rPr lang="en-US" dirty="0" smtClean="0"/>
              <a:t>Let V be all of the vertices of G, and let V</a:t>
            </a:r>
            <a:r>
              <a:rPr lang="en-US" baseline="-25000" dirty="0" smtClean="0"/>
              <a:t>T</a:t>
            </a:r>
            <a:r>
              <a:rPr lang="en-US" dirty="0" smtClean="0"/>
              <a:t> the subset consisting of the vertices that we have placed in the tree so far</a:t>
            </a:r>
          </a:p>
          <a:p>
            <a:r>
              <a:rPr lang="en-US" dirty="0" smtClean="0"/>
              <a:t>We need a way to keep track of "</a:t>
            </a:r>
            <a:r>
              <a:rPr lang="en-US" dirty="0" smtClean="0"/>
              <a:t>fringe vertices"</a:t>
            </a:r>
            <a:endParaRPr lang="en-US" dirty="0" smtClean="0"/>
          </a:p>
          <a:p>
            <a:pPr lvl="1"/>
            <a:r>
              <a:rPr lang="en-US" dirty="0" smtClean="0"/>
              <a:t>i.e. edges that have one vertex in V</a:t>
            </a:r>
            <a:r>
              <a:rPr lang="en-US" baseline="-25000" dirty="0" smtClean="0"/>
              <a:t>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             and the other vertex in V – V</a:t>
            </a:r>
            <a:r>
              <a:rPr lang="en-US" baseline="-25000" dirty="0" smtClean="0"/>
              <a:t>T</a:t>
            </a:r>
            <a:endParaRPr lang="en-US" dirty="0" smtClean="0"/>
          </a:p>
          <a:p>
            <a:r>
              <a:rPr lang="en-US" smtClean="0"/>
              <a:t>Fringe </a:t>
            </a:r>
            <a:r>
              <a:rPr lang="en-US" smtClean="0"/>
              <a:t>vertices need </a:t>
            </a:r>
            <a:r>
              <a:rPr lang="en-US" dirty="0" smtClean="0"/>
              <a:t>to be ordered by edge weight</a:t>
            </a:r>
          </a:p>
          <a:p>
            <a:pPr lvl="1"/>
            <a:r>
              <a:rPr lang="en-US" dirty="0" smtClean="0"/>
              <a:t>E.g., in a priority queue</a:t>
            </a:r>
          </a:p>
          <a:p>
            <a:r>
              <a:rPr lang="en-US" dirty="0" smtClean="0"/>
              <a:t>What is the most efficient way to implement a priority queue?</a:t>
            </a:r>
          </a:p>
        </p:txBody>
      </p:sp>
    </p:spTree>
    <p:extLst>
      <p:ext uri="{BB962C8B-B14F-4D97-AF65-F5344CB8AC3E}">
        <p14:creationId xmlns:p14="http://schemas.microsoft.com/office/powerpoint/2010/main" val="398477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/>
          <a:lstStyle/>
          <a:p>
            <a:r>
              <a:rPr lang="en-US" dirty="0" smtClean="0"/>
              <a:t>Prim detailed algorithm </a:t>
            </a:r>
            <a:r>
              <a:rPr lang="en-US" dirty="0" smtClean="0"/>
              <a:t>step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6019800"/>
          </a:xfrm>
        </p:spPr>
        <p:txBody>
          <a:bodyPr>
            <a:normAutofit/>
          </a:bodyPr>
          <a:lstStyle/>
          <a:p>
            <a:r>
              <a:rPr lang="en-US" b="1" dirty="0" smtClean="0"/>
              <a:t>Create </a:t>
            </a:r>
            <a:r>
              <a:rPr lang="en-US" b="1" dirty="0" smtClean="0"/>
              <a:t>an indirect </a:t>
            </a:r>
            <a:r>
              <a:rPr lang="en-US" b="1" dirty="0" err="1" smtClean="0"/>
              <a:t>minheap</a:t>
            </a:r>
            <a:r>
              <a:rPr lang="en-US" b="1" dirty="0"/>
              <a:t> </a:t>
            </a:r>
            <a:r>
              <a:rPr lang="en-US" dirty="0"/>
              <a:t>from </a:t>
            </a:r>
            <a:r>
              <a:rPr lang="en-US" dirty="0" smtClean="0"/>
              <a:t>the adjacency-list </a:t>
            </a:r>
            <a:r>
              <a:rPr lang="en-US" dirty="0"/>
              <a:t>representation of </a:t>
            </a:r>
            <a:r>
              <a:rPr lang="en-US" dirty="0" smtClean="0"/>
              <a:t>G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Each heap entry contains a vertex and its weight</a:t>
            </a:r>
          </a:p>
          <a:p>
            <a:pPr lvl="1"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The vertices in the heap are those not yet in T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Weight associated with each vertex v is the minimum weight of an edge that connects v to some vertex in T</a:t>
            </a:r>
          </a:p>
          <a:p>
            <a:pPr lvl="1"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If there is no such edge, v's weight is infinite</a:t>
            </a:r>
          </a:p>
          <a:p>
            <a:pPr lvl="2"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Initially all vertices except </a:t>
            </a:r>
            <a:r>
              <a:rPr lang="en-US" b="1" i="1" dirty="0" smtClean="0">
                <a:solidFill>
                  <a:srgbClr val="0000FF"/>
                </a:solidFill>
              </a:rPr>
              <a:t>start</a:t>
            </a:r>
            <a:r>
              <a:rPr lang="en-US" b="1" dirty="0" smtClean="0">
                <a:solidFill>
                  <a:srgbClr val="0000FF"/>
                </a:solidFill>
              </a:rPr>
              <a:t> are in heap, have infinite weight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Vertices in the heap whose weights are not infinite are the </a:t>
            </a:r>
            <a:r>
              <a:rPr lang="en-US" i="1" dirty="0" smtClean="0"/>
              <a:t>fringe vertices</a:t>
            </a:r>
          </a:p>
          <a:p>
            <a:pPr lvl="1"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Fringe vertices are candidates to be the next vertex (with its associated edge) added to the tree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195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/>
          <a:lstStyle/>
          <a:p>
            <a:r>
              <a:rPr lang="en-US" dirty="0" smtClean="0"/>
              <a:t>Prim detailed algorithm </a:t>
            </a:r>
            <a:r>
              <a:rPr lang="en-US" dirty="0" smtClean="0"/>
              <a:t>step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6019800"/>
          </a:xfrm>
        </p:spPr>
        <p:txBody>
          <a:bodyPr>
            <a:normAutofit/>
          </a:bodyPr>
          <a:lstStyle/>
          <a:p>
            <a:r>
              <a:rPr lang="en-US" b="1" dirty="0" smtClean="0"/>
              <a:t>Loop</a:t>
            </a:r>
            <a:r>
              <a:rPr lang="en-US" b="1" dirty="0" smtClean="0"/>
              <a:t>:</a:t>
            </a:r>
          </a:p>
          <a:p>
            <a:pPr lvl="1"/>
            <a:r>
              <a:rPr lang="en-US" dirty="0" smtClean="0"/>
              <a:t>Delete min weight vertex </a:t>
            </a:r>
            <a:r>
              <a:rPr lang="en-US" dirty="0" smtClean="0"/>
              <a:t>w </a:t>
            </a:r>
            <a:r>
              <a:rPr lang="en-US" dirty="0" smtClean="0"/>
              <a:t>from heap, add it to T</a:t>
            </a:r>
          </a:p>
          <a:p>
            <a:pPr lvl="1"/>
            <a:r>
              <a:rPr lang="en-US" dirty="0" smtClean="0"/>
              <a:t>We may then be able to decrease the weights </a:t>
            </a:r>
            <a:br>
              <a:rPr lang="en-US" dirty="0" smtClean="0"/>
            </a:br>
            <a:r>
              <a:rPr lang="en-US" dirty="0" smtClean="0"/>
              <a:t>associated with one or </a:t>
            </a:r>
            <a:r>
              <a:rPr lang="en-US" dirty="0" smtClean="0"/>
              <a:t>more vertices </a:t>
            </a:r>
            <a:r>
              <a:rPr lang="en-US" dirty="0" smtClean="0"/>
              <a:t>that are adjacent </a:t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 smtClean="0"/>
              <a:t>w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09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333333"/>
      </a:dk1>
      <a:lt1>
        <a:srgbClr val="FFFFFF"/>
      </a:lt1>
      <a:dk2>
        <a:srgbClr val="FF0000"/>
      </a:dk2>
      <a:lt2>
        <a:srgbClr val="666666"/>
      </a:lt2>
      <a:accent1>
        <a:srgbClr val="00FF00"/>
      </a:accent1>
      <a:accent2>
        <a:srgbClr val="66CCFF"/>
      </a:accent2>
      <a:accent3>
        <a:srgbClr val="FFFFFF"/>
      </a:accent3>
      <a:accent4>
        <a:srgbClr val="2A2A2A"/>
      </a:accent4>
      <a:accent5>
        <a:srgbClr val="AAFFAA"/>
      </a:accent5>
      <a:accent6>
        <a:srgbClr val="5CB9E7"/>
      </a:accent6>
      <a:hlink>
        <a:srgbClr val="333333"/>
      </a:hlink>
      <a:folHlink>
        <a:srgbClr val="B3B3B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36235</TotalTime>
  <Words>2176</Words>
  <Application>Microsoft Office PowerPoint</Application>
  <PresentationFormat>On-screen Show (4:3)</PresentationFormat>
  <Paragraphs>353</Paragraphs>
  <Slides>36</Slides>
  <Notes>32</Notes>
  <HiddenSlides>4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Arial Black</vt:lpstr>
      <vt:lpstr>Calibri</vt:lpstr>
      <vt:lpstr>Consolas</vt:lpstr>
      <vt:lpstr>Courier New</vt:lpstr>
      <vt:lpstr>Symbol</vt:lpstr>
      <vt:lpstr>Tahoma</vt:lpstr>
      <vt:lpstr>Default Design</vt:lpstr>
      <vt:lpstr>PowerPoint Presentation</vt:lpstr>
      <vt:lpstr>Recap: MST lemma</vt:lpstr>
      <vt:lpstr>Recall Kruskal’s algorithm</vt:lpstr>
      <vt:lpstr>Does Kruskal produce a MST?</vt:lpstr>
      <vt:lpstr>Does Prim produce an MST?</vt:lpstr>
      <vt:lpstr>Recap: Prim’s Algorithm for Minimal Spanning Tree</vt:lpstr>
      <vt:lpstr>Main Data Structure for Prim</vt:lpstr>
      <vt:lpstr>Prim detailed algorithm step 1 </vt:lpstr>
      <vt:lpstr>Prim detailed algorithm step 2</vt:lpstr>
      <vt:lpstr>Indirect minheap overview</vt:lpstr>
      <vt:lpstr>Indirect Min Heap methods</vt:lpstr>
      <vt:lpstr>Indirect MinHeap Representation</vt:lpstr>
      <vt:lpstr>MinHeap class, part 1</vt:lpstr>
      <vt:lpstr>MinHeap class, part 2</vt:lpstr>
      <vt:lpstr>MinHeap class, part 3</vt:lpstr>
      <vt:lpstr>MinHeap class, part 4</vt:lpstr>
      <vt:lpstr>Prim Algorithm</vt:lpstr>
      <vt:lpstr>AdjacencyListGraph class</vt:lpstr>
      <vt:lpstr>MinHeap implementation </vt:lpstr>
      <vt:lpstr>MinHeap code part 1</vt:lpstr>
      <vt:lpstr>MinHeap code part 2</vt:lpstr>
      <vt:lpstr>MinHeap code part 3</vt:lpstr>
      <vt:lpstr>Preview: Data Structures for Kruskal</vt:lpstr>
      <vt:lpstr>Example of operations</vt:lpstr>
      <vt:lpstr>Kruskal Algorithm</vt:lpstr>
      <vt:lpstr>Set Representation</vt:lpstr>
      <vt:lpstr>Using this representation</vt:lpstr>
      <vt:lpstr>Analysis</vt:lpstr>
      <vt:lpstr>Can we keep the trees from growing so fast?</vt:lpstr>
      <vt:lpstr>Theorem:  max height of a k-node tree T produced by these algorithms is lg k</vt:lpstr>
      <vt:lpstr>Worst-case running time</vt:lpstr>
      <vt:lpstr>Speed it up a little more</vt:lpstr>
      <vt:lpstr>Makeset</vt:lpstr>
      <vt:lpstr>Findset</vt:lpstr>
      <vt:lpstr>Mergetrees</vt:lpstr>
      <vt:lpstr>Analysis</vt:lpstr>
    </vt:vector>
  </TitlesOfParts>
  <Company>clearly presented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Flowers</dc:title>
  <cp:lastModifiedBy>CSSE Department</cp:lastModifiedBy>
  <cp:revision>789</cp:revision>
  <cp:lastPrinted>2014-11-07T14:41:54Z</cp:lastPrinted>
  <dcterms:modified xsi:type="dcterms:W3CDTF">2014-11-07T16:09:22Z</dcterms:modified>
</cp:coreProperties>
</file>