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0" r:id="rId3"/>
    <p:sldId id="361" r:id="rId4"/>
    <p:sldId id="362" r:id="rId5"/>
    <p:sldId id="363" r:id="rId6"/>
    <p:sldId id="365" r:id="rId7"/>
    <p:sldId id="366" r:id="rId8"/>
    <p:sldId id="367" r:id="rId9"/>
    <p:sldId id="368" r:id="rId10"/>
    <p:sldId id="369" r:id="rId11"/>
    <p:sldId id="353" r:id="rId12"/>
    <p:sldId id="354" r:id="rId13"/>
    <p:sldId id="355" r:id="rId14"/>
    <p:sldId id="356" r:id="rId15"/>
    <p:sldId id="357" r:id="rId16"/>
    <p:sldId id="358" r:id="rId17"/>
    <p:sldId id="359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75" autoAdjust="0"/>
    <p:restoredTop sz="79622" autoAdjust="0"/>
  </p:normalViewPr>
  <p:slideViewPr>
    <p:cSldViewPr snapToObjects="1">
      <p:cViewPr varScale="1">
        <p:scale>
          <a:sx n="59" d="100"/>
          <a:sy n="59" d="100"/>
        </p:scale>
        <p:origin x="312" y="78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5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2114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5" y="912114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0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9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92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3" tIns="48306" rIns="96613" bIns="483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09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4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39C0D-2783-4196-A8BB-8C9079B4E8D7}" type="slidenum">
              <a:rPr lang="en-US"/>
              <a:pPr/>
              <a:t>10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the Multiply/Divide/Multiply/Divide algorithm:</a:t>
            </a:r>
          </a:p>
          <a:p>
            <a:endParaRPr lang="en-US" dirty="0" smtClean="0"/>
          </a:p>
          <a:p>
            <a:r>
              <a:rPr lang="en-US" dirty="0" smtClean="0"/>
              <a:t>n(n-1)(n-2)</a:t>
            </a:r>
            <a:r>
              <a:rPr lang="en-US" baseline="0" dirty="0" smtClean="0"/>
              <a:t> (n-i+1) is divisible by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07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A</a:t>
            </a:r>
            <a:r>
              <a:rPr lang="en-US" baseline="30000" dirty="0" smtClean="0"/>
              <a:t>2</a:t>
            </a:r>
            <a:r>
              <a:rPr lang="en-US" dirty="0" smtClean="0"/>
              <a:t> as a boolean matrix (ask students to check me as I do 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63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700" dirty="0"/>
              <a:t>Answer is n</a:t>
            </a:r>
            <a:r>
              <a:rPr lang="en-US" sz="1700" baseline="30000" dirty="0"/>
              <a:t>4  </a:t>
            </a:r>
            <a:r>
              <a:rPr lang="en-US" sz="1700" dirty="0"/>
              <a:t>.  It is n</a:t>
            </a:r>
            <a:r>
              <a:rPr lang="en-US" sz="1700" baseline="30000" dirty="0"/>
              <a:t>3</a:t>
            </a:r>
            <a:r>
              <a:rPr lang="en-US" sz="1700" dirty="0"/>
              <a:t> for each matrix multiplication.  Additions are n</a:t>
            </a:r>
            <a:r>
              <a:rPr lang="en-US" sz="1700" baseline="30000" dirty="0"/>
              <a:t>2</a:t>
            </a:r>
            <a:r>
              <a:rPr lang="en-US" sz="1700" dirty="0"/>
              <a:t>, so all of them together are n</a:t>
            </a:r>
            <a:r>
              <a:rPr lang="en-US" sz="1700" baseline="30000" dirty="0"/>
              <a:t>3</a:t>
            </a:r>
            <a:r>
              <a:rPr lang="en-US" sz="1700" dirty="0"/>
              <a:t>.</a:t>
            </a:r>
            <a:endParaRPr lang="en-US" sz="17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0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08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 course R(0)</a:t>
            </a:r>
            <a:r>
              <a:rPr lang="en-US" baseline="0" dirty="0" smtClean="0"/>
              <a:t> is simply A.  For R(1), we add the 1 from d to b.</a:t>
            </a:r>
          </a:p>
          <a:p>
            <a:r>
              <a:rPr lang="en-US" baseline="0" dirty="0" smtClean="0"/>
              <a:t>For R(2), we add a 1 from d to 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57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the picture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51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it for our example.</a:t>
            </a:r>
          </a:p>
          <a:p>
            <a:endParaRPr lang="en-US" dirty="0" smtClean="0"/>
          </a:p>
          <a:p>
            <a:r>
              <a:rPr lang="en-US" dirty="0" smtClean="0"/>
              <a:t>Ask them:</a:t>
            </a:r>
            <a:r>
              <a:rPr lang="en-US" baseline="0" dirty="0" smtClean="0"/>
              <a:t>  About 1/3 of you have already taken 474.  There is an algorithm in that course that is almost identical to this one.  Can anyone recall which one it is?</a:t>
            </a:r>
          </a:p>
          <a:p>
            <a:r>
              <a:rPr lang="en-US" baseline="0" dirty="0" smtClean="0"/>
              <a:t>[It's the algorithm which, given a DFSM M, produces a regular expression R such that L(R)]= L(M)]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73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00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64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15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4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49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45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7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did this in High School when I was in HS.</a:t>
            </a:r>
          </a:p>
          <a:p>
            <a:endParaRPr lang="en-US" dirty="0" smtClean="0"/>
          </a:p>
          <a:p>
            <a:r>
              <a:rPr lang="en-US" dirty="0" smtClean="0"/>
              <a:t>C(n-1,k) + C(n-1, k-1) = (n-1)! </a:t>
            </a:r>
            <a:r>
              <a:rPr lang="en-US" baseline="0" dirty="0" smtClean="0"/>
              <a:t>/ k! (n-1-k)! + (n-1)! / (k-1)! (n-k)!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= [ (n-1)! (n-k)  + (n-1)! k] / k! (n-k) !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 = (n-1)! n / k! (n-k)!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 = n! / k! (n-k)!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03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BDEB9A-3940-443F-84D9-461531A2EF18}" type="slidenum">
              <a:rPr lang="en-US"/>
              <a:pPr/>
              <a:t>9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Day 30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-1" y="2743200"/>
            <a:ext cx="387032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/>
              <a:t>Dynamic </a:t>
            </a:r>
            <a:r>
              <a:rPr lang="en-US" sz="2800" b="1" dirty="0" smtClean="0"/>
              <a:t>Programming</a:t>
            </a:r>
          </a:p>
          <a:p>
            <a:endParaRPr lang="en-US" sz="2000" b="1" dirty="0" smtClean="0"/>
          </a:p>
          <a:p>
            <a:r>
              <a:rPr lang="en-US" sz="2800" b="1" dirty="0" smtClean="0"/>
              <a:t>Binomial Coefficients</a:t>
            </a:r>
          </a:p>
          <a:p>
            <a:endParaRPr lang="en-US" sz="2000" b="1" dirty="0" smtClean="0"/>
          </a:p>
          <a:p>
            <a:r>
              <a:rPr lang="en-US" sz="2800" b="1" dirty="0" err="1" smtClean="0"/>
              <a:t>Warshall's</a:t>
            </a:r>
            <a:r>
              <a:rPr lang="en-US" sz="2800" b="1" dirty="0" smtClean="0"/>
              <a:t> algorithm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0" y="5372648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No in-class quiz today</a:t>
            </a:r>
            <a:endParaRPr lang="en-US" sz="32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475" y="6182380"/>
            <a:ext cx="3946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Student questions?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763000" cy="685800"/>
          </a:xfrm>
        </p:spPr>
        <p:txBody>
          <a:bodyPr/>
          <a:lstStyle/>
          <a:p>
            <a:r>
              <a:rPr lang="en-US" dirty="0"/>
              <a:t>Computing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dirty="0" smtClean="0"/>
              <a:t>, k</a:t>
            </a:r>
            <a:r>
              <a:rPr lang="en-US" dirty="0"/>
              <a:t>): </a:t>
            </a:r>
          </a:p>
        </p:txBody>
      </p:sp>
      <p:sp>
        <p:nvSpPr>
          <p:cNvPr id="416800" name="Text Box 1056"/>
          <p:cNvSpPr txBox="1">
            <a:spLocks noChangeArrowheads="1"/>
          </p:cNvSpPr>
          <p:nvPr/>
        </p:nvSpPr>
        <p:spPr bwMode="auto">
          <a:xfrm>
            <a:off x="457200" y="5105400"/>
            <a:ext cx="5867400" cy="47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6801" name="Text Box 1057"/>
          <p:cNvSpPr txBox="1">
            <a:spLocks noChangeArrowheads="1"/>
          </p:cNvSpPr>
          <p:nvPr/>
        </p:nvSpPr>
        <p:spPr bwMode="auto">
          <a:xfrm>
            <a:off x="762000" y="4495800"/>
            <a:ext cx="81534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+mn-lt"/>
              </a:rPr>
              <a:t>Time efficiency: </a:t>
            </a:r>
            <a:r>
              <a:rPr lang="el-GR" sz="2800" dirty="0">
                <a:latin typeface="+mn-lt"/>
              </a:rPr>
              <a:t>Θ</a:t>
            </a:r>
            <a:r>
              <a:rPr lang="en-US" sz="2800" dirty="0">
                <a:latin typeface="+mn-lt"/>
              </a:rPr>
              <a:t>(</a:t>
            </a:r>
            <a:r>
              <a:rPr lang="en-US" sz="2800" i="1" dirty="0" err="1">
                <a:latin typeface="+mn-lt"/>
              </a:rPr>
              <a:t>nk</a:t>
            </a:r>
            <a:r>
              <a:rPr lang="en-US" sz="2800" dirty="0">
                <a:latin typeface="+mn-lt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en-US" sz="2800" dirty="0">
                <a:latin typeface="+mn-lt"/>
              </a:rPr>
              <a:t>Space efficiency: </a:t>
            </a:r>
            <a:r>
              <a:rPr lang="el-GR" sz="2800" dirty="0">
                <a:latin typeface="+mn-lt"/>
              </a:rPr>
              <a:t>Θ</a:t>
            </a:r>
            <a:r>
              <a:rPr lang="en-US" sz="2800" dirty="0">
                <a:latin typeface="+mn-lt"/>
              </a:rPr>
              <a:t>(</a:t>
            </a:r>
            <a:r>
              <a:rPr lang="en-US" sz="2800" i="1" dirty="0" err="1">
                <a:latin typeface="+mn-lt"/>
              </a:rPr>
              <a:t>nk</a:t>
            </a:r>
            <a:r>
              <a:rPr lang="en-US" sz="2800" dirty="0">
                <a:latin typeface="+mn-lt"/>
              </a:rPr>
              <a:t>)</a:t>
            </a:r>
            <a:endParaRPr lang="el-GR" sz="2800" dirty="0">
              <a:latin typeface="+mn-lt"/>
            </a:endParaRPr>
          </a:p>
        </p:txBody>
      </p:sp>
      <p:pic>
        <p:nvPicPr>
          <p:cNvPr id="416803" name="Picture 1059" descr="8_1a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2076" y="609600"/>
            <a:ext cx="8077200" cy="3956050"/>
          </a:xfrm>
          <a:solidFill>
            <a:schemeClr val="tx1"/>
          </a:solidFill>
          <a:ln/>
        </p:spPr>
      </p:pic>
      <p:sp>
        <p:nvSpPr>
          <p:cNvPr id="2" name="TextBox 1"/>
          <p:cNvSpPr txBox="1"/>
          <p:nvPr/>
        </p:nvSpPr>
        <p:spPr>
          <a:xfrm>
            <a:off x="76200" y="5791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If we are computing C(n, k) for many different n and k values, we could cache the table between calls.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48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762000"/>
          </a:xfrm>
        </p:spPr>
        <p:txBody>
          <a:bodyPr/>
          <a:lstStyle/>
          <a:p>
            <a:r>
              <a:rPr lang="en-US" dirty="0" smtClean="0"/>
              <a:t>Transitive closure of a 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382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ask this question for a </a:t>
            </a:r>
            <a:r>
              <a:rPr lang="en-US" dirty="0"/>
              <a:t>given directed graph </a:t>
            </a:r>
            <a:r>
              <a:rPr lang="en-US" dirty="0" smtClean="0"/>
              <a:t>G: for each of vertices, (A,B), is there a path from A to B in G?</a:t>
            </a:r>
          </a:p>
          <a:p>
            <a:r>
              <a:rPr lang="en-US" dirty="0" smtClean="0"/>
              <a:t>Start with the boolean adjacency matrix A for the n-node graph G.  A[i][j] is 1 if and only if G has a directed edge from node i to node j. 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transitive closure</a:t>
            </a:r>
            <a:r>
              <a:rPr lang="en-US" dirty="0" smtClean="0"/>
              <a:t> of G is the boolean matrix T such that T[i][j] is 1 iff there is a nontrivial directed path from node i to node j in G.</a:t>
            </a:r>
          </a:p>
          <a:p>
            <a:r>
              <a:rPr lang="en-US" dirty="0" smtClean="0"/>
              <a:t>If we use boolean adjacency matrices, what does M</a:t>
            </a:r>
            <a:r>
              <a:rPr lang="en-US" baseline="30000" dirty="0" smtClean="0"/>
              <a:t>2</a:t>
            </a:r>
            <a:r>
              <a:rPr lang="en-US" dirty="0" smtClean="0"/>
              <a:t> represent? M</a:t>
            </a:r>
            <a:r>
              <a:rPr lang="en-US" baseline="30000" dirty="0" smtClean="0"/>
              <a:t>3</a:t>
            </a:r>
            <a:r>
              <a:rPr lang="en-US" dirty="0" smtClean="0"/>
              <a:t>?  </a:t>
            </a:r>
          </a:p>
          <a:p>
            <a:r>
              <a:rPr lang="en-US" dirty="0" smtClean="0"/>
              <a:t>In boolean matrix multiplication, + stands for </a:t>
            </a:r>
            <a:r>
              <a:rPr lang="en-US" b="1" dirty="0" smtClean="0"/>
              <a:t>or</a:t>
            </a:r>
            <a:r>
              <a:rPr lang="en-US" dirty="0" smtClean="0"/>
              <a:t>, and * stands for </a:t>
            </a:r>
            <a:r>
              <a:rPr lang="en-US" b="1" dirty="0" smtClean="0"/>
              <a:t>and</a:t>
            </a:r>
            <a:endParaRPr lang="en-US" dirty="0" smtClean="0"/>
          </a:p>
        </p:txBody>
      </p:sp>
      <p:pic>
        <p:nvPicPr>
          <p:cNvPr id="4" name="Picture 2" descr="fig08_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495800"/>
            <a:ext cx="7315200" cy="2169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r>
              <a:rPr lang="en-US" dirty="0" smtClean="0"/>
              <a:t>Transitive closure </a:t>
            </a:r>
            <a:r>
              <a:rPr lang="en-US" i="1" dirty="0" smtClean="0"/>
              <a:t>via</a:t>
            </a:r>
            <a:r>
              <a:rPr lang="en-US" dirty="0" smtClean="0"/>
              <a:t>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using + for </a:t>
            </a:r>
            <a:r>
              <a:rPr lang="en-US" b="1" dirty="0" smtClean="0"/>
              <a:t>or</a:t>
            </a:r>
            <a:r>
              <a:rPr lang="en-US" dirty="0" smtClean="0"/>
              <a:t>, we get </a:t>
            </a:r>
            <a:br>
              <a:rPr lang="en-US" dirty="0" smtClean="0"/>
            </a:br>
            <a:r>
              <a:rPr lang="en-US" dirty="0" smtClean="0"/>
              <a:t>         T 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 + M</a:t>
            </a:r>
            <a:r>
              <a:rPr lang="en-US" baseline="30000" dirty="0" smtClean="0"/>
              <a:t>2</a:t>
            </a:r>
            <a:r>
              <a:rPr lang="en-US" dirty="0" smtClean="0"/>
              <a:t>  +  M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+ … </a:t>
            </a:r>
          </a:p>
          <a:p>
            <a:r>
              <a:rPr lang="en-US" dirty="0" smtClean="0"/>
              <a:t>Can we limit it to a finite operation?</a:t>
            </a:r>
          </a:p>
          <a:p>
            <a:r>
              <a:rPr lang="en-US" dirty="0" smtClean="0"/>
              <a:t>We can stop at M</a:t>
            </a:r>
            <a:r>
              <a:rPr lang="en-US" baseline="30000" dirty="0" smtClean="0"/>
              <a:t>n-1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 do we know this?</a:t>
            </a:r>
          </a:p>
          <a:p>
            <a:r>
              <a:rPr lang="en-US" dirty="0" smtClean="0"/>
              <a:t>Number of numeric multiplications for solving the whole problem?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Warshall's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Similar to binomial coefficients algorithm</a:t>
            </a:r>
          </a:p>
          <a:p>
            <a:r>
              <a:rPr lang="en-US" dirty="0" smtClean="0"/>
              <a:t>Assumes that the vertices have been numbered </a:t>
            </a:r>
            <a:br>
              <a:rPr lang="en-US" dirty="0" smtClean="0"/>
            </a:br>
            <a:r>
              <a:rPr lang="en-US" dirty="0" smtClean="0"/>
              <a:t>    1, 2, …, n</a:t>
            </a:r>
          </a:p>
          <a:p>
            <a:r>
              <a:rPr lang="en-US" dirty="0" smtClean="0"/>
              <a:t>Define the boolean matrix R</a:t>
            </a:r>
            <a:r>
              <a:rPr lang="en-US" baseline="30000" dirty="0" smtClean="0"/>
              <a:t>(k)</a:t>
            </a:r>
            <a:r>
              <a:rPr lang="en-US" dirty="0" smtClean="0"/>
              <a:t> as follows: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(k)</a:t>
            </a:r>
            <a:r>
              <a:rPr lang="en-US" dirty="0" smtClean="0"/>
              <a:t>[i][j] is 1 </a:t>
            </a:r>
            <a:r>
              <a:rPr lang="en-US" dirty="0" err="1" smtClean="0"/>
              <a:t>iff</a:t>
            </a:r>
            <a:r>
              <a:rPr lang="en-US" dirty="0" smtClean="0"/>
              <a:t> there is a path in the directed graph </a:t>
            </a:r>
            <a:br>
              <a:rPr lang="en-US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i</a:t>
            </a:r>
            <a:r>
              <a:rPr lang="en-US" dirty="0" smtClean="0"/>
              <a:t>=w</a:t>
            </a:r>
            <a:r>
              <a:rPr lang="en-US" baseline="-25000" dirty="0" smtClean="0"/>
              <a:t>0  </a:t>
            </a:r>
            <a:r>
              <a:rPr lang="en-US" dirty="0" smtClean="0">
                <a:sym typeface="Symbol"/>
              </a:rPr>
              <a:t>  </a:t>
            </a:r>
            <a:r>
              <a:rPr lang="en-US" dirty="0" smtClean="0">
                <a:sym typeface="Wingdings" pitchFamily="2" charset="2"/>
              </a:rPr>
              <a:t>w</a:t>
            </a:r>
            <a:r>
              <a:rPr lang="en-US" baseline="-25000" dirty="0" smtClean="0">
                <a:sym typeface="Wingdings" pitchFamily="2" charset="2"/>
              </a:rPr>
              <a:t>1  </a:t>
            </a:r>
            <a:r>
              <a:rPr lang="en-US" dirty="0" smtClean="0">
                <a:sym typeface="Symbol"/>
              </a:rPr>
              <a:t>  </a:t>
            </a:r>
            <a:r>
              <a:rPr lang="en-US" dirty="0" smtClean="0">
                <a:sym typeface="Wingdings" pitchFamily="2" charset="2"/>
              </a:rPr>
              <a:t>…  </a:t>
            </a:r>
            <a:r>
              <a:rPr lang="en-US" dirty="0" smtClean="0">
                <a:sym typeface="Symbol"/>
              </a:rPr>
              <a:t> 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=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j</a:t>
            </a:r>
            <a:r>
              <a:rPr lang="en-US" dirty="0" smtClean="0">
                <a:sym typeface="Wingdings" pitchFamily="2" charset="2"/>
              </a:rPr>
              <a:t>,  where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 &gt;=1, and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for all  t = 1, …, s-1, 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t</a:t>
            </a:r>
            <a:r>
              <a:rPr lang="en-US" baseline="-25000" dirty="0" smtClean="0"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is 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 for some m 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≤ k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err="1" smtClean="0">
                <a:sym typeface="Wingdings" pitchFamily="2" charset="2"/>
              </a:rPr>
              <a:t>i.e</a:t>
            </a:r>
            <a:r>
              <a:rPr lang="en-US" dirty="0" smtClean="0">
                <a:sym typeface="Wingdings" pitchFamily="2" charset="2"/>
              </a:rPr>
              <a:t>, none of the intermediate vertices are numbered higher than k</a:t>
            </a:r>
          </a:p>
          <a:p>
            <a:r>
              <a:rPr lang="en-US" dirty="0" smtClean="0">
                <a:sym typeface="Wingdings" pitchFamily="2" charset="2"/>
              </a:rPr>
              <a:t>Note that the transitive closure T is </a:t>
            </a:r>
            <a:r>
              <a:rPr lang="en-US" dirty="0" smtClean="0"/>
              <a:t>R</a:t>
            </a:r>
            <a:r>
              <a:rPr lang="en-US" baseline="30000" dirty="0" smtClean="0"/>
              <a:t>(n)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30000" dirty="0" smtClean="0"/>
              <a:t>(k)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baseline="30000" dirty="0" smtClean="0"/>
              <a:t>(k)</a:t>
            </a:r>
            <a:r>
              <a:rPr lang="en-US" sz="2400" dirty="0" smtClean="0"/>
              <a:t>[i][j]</a:t>
            </a:r>
            <a:r>
              <a:rPr lang="en-US" dirty="0" smtClean="0"/>
              <a:t> is 1 </a:t>
            </a:r>
            <a:r>
              <a:rPr lang="en-US" dirty="0" err="1" smtClean="0"/>
              <a:t>iff</a:t>
            </a:r>
            <a:r>
              <a:rPr lang="en-US" dirty="0" smtClean="0"/>
              <a:t> there is a path in the directed graph </a:t>
            </a:r>
            <a:br>
              <a:rPr lang="en-US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i</a:t>
            </a:r>
            <a:r>
              <a:rPr lang="en-US" dirty="0" smtClean="0"/>
              <a:t>=w</a:t>
            </a:r>
            <a:r>
              <a:rPr lang="en-US" baseline="-25000" dirty="0" smtClean="0"/>
              <a:t>0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>
                <a:sym typeface="Wingdings" pitchFamily="2" charset="2"/>
              </a:rPr>
              <a:t>w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>
                <a:sym typeface="Wingdings" pitchFamily="2" charset="2"/>
              </a:rPr>
              <a:t>…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=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j</a:t>
            </a:r>
            <a:r>
              <a:rPr lang="en-US" dirty="0" smtClean="0">
                <a:sym typeface="Wingdings" pitchFamily="2" charset="2"/>
              </a:rPr>
              <a:t>,  where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 &gt;1, and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 all t = 2, …, s-1, </a:t>
            </a:r>
            <a:r>
              <a:rPr lang="en-US" dirty="0" err="1" smtClean="0">
                <a:sym typeface="Wingdings" pitchFamily="2" charset="2"/>
              </a:rPr>
              <a:t>w</a:t>
            </a:r>
            <a:r>
              <a:rPr lang="en-US" baseline="-25000" dirty="0" err="1" smtClean="0">
                <a:sym typeface="Wingdings" pitchFamily="2" charset="2"/>
              </a:rPr>
              <a:t>t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is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</a:t>
            </a:r>
            <a:r>
              <a:rPr lang="en-US" baseline="-25000" dirty="0" err="1" smtClean="0">
                <a:sym typeface="Wingdings" pitchFamily="2" charset="2"/>
              </a:rPr>
              <a:t>m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for some m ≤ k</a:t>
            </a:r>
          </a:p>
          <a:p>
            <a:r>
              <a:rPr lang="en-US" b="1" dirty="0" smtClean="0">
                <a:sym typeface="Wingdings" pitchFamily="2" charset="2"/>
              </a:rPr>
              <a:t>Example: </a:t>
            </a:r>
            <a:r>
              <a:rPr lang="en-US" dirty="0" smtClean="0">
                <a:sym typeface="Wingdings" pitchFamily="2" charset="2"/>
              </a:rPr>
              <a:t>assuming that the node numbering is in alphabetical order, calculate R</a:t>
            </a:r>
            <a:r>
              <a:rPr lang="en-US" baseline="30000" dirty="0" smtClean="0">
                <a:sym typeface="Wingdings" pitchFamily="2" charset="2"/>
              </a:rPr>
              <a:t>(0)</a:t>
            </a:r>
            <a:r>
              <a:rPr lang="en-US" dirty="0" smtClean="0">
                <a:sym typeface="Wingdings" pitchFamily="2" charset="2"/>
              </a:rPr>
              <a:t>, R</a:t>
            </a:r>
            <a:r>
              <a:rPr lang="en-US" baseline="30000" dirty="0" smtClean="0">
                <a:sym typeface="Wingdings" pitchFamily="2" charset="2"/>
              </a:rPr>
              <a:t>(1)</a:t>
            </a:r>
            <a:r>
              <a:rPr lang="en-US" dirty="0">
                <a:sym typeface="Wingdings" pitchFamily="2" charset="2"/>
              </a:rPr>
              <a:t> , </a:t>
            </a:r>
            <a:r>
              <a:rPr lang="en-US" dirty="0" smtClean="0">
                <a:sym typeface="Wingdings" pitchFamily="2" charset="2"/>
              </a:rPr>
              <a:t>and R</a:t>
            </a:r>
            <a:r>
              <a:rPr lang="en-US" baseline="30000" dirty="0" smtClean="0">
                <a:sym typeface="Wingdings" pitchFamily="2" charset="2"/>
              </a:rPr>
              <a:t>(2)</a:t>
            </a:r>
            <a:endParaRPr lang="en-US" baseline="300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800600"/>
            <a:ext cx="5571429" cy="18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Quickly Calculating R</a:t>
            </a:r>
            <a:r>
              <a:rPr lang="en-US" baseline="30000" dirty="0" smtClean="0"/>
              <a:t>(k)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8382000" cy="525333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Back to the matrix multiplication approach:</a:t>
            </a:r>
          </a:p>
          <a:p>
            <a:pPr lvl="1"/>
            <a:r>
              <a:rPr lang="en-US" dirty="0" smtClean="0"/>
              <a:t>How much time did it take to compute </a:t>
            </a:r>
            <a:r>
              <a:rPr lang="en-US" dirty="0" err="1" smtClean="0"/>
              <a:t>A</a:t>
            </a:r>
            <a:r>
              <a:rPr lang="en-US" baseline="30000" dirty="0" err="1" smtClean="0"/>
              <a:t>k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][j]</a:t>
            </a:r>
            <a:r>
              <a:rPr lang="en-US" dirty="0" smtClean="0"/>
              <a:t>, once we have A</a:t>
            </a:r>
            <a:r>
              <a:rPr lang="en-US" baseline="30000" dirty="0" smtClean="0"/>
              <a:t>k-1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we do better when calculating R</a:t>
            </a:r>
            <a:r>
              <a:rPr lang="en-US" baseline="30000" dirty="0" smtClean="0"/>
              <a:t>(k)</a:t>
            </a:r>
            <a:r>
              <a:rPr lang="en-US" sz="3000" dirty="0" smtClean="0"/>
              <a:t>[</a:t>
            </a:r>
            <a:r>
              <a:rPr lang="en-US" sz="3000" dirty="0" err="1" smtClean="0"/>
              <a:t>i</a:t>
            </a:r>
            <a:r>
              <a:rPr lang="en-US" sz="3000" dirty="0" smtClean="0"/>
              <a:t>][j]</a:t>
            </a:r>
            <a:r>
              <a:rPr lang="en-US" dirty="0" smtClean="0"/>
              <a:t> from R</a:t>
            </a:r>
            <a:r>
              <a:rPr lang="en-US" baseline="30000" dirty="0" smtClean="0"/>
              <a:t>(k-1)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R</a:t>
            </a:r>
            <a:r>
              <a:rPr lang="en-US" baseline="30000" dirty="0" smtClean="0"/>
              <a:t>(k)</a:t>
            </a:r>
            <a:r>
              <a:rPr lang="en-US" sz="2800" dirty="0" smtClean="0"/>
              <a:t>[</a:t>
            </a:r>
            <a:r>
              <a:rPr lang="en-US" sz="2800" dirty="0" err="1" smtClean="0"/>
              <a:t>i</a:t>
            </a:r>
            <a:r>
              <a:rPr lang="en-US" sz="2800" dirty="0" smtClean="0"/>
              <a:t>][j]</a:t>
            </a:r>
            <a:r>
              <a:rPr lang="en-US" dirty="0" smtClean="0"/>
              <a:t> be 1?</a:t>
            </a:r>
          </a:p>
          <a:p>
            <a:pPr lvl="1"/>
            <a:r>
              <a:rPr lang="en-US" dirty="0" smtClean="0"/>
              <a:t>either R</a:t>
            </a:r>
            <a:r>
              <a:rPr lang="en-US" baseline="30000" dirty="0" smtClean="0"/>
              <a:t>(k-1)</a:t>
            </a:r>
            <a:r>
              <a:rPr lang="en-US" sz="2600" dirty="0" smtClean="0"/>
              <a:t>[</a:t>
            </a:r>
            <a:r>
              <a:rPr lang="en-US" sz="2600" dirty="0" err="1" smtClean="0"/>
              <a:t>i</a:t>
            </a:r>
            <a:r>
              <a:rPr lang="en-US" sz="2600" dirty="0" smtClean="0"/>
              <a:t>][j]</a:t>
            </a:r>
            <a:r>
              <a:rPr lang="en-US" dirty="0" smtClean="0"/>
              <a:t> is 1, or</a:t>
            </a:r>
          </a:p>
          <a:p>
            <a:pPr lvl="1"/>
            <a:r>
              <a:rPr lang="en-US" dirty="0" smtClean="0"/>
              <a:t>there is a path from i to k that uses no vertices higher than k-1, and a similar path from k to j.</a:t>
            </a:r>
          </a:p>
          <a:p>
            <a:r>
              <a:rPr lang="en-US" dirty="0" smtClean="0"/>
              <a:t>Thus R</a:t>
            </a:r>
            <a:r>
              <a:rPr lang="en-US" baseline="30000" dirty="0" smtClean="0"/>
              <a:t>(k)</a:t>
            </a:r>
            <a:r>
              <a:rPr lang="en-US" sz="3000" dirty="0" smtClean="0"/>
              <a:t>[i][j]</a:t>
            </a:r>
            <a:r>
              <a:rPr lang="en-US" dirty="0" smtClean="0"/>
              <a:t> is</a:t>
            </a:r>
            <a:br>
              <a:rPr lang="en-US" dirty="0" smtClean="0"/>
            </a:br>
            <a:r>
              <a:rPr lang="en-US" dirty="0" smtClean="0"/>
              <a:t>           R</a:t>
            </a:r>
            <a:r>
              <a:rPr lang="en-US" baseline="30000" dirty="0" smtClean="0"/>
              <a:t>(k-1)</a:t>
            </a:r>
            <a:r>
              <a:rPr lang="en-US" sz="3000" dirty="0" smtClean="0"/>
              <a:t>[i][j]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 ( R</a:t>
            </a:r>
            <a:r>
              <a:rPr lang="en-US" baseline="30000" dirty="0" smtClean="0"/>
              <a:t>(k-1)</a:t>
            </a:r>
            <a:r>
              <a:rPr lang="en-US" sz="3000" dirty="0" smtClean="0"/>
              <a:t>[i][k]</a:t>
            </a:r>
            <a:r>
              <a:rPr lang="en-US" dirty="0" smtClean="0"/>
              <a:t> </a:t>
            </a:r>
            <a:r>
              <a:rPr lang="en-US" b="1" dirty="0" smtClean="0"/>
              <a:t>and</a:t>
            </a:r>
            <a:r>
              <a:rPr lang="en-US" dirty="0" smtClean="0"/>
              <a:t> R</a:t>
            </a:r>
            <a:r>
              <a:rPr lang="en-US" baseline="30000" dirty="0" smtClean="0"/>
              <a:t>(k-1)</a:t>
            </a:r>
            <a:r>
              <a:rPr lang="en-US" sz="3000" dirty="0" smtClean="0"/>
              <a:t>[k][j] )</a:t>
            </a:r>
          </a:p>
          <a:p>
            <a:r>
              <a:rPr lang="en-US" sz="3000" dirty="0" smtClean="0"/>
              <a:t>Note that this can be calculated in constant time</a:t>
            </a:r>
          </a:p>
          <a:p>
            <a:r>
              <a:rPr lang="en-US" sz="3000" dirty="0" smtClean="0"/>
              <a:t>Time for calculating </a:t>
            </a:r>
            <a:r>
              <a:rPr lang="en-US" sz="3100" dirty="0" smtClean="0"/>
              <a:t>R</a:t>
            </a:r>
            <a:r>
              <a:rPr lang="en-US" sz="3100" baseline="30000" dirty="0" smtClean="0"/>
              <a:t>(k)</a:t>
            </a:r>
            <a:r>
              <a:rPr lang="en-US" sz="3100" dirty="0" smtClean="0"/>
              <a:t> from R</a:t>
            </a:r>
            <a:r>
              <a:rPr lang="en-US" sz="3100" baseline="30000" dirty="0" smtClean="0"/>
              <a:t>(k-1)</a:t>
            </a:r>
            <a:r>
              <a:rPr lang="en-US" sz="3100" dirty="0" smtClean="0"/>
              <a:t>?</a:t>
            </a:r>
          </a:p>
          <a:p>
            <a:r>
              <a:rPr lang="en-US" sz="3100" dirty="0" smtClean="0"/>
              <a:t>Total time for </a:t>
            </a:r>
            <a:r>
              <a:rPr lang="en-US" sz="3100" dirty="0" err="1" smtClean="0"/>
              <a:t>Warshall's</a:t>
            </a:r>
            <a:r>
              <a:rPr lang="en-US" sz="3100" dirty="0" smtClean="0"/>
              <a:t> algorithm?</a:t>
            </a:r>
          </a:p>
          <a:p>
            <a:endParaRPr lang="en-US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6320135"/>
            <a:ext cx="50292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Code and example on next slides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ig08_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006850"/>
            <a:ext cx="8280400" cy="2851150"/>
          </a:xfrm>
          <a:prstGeom prst="rect">
            <a:avLst/>
          </a:prstGeom>
          <a:noFill/>
        </p:spPr>
      </p:pic>
      <p:pic>
        <p:nvPicPr>
          <p:cNvPr id="5" name="Picture 3" descr="8_2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61913"/>
            <a:ext cx="8686800" cy="35956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ig08_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2399"/>
            <a:ext cx="7162800" cy="6526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495800"/>
          </a:xfrm>
        </p:spPr>
        <p:txBody>
          <a:bodyPr/>
          <a:lstStyle/>
          <a:p>
            <a:r>
              <a:rPr lang="en-US" dirty="0" smtClean="0"/>
              <a:t>We will do a quick overview.</a:t>
            </a:r>
          </a:p>
          <a:p>
            <a:r>
              <a:rPr lang="en-US" dirty="0" smtClean="0"/>
              <a:t>For the whole scoop on B-trees (Actually B+ trees), take CSSE </a:t>
            </a:r>
            <a:r>
              <a:rPr lang="en-US" dirty="0" smtClean="0"/>
              <a:t>333</a:t>
            </a:r>
            <a:r>
              <a:rPr lang="en-US" dirty="0" smtClean="0"/>
              <a:t>, </a:t>
            </a:r>
            <a:r>
              <a:rPr lang="en-US" dirty="0" smtClean="0"/>
              <a:t>Databases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Nodes can contain multiple keys and pointers to other to </a:t>
            </a:r>
            <a:r>
              <a:rPr lang="en-US" dirty="0" smtClean="0"/>
              <a:t>subtrees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895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node can represent a block of disk storage; pointers are disk addresses</a:t>
            </a:r>
          </a:p>
          <a:p>
            <a:r>
              <a:rPr lang="en-US" dirty="0" smtClean="0"/>
              <a:t>This way, when we look up a node (requiring a disk access), we can get a lot more information than if we used a binary tree</a:t>
            </a:r>
          </a:p>
          <a:p>
            <a:r>
              <a:rPr lang="en-US" dirty="0" smtClean="0"/>
              <a:t>In an n-node of a B-tree, there are n pointers to subtrees, and thus n-1 keys        </a:t>
            </a:r>
          </a:p>
          <a:p>
            <a:r>
              <a:rPr lang="en-US" dirty="0" smtClean="0"/>
              <a:t>For all </a:t>
            </a:r>
            <a:r>
              <a:rPr lang="en-US" dirty="0"/>
              <a:t>keys in T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,  K</a:t>
            </a:r>
            <a:r>
              <a:rPr lang="en-US" baseline="-25000" dirty="0" smtClean="0"/>
              <a:t>i </a:t>
            </a:r>
            <a:r>
              <a:rPr lang="en-US" dirty="0" smtClean="0">
                <a:latin typeface="Calibri"/>
                <a:cs typeface="Calibri"/>
              </a:rPr>
              <a:t>≤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 smtClean="0"/>
              <a:t> </a:t>
            </a:r>
            <a:r>
              <a:rPr lang="en-US" dirty="0"/>
              <a:t>&lt; K</a:t>
            </a:r>
            <a:r>
              <a:rPr lang="en-US" baseline="-25000" dirty="0"/>
              <a:t>i+1</a:t>
            </a:r>
            <a:br>
              <a:rPr lang="en-US" baseline="-25000" dirty="0"/>
            </a:br>
            <a:r>
              <a:rPr lang="en-US" dirty="0"/>
              <a:t>K</a:t>
            </a:r>
            <a:r>
              <a:rPr lang="en-US" baseline="-25000" dirty="0"/>
              <a:t>i</a:t>
            </a:r>
            <a:r>
              <a:rPr lang="en-US" dirty="0"/>
              <a:t> is the smallest key that appears in T</a:t>
            </a:r>
            <a:r>
              <a:rPr lang="en-US" baseline="-25000" dirty="0"/>
              <a:t>i</a:t>
            </a:r>
          </a:p>
          <a:p>
            <a:endParaRPr lang="en-US" dirty="0"/>
          </a:p>
        </p:txBody>
      </p:sp>
      <p:pic>
        <p:nvPicPr>
          <p:cNvPr id="4" name="Picture 2" descr="fig07_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1" y="4219902"/>
            <a:ext cx="6934200" cy="2638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060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 nodes (tree of order 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 nodes have at most m-1 keys</a:t>
            </a:r>
          </a:p>
          <a:p>
            <a:r>
              <a:rPr lang="en-US" dirty="0" smtClean="0"/>
              <a:t>All keys and associated data are stored in special </a:t>
            </a:r>
            <a:r>
              <a:rPr lang="en-US" b="1" i="1" dirty="0" smtClean="0"/>
              <a:t>leaf</a:t>
            </a:r>
            <a:r>
              <a:rPr lang="en-US" dirty="0" smtClean="0"/>
              <a:t> nodes (that thus need no child pointers)</a:t>
            </a:r>
          </a:p>
          <a:p>
            <a:r>
              <a:rPr lang="en-US" dirty="0" smtClean="0"/>
              <a:t>The other (parent) nodes are </a:t>
            </a:r>
            <a:r>
              <a:rPr lang="en-US" b="1" i="1" dirty="0" smtClean="0"/>
              <a:t>index</a:t>
            </a:r>
            <a:r>
              <a:rPr lang="en-US" dirty="0" smtClean="0"/>
              <a:t> nodes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All index nodes except the root have </a:t>
            </a:r>
            <a:br>
              <a:rPr lang="en-US" dirty="0" smtClean="0"/>
            </a:br>
            <a:r>
              <a:rPr lang="en-US" dirty="0" smtClean="0"/>
              <a:t>between </a:t>
            </a:r>
            <a:r>
              <a:rPr lang="en-US" dirty="0" smtClean="0">
                <a:sym typeface="Symbol"/>
              </a:rPr>
              <a:t></a:t>
            </a:r>
            <a:r>
              <a:rPr lang="en-US" dirty="0" smtClean="0"/>
              <a:t>m/2</a:t>
            </a:r>
            <a:r>
              <a:rPr lang="en-US" dirty="0" smtClean="0">
                <a:sym typeface="Symbol"/>
              </a:rPr>
              <a:t></a:t>
            </a:r>
            <a:r>
              <a:rPr lang="en-US" dirty="0" smtClean="0"/>
              <a:t> and m children</a:t>
            </a:r>
          </a:p>
          <a:p>
            <a:r>
              <a:rPr lang="en-US" dirty="0" smtClean="0"/>
              <a:t>root has between 2 and m children</a:t>
            </a:r>
          </a:p>
          <a:p>
            <a:r>
              <a:rPr lang="en-US" dirty="0" smtClean="0"/>
              <a:t>All leaves are at the same level</a:t>
            </a:r>
          </a:p>
          <a:p>
            <a:r>
              <a:rPr lang="en-US" dirty="0" smtClean="0"/>
              <a:t>The space-time tradeoff is because of duplicating some keys at multiple levels of the tree</a:t>
            </a:r>
          </a:p>
          <a:p>
            <a:r>
              <a:rPr lang="en-US" dirty="0" smtClean="0"/>
              <a:t>Especially useful for </a:t>
            </a:r>
            <a:r>
              <a:rPr lang="en-US" b="1" dirty="0" smtClean="0">
                <a:solidFill>
                  <a:srgbClr val="FF0000"/>
                </a:solidFill>
              </a:rPr>
              <a:t>data that is too big to fit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in memory</a:t>
            </a:r>
            <a:r>
              <a:rPr lang="en-US" b="1" dirty="0" smtClean="0"/>
              <a:t>.</a:t>
            </a:r>
            <a:r>
              <a:rPr lang="en-US" dirty="0" smtClean="0"/>
              <a:t>  Why?</a:t>
            </a:r>
          </a:p>
          <a:p>
            <a:r>
              <a:rPr lang="en-US" dirty="0" smtClean="0"/>
              <a:t>Example on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84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B-tree(order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fig07_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914401"/>
            <a:ext cx="7387590" cy="2625090"/>
          </a:xfrm>
          <a:prstGeom prst="rect">
            <a:avLst/>
          </a:prstGeom>
          <a:noFill/>
        </p:spPr>
      </p:pic>
      <p:pic>
        <p:nvPicPr>
          <p:cNvPr id="5" name="Picture 2" descr="fig07_0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" y="3733800"/>
            <a:ext cx="7882890" cy="2625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540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for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Within each parent or leaf node, </a:t>
            </a:r>
            <a:r>
              <a:rPr lang="en-US" smtClean="0"/>
              <a:t>the keys are </a:t>
            </a:r>
            <a:r>
              <a:rPr lang="en-US" dirty="0" smtClean="0"/>
              <a:t>sorted, so we can use binary search (log m), which is a constant with respect to n, the number of items in the table</a:t>
            </a:r>
          </a:p>
          <a:p>
            <a:r>
              <a:rPr lang="en-US" dirty="0" smtClean="0"/>
              <a:t>Thus the search time is proportional to the height of the tree</a:t>
            </a:r>
          </a:p>
          <a:p>
            <a:r>
              <a:rPr lang="en-US" dirty="0" smtClean="0"/>
              <a:t>Max height is </a:t>
            </a:r>
            <a:r>
              <a:rPr lang="en-US" dirty="0" smtClean="0">
                <a:latin typeface="Calibri"/>
              </a:rPr>
              <a:t>approximately </a:t>
            </a:r>
            <a:r>
              <a:rPr lang="en-US" dirty="0" err="1" smtClean="0">
                <a:latin typeface="Calibri"/>
              </a:rPr>
              <a:t>log</a:t>
            </a:r>
            <a:r>
              <a:rPr lang="en-US" sz="2400" baseline="-38000" dirty="0" err="1" smtClean="0">
                <a:sym typeface="Symbol"/>
              </a:rPr>
              <a:t></a:t>
            </a:r>
            <a:r>
              <a:rPr lang="en-US" sz="2400" baseline="-38000" dirty="0" err="1" smtClean="0"/>
              <a:t>m</a:t>
            </a:r>
            <a:r>
              <a:rPr lang="en-US" sz="2400" baseline="-38000" dirty="0" smtClean="0"/>
              <a:t>/2</a:t>
            </a:r>
            <a:r>
              <a:rPr lang="en-US" sz="2400" baseline="-38000" dirty="0" smtClean="0">
                <a:sym typeface="Symbol"/>
              </a:rPr>
              <a:t></a:t>
            </a:r>
            <a:r>
              <a:rPr lang="en-US" dirty="0" smtClean="0"/>
              <a:t>  n</a:t>
            </a:r>
            <a:r>
              <a:rPr lang="en-US" dirty="0" smtClean="0">
                <a:latin typeface="Calibri"/>
              </a:rPr>
              <a:t>   </a:t>
            </a:r>
          </a:p>
          <a:p>
            <a:r>
              <a:rPr lang="en-US" b="1" dirty="0" smtClean="0">
                <a:latin typeface="Calibri"/>
              </a:rPr>
              <a:t>Exercise for you:</a:t>
            </a:r>
            <a:r>
              <a:rPr lang="en-US" dirty="0" smtClean="0">
                <a:latin typeface="Calibri"/>
              </a:rPr>
              <a:t> Read and understand the straightforward analysis on pages 273-274</a:t>
            </a:r>
          </a:p>
          <a:p>
            <a:r>
              <a:rPr lang="en-US" dirty="0" smtClean="0">
                <a:latin typeface="Calibri"/>
              </a:rPr>
              <a:t>Insert and delete are also proportional to height of the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9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Preview: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for problems </a:t>
            </a:r>
            <a:r>
              <a:rPr lang="en-US" dirty="0" smtClean="0"/>
              <a:t>with recursive solutions and  </a:t>
            </a:r>
            <a:r>
              <a:rPr lang="en-US" dirty="0" smtClean="0"/>
              <a:t>overlapping subproblems</a:t>
            </a:r>
          </a:p>
          <a:p>
            <a:r>
              <a:rPr lang="en-US" dirty="0" smtClean="0"/>
              <a:t>Typically, we save (memoize) solutions to the subproblems, to avoid recomputing them.</a:t>
            </a:r>
          </a:p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29055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Binomial Coefficients:</a:t>
            </a:r>
          </a:p>
          <a:p>
            <a:r>
              <a:rPr lang="en-US" dirty="0" smtClean="0"/>
              <a:t>C(n, k) is the coefficient of </a:t>
            </a:r>
            <a:r>
              <a:rPr lang="en-US" dirty="0" err="1" smtClean="0"/>
              <a:t>x</a:t>
            </a:r>
            <a:r>
              <a:rPr lang="en-US" baseline="30000" dirty="0" err="1" smtClean="0"/>
              <a:t>k</a:t>
            </a:r>
            <a:r>
              <a:rPr lang="en-US" dirty="0" smtClean="0"/>
              <a:t>  in the expansion of (1+x)</a:t>
            </a:r>
            <a:r>
              <a:rPr lang="en-US" baseline="30000" dirty="0" smtClean="0"/>
              <a:t>n</a:t>
            </a:r>
          </a:p>
          <a:p>
            <a:r>
              <a:rPr lang="en-US" dirty="0" smtClean="0"/>
              <a:t>C(n,0) = C(n, n) = 1.</a:t>
            </a:r>
          </a:p>
          <a:p>
            <a:r>
              <a:rPr lang="en-US" dirty="0" smtClean="0"/>
              <a:t>If 0 &lt; k &lt; n, C(n, k) = C(n-1, k) + C(n-1, k-1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Can show by induction that the "usual" factorial formula for C(n, k) follows from this recursive definition.</a:t>
            </a:r>
          </a:p>
          <a:p>
            <a:pPr lvl="1"/>
            <a:r>
              <a:rPr lang="en-US" dirty="0" smtClean="0"/>
              <a:t>A good practice problem for you</a:t>
            </a:r>
          </a:p>
          <a:p>
            <a:r>
              <a:rPr lang="en-US" dirty="0" smtClean="0"/>
              <a:t>If we don't cache values as we compute them, this can take a lot of time, because of duplicate (overlapping) computation.</a:t>
            </a:r>
          </a:p>
        </p:txBody>
      </p:sp>
    </p:spTree>
    <p:extLst>
      <p:ext uri="{BB962C8B-B14F-4D97-AF65-F5344CB8AC3E}">
        <p14:creationId xmlns:p14="http://schemas.microsoft.com/office/powerpoint/2010/main" val="396293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r>
              <a:rPr lang="en-US" dirty="0"/>
              <a:t>Computing a binomial </a:t>
            </a:r>
            <a:r>
              <a:rPr lang="en-US" dirty="0" smtClean="0"/>
              <a:t>coefficient</a:t>
            </a:r>
            <a:endParaRPr lang="en-US" dirty="0"/>
          </a:p>
        </p:txBody>
      </p:sp>
      <p:sp>
        <p:nvSpPr>
          <p:cNvPr id="412675" name="Text Box 3"/>
          <p:cNvSpPr txBox="1">
            <a:spLocks noChangeArrowheads="1"/>
          </p:cNvSpPr>
          <p:nvPr/>
        </p:nvSpPr>
        <p:spPr bwMode="auto">
          <a:xfrm>
            <a:off x="419100" y="1066800"/>
            <a:ext cx="8267700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Binomial coefficients are coefficients of the binomial formula:</a:t>
            </a:r>
          </a:p>
          <a:p>
            <a:pPr marL="114300" lvl="1"/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a + b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</a:t>
            </a:r>
            <a:r>
              <a:rPr lang="en-US" sz="2400" i="1" baseline="30000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 =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,0)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a</a:t>
            </a:r>
            <a:r>
              <a:rPr lang="en-US" sz="2400" i="1" baseline="30000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b</a:t>
            </a:r>
            <a:r>
              <a:rPr lang="en-US" sz="2400" baseline="30000" dirty="0">
                <a:solidFill>
                  <a:schemeClr val="hlink"/>
                </a:solidFill>
                <a:latin typeface="+mn-lt"/>
              </a:rPr>
              <a:t>0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 + . . . + 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 smtClean="0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)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a</a:t>
            </a:r>
            <a:r>
              <a:rPr lang="en-US" sz="2400" i="1" baseline="30000" dirty="0" smtClean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400" i="1" baseline="30000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b</a:t>
            </a:r>
            <a:r>
              <a:rPr lang="en-US" sz="2400" i="1" baseline="30000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baseline="30000" dirty="0" smtClean="0">
                <a:solidFill>
                  <a:schemeClr val="hlink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+ . . . + 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 smtClean="0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)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a</a:t>
            </a:r>
            <a:r>
              <a:rPr lang="en-US" sz="2400" baseline="30000" dirty="0" smtClean="0">
                <a:solidFill>
                  <a:schemeClr val="hlink"/>
                </a:solidFill>
                <a:latin typeface="+mn-lt"/>
              </a:rPr>
              <a:t>0</a:t>
            </a:r>
            <a:r>
              <a:rPr lang="en-US" sz="2400" i="1" dirty="0" smtClean="0">
                <a:solidFill>
                  <a:schemeClr val="hlink"/>
                </a:solidFill>
                <a:latin typeface="+mn-lt"/>
              </a:rPr>
              <a:t>b</a:t>
            </a:r>
            <a:r>
              <a:rPr lang="en-US" sz="2400" i="1" baseline="30000" dirty="0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baseline="30000" dirty="0" smtClean="0">
                <a:solidFill>
                  <a:schemeClr val="hlink"/>
                </a:solidFill>
                <a:latin typeface="+mn-lt"/>
              </a:rPr>
              <a:t> </a:t>
            </a:r>
            <a:endParaRPr lang="en-US" sz="2400" dirty="0">
              <a:solidFill>
                <a:schemeClr val="hlink"/>
              </a:solidFill>
              <a:latin typeface="+mn-lt"/>
            </a:endParaRPr>
          </a:p>
          <a:p>
            <a:pPr marL="114300" lvl="1" algn="l">
              <a:buFontTx/>
              <a:buChar char="•"/>
            </a:pPr>
            <a:endParaRPr lang="en-US" sz="11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Recurrence: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=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1,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+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-1,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-1)  for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 &gt; k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&gt; 0</a:t>
            </a:r>
          </a:p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                     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,0) = 1,  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= 1  for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n </a:t>
            </a:r>
            <a:r>
              <a:rPr lang="en-US" sz="2400" dirty="0">
                <a:solidFill>
                  <a:schemeClr val="hlink"/>
                </a:solidFill>
                <a:latin typeface="+mn-lt"/>
                <a:sym typeface="Symbol" pitchFamily="84" charset="2"/>
              </a:rPr>
              <a:t> 0</a:t>
            </a:r>
            <a:endParaRPr lang="en-US" sz="2400" dirty="0">
              <a:solidFill>
                <a:schemeClr val="hlink"/>
              </a:solidFill>
              <a:latin typeface="+mn-lt"/>
            </a:endParaRP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</a:t>
            </a:r>
          </a:p>
          <a:p>
            <a:pPr marL="114300" lvl="1" algn="l"/>
            <a:r>
              <a:rPr lang="en-US" sz="2400" dirty="0">
                <a:solidFill>
                  <a:schemeClr val="hlink"/>
                </a:solidFill>
                <a:latin typeface="+mn-lt"/>
              </a:rPr>
              <a:t>Value of </a:t>
            </a:r>
            <a:r>
              <a:rPr lang="en-US" sz="24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400" dirty="0" err="1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400" i="1" dirty="0" err="1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) can be computed by filling </a:t>
            </a:r>
            <a:r>
              <a:rPr lang="en-US" sz="2400" dirty="0" smtClean="0">
                <a:solidFill>
                  <a:schemeClr val="hlink"/>
                </a:solidFill>
                <a:latin typeface="+mn-lt"/>
              </a:rPr>
              <a:t>in a </a:t>
            </a:r>
            <a:r>
              <a:rPr lang="en-US" sz="2400" dirty="0">
                <a:solidFill>
                  <a:schemeClr val="hlink"/>
                </a:solidFill>
                <a:latin typeface="+mn-lt"/>
              </a:rPr>
              <a:t>table: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	 0   1   2  .  .  .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-1      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endParaRPr lang="en-US" sz="2200" dirty="0">
              <a:solidFill>
                <a:schemeClr val="hlink"/>
              </a:solidFill>
              <a:latin typeface="+mn-lt"/>
            </a:endParaRP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0   </a:t>
            </a:r>
            <a:r>
              <a:rPr lang="en-US" sz="2200" dirty="0" smtClean="0">
                <a:solidFill>
                  <a:schemeClr val="hlink"/>
                </a:solidFill>
                <a:latin typeface="+mn-lt"/>
              </a:rPr>
              <a:t>  1</a:t>
            </a:r>
            <a:endParaRPr lang="en-US" sz="2200" dirty="0">
              <a:solidFill>
                <a:schemeClr val="hlink"/>
              </a:solidFill>
              <a:latin typeface="+mn-lt"/>
            </a:endParaRP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1   </a:t>
            </a:r>
            <a:r>
              <a:rPr lang="en-US" sz="2200" dirty="0" smtClean="0">
                <a:solidFill>
                  <a:schemeClr val="hlink"/>
                </a:solidFill>
                <a:latin typeface="+mn-lt"/>
              </a:rPr>
              <a:t>  1   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.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.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.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             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1,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-1)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C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n-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1,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) </a:t>
            </a:r>
          </a:p>
          <a:p>
            <a:pPr marL="114300" lvl="1" algn="l"/>
            <a:r>
              <a:rPr lang="en-US" sz="2200" dirty="0">
                <a:solidFill>
                  <a:schemeClr val="hlink"/>
                </a:solidFill>
                <a:latin typeface="+mn-lt"/>
              </a:rPr>
              <a:t>      </a:t>
            </a:r>
            <a:r>
              <a:rPr lang="en-US" sz="2200" i="1" dirty="0">
                <a:solidFill>
                  <a:schemeClr val="hlink"/>
                </a:solidFill>
                <a:latin typeface="+mn-lt"/>
              </a:rPr>
              <a:t>n			</a:t>
            </a:r>
            <a:r>
              <a:rPr lang="en-US" sz="2200" i="1" dirty="0" smtClean="0">
                <a:solidFill>
                  <a:schemeClr val="hlink"/>
                </a:solidFill>
                <a:latin typeface="+mn-lt"/>
              </a:rPr>
              <a:t>    C</a:t>
            </a:r>
            <a:r>
              <a:rPr lang="en-US" sz="2200" dirty="0" smtClean="0">
                <a:solidFill>
                  <a:schemeClr val="hlink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chemeClr val="hlink"/>
                </a:solidFill>
                <a:latin typeface="+mn-lt"/>
              </a:rPr>
              <a:t>n</a:t>
            </a:r>
            <a:r>
              <a:rPr lang="en-US" sz="2200" dirty="0" err="1" smtClean="0">
                <a:solidFill>
                  <a:schemeClr val="hlink"/>
                </a:solidFill>
                <a:latin typeface="+mn-lt"/>
              </a:rPr>
              <a:t>,</a:t>
            </a:r>
            <a:r>
              <a:rPr lang="en-US" sz="2200" i="1" dirty="0" err="1" smtClean="0">
                <a:solidFill>
                  <a:schemeClr val="hlink"/>
                </a:solidFill>
                <a:latin typeface="+mn-lt"/>
              </a:rPr>
              <a:t>k</a:t>
            </a:r>
            <a:r>
              <a:rPr lang="en-US" sz="2200" dirty="0">
                <a:solidFill>
                  <a:schemeClr val="hlink"/>
                </a:solidFill>
                <a:latin typeface="+mn-lt"/>
              </a:rPr>
              <a:t>) </a:t>
            </a:r>
          </a:p>
        </p:txBody>
      </p:sp>
      <p:sp>
        <p:nvSpPr>
          <p:cNvPr id="412676" name="Line 4"/>
          <p:cNvSpPr>
            <a:spLocks noChangeShapeType="1"/>
          </p:cNvSpPr>
          <p:nvPr/>
        </p:nvSpPr>
        <p:spPr bwMode="auto">
          <a:xfrm flipV="1">
            <a:off x="927100" y="3810000"/>
            <a:ext cx="4191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677" name="Line 5"/>
          <p:cNvSpPr>
            <a:spLocks noChangeShapeType="1"/>
          </p:cNvSpPr>
          <p:nvPr/>
        </p:nvSpPr>
        <p:spPr bwMode="auto">
          <a:xfrm>
            <a:off x="1219200" y="3632200"/>
            <a:ext cx="0" cy="2895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17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30479</TotalTime>
  <Words>1064</Words>
  <Application>Microsoft Office PowerPoint</Application>
  <PresentationFormat>On-screen Show (4:3)</PresentationFormat>
  <Paragraphs>141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Symbol</vt:lpstr>
      <vt:lpstr>Wingdings</vt:lpstr>
      <vt:lpstr>Default Design</vt:lpstr>
      <vt:lpstr>PowerPoint Presentation</vt:lpstr>
      <vt:lpstr>B-trees</vt:lpstr>
      <vt:lpstr>B-tree nodes</vt:lpstr>
      <vt:lpstr>B-tree nodes (tree of order m)</vt:lpstr>
      <vt:lpstr>Example B-tree(order 4)</vt:lpstr>
      <vt:lpstr>Search for an item</vt:lpstr>
      <vt:lpstr>Preview: Dynamic programming</vt:lpstr>
      <vt:lpstr>Dynamic Programming Example</vt:lpstr>
      <vt:lpstr>Computing a binomial coefficient</vt:lpstr>
      <vt:lpstr>Computing C(n, k): </vt:lpstr>
      <vt:lpstr>Transitive closure of a directed graph</vt:lpstr>
      <vt:lpstr>Transitive closure via multiplication</vt:lpstr>
      <vt:lpstr>Warshall's algorithm</vt:lpstr>
      <vt:lpstr>R(k) example</vt:lpstr>
      <vt:lpstr>Quickly Calculating R(k) </vt:lpstr>
      <vt:lpstr>PowerPoint Presentation</vt:lpstr>
      <vt:lpstr>PowerPoint Presentation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cp:lastModifiedBy>CSSE Department</cp:lastModifiedBy>
  <cp:revision>704</cp:revision>
  <cp:lastPrinted>2012-10-23T13:09:37Z</cp:lastPrinted>
  <dcterms:modified xsi:type="dcterms:W3CDTF">2014-10-24T11:02:14Z</dcterms:modified>
</cp:coreProperties>
</file>