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56" r:id="rId3"/>
    <p:sldId id="357" r:id="rId4"/>
    <p:sldId id="358" r:id="rId5"/>
    <p:sldId id="359" r:id="rId6"/>
    <p:sldId id="360" r:id="rId7"/>
    <p:sldId id="361" r:id="rId8"/>
    <p:sldId id="346" r:id="rId9"/>
    <p:sldId id="362" r:id="rId10"/>
    <p:sldId id="363" r:id="rId11"/>
    <p:sldId id="364" r:id="rId12"/>
    <p:sldId id="365" r:id="rId13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16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A7A7"/>
    <a:srgbClr val="FF5050"/>
    <a:srgbClr val="FF0080"/>
    <a:srgbClr val="191919"/>
    <a:srgbClr val="F2FDF7"/>
    <a:srgbClr val="800040"/>
    <a:srgbClr val="5D7E9D"/>
    <a:srgbClr val="FFFDDD"/>
    <a:srgbClr val="CEC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21" autoAdjust="0"/>
    <p:restoredTop sz="73557" autoAdjust="0"/>
  </p:normalViewPr>
  <p:slideViewPr>
    <p:cSldViewPr snapToObjects="1">
      <p:cViewPr varScale="1">
        <p:scale>
          <a:sx n="76" d="100"/>
          <a:sy n="76" d="100"/>
        </p:scale>
        <p:origin x="90" y="156"/>
      </p:cViewPr>
      <p:guideLst>
        <p:guide orient="horz" pos="4032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4" y="2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48172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4" y="8848172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82E4CB-5AA8-470F-AAD3-5483A7B9CB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6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6" y="2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700088"/>
            <a:ext cx="46545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1" y="4424086"/>
            <a:ext cx="5486400" cy="419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46554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6" y="8846554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82725C-350C-46F5-844B-F6E4F7B10B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48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BDDF8C-BF0E-468B-985D-58D3A0157B9D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479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DE3D0B-35F2-4804-899D-39C75473B04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5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5263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838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7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666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9" name="Picture 27" descr="bigdice2"/>
          <p:cNvPicPr>
            <a:picLocks noChangeAspect="1" noChangeArrowheads="1"/>
          </p:cNvPicPr>
          <p:nvPr userDrawn="1"/>
        </p:nvPicPr>
        <p:blipFill>
          <a:blip r:embed="rId2"/>
          <a:srcRect r="1891" b="80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67604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905000"/>
            <a:ext cx="2971800" cy="3429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90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5" name="Picture 31" descr="dicesmall"/>
          <p:cNvPicPr>
            <a:picLocks noChangeAspect="1" noChangeArrowheads="1"/>
          </p:cNvPicPr>
          <p:nvPr userDrawn="1"/>
        </p:nvPicPr>
        <p:blipFill>
          <a:blip r:embed="rId15"/>
          <a:srcRect t="62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5720" rIns="18288" bIns="1828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texas.edu/users/moore/best-ideas/string-searching/fstrpos-example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279400" y="104775"/>
            <a:ext cx="8636000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000" b="1" dirty="0">
              <a:solidFill>
                <a:schemeClr val="hlink"/>
              </a:solidFill>
              <a:latin typeface="Arial Black" pitchFamily="96" charset="0"/>
            </a:endParaRPr>
          </a:p>
          <a:p>
            <a:r>
              <a:rPr lang="en-US" sz="8000" b="1" dirty="0" smtClean="0"/>
              <a:t>MA/CSSE 473 Day </a:t>
            </a:r>
            <a:r>
              <a:rPr lang="en-US" sz="8000" b="1" dirty="0" smtClean="0"/>
              <a:t>27</a:t>
            </a:r>
            <a:endParaRPr lang="en-US" sz="8000" b="1" dirty="0" smtClean="0">
              <a:solidFill>
                <a:srgbClr val="F2FDF7"/>
              </a:solidFill>
              <a:latin typeface="Arial Black" pitchFamily="96" charset="0"/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898525" y="30146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10" name="Rectangle 62"/>
          <p:cNvSpPr>
            <a:spLocks noChangeArrowheads="1"/>
          </p:cNvSpPr>
          <p:nvPr/>
        </p:nvSpPr>
        <p:spPr bwMode="auto">
          <a:xfrm>
            <a:off x="-1" y="3810000"/>
            <a:ext cx="387032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Student questions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Leftovers from Boyer-Moore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Knuth-Morris-Pratt String Search Algorithm </a:t>
            </a:r>
          </a:p>
          <a:p>
            <a:endParaRPr lang="en-US" sz="2800" b="1" dirty="0"/>
          </a:p>
          <a:p>
            <a:endParaRPr lang="en-US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28600"/>
            <a:ext cx="9144000" cy="516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11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38100"/>
            <a:ext cx="9122704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15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95250"/>
            <a:ext cx="8993940" cy="470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24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(hide this until after class)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14400"/>
            <a:ext cx="8001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190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232" name="Rectangle 80"/>
          <p:cNvSpPr>
            <a:spLocks noChangeArrowheads="1"/>
          </p:cNvSpPr>
          <p:nvPr/>
        </p:nvSpPr>
        <p:spPr bwMode="auto">
          <a:xfrm>
            <a:off x="609600" y="4114800"/>
            <a:ext cx="2057400" cy="24384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Boyer-Moore example (Levitin)</a:t>
            </a:r>
            <a:endParaRPr lang="en-US" altLang="en-US" dirty="0"/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914400"/>
            <a:ext cx="8610600" cy="5210175"/>
          </a:xfrm>
        </p:spPr>
        <p:txBody>
          <a:bodyPr/>
          <a:lstStyle/>
          <a:p>
            <a:pPr marL="973138" indent="-973138">
              <a:lnSpc>
                <a:spcPct val="90000"/>
              </a:lnSpc>
              <a:buFont typeface="Monotype Sorts" pitchFamily="2" charset="2"/>
              <a:buNone/>
              <a:tabLst>
                <a:tab pos="1031875" algn="l"/>
              </a:tabLst>
            </a:pPr>
            <a:endParaRPr lang="en-US" altLang="en-US" sz="1600" dirty="0"/>
          </a:p>
          <a:p>
            <a:pPr marL="973138" indent="-973138">
              <a:lnSpc>
                <a:spcPct val="90000"/>
              </a:lnSpc>
              <a:buFont typeface="Monotype Sorts" pitchFamily="2" charset="2"/>
              <a:buNone/>
              <a:tabLst>
                <a:tab pos="1031875" algn="l"/>
              </a:tabLst>
            </a:pPr>
            <a:endParaRPr lang="en-US" altLang="en-US" sz="2800" dirty="0"/>
          </a:p>
          <a:p>
            <a:pPr marL="973138" indent="-973138">
              <a:lnSpc>
                <a:spcPct val="90000"/>
              </a:lnSpc>
              <a:buFont typeface="Monotype Sorts" pitchFamily="2" charset="2"/>
              <a:buNone/>
              <a:tabLst>
                <a:tab pos="1031875" algn="l"/>
              </a:tabLst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marL="973138" indent="-973138">
              <a:lnSpc>
                <a:spcPct val="90000"/>
              </a:lnSpc>
              <a:buFont typeface="Monotype Sorts" pitchFamily="2" charset="2"/>
              <a:buNone/>
              <a:tabLst>
                <a:tab pos="1031875" algn="l"/>
              </a:tabLst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 marL="973138" indent="-973138">
              <a:lnSpc>
                <a:spcPct val="90000"/>
              </a:lnSpc>
              <a:buFont typeface="Monotype Sorts" pitchFamily="2" charset="2"/>
              <a:buNone/>
              <a:tabLst>
                <a:tab pos="1031875" algn="l"/>
              </a:tabLst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 marL="973138" indent="-973138">
              <a:lnSpc>
                <a:spcPct val="90000"/>
              </a:lnSpc>
              <a:buFont typeface="Monotype Sorts" pitchFamily="2" charset="2"/>
              <a:buNone/>
              <a:tabLst>
                <a:tab pos="1031875" algn="l"/>
              </a:tabLst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 marL="973138" indent="-973138">
              <a:lnSpc>
                <a:spcPct val="9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     B E S </a:t>
            </a:r>
            <a:r>
              <a:rPr lang="en-US" altLang="en-US" sz="2000" dirty="0" err="1">
                <a:latin typeface="Courier New" panose="02070309020205020404" pitchFamily="49" charset="0"/>
              </a:rPr>
              <a:t>S</a:t>
            </a:r>
            <a:r>
              <a:rPr lang="en-US" altLang="en-US" sz="2000" dirty="0">
                <a:latin typeface="Courier New" panose="02070309020205020404" pitchFamily="49" charset="0"/>
              </a:rPr>
              <a:t> _ K N E W _ A B O U T _ B A O B A B S</a:t>
            </a:r>
          </a:p>
          <a:p>
            <a:pPr marL="973138" indent="-973138">
              <a:lnSpc>
                <a:spcPct val="8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     B A O B A B</a:t>
            </a:r>
          </a:p>
          <a:p>
            <a:pPr marL="973138" indent="-973138">
              <a:lnSpc>
                <a:spcPct val="8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2000" i="1" dirty="0"/>
              <a:t>            </a:t>
            </a:r>
            <a:r>
              <a:rPr lang="en-US" altLang="en-US" sz="2000" i="1" dirty="0" smtClean="0"/>
              <a:t>  d</a:t>
            </a:r>
            <a:r>
              <a:rPr lang="en-US" altLang="en-US" sz="2000" baseline="-25000" dirty="0" smtClean="0"/>
              <a:t>1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= </a:t>
            </a:r>
            <a:r>
              <a:rPr lang="en-US" altLang="en-US" sz="2000" i="1" dirty="0"/>
              <a:t>t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(</a:t>
            </a:r>
            <a:r>
              <a:rPr lang="en-US" altLang="en-US" sz="2000" dirty="0">
                <a:latin typeface="Courier New" panose="02070309020205020404" pitchFamily="49" charset="0"/>
              </a:rPr>
              <a:t>K</a:t>
            </a:r>
            <a:r>
              <a:rPr lang="en-US" altLang="en-US" sz="2000" dirty="0"/>
              <a:t>) = 6</a:t>
            </a:r>
            <a:r>
              <a:rPr lang="en-US" altLang="en-US" sz="2000" dirty="0">
                <a:latin typeface="Courier New" panose="02070309020205020404" pitchFamily="49" charset="0"/>
              </a:rPr>
              <a:t>   B A O B A B</a:t>
            </a:r>
          </a:p>
          <a:p>
            <a:pPr marL="973138" indent="-973138">
              <a:lnSpc>
                <a:spcPct val="8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 			     </a:t>
            </a:r>
            <a:r>
              <a:rPr lang="en-US" altLang="en-US" sz="2000" i="1" dirty="0"/>
              <a:t>d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 = </a:t>
            </a:r>
            <a:r>
              <a:rPr lang="en-US" altLang="en-US" sz="2000" i="1" dirty="0"/>
              <a:t>t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(</a:t>
            </a:r>
            <a:r>
              <a:rPr lang="en-US" altLang="en-US" sz="2000" dirty="0">
                <a:latin typeface="Courier New" panose="02070309020205020404" pitchFamily="49" charset="0"/>
              </a:rPr>
              <a:t>_</a:t>
            </a:r>
            <a:r>
              <a:rPr lang="en-US" altLang="en-US" sz="2000" dirty="0"/>
              <a:t>)-2 = 4</a:t>
            </a:r>
          </a:p>
          <a:p>
            <a:pPr marL="973138" indent="-973138">
              <a:lnSpc>
                <a:spcPct val="8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2000" dirty="0"/>
              <a:t>		                         </a:t>
            </a:r>
            <a:r>
              <a:rPr lang="en-US" altLang="en-US" sz="2000" dirty="0" smtClean="0"/>
              <a:t>   </a:t>
            </a:r>
            <a:r>
              <a:rPr lang="en-US" altLang="en-US" sz="2000" i="1" u="sng" dirty="0" smtClean="0"/>
              <a:t>d</a:t>
            </a:r>
            <a:r>
              <a:rPr lang="en-US" altLang="en-US" sz="2000" baseline="-25000" dirty="0" smtClean="0"/>
              <a:t>2</a:t>
            </a:r>
            <a:r>
              <a:rPr lang="en-US" altLang="en-US" sz="2000" u="sng" dirty="0" smtClean="0"/>
              <a:t>(2</a:t>
            </a:r>
            <a:r>
              <a:rPr lang="en-US" altLang="en-US" sz="2000" u="sng" dirty="0"/>
              <a:t>) = 5</a:t>
            </a:r>
          </a:p>
          <a:p>
            <a:pPr marL="973138" indent="-973138">
              <a:lnSpc>
                <a:spcPct val="8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				         B A O B A B</a:t>
            </a:r>
          </a:p>
          <a:p>
            <a:pPr marL="973138" indent="-973138">
              <a:lnSpc>
                <a:spcPct val="8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2000" i="1" dirty="0"/>
              <a:t>				                      </a:t>
            </a:r>
            <a:r>
              <a:rPr lang="en-US" altLang="en-US" sz="2000" i="1" u="sng" dirty="0"/>
              <a:t>d</a:t>
            </a:r>
            <a:r>
              <a:rPr lang="en-US" altLang="en-US" sz="2000" baseline="-25000" dirty="0"/>
              <a:t>1</a:t>
            </a:r>
            <a:r>
              <a:rPr lang="en-US" altLang="en-US" sz="2000" u="sng" dirty="0"/>
              <a:t> = </a:t>
            </a:r>
            <a:r>
              <a:rPr lang="en-US" altLang="en-US" sz="2000" i="1" u="sng" dirty="0"/>
              <a:t>t</a:t>
            </a:r>
            <a:r>
              <a:rPr lang="en-US" altLang="en-US" sz="2000" baseline="-25000" dirty="0"/>
              <a:t>1</a:t>
            </a:r>
            <a:r>
              <a:rPr lang="en-US" altLang="en-US" sz="2000" u="sng" dirty="0"/>
              <a:t>(</a:t>
            </a:r>
            <a:r>
              <a:rPr lang="en-US" altLang="en-US" sz="2000" u="sng" dirty="0">
                <a:latin typeface="Courier New" panose="02070309020205020404" pitchFamily="49" charset="0"/>
              </a:rPr>
              <a:t>_</a:t>
            </a:r>
            <a:r>
              <a:rPr lang="en-US" altLang="en-US" sz="2000" u="sng" dirty="0"/>
              <a:t>)-1 = 5</a:t>
            </a:r>
          </a:p>
          <a:p>
            <a:pPr marL="973138" indent="-973138">
              <a:lnSpc>
                <a:spcPct val="8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2000" dirty="0"/>
              <a:t>			    	                      </a:t>
            </a:r>
            <a:r>
              <a:rPr lang="en-US" altLang="en-US" sz="2000" i="1" dirty="0"/>
              <a:t>d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(1) = 2</a:t>
            </a:r>
          </a:p>
          <a:p>
            <a:pPr marL="973138" indent="-973138">
              <a:lnSpc>
                <a:spcPct val="8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2000" dirty="0">
                <a:latin typeface="Courier New" panose="02070309020205020404" pitchFamily="49" charset="0"/>
              </a:rPr>
              <a:t>						       B A O B A B </a:t>
            </a:r>
            <a:r>
              <a:rPr lang="en-US" altLang="en-US" sz="2000" dirty="0"/>
              <a:t>(success)</a:t>
            </a:r>
            <a:r>
              <a:rPr lang="en-US" altLang="en-US" sz="1400" dirty="0">
                <a:latin typeface="Courier New" panose="02070309020205020404" pitchFamily="49" charset="0"/>
              </a:rPr>
              <a:t>			    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endParaRPr lang="en-US" altLang="en-US" sz="1400" dirty="0"/>
          </a:p>
          <a:p>
            <a:pPr marL="973138" indent="-973138">
              <a:lnSpc>
                <a:spcPct val="80000"/>
              </a:lnSpc>
              <a:buFont typeface="Monotype Sorts" pitchFamily="2" charset="2"/>
              <a:buNone/>
              <a:tabLst>
                <a:tab pos="1031875" algn="l"/>
              </a:tabLst>
            </a:pPr>
            <a:r>
              <a:rPr lang="en-US" altLang="en-US" sz="1400" dirty="0"/>
              <a:t> </a:t>
            </a:r>
          </a:p>
        </p:txBody>
      </p:sp>
      <p:grpSp>
        <p:nvGrpSpPr>
          <p:cNvPr id="433156" name="Group 4"/>
          <p:cNvGrpSpPr>
            <a:grpSpLocks/>
          </p:cNvGrpSpPr>
          <p:nvPr/>
        </p:nvGrpSpPr>
        <p:grpSpPr bwMode="auto">
          <a:xfrm>
            <a:off x="609600" y="1219200"/>
            <a:ext cx="8382000" cy="1371600"/>
            <a:chOff x="384" y="768"/>
            <a:chExt cx="5280" cy="864"/>
          </a:xfrm>
        </p:grpSpPr>
        <p:grpSp>
          <p:nvGrpSpPr>
            <p:cNvPr id="433157" name="Group 5"/>
            <p:cNvGrpSpPr>
              <a:grpSpLocks/>
            </p:cNvGrpSpPr>
            <p:nvPr/>
          </p:nvGrpSpPr>
          <p:grpSpPr bwMode="auto">
            <a:xfrm>
              <a:off x="384" y="768"/>
              <a:ext cx="5232" cy="864"/>
              <a:chOff x="384" y="768"/>
              <a:chExt cx="5232" cy="864"/>
            </a:xfrm>
          </p:grpSpPr>
          <p:grpSp>
            <p:nvGrpSpPr>
              <p:cNvPr id="433158" name="Group 6"/>
              <p:cNvGrpSpPr>
                <a:grpSpLocks/>
              </p:cNvGrpSpPr>
              <p:nvPr/>
            </p:nvGrpSpPr>
            <p:grpSpPr bwMode="auto">
              <a:xfrm>
                <a:off x="384" y="768"/>
                <a:ext cx="5040" cy="864"/>
                <a:chOff x="720" y="1824"/>
                <a:chExt cx="5040" cy="672"/>
              </a:xfrm>
            </p:grpSpPr>
            <p:sp>
              <p:nvSpPr>
                <p:cNvPr id="433159" name="Rectangle 7"/>
                <p:cNvSpPr>
                  <a:spLocks noChangeArrowheads="1"/>
                </p:cNvSpPr>
                <p:nvPr/>
              </p:nvSpPr>
              <p:spPr bwMode="auto">
                <a:xfrm>
                  <a:off x="720" y="1824"/>
                  <a:ext cx="5040" cy="33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en-US" sz="2000" b="1">
                      <a:solidFill>
                        <a:schemeClr val="bg2"/>
                      </a:solidFill>
                      <a:latin typeface="Courier New" panose="02070309020205020404" pitchFamily="49" charset="0"/>
                    </a:rPr>
                    <a:t>A B C D E F G H I J K L M N O P Q R S T U V W X Y Z</a:t>
                  </a:r>
                </a:p>
              </p:txBody>
            </p:sp>
            <p:sp>
              <p:nvSpPr>
                <p:cNvPr id="433160" name="Rectangle 8"/>
                <p:cNvSpPr>
                  <a:spLocks noChangeArrowheads="1"/>
                </p:cNvSpPr>
                <p:nvPr/>
              </p:nvSpPr>
              <p:spPr bwMode="auto">
                <a:xfrm>
                  <a:off x="720" y="2160"/>
                  <a:ext cx="5040" cy="33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r>
                    <a:rPr lang="en-US" altLang="en-US" sz="2000" b="1">
                      <a:solidFill>
                        <a:schemeClr val="bg2"/>
                      </a:solidFill>
                      <a:latin typeface="Courier New" panose="02070309020205020404" pitchFamily="49" charset="0"/>
                    </a:rPr>
                    <a:t>1 2 6 6 6 6 6 6 6 6 6 6 6 6 3 6 6 6 6 6 6 6 6 6 6 6</a:t>
                  </a:r>
                  <a:endParaRPr lang="en-US" altLang="en-US" sz="4000"/>
                </a:p>
              </p:txBody>
            </p:sp>
            <p:sp>
              <p:nvSpPr>
                <p:cNvPr id="433161" name="Line 9"/>
                <p:cNvSpPr>
                  <a:spLocks noChangeShapeType="1"/>
                </p:cNvSpPr>
                <p:nvPr/>
              </p:nvSpPr>
              <p:spPr bwMode="auto">
                <a:xfrm>
                  <a:off x="936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62" name="Line 10"/>
                <p:cNvSpPr>
                  <a:spLocks noChangeShapeType="1"/>
                </p:cNvSpPr>
                <p:nvPr/>
              </p:nvSpPr>
              <p:spPr bwMode="auto">
                <a:xfrm>
                  <a:off x="2856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63" name="Line 11"/>
                <p:cNvSpPr>
                  <a:spLocks noChangeShapeType="1"/>
                </p:cNvSpPr>
                <p:nvPr/>
              </p:nvSpPr>
              <p:spPr bwMode="auto">
                <a:xfrm>
                  <a:off x="3048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64" name="Line 12"/>
                <p:cNvSpPr>
                  <a:spLocks noChangeShapeType="1"/>
                </p:cNvSpPr>
                <p:nvPr/>
              </p:nvSpPr>
              <p:spPr bwMode="auto">
                <a:xfrm>
                  <a:off x="3432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65" name="Line 13"/>
                <p:cNvSpPr>
                  <a:spLocks noChangeShapeType="1"/>
                </p:cNvSpPr>
                <p:nvPr/>
              </p:nvSpPr>
              <p:spPr bwMode="auto">
                <a:xfrm>
                  <a:off x="3624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66" name="Line 14"/>
                <p:cNvSpPr>
                  <a:spLocks noChangeShapeType="1"/>
                </p:cNvSpPr>
                <p:nvPr/>
              </p:nvSpPr>
              <p:spPr bwMode="auto">
                <a:xfrm>
                  <a:off x="3816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67" name="Line 15"/>
                <p:cNvSpPr>
                  <a:spLocks noChangeShapeType="1"/>
                </p:cNvSpPr>
                <p:nvPr/>
              </p:nvSpPr>
              <p:spPr bwMode="auto">
                <a:xfrm>
                  <a:off x="4008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68" name="Line 16"/>
                <p:cNvSpPr>
                  <a:spLocks noChangeShapeType="1"/>
                </p:cNvSpPr>
                <p:nvPr/>
              </p:nvSpPr>
              <p:spPr bwMode="auto">
                <a:xfrm>
                  <a:off x="4200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69" name="Line 17"/>
                <p:cNvSpPr>
                  <a:spLocks noChangeShapeType="1"/>
                </p:cNvSpPr>
                <p:nvPr/>
              </p:nvSpPr>
              <p:spPr bwMode="auto">
                <a:xfrm>
                  <a:off x="4392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0" name="Line 18"/>
                <p:cNvSpPr>
                  <a:spLocks noChangeShapeType="1"/>
                </p:cNvSpPr>
                <p:nvPr/>
              </p:nvSpPr>
              <p:spPr bwMode="auto">
                <a:xfrm>
                  <a:off x="4584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1" name="Line 19"/>
                <p:cNvSpPr>
                  <a:spLocks noChangeShapeType="1"/>
                </p:cNvSpPr>
                <p:nvPr/>
              </p:nvSpPr>
              <p:spPr bwMode="auto">
                <a:xfrm>
                  <a:off x="4776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2" name="Line 20"/>
                <p:cNvSpPr>
                  <a:spLocks noChangeShapeType="1"/>
                </p:cNvSpPr>
                <p:nvPr/>
              </p:nvSpPr>
              <p:spPr bwMode="auto">
                <a:xfrm>
                  <a:off x="4968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3" name="Line 21"/>
                <p:cNvSpPr>
                  <a:spLocks noChangeShapeType="1"/>
                </p:cNvSpPr>
                <p:nvPr/>
              </p:nvSpPr>
              <p:spPr bwMode="auto">
                <a:xfrm>
                  <a:off x="5160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4" name="Line 22"/>
                <p:cNvSpPr>
                  <a:spLocks noChangeShapeType="1"/>
                </p:cNvSpPr>
                <p:nvPr/>
              </p:nvSpPr>
              <p:spPr bwMode="auto">
                <a:xfrm>
                  <a:off x="5352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5" name="Line 23"/>
                <p:cNvSpPr>
                  <a:spLocks noChangeShapeType="1"/>
                </p:cNvSpPr>
                <p:nvPr/>
              </p:nvSpPr>
              <p:spPr bwMode="auto">
                <a:xfrm>
                  <a:off x="5544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6" name="Line 24"/>
                <p:cNvSpPr>
                  <a:spLocks noChangeShapeType="1"/>
                </p:cNvSpPr>
                <p:nvPr/>
              </p:nvSpPr>
              <p:spPr bwMode="auto">
                <a:xfrm>
                  <a:off x="2664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7" name="Line 25"/>
                <p:cNvSpPr>
                  <a:spLocks noChangeShapeType="1"/>
                </p:cNvSpPr>
                <p:nvPr/>
              </p:nvSpPr>
              <p:spPr bwMode="auto">
                <a:xfrm>
                  <a:off x="2472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8" name="Line 26"/>
                <p:cNvSpPr>
                  <a:spLocks noChangeShapeType="1"/>
                </p:cNvSpPr>
                <p:nvPr/>
              </p:nvSpPr>
              <p:spPr bwMode="auto">
                <a:xfrm>
                  <a:off x="2280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79" name="Line 27"/>
                <p:cNvSpPr>
                  <a:spLocks noChangeShapeType="1"/>
                </p:cNvSpPr>
                <p:nvPr/>
              </p:nvSpPr>
              <p:spPr bwMode="auto">
                <a:xfrm>
                  <a:off x="2088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80" name="Line 28"/>
                <p:cNvSpPr>
                  <a:spLocks noChangeShapeType="1"/>
                </p:cNvSpPr>
                <p:nvPr/>
              </p:nvSpPr>
              <p:spPr bwMode="auto">
                <a:xfrm>
                  <a:off x="1896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81" name="Line 29"/>
                <p:cNvSpPr>
                  <a:spLocks noChangeShapeType="1"/>
                </p:cNvSpPr>
                <p:nvPr/>
              </p:nvSpPr>
              <p:spPr bwMode="auto">
                <a:xfrm>
                  <a:off x="1704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82" name="Line 30"/>
                <p:cNvSpPr>
                  <a:spLocks noChangeShapeType="1"/>
                </p:cNvSpPr>
                <p:nvPr/>
              </p:nvSpPr>
              <p:spPr bwMode="auto">
                <a:xfrm>
                  <a:off x="1512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83" name="Line 31"/>
                <p:cNvSpPr>
                  <a:spLocks noChangeShapeType="1"/>
                </p:cNvSpPr>
                <p:nvPr/>
              </p:nvSpPr>
              <p:spPr bwMode="auto">
                <a:xfrm>
                  <a:off x="1320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84" name="Line 32"/>
                <p:cNvSpPr>
                  <a:spLocks noChangeShapeType="1"/>
                </p:cNvSpPr>
                <p:nvPr/>
              </p:nvSpPr>
              <p:spPr bwMode="auto">
                <a:xfrm>
                  <a:off x="1128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3185" name="Line 33"/>
                <p:cNvSpPr>
                  <a:spLocks noChangeShapeType="1"/>
                </p:cNvSpPr>
                <p:nvPr/>
              </p:nvSpPr>
              <p:spPr bwMode="auto">
                <a:xfrm>
                  <a:off x="3216" y="1824"/>
                  <a:ext cx="0" cy="672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33186" name="Rectangle 34"/>
              <p:cNvSpPr>
                <a:spLocks noChangeArrowheads="1"/>
              </p:cNvSpPr>
              <p:nvPr/>
            </p:nvSpPr>
            <p:spPr bwMode="auto">
              <a:xfrm>
                <a:off x="5424" y="768"/>
                <a:ext cx="192" cy="86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3187" name="Line 35"/>
            <p:cNvSpPr>
              <a:spLocks noChangeShapeType="1"/>
            </p:cNvSpPr>
            <p:nvPr/>
          </p:nvSpPr>
          <p:spPr bwMode="auto">
            <a:xfrm>
              <a:off x="5424" y="1200"/>
              <a:ext cx="19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88" name="Text Box 36"/>
            <p:cNvSpPr txBox="1">
              <a:spLocks noChangeArrowheads="1"/>
            </p:cNvSpPr>
            <p:nvPr/>
          </p:nvSpPr>
          <p:spPr bwMode="auto">
            <a:xfrm>
              <a:off x="5376" y="768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chemeClr val="bg2"/>
                  </a:solidFill>
                </a:rPr>
                <a:t>_</a:t>
              </a:r>
            </a:p>
          </p:txBody>
        </p:sp>
        <p:sp>
          <p:nvSpPr>
            <p:cNvPr id="433189" name="Text Box 37"/>
            <p:cNvSpPr txBox="1">
              <a:spLocks noChangeArrowheads="1"/>
            </p:cNvSpPr>
            <p:nvPr/>
          </p:nvSpPr>
          <p:spPr bwMode="auto">
            <a:xfrm>
              <a:off x="5424" y="1296"/>
              <a:ext cx="1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solidFill>
                    <a:schemeClr val="bg2"/>
                  </a:solidFill>
                  <a:latin typeface="Courier New" panose="02070309020205020404" pitchFamily="49" charset="0"/>
                </a:rPr>
                <a:t>6</a:t>
              </a:r>
            </a:p>
          </p:txBody>
        </p:sp>
      </p:grpSp>
      <p:graphicFrame>
        <p:nvGraphicFramePr>
          <p:cNvPr id="433246" name="Group 94"/>
          <p:cNvGraphicFramePr>
            <a:graphicFrameLocks noGrp="1"/>
          </p:cNvGraphicFramePr>
          <p:nvPr>
            <p:ph sz="half" idx="2"/>
          </p:nvPr>
        </p:nvGraphicFramePr>
        <p:xfrm>
          <a:off x="609600" y="4114800"/>
          <a:ext cx="2057400" cy="2413000"/>
        </p:xfrm>
        <a:graphic>
          <a:graphicData uri="http://schemas.openxmlformats.org/drawingml/2006/table">
            <a:tbl>
              <a:tblPr/>
              <a:tblGrid>
                <a:gridCol w="457200"/>
                <a:gridCol w="1143000"/>
                <a:gridCol w="457200"/>
              </a:tblGrid>
              <a:tr h="4318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pattern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kumimoji="1" lang="en-US" alt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BAO</a:t>
                      </a: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B</a:t>
                      </a:r>
                      <a:r>
                        <a:rPr kumimoji="1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A</a:t>
                      </a: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B</a:t>
                      </a:r>
                      <a:r>
                        <a:rPr kumimoji="1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AOB</a:t>
                      </a: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B</a:t>
                      </a:r>
                      <a:r>
                        <a:rPr kumimoji="1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AO</a:t>
                      </a: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BAB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B</a:t>
                      </a:r>
                      <a:r>
                        <a:rPr kumimoji="1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A</a:t>
                      </a: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OBAB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ourier New" panose="02070309020205020404" pitchFamily="49" charset="0"/>
                        </a:rPr>
                        <a:t>BAOBAB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</a:rPr>
                        <a:t>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3239" name="Line 87"/>
          <p:cNvSpPr>
            <a:spLocks noChangeShapeType="1"/>
          </p:cNvSpPr>
          <p:nvPr/>
        </p:nvSpPr>
        <p:spPr bwMode="auto">
          <a:xfrm>
            <a:off x="2667000" y="4114800"/>
            <a:ext cx="0" cy="2438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40" name="Line 88"/>
          <p:cNvSpPr>
            <a:spLocks noChangeShapeType="1"/>
          </p:cNvSpPr>
          <p:nvPr/>
        </p:nvSpPr>
        <p:spPr bwMode="auto">
          <a:xfrm>
            <a:off x="609600" y="4114800"/>
            <a:ext cx="0" cy="2438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3248" name="Group 96"/>
          <p:cNvGrpSpPr>
            <a:grpSpLocks/>
          </p:cNvGrpSpPr>
          <p:nvPr/>
        </p:nvGrpSpPr>
        <p:grpSpPr bwMode="auto">
          <a:xfrm>
            <a:off x="609600" y="4114800"/>
            <a:ext cx="2057400" cy="2438400"/>
            <a:chOff x="384" y="2592"/>
            <a:chExt cx="1296" cy="1536"/>
          </a:xfrm>
        </p:grpSpPr>
        <p:sp>
          <p:nvSpPr>
            <p:cNvPr id="433233" name="Line 81"/>
            <p:cNvSpPr>
              <a:spLocks noChangeShapeType="1"/>
            </p:cNvSpPr>
            <p:nvPr/>
          </p:nvSpPr>
          <p:spPr bwMode="auto">
            <a:xfrm>
              <a:off x="384" y="2880"/>
              <a:ext cx="1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234" name="Line 82"/>
            <p:cNvSpPr>
              <a:spLocks noChangeShapeType="1"/>
            </p:cNvSpPr>
            <p:nvPr/>
          </p:nvSpPr>
          <p:spPr bwMode="auto">
            <a:xfrm>
              <a:off x="384" y="3120"/>
              <a:ext cx="1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235" name="Line 83"/>
            <p:cNvSpPr>
              <a:spLocks noChangeShapeType="1"/>
            </p:cNvSpPr>
            <p:nvPr/>
          </p:nvSpPr>
          <p:spPr bwMode="auto">
            <a:xfrm>
              <a:off x="384" y="3360"/>
              <a:ext cx="1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236" name="Line 84"/>
            <p:cNvSpPr>
              <a:spLocks noChangeShapeType="1"/>
            </p:cNvSpPr>
            <p:nvPr/>
          </p:nvSpPr>
          <p:spPr bwMode="auto">
            <a:xfrm>
              <a:off x="384" y="3600"/>
              <a:ext cx="1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237" name="Line 85"/>
            <p:cNvSpPr>
              <a:spLocks noChangeShapeType="1"/>
            </p:cNvSpPr>
            <p:nvPr/>
          </p:nvSpPr>
          <p:spPr bwMode="auto">
            <a:xfrm>
              <a:off x="384" y="3840"/>
              <a:ext cx="1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238" name="Line 86"/>
            <p:cNvSpPr>
              <a:spLocks noChangeShapeType="1"/>
            </p:cNvSpPr>
            <p:nvPr/>
          </p:nvSpPr>
          <p:spPr bwMode="auto">
            <a:xfrm>
              <a:off x="384" y="4128"/>
              <a:ext cx="1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242" name="Line 90"/>
            <p:cNvSpPr>
              <a:spLocks noChangeShapeType="1"/>
            </p:cNvSpPr>
            <p:nvPr/>
          </p:nvSpPr>
          <p:spPr bwMode="auto">
            <a:xfrm>
              <a:off x="672" y="2592"/>
              <a:ext cx="0" cy="153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243" name="Line 91"/>
            <p:cNvSpPr>
              <a:spLocks noChangeShapeType="1"/>
            </p:cNvSpPr>
            <p:nvPr/>
          </p:nvSpPr>
          <p:spPr bwMode="auto">
            <a:xfrm>
              <a:off x="1392" y="2592"/>
              <a:ext cx="0" cy="153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247" name="Line 95"/>
            <p:cNvSpPr>
              <a:spLocks noChangeShapeType="1"/>
            </p:cNvSpPr>
            <p:nvPr/>
          </p:nvSpPr>
          <p:spPr bwMode="auto">
            <a:xfrm>
              <a:off x="384" y="2592"/>
              <a:ext cx="1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55524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Boyer-Moore Example (mine)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066800"/>
            <a:ext cx="9372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pattern = 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text = 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m = 11,  n = 67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badCharacterTable: a3 b2 r1 a3 c6 x11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GoodSuffixTable: (1,3) (2,10) (3,10) (4,7) (5,7) (6,7) (7,7) (8,7) (9,7) (10, 7)</a:t>
            </a:r>
          </a:p>
          <a:p>
            <a:endParaRPr lang="en-US" sz="17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abracadabra</a:t>
            </a:r>
          </a:p>
          <a:p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=  10     k =  1     t1 =  11     d1 =  10     d2 =  3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     abracadabra</a:t>
            </a:r>
          </a:p>
          <a:p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=  20     k =  1     t1 =  6     d1 =  5     d2 =  3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          abracadabra</a:t>
            </a:r>
          </a:p>
          <a:p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=  25     k =  1     t1 =  6     d1 =  5     d2 =  3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               abracadabra</a:t>
            </a:r>
          </a:p>
          <a:p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=  30     k =  0     t1 =  1     d1 =  1</a:t>
            </a:r>
          </a:p>
        </p:txBody>
      </p:sp>
    </p:spTree>
    <p:extLst>
      <p:ext uri="{BB962C8B-B14F-4D97-AF65-F5344CB8AC3E}">
        <p14:creationId xmlns:p14="http://schemas.microsoft.com/office/powerpoint/2010/main" val="201292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Boyer-Moore Example (mine)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914400"/>
            <a:ext cx="9372600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  <a:cs typeface="Courier New" pitchFamily="49" charset="0"/>
              </a:rPr>
              <a:t>First step is a repeat from the previous slide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               abracadabra</a:t>
            </a:r>
          </a:p>
          <a:p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=  30     k =  0     t1 =  1     d1 =  1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                abracadabra</a:t>
            </a:r>
          </a:p>
          <a:p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=  31     k =  3     t1 =  11     d1 =  8     d2 =  10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                          abracadabra</a:t>
            </a:r>
          </a:p>
          <a:p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=  41     k =  0     t1 =  1     d1 =  1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                           abracadabra</a:t>
            </a:r>
          </a:p>
          <a:p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=  42     k =  10     t1 =  2     d1 =  1     d2 =  7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                                  abracadabra</a:t>
            </a:r>
          </a:p>
          <a:p>
            <a:r>
              <a:rPr lang="en-US" sz="17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=  49     k =  1     t1 =  11     d1 =  10     d2 =  3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abracadabtabradabracadabcadaxbrabbracadabraxxxxxxabracadabracadabra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                                                 abracadabra</a:t>
            </a:r>
          </a:p>
          <a:p>
            <a:r>
              <a:rPr lang="en-US" sz="1700" dirty="0" smtClean="0">
                <a:latin typeface="Courier New" pitchFamily="49" charset="0"/>
                <a:cs typeface="Courier New" pitchFamily="49" charset="0"/>
              </a:rPr>
              <a:t>49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5931157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Brute force took </a:t>
            </a:r>
            <a:r>
              <a:rPr lang="en-US" sz="2400" b="1" dirty="0">
                <a:solidFill>
                  <a:srgbClr val="FF0000"/>
                </a:solidFill>
              </a:rPr>
              <a:t>50 times through the outer loop; </a:t>
            </a:r>
            <a:r>
              <a:rPr lang="en-US" sz="2400" b="1" dirty="0" smtClean="0">
                <a:solidFill>
                  <a:srgbClr val="FF0000"/>
                </a:solidFill>
              </a:rPr>
              <a:t>Horspool took 13; Boyer-Moore 9 times.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85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Boyer-Moore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Moore's home page</a:t>
            </a:r>
          </a:p>
          <a:p>
            <a:r>
              <a:rPr lang="en-US" dirty="0" smtClean="0">
                <a:hlinkClick r:id="rId3"/>
              </a:rPr>
              <a:t>http://www.cs.utexas.edu/users/moore/best-ideas/string-searching/fstrpos-example.html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18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200400"/>
            <a:ext cx="8229600" cy="327660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3365"/>
            <a:ext cx="8458200" cy="67184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43400" y="381000"/>
            <a:ext cx="3200400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This code is online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2377436"/>
            <a:ext cx="5029200" cy="114492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There is an O(m) algorithm for building the </a:t>
            </a:r>
            <a:r>
              <a:rPr lang="en-US" sz="2400" b="1" dirty="0" err="1" smtClean="0">
                <a:solidFill>
                  <a:schemeClr val="bg1"/>
                </a:solidFill>
              </a:rPr>
              <a:t>goodSuffixTable</a:t>
            </a:r>
            <a:r>
              <a:rPr lang="en-US" sz="2400" b="1" dirty="0" smtClean="0">
                <a:solidFill>
                  <a:schemeClr val="bg1"/>
                </a:solidFill>
              </a:rPr>
              <a:t>.  It's complicated.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5800" y="3831630"/>
            <a:ext cx="3200400" cy="8309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My code for building the table is </a:t>
            </a:r>
            <a:r>
              <a:rPr lang="el-GR" sz="2400" b="1" dirty="0" smtClean="0">
                <a:solidFill>
                  <a:schemeClr val="bg1"/>
                </a:solidFill>
              </a:rPr>
              <a:t>Θ</a:t>
            </a:r>
            <a:r>
              <a:rPr lang="en-US" sz="2400" b="1" dirty="0" smtClean="0">
                <a:solidFill>
                  <a:schemeClr val="bg1"/>
                </a:solidFill>
              </a:rPr>
              <a:t>(m</a:t>
            </a:r>
            <a:r>
              <a:rPr lang="en-US" sz="2400" b="1" baseline="30000" dirty="0" smtClean="0">
                <a:solidFill>
                  <a:schemeClr val="bg1"/>
                </a:solidFill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57700" y="5329535"/>
            <a:ext cx="3200400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This code is </a:t>
            </a:r>
            <a:r>
              <a:rPr lang="el-GR" sz="2400" b="1" dirty="0" smtClean="0">
                <a:solidFill>
                  <a:schemeClr val="bg1"/>
                </a:solidFill>
              </a:rPr>
              <a:t>Θ</a:t>
            </a:r>
            <a:r>
              <a:rPr lang="en-US" sz="2400" b="1" dirty="0" smtClean="0">
                <a:solidFill>
                  <a:schemeClr val="bg1"/>
                </a:solidFill>
              </a:rPr>
              <a:t>(n)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70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Knuth-Morris-Pratt Search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Based on the </a:t>
            </a:r>
            <a:r>
              <a:rPr lang="en-US" altLang="en-US" sz="2800" dirty="0" smtClean="0"/>
              <a:t>brute force search.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Does character-by-character matching left-to-right</a:t>
            </a: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dirty="0"/>
              <a:t>In many cases </a:t>
            </a:r>
            <a:r>
              <a:rPr lang="en-US" altLang="en-US" sz="2800" dirty="0" smtClean="0"/>
              <a:t>we can shift by </a:t>
            </a:r>
            <a:r>
              <a:rPr lang="en-US" altLang="en-US" sz="2800" dirty="0"/>
              <a:t>more than 1, without missing any matches.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Depends on repeated characters in p.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We call the amount of the increment the </a:t>
            </a:r>
            <a:r>
              <a:rPr lang="en-US" altLang="en-US" sz="2800" i="1" dirty="0"/>
              <a:t>shift value</a:t>
            </a:r>
            <a:r>
              <a:rPr lang="en-US" altLang="en-US" sz="2800" dirty="0"/>
              <a:t>. </a:t>
            </a:r>
          </a:p>
          <a:p>
            <a:pPr>
              <a:lnSpc>
                <a:spcPct val="80000"/>
              </a:lnSpc>
            </a:pPr>
            <a:r>
              <a:rPr lang="en-US" altLang="en-US" sz="2800" dirty="0"/>
              <a:t>Once we can calculate the correct shift values, the algorithm is fairly simple</a:t>
            </a:r>
            <a:r>
              <a:rPr lang="en-US" altLang="en-US" sz="28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Principles are like those behind Boyer-Moore Good Suffix shifts.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0028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28600"/>
            <a:ext cx="7422393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49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333333"/>
      </a:dk1>
      <a:lt1>
        <a:srgbClr val="FFFFFF"/>
      </a:lt1>
      <a:dk2>
        <a:srgbClr val="FF0000"/>
      </a:dk2>
      <a:lt2>
        <a:srgbClr val="666666"/>
      </a:lt2>
      <a:accent1>
        <a:srgbClr val="00FF00"/>
      </a:accent1>
      <a:accent2>
        <a:srgbClr val="66CCFF"/>
      </a:accent2>
      <a:accent3>
        <a:srgbClr val="FFFFFF"/>
      </a:accent3>
      <a:accent4>
        <a:srgbClr val="2A2A2A"/>
      </a:accent4>
      <a:accent5>
        <a:srgbClr val="AAFFAA"/>
      </a:accent5>
      <a:accent6>
        <a:srgbClr val="5CB9E7"/>
      </a:accent6>
      <a:hlink>
        <a:srgbClr val="333333"/>
      </a:hlink>
      <a:folHlink>
        <a:srgbClr val="B3B3B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31558</TotalTime>
  <Words>515</Words>
  <Application>Microsoft Office PowerPoint</Application>
  <PresentationFormat>On-screen Show (4:3)</PresentationFormat>
  <Paragraphs>106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Courier New</vt:lpstr>
      <vt:lpstr>Monotype Sorts</vt:lpstr>
      <vt:lpstr>Times New Roman</vt:lpstr>
      <vt:lpstr>Default Design</vt:lpstr>
      <vt:lpstr>PowerPoint Presentation</vt:lpstr>
      <vt:lpstr>Solution (hide this until after class)</vt:lpstr>
      <vt:lpstr>Boyer-Moore example (Levitin)</vt:lpstr>
      <vt:lpstr>Boyer-Moore Example (mine)</vt:lpstr>
      <vt:lpstr>Boyer-Moore Example (mine)</vt:lpstr>
      <vt:lpstr>Boyer-Moore Example</vt:lpstr>
      <vt:lpstr>PowerPoint Presentation</vt:lpstr>
      <vt:lpstr>Knuth-Morris-Pratt Search</vt:lpstr>
      <vt:lpstr>PowerPoint Presentation</vt:lpstr>
      <vt:lpstr>PowerPoint Presentation</vt:lpstr>
      <vt:lpstr>PowerPoint Presentation</vt:lpstr>
      <vt:lpstr>PowerPoint Presentation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Flowers</dc:title>
  <dc:creator>Claude Anderson</dc:creator>
  <cp:lastModifiedBy>CSSE Department</cp:lastModifiedBy>
  <cp:revision>738</cp:revision>
  <cp:lastPrinted>2014-10-20T01:20:11Z</cp:lastPrinted>
  <dcterms:modified xsi:type="dcterms:W3CDTF">2014-10-23T13:51:28Z</dcterms:modified>
</cp:coreProperties>
</file>