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7" r:id="rId3"/>
    <p:sldId id="338" r:id="rId4"/>
    <p:sldId id="339" r:id="rId5"/>
    <p:sldId id="340" r:id="rId6"/>
    <p:sldId id="332" r:id="rId7"/>
    <p:sldId id="341" r:id="rId8"/>
    <p:sldId id="344" r:id="rId9"/>
    <p:sldId id="345" r:id="rId10"/>
    <p:sldId id="343" r:id="rId11"/>
    <p:sldId id="335" r:id="rId12"/>
    <p:sldId id="336" r:id="rId13"/>
    <p:sldId id="334" r:id="rId14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A7A7"/>
    <a:srgbClr val="FF5050"/>
    <a:srgbClr val="FF0080"/>
    <a:srgbClr val="191919"/>
    <a:srgbClr val="F2FDF7"/>
    <a:srgbClr val="800040"/>
    <a:srgbClr val="5D7E9D"/>
    <a:srgbClr val="FFFDDD"/>
    <a:srgbClr val="CEC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1" autoAdjust="0"/>
    <p:restoredTop sz="73557" autoAdjust="0"/>
  </p:normalViewPr>
  <p:slideViewPr>
    <p:cSldViewPr snapToObjects="1">
      <p:cViewPr varScale="1">
        <p:scale>
          <a:sx n="79" d="100"/>
          <a:sy n="79" d="100"/>
        </p:scale>
        <p:origin x="180" y="1506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4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817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4" y="884817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6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6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0088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424086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6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48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79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05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61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72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55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E2F87-C579-4355-92CC-3196FE17DD80}" type="slidenum">
              <a:rPr lang="en-US"/>
              <a:pPr/>
              <a:t>5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3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E2F87-C579-4355-92CC-3196FE17DD80}" type="slidenum">
              <a:rPr lang="en-US"/>
              <a:pPr/>
              <a:t>6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71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look (right to left) </a:t>
            </a:r>
            <a:r>
              <a:rPr lang="en-US" baseline="0" dirty="0" smtClean="0"/>
              <a:t> for a previous substring that matches the suffix.</a:t>
            </a:r>
          </a:p>
          <a:p>
            <a:r>
              <a:rPr lang="en-US" baseline="0" dirty="0" smtClean="0"/>
              <a:t>What if the previous character (before the matching part) is the same as c?</a:t>
            </a:r>
          </a:p>
          <a:p>
            <a:r>
              <a:rPr lang="en-US" baseline="0" dirty="0" smtClean="0"/>
              <a:t>Shifting that much definitely will not be a match.</a:t>
            </a:r>
          </a:p>
          <a:p>
            <a:r>
              <a:rPr lang="en-US" baseline="0" dirty="0" smtClean="0"/>
              <a:t>So we want the rightmost match that is not preceded by c.</a:t>
            </a:r>
          </a:p>
          <a:p>
            <a:r>
              <a:rPr lang="en-US" baseline="0" dirty="0" smtClean="0"/>
              <a:t>What if there isn't one.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We'd think that we could just shift by m?</a:t>
            </a:r>
          </a:p>
          <a:p>
            <a:r>
              <a:rPr lang="en-US" baseline="0" dirty="0" smtClean="0"/>
              <a:t>But what if a prefix of the pattern matches a suffix (length less than k)?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9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E3D0B-35F2-4804-899D-39C75473B04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56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925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7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texas.edu/users/moore/best-ideas/string-searching/fstrpos-exampl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</a:t>
            </a:r>
            <a:r>
              <a:rPr lang="en-US" sz="8000" b="1" dirty="0" smtClean="0"/>
              <a:t>25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3810000"/>
            <a:ext cx="38703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Student questions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  <a:p>
            <a:r>
              <a:rPr lang="en-US" sz="2800" b="1" dirty="0" smtClean="0"/>
              <a:t>Boyer-Moore </a:t>
            </a:r>
            <a:endParaRPr lang="en-US" sz="2800" b="1" dirty="0" smtClean="0"/>
          </a:p>
          <a:p>
            <a:endParaRPr lang="en-US" sz="2800" b="1" dirty="0"/>
          </a:p>
          <a:p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232" name="Rectangle 80"/>
          <p:cNvSpPr>
            <a:spLocks noChangeArrowheads="1"/>
          </p:cNvSpPr>
          <p:nvPr/>
        </p:nvSpPr>
        <p:spPr bwMode="auto">
          <a:xfrm>
            <a:off x="609600" y="4114800"/>
            <a:ext cx="2057400" cy="2438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Boyer-Moore example (Levitin)</a:t>
            </a:r>
            <a:endParaRPr lang="en-US" altLang="en-US" dirty="0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14400"/>
            <a:ext cx="8610600" cy="5210175"/>
          </a:xfrm>
        </p:spPr>
        <p:txBody>
          <a:bodyPr/>
          <a:lstStyle/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600" dirty="0"/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2800" dirty="0"/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   B E S </a:t>
            </a:r>
            <a:r>
              <a:rPr lang="en-US" altLang="en-US" sz="2000" dirty="0" err="1">
                <a:latin typeface="Courier New" panose="02070309020205020404" pitchFamily="49" charset="0"/>
              </a:rPr>
              <a:t>S</a:t>
            </a:r>
            <a:r>
              <a:rPr lang="en-US" altLang="en-US" sz="2000" dirty="0">
                <a:latin typeface="Courier New" panose="02070309020205020404" pitchFamily="49" charset="0"/>
              </a:rPr>
              <a:t> _ K N E W _ A B O U T _ B A O B A B S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i="1" dirty="0"/>
              <a:t>            </a:t>
            </a:r>
            <a:r>
              <a:rPr lang="en-US" altLang="en-US" sz="2000" i="1" dirty="0" smtClean="0"/>
              <a:t>  d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= </a:t>
            </a:r>
            <a:r>
              <a:rPr lang="en-US" altLang="en-US" sz="2000" i="1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K</a:t>
            </a:r>
            <a:r>
              <a:rPr lang="en-US" altLang="en-US" sz="2000" dirty="0"/>
              <a:t>) = 6</a:t>
            </a:r>
            <a:r>
              <a:rPr lang="en-US" altLang="en-US" sz="2000" dirty="0">
                <a:latin typeface="Courier New" panose="02070309020205020404" pitchFamily="49" charset="0"/>
              </a:rPr>
              <a:t>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			     </a:t>
            </a:r>
            <a:r>
              <a:rPr lang="en-US" altLang="en-US" sz="2000" i="1" dirty="0"/>
              <a:t>d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= </a:t>
            </a:r>
            <a:r>
              <a:rPr lang="en-US" altLang="en-US" sz="2000" i="1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_</a:t>
            </a:r>
            <a:r>
              <a:rPr lang="en-US" altLang="en-US" sz="2000" dirty="0"/>
              <a:t>)-2 = 4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/>
              <a:t>		                         </a:t>
            </a:r>
            <a:r>
              <a:rPr lang="en-US" altLang="en-US" sz="2000" dirty="0" smtClean="0"/>
              <a:t>   </a:t>
            </a:r>
            <a:r>
              <a:rPr lang="en-US" altLang="en-US" sz="2000" i="1" u="sng" dirty="0" smtClean="0"/>
              <a:t>d</a:t>
            </a:r>
            <a:r>
              <a:rPr lang="en-US" altLang="en-US" sz="2000" baseline="-25000" dirty="0" smtClean="0"/>
              <a:t>2</a:t>
            </a:r>
            <a:r>
              <a:rPr lang="en-US" altLang="en-US" sz="2000" u="sng" dirty="0" smtClean="0"/>
              <a:t>(2</a:t>
            </a:r>
            <a:r>
              <a:rPr lang="en-US" altLang="en-US" sz="2000" u="sng" dirty="0"/>
              <a:t>) = 5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			      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i="1" dirty="0"/>
              <a:t>				                      </a:t>
            </a:r>
            <a:r>
              <a:rPr lang="en-US" altLang="en-US" sz="2000" i="1" u="sng" dirty="0"/>
              <a:t>d</a:t>
            </a:r>
            <a:r>
              <a:rPr lang="en-US" altLang="en-US" sz="2000" baseline="-25000" dirty="0"/>
              <a:t>1</a:t>
            </a:r>
            <a:r>
              <a:rPr lang="en-US" altLang="en-US" sz="2000" u="sng" dirty="0"/>
              <a:t> = </a:t>
            </a:r>
            <a:r>
              <a:rPr lang="en-US" altLang="en-US" sz="2000" i="1" u="sng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u="sng" dirty="0"/>
              <a:t>(</a:t>
            </a:r>
            <a:r>
              <a:rPr lang="en-US" altLang="en-US" sz="2000" u="sng" dirty="0">
                <a:latin typeface="Courier New" panose="02070309020205020404" pitchFamily="49" charset="0"/>
              </a:rPr>
              <a:t>_</a:t>
            </a:r>
            <a:r>
              <a:rPr lang="en-US" altLang="en-US" sz="2000" u="sng" dirty="0"/>
              <a:t>)-1 = 5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/>
              <a:t>			    	                      </a:t>
            </a:r>
            <a:r>
              <a:rPr lang="en-US" altLang="en-US" sz="2000" i="1" dirty="0"/>
              <a:t>d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(1) = 2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					       B A O B A B </a:t>
            </a:r>
            <a:r>
              <a:rPr lang="en-US" altLang="en-US" sz="2000" dirty="0"/>
              <a:t>(success)</a:t>
            </a:r>
            <a:r>
              <a:rPr lang="en-US" altLang="en-US" sz="1400" dirty="0">
                <a:latin typeface="Courier New" panose="02070309020205020404" pitchFamily="49" charset="0"/>
              </a:rPr>
              <a:t>			    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endParaRPr lang="en-US" altLang="en-US" sz="1400" dirty="0"/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1400" dirty="0"/>
              <a:t> </a:t>
            </a:r>
          </a:p>
        </p:txBody>
      </p:sp>
      <p:grpSp>
        <p:nvGrpSpPr>
          <p:cNvPr id="433156" name="Group 4"/>
          <p:cNvGrpSpPr>
            <a:grpSpLocks/>
          </p:cNvGrpSpPr>
          <p:nvPr/>
        </p:nvGrpSpPr>
        <p:grpSpPr bwMode="auto">
          <a:xfrm>
            <a:off x="609600" y="1219200"/>
            <a:ext cx="8382000" cy="1371600"/>
            <a:chOff x="384" y="768"/>
            <a:chExt cx="5280" cy="864"/>
          </a:xfrm>
        </p:grpSpPr>
        <p:grpSp>
          <p:nvGrpSpPr>
            <p:cNvPr id="433157" name="Group 5"/>
            <p:cNvGrpSpPr>
              <a:grpSpLocks/>
            </p:cNvGrpSpPr>
            <p:nvPr/>
          </p:nvGrpSpPr>
          <p:grpSpPr bwMode="auto">
            <a:xfrm>
              <a:off x="384" y="768"/>
              <a:ext cx="5232" cy="864"/>
              <a:chOff x="384" y="768"/>
              <a:chExt cx="5232" cy="864"/>
            </a:xfrm>
          </p:grpSpPr>
          <p:grpSp>
            <p:nvGrpSpPr>
              <p:cNvPr id="433158" name="Group 6"/>
              <p:cNvGrpSpPr>
                <a:grpSpLocks/>
              </p:cNvGrpSpPr>
              <p:nvPr/>
            </p:nvGrpSpPr>
            <p:grpSpPr bwMode="auto">
              <a:xfrm>
                <a:off x="384" y="768"/>
                <a:ext cx="5040" cy="864"/>
                <a:chOff x="720" y="1824"/>
                <a:chExt cx="5040" cy="672"/>
              </a:xfrm>
            </p:grpSpPr>
            <p:sp>
              <p:nvSpPr>
                <p:cNvPr id="433159" name="Rectangle 7"/>
                <p:cNvSpPr>
                  <a:spLocks noChangeArrowheads="1"/>
                </p:cNvSpPr>
                <p:nvPr/>
              </p:nvSpPr>
              <p:spPr bwMode="auto">
                <a:xfrm>
                  <a:off x="720" y="1824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A B C D E F G H I J K L M N O P Q R S T U V W X Y Z</a:t>
                  </a:r>
                </a:p>
              </p:txBody>
            </p:sp>
            <p:sp>
              <p:nvSpPr>
                <p:cNvPr id="433160" name="Rectangle 8"/>
                <p:cNvSpPr>
                  <a:spLocks noChangeArrowheads="1"/>
                </p:cNvSpPr>
                <p:nvPr/>
              </p:nvSpPr>
              <p:spPr bwMode="auto">
                <a:xfrm>
                  <a:off x="720" y="2160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1 2 6 6 6 6 6 6 6 6 6 6 6 6 3 6 6 6 6 6 6 6 6 6 6 6</a:t>
                  </a:r>
                  <a:endParaRPr lang="en-US" altLang="en-US" sz="4000"/>
                </a:p>
              </p:txBody>
            </p:sp>
            <p:sp>
              <p:nvSpPr>
                <p:cNvPr id="433161" name="Line 9"/>
                <p:cNvSpPr>
                  <a:spLocks noChangeShapeType="1"/>
                </p:cNvSpPr>
                <p:nvPr/>
              </p:nvSpPr>
              <p:spPr bwMode="auto">
                <a:xfrm>
                  <a:off x="93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2" name="Line 10"/>
                <p:cNvSpPr>
                  <a:spLocks noChangeShapeType="1"/>
                </p:cNvSpPr>
                <p:nvPr/>
              </p:nvSpPr>
              <p:spPr bwMode="auto">
                <a:xfrm>
                  <a:off x="285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3" name="Line 11"/>
                <p:cNvSpPr>
                  <a:spLocks noChangeShapeType="1"/>
                </p:cNvSpPr>
                <p:nvPr/>
              </p:nvSpPr>
              <p:spPr bwMode="auto">
                <a:xfrm>
                  <a:off x="304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4" name="Line 12"/>
                <p:cNvSpPr>
                  <a:spLocks noChangeShapeType="1"/>
                </p:cNvSpPr>
                <p:nvPr/>
              </p:nvSpPr>
              <p:spPr bwMode="auto">
                <a:xfrm>
                  <a:off x="343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5" name="Line 13"/>
                <p:cNvSpPr>
                  <a:spLocks noChangeShapeType="1"/>
                </p:cNvSpPr>
                <p:nvPr/>
              </p:nvSpPr>
              <p:spPr bwMode="auto">
                <a:xfrm>
                  <a:off x="362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6" name="Line 14"/>
                <p:cNvSpPr>
                  <a:spLocks noChangeShapeType="1"/>
                </p:cNvSpPr>
                <p:nvPr/>
              </p:nvSpPr>
              <p:spPr bwMode="auto">
                <a:xfrm>
                  <a:off x="38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7" name="Line 15"/>
                <p:cNvSpPr>
                  <a:spLocks noChangeShapeType="1"/>
                </p:cNvSpPr>
                <p:nvPr/>
              </p:nvSpPr>
              <p:spPr bwMode="auto">
                <a:xfrm>
                  <a:off x="400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8" name="Line 16"/>
                <p:cNvSpPr>
                  <a:spLocks noChangeShapeType="1"/>
                </p:cNvSpPr>
                <p:nvPr/>
              </p:nvSpPr>
              <p:spPr bwMode="auto">
                <a:xfrm>
                  <a:off x="420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9" name="Line 17"/>
                <p:cNvSpPr>
                  <a:spLocks noChangeShapeType="1"/>
                </p:cNvSpPr>
                <p:nvPr/>
              </p:nvSpPr>
              <p:spPr bwMode="auto">
                <a:xfrm>
                  <a:off x="439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0" name="Line 18"/>
                <p:cNvSpPr>
                  <a:spLocks noChangeShapeType="1"/>
                </p:cNvSpPr>
                <p:nvPr/>
              </p:nvSpPr>
              <p:spPr bwMode="auto">
                <a:xfrm>
                  <a:off x="458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1" name="Line 19"/>
                <p:cNvSpPr>
                  <a:spLocks noChangeShapeType="1"/>
                </p:cNvSpPr>
                <p:nvPr/>
              </p:nvSpPr>
              <p:spPr bwMode="auto">
                <a:xfrm>
                  <a:off x="477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2" name="Line 20"/>
                <p:cNvSpPr>
                  <a:spLocks noChangeShapeType="1"/>
                </p:cNvSpPr>
                <p:nvPr/>
              </p:nvSpPr>
              <p:spPr bwMode="auto">
                <a:xfrm>
                  <a:off x="496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3" name="Line 21"/>
                <p:cNvSpPr>
                  <a:spLocks noChangeShapeType="1"/>
                </p:cNvSpPr>
                <p:nvPr/>
              </p:nvSpPr>
              <p:spPr bwMode="auto">
                <a:xfrm>
                  <a:off x="516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4" name="Line 22"/>
                <p:cNvSpPr>
                  <a:spLocks noChangeShapeType="1"/>
                </p:cNvSpPr>
                <p:nvPr/>
              </p:nvSpPr>
              <p:spPr bwMode="auto">
                <a:xfrm>
                  <a:off x="535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5" name="Line 23"/>
                <p:cNvSpPr>
                  <a:spLocks noChangeShapeType="1"/>
                </p:cNvSpPr>
                <p:nvPr/>
              </p:nvSpPr>
              <p:spPr bwMode="auto">
                <a:xfrm>
                  <a:off x="554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6" name="Line 24"/>
                <p:cNvSpPr>
                  <a:spLocks noChangeShapeType="1"/>
                </p:cNvSpPr>
                <p:nvPr/>
              </p:nvSpPr>
              <p:spPr bwMode="auto">
                <a:xfrm>
                  <a:off x="266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7" name="Line 25"/>
                <p:cNvSpPr>
                  <a:spLocks noChangeShapeType="1"/>
                </p:cNvSpPr>
                <p:nvPr/>
              </p:nvSpPr>
              <p:spPr bwMode="auto">
                <a:xfrm>
                  <a:off x="247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8" name="Line 26"/>
                <p:cNvSpPr>
                  <a:spLocks noChangeShapeType="1"/>
                </p:cNvSpPr>
                <p:nvPr/>
              </p:nvSpPr>
              <p:spPr bwMode="auto">
                <a:xfrm>
                  <a:off x="228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9" name="Line 27"/>
                <p:cNvSpPr>
                  <a:spLocks noChangeShapeType="1"/>
                </p:cNvSpPr>
                <p:nvPr/>
              </p:nvSpPr>
              <p:spPr bwMode="auto">
                <a:xfrm>
                  <a:off x="208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0" name="Line 28"/>
                <p:cNvSpPr>
                  <a:spLocks noChangeShapeType="1"/>
                </p:cNvSpPr>
                <p:nvPr/>
              </p:nvSpPr>
              <p:spPr bwMode="auto">
                <a:xfrm>
                  <a:off x="189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1" name="Line 29"/>
                <p:cNvSpPr>
                  <a:spLocks noChangeShapeType="1"/>
                </p:cNvSpPr>
                <p:nvPr/>
              </p:nvSpPr>
              <p:spPr bwMode="auto">
                <a:xfrm>
                  <a:off x="170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2" name="Line 30"/>
                <p:cNvSpPr>
                  <a:spLocks noChangeShapeType="1"/>
                </p:cNvSpPr>
                <p:nvPr/>
              </p:nvSpPr>
              <p:spPr bwMode="auto">
                <a:xfrm>
                  <a:off x="151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3" name="Line 31"/>
                <p:cNvSpPr>
                  <a:spLocks noChangeShapeType="1"/>
                </p:cNvSpPr>
                <p:nvPr/>
              </p:nvSpPr>
              <p:spPr bwMode="auto">
                <a:xfrm>
                  <a:off x="132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4" name="Line 32"/>
                <p:cNvSpPr>
                  <a:spLocks noChangeShapeType="1"/>
                </p:cNvSpPr>
                <p:nvPr/>
              </p:nvSpPr>
              <p:spPr bwMode="auto">
                <a:xfrm>
                  <a:off x="112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5" name="Line 33"/>
                <p:cNvSpPr>
                  <a:spLocks noChangeShapeType="1"/>
                </p:cNvSpPr>
                <p:nvPr/>
              </p:nvSpPr>
              <p:spPr bwMode="auto">
                <a:xfrm>
                  <a:off x="32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3186" name="Rectangle 34"/>
              <p:cNvSpPr>
                <a:spLocks noChangeArrowheads="1"/>
              </p:cNvSpPr>
              <p:nvPr/>
            </p:nvSpPr>
            <p:spPr bwMode="auto">
              <a:xfrm>
                <a:off x="5424" y="768"/>
                <a:ext cx="192" cy="86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3187" name="Line 35"/>
            <p:cNvSpPr>
              <a:spLocks noChangeShapeType="1"/>
            </p:cNvSpPr>
            <p:nvPr/>
          </p:nvSpPr>
          <p:spPr bwMode="auto">
            <a:xfrm>
              <a:off x="5424" y="1200"/>
              <a:ext cx="19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88" name="Text Box 36"/>
            <p:cNvSpPr txBox="1">
              <a:spLocks noChangeArrowheads="1"/>
            </p:cNvSpPr>
            <p:nvPr/>
          </p:nvSpPr>
          <p:spPr bwMode="auto">
            <a:xfrm>
              <a:off x="5376" y="76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433189" name="Text Box 37"/>
            <p:cNvSpPr txBox="1">
              <a:spLocks noChangeArrowheads="1"/>
            </p:cNvSpPr>
            <p:nvPr/>
          </p:nvSpPr>
          <p:spPr bwMode="auto">
            <a:xfrm>
              <a:off x="5424" y="1296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2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</p:grpSp>
      <p:graphicFrame>
        <p:nvGraphicFramePr>
          <p:cNvPr id="433246" name="Group 94"/>
          <p:cNvGraphicFramePr>
            <a:graphicFrameLocks noGrp="1"/>
          </p:cNvGraphicFramePr>
          <p:nvPr>
            <p:ph sz="half" idx="2"/>
          </p:nvPr>
        </p:nvGraphicFramePr>
        <p:xfrm>
          <a:off x="609600" y="4114800"/>
          <a:ext cx="2057400" cy="2413000"/>
        </p:xfrm>
        <a:graphic>
          <a:graphicData uri="http://schemas.openxmlformats.org/drawingml/2006/table">
            <a:tbl>
              <a:tblPr/>
              <a:tblGrid>
                <a:gridCol w="457200"/>
                <a:gridCol w="1143000"/>
                <a:gridCol w="457200"/>
              </a:tblGrid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pattern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kumimoji="1" lang="en-US" alt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BAO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AOB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AO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OBAB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BAOBAB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239" name="Line 87"/>
          <p:cNvSpPr>
            <a:spLocks noChangeShapeType="1"/>
          </p:cNvSpPr>
          <p:nvPr/>
        </p:nvSpPr>
        <p:spPr bwMode="auto">
          <a:xfrm>
            <a:off x="2667000" y="4114800"/>
            <a:ext cx="0" cy="2438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0" name="Line 88"/>
          <p:cNvSpPr>
            <a:spLocks noChangeShapeType="1"/>
          </p:cNvSpPr>
          <p:nvPr/>
        </p:nvSpPr>
        <p:spPr bwMode="auto">
          <a:xfrm>
            <a:off x="609600" y="4114800"/>
            <a:ext cx="0" cy="2438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3248" name="Group 96"/>
          <p:cNvGrpSpPr>
            <a:grpSpLocks/>
          </p:cNvGrpSpPr>
          <p:nvPr/>
        </p:nvGrpSpPr>
        <p:grpSpPr bwMode="auto">
          <a:xfrm>
            <a:off x="609600" y="4114800"/>
            <a:ext cx="2057400" cy="2438400"/>
            <a:chOff x="384" y="2592"/>
            <a:chExt cx="1296" cy="1536"/>
          </a:xfrm>
        </p:grpSpPr>
        <p:sp>
          <p:nvSpPr>
            <p:cNvPr id="433233" name="Line 81"/>
            <p:cNvSpPr>
              <a:spLocks noChangeShapeType="1"/>
            </p:cNvSpPr>
            <p:nvPr/>
          </p:nvSpPr>
          <p:spPr bwMode="auto">
            <a:xfrm>
              <a:off x="384" y="288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4" name="Line 82"/>
            <p:cNvSpPr>
              <a:spLocks noChangeShapeType="1"/>
            </p:cNvSpPr>
            <p:nvPr/>
          </p:nvSpPr>
          <p:spPr bwMode="auto">
            <a:xfrm>
              <a:off x="384" y="312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5" name="Line 83"/>
            <p:cNvSpPr>
              <a:spLocks noChangeShapeType="1"/>
            </p:cNvSpPr>
            <p:nvPr/>
          </p:nvSpPr>
          <p:spPr bwMode="auto">
            <a:xfrm>
              <a:off x="384" y="336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6" name="Line 84"/>
            <p:cNvSpPr>
              <a:spLocks noChangeShapeType="1"/>
            </p:cNvSpPr>
            <p:nvPr/>
          </p:nvSpPr>
          <p:spPr bwMode="auto">
            <a:xfrm>
              <a:off x="384" y="360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7" name="Line 85"/>
            <p:cNvSpPr>
              <a:spLocks noChangeShapeType="1"/>
            </p:cNvSpPr>
            <p:nvPr/>
          </p:nvSpPr>
          <p:spPr bwMode="auto">
            <a:xfrm>
              <a:off x="384" y="384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8" name="Line 86"/>
            <p:cNvSpPr>
              <a:spLocks noChangeShapeType="1"/>
            </p:cNvSpPr>
            <p:nvPr/>
          </p:nvSpPr>
          <p:spPr bwMode="auto">
            <a:xfrm>
              <a:off x="384" y="4128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2" name="Line 90"/>
            <p:cNvSpPr>
              <a:spLocks noChangeShapeType="1"/>
            </p:cNvSpPr>
            <p:nvPr/>
          </p:nvSpPr>
          <p:spPr bwMode="auto">
            <a:xfrm>
              <a:off x="672" y="2592"/>
              <a:ext cx="0" cy="15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3" name="Line 91"/>
            <p:cNvSpPr>
              <a:spLocks noChangeShapeType="1"/>
            </p:cNvSpPr>
            <p:nvPr/>
          </p:nvSpPr>
          <p:spPr bwMode="auto">
            <a:xfrm>
              <a:off x="1392" y="2592"/>
              <a:ext cx="0" cy="15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7" name="Line 95"/>
            <p:cNvSpPr>
              <a:spLocks noChangeShapeType="1"/>
            </p:cNvSpPr>
            <p:nvPr/>
          </p:nvSpPr>
          <p:spPr bwMode="auto">
            <a:xfrm>
              <a:off x="384" y="2592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21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</a:t>
            </a:r>
            <a:r>
              <a:rPr lang="en-US" dirty="0" smtClean="0"/>
              <a:t>Example (mine)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372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pattern = 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text = 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m = 11,  n = 67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badCharacterTable: a3 b2 r1 a3 c6 x11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GoodSuffixTable: (1,3) (2,10) (3,10) (4,7) (5,7) (6,7) (7,7) (8,7) (9,7) (10, 7)</a:t>
            </a:r>
          </a:p>
          <a:p>
            <a:endParaRPr lang="en-US" sz="17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10     k =  1     t1 =  11     d1 =  10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20     k =  1     t1 =  6     d1 =  5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25     k =  1     t1 =  6     d1 =  5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30     k =  0     t1 =  1     d1 =  1</a:t>
            </a:r>
          </a:p>
        </p:txBody>
      </p:sp>
    </p:spTree>
    <p:extLst>
      <p:ext uri="{BB962C8B-B14F-4D97-AF65-F5344CB8AC3E}">
        <p14:creationId xmlns:p14="http://schemas.microsoft.com/office/powerpoint/2010/main" val="21413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</a:t>
            </a:r>
            <a:r>
              <a:rPr lang="en-US" dirty="0" smtClean="0"/>
              <a:t>Example (mine)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937260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  <a:cs typeface="Courier New" pitchFamily="49" charset="0"/>
              </a:rPr>
              <a:t>First step is a repeat from the previous slide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30     k =  0     t1 =  1     d1 =  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31     k =  3     t1 =  11     d1 =  8     d2 =  10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41     k =  0     t1 =  1     d1 =  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42     k =  10     t1 =  2     d1 =  1     d2 =  7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49     k =  1     t1 =  11     d1 =  10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                 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49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931157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Brute force took </a:t>
            </a:r>
            <a:r>
              <a:rPr lang="en-US" sz="2400" b="1" dirty="0">
                <a:solidFill>
                  <a:srgbClr val="FF0000"/>
                </a:solidFill>
              </a:rPr>
              <a:t>50 times through the outer loop; </a:t>
            </a:r>
            <a:r>
              <a:rPr lang="en-US" sz="2400" b="1" dirty="0" smtClean="0">
                <a:solidFill>
                  <a:srgbClr val="FF0000"/>
                </a:solidFill>
              </a:rPr>
              <a:t>Horspool took 13; Boyer-Moore 9 times.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7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Moore's home page</a:t>
            </a:r>
          </a:p>
          <a:p>
            <a:r>
              <a:rPr lang="en-US" dirty="0" smtClean="0">
                <a:hlinkClick r:id="rId3"/>
              </a:rPr>
              <a:t>http://www.cs.utexas.edu/users/moore/best-ideas/string-searching/fstrpos-example.html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4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 Moore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determining how far to shift after a mismatch</a:t>
            </a:r>
          </a:p>
          <a:p>
            <a:pPr lvl="1"/>
            <a:r>
              <a:rPr lang="en-US" dirty="0" smtClean="0"/>
              <a:t>Horspool only uses the text character corresponding to the rightmost pattern character</a:t>
            </a:r>
          </a:p>
          <a:p>
            <a:pPr lvl="1"/>
            <a:r>
              <a:rPr lang="en-US" dirty="0" smtClean="0"/>
              <a:t>Can we do better? </a:t>
            </a:r>
          </a:p>
          <a:p>
            <a:r>
              <a:rPr lang="en-US" dirty="0" smtClean="0"/>
              <a:t>Often there is a partial match (on the right end of the pattern) before a mismatch occurs</a:t>
            </a:r>
          </a:p>
          <a:p>
            <a:r>
              <a:rPr lang="en-US" dirty="0" smtClean="0"/>
              <a:t>Boyer-Moore takes into account k, the number of matched characters before a mismatch occurs.  </a:t>
            </a:r>
          </a:p>
          <a:p>
            <a:r>
              <a:rPr lang="en-US" dirty="0" smtClean="0"/>
              <a:t>If k=0, same shift as Horspool</a:t>
            </a:r>
            <a:r>
              <a:rPr lang="en-US" dirty="0" smtClean="0"/>
              <a:t>.  So we consider </a:t>
            </a:r>
            <a:br>
              <a:rPr lang="en-US" dirty="0" smtClean="0"/>
            </a:br>
            <a:r>
              <a:rPr lang="en-US" dirty="0" smtClean="0"/>
              <a:t>0 &lt; k &lt; m (if k = m, it is a match).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1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486400"/>
          </a:xfrm>
        </p:spPr>
        <p:txBody>
          <a:bodyPr/>
          <a:lstStyle/>
          <a:p>
            <a:r>
              <a:rPr lang="en-US" dirty="0" smtClean="0"/>
              <a:t>Based on two main ideas:</a:t>
            </a:r>
          </a:p>
          <a:p>
            <a:r>
              <a:rPr lang="en-US" dirty="0" smtClean="0"/>
              <a:t>compare pattern characters to text characters from right to left</a:t>
            </a:r>
          </a:p>
          <a:p>
            <a:r>
              <a:rPr lang="en-US" dirty="0" err="1" smtClean="0"/>
              <a:t>precompute</a:t>
            </a:r>
            <a:r>
              <a:rPr lang="en-US" dirty="0" smtClean="0"/>
              <a:t> the shift amounts in </a:t>
            </a:r>
            <a:r>
              <a:rPr lang="en-US" dirty="0" smtClean="0">
                <a:solidFill>
                  <a:schemeClr val="tx2"/>
                </a:solidFill>
              </a:rPr>
              <a:t>two</a:t>
            </a:r>
            <a:r>
              <a:rPr lang="en-US" dirty="0" smtClean="0"/>
              <a:t> tables</a:t>
            </a:r>
          </a:p>
          <a:p>
            <a:pPr lvl="1"/>
            <a:r>
              <a:rPr lang="en-US" b="1" dirty="0" smtClean="0"/>
              <a:t>bad-symbol table</a:t>
            </a:r>
            <a:r>
              <a:rPr lang="en-US" dirty="0" smtClean="0"/>
              <a:t> indicates how much to shift based on the text’s character that causes a mismatch</a:t>
            </a:r>
          </a:p>
          <a:p>
            <a:pPr lvl="1"/>
            <a:r>
              <a:rPr lang="en-US" b="1" dirty="0" smtClean="0"/>
              <a:t>good-suffix table</a:t>
            </a:r>
            <a:r>
              <a:rPr lang="en-US" dirty="0" smtClean="0"/>
              <a:t> indicates how much to shift based on matched part (suffix) of the pattern</a:t>
            </a:r>
          </a:p>
        </p:txBody>
      </p:sp>
    </p:spTree>
    <p:extLst>
      <p:ext uri="{BB962C8B-B14F-4D97-AF65-F5344CB8AC3E}">
        <p14:creationId xmlns:p14="http://schemas.microsoft.com/office/powerpoint/2010/main" val="32889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Bad-symbol shift in Boyer-Moore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the rightmost character of the pattern does not match, Boyer-Moore algorithm acts much like </a:t>
            </a:r>
            <a:r>
              <a:rPr lang="en-US" dirty="0" err="1" smtClean="0"/>
              <a:t>Horspool’s</a:t>
            </a:r>
            <a:endParaRPr lang="en-US" dirty="0" smtClean="0"/>
          </a:p>
          <a:p>
            <a:r>
              <a:rPr lang="en-US" dirty="0" smtClean="0"/>
              <a:t>If the rightmost character of the pattern does match, BM compares preceding characters right to left until either </a:t>
            </a:r>
          </a:p>
          <a:p>
            <a:pPr lvl="1"/>
            <a:r>
              <a:rPr lang="en-US" dirty="0" smtClean="0"/>
              <a:t> all pattern’s characters match,  or </a:t>
            </a:r>
          </a:p>
          <a:p>
            <a:pPr lvl="1"/>
            <a:r>
              <a:rPr lang="en-US" dirty="0" smtClean="0"/>
              <a:t> a mismatch on text’s character </a:t>
            </a:r>
            <a:r>
              <a:rPr lang="en-US" i="1" dirty="0" smtClean="0"/>
              <a:t>c </a:t>
            </a:r>
            <a:r>
              <a:rPr lang="en-US" dirty="0" smtClean="0"/>
              <a:t> is encountered after </a:t>
            </a:r>
            <a:r>
              <a:rPr lang="en-US" i="1" dirty="0" smtClean="0"/>
              <a:t>k </a:t>
            </a:r>
            <a:r>
              <a:rPr lang="en-US" dirty="0" smtClean="0"/>
              <a:t>&gt; 0 matches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text 																	                                          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pattern  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  <a:p>
            <a:pPr>
              <a:buFont typeface="Monotype Sorts" pitchFamily="2" charset="2"/>
              <a:buNone/>
            </a:pPr>
            <a:r>
              <a:rPr lang="en-US" dirty="0" smtClean="0"/>
              <a:t>bad-symbol shift:  How much should we shift by? </a:t>
            </a:r>
          </a:p>
          <a:p>
            <a:pPr>
              <a:buFont typeface="Monotype Sorts" pitchFamily="2" charset="2"/>
              <a:buNone/>
            </a:pPr>
            <a:r>
              <a:rPr lang="en-US" i="1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 = max{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c </a:t>
            </a:r>
            <a:r>
              <a:rPr lang="en-US" dirty="0" smtClean="0"/>
              <a:t>) - </a:t>
            </a:r>
            <a:r>
              <a:rPr lang="en-US" i="1" dirty="0" smtClean="0"/>
              <a:t>k</a:t>
            </a:r>
            <a:r>
              <a:rPr lang="en-US" dirty="0" smtClean="0"/>
              <a:t>, 1} , </a:t>
            </a:r>
            <a:br>
              <a:rPr lang="en-US" dirty="0" smtClean="0"/>
            </a:br>
            <a:r>
              <a:rPr lang="en-US" dirty="0" smtClean="0"/>
              <a:t>where t</a:t>
            </a:r>
            <a:r>
              <a:rPr lang="en-US" baseline="-25000" dirty="0" smtClean="0"/>
              <a:t>1</a:t>
            </a:r>
            <a:r>
              <a:rPr lang="en-US" dirty="0" smtClean="0"/>
              <a:t>(c) is the value from the Horspool shift table.</a:t>
            </a:r>
          </a:p>
          <a:p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193" y="3376667"/>
            <a:ext cx="5955239" cy="43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47456" y="4239628"/>
            <a:ext cx="2377144" cy="40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181600" y="3821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 matches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3821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Boyer-Moore Algorithm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66825"/>
            <a:ext cx="8534400" cy="5286375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dirty="0"/>
              <a:t>After successfully matching 0 &lt; </a:t>
            </a:r>
            <a:r>
              <a:rPr lang="en-US" i="1" dirty="0"/>
              <a:t>k </a:t>
            </a:r>
            <a:r>
              <a:rPr lang="en-US" dirty="0"/>
              <a:t>&lt; </a:t>
            </a:r>
            <a:r>
              <a:rPr lang="en-US" i="1" dirty="0"/>
              <a:t>m</a:t>
            </a:r>
            <a:r>
              <a:rPr lang="en-US" dirty="0"/>
              <a:t> characters, </a:t>
            </a:r>
            <a:r>
              <a:rPr lang="en-US" dirty="0" smtClean="0"/>
              <a:t>with a mismatch at character k from the end (the character in the text is </a:t>
            </a:r>
            <a:r>
              <a:rPr lang="en-US" i="1" dirty="0" smtClean="0"/>
              <a:t>c</a:t>
            </a:r>
            <a:r>
              <a:rPr lang="en-US" dirty="0" smtClean="0"/>
              <a:t>), the </a:t>
            </a:r>
            <a:r>
              <a:rPr lang="en-US" dirty="0"/>
              <a:t>algorithm shifts the pattern right by </a:t>
            </a:r>
          </a:p>
          <a:p>
            <a:pPr marL="0" indent="0">
              <a:buFont typeface="Monotype Sorts" pitchFamily="2" charset="2"/>
              <a:buNone/>
            </a:pPr>
            <a:r>
              <a:rPr lang="en-US" dirty="0"/>
              <a:t>            </a:t>
            </a:r>
            <a:r>
              <a:rPr lang="en-US" dirty="0" smtClean="0"/>
              <a:t>      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/>
              <a:t>= max {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}</a:t>
            </a:r>
          </a:p>
          <a:p>
            <a:pPr marL="0" indent="0">
              <a:buFont typeface="Monotype Sorts" pitchFamily="2" charset="2"/>
              <a:buNone/>
            </a:pPr>
            <a:r>
              <a:rPr lang="en-US" dirty="0"/>
              <a:t>where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kumimoji="0" lang="en-US" b="0" dirty="0">
                <a:effectLst/>
              </a:rPr>
              <a:t> </a:t>
            </a:r>
            <a:r>
              <a:rPr kumimoji="0" lang="en-US" dirty="0"/>
              <a:t>=</a:t>
            </a:r>
            <a:r>
              <a:rPr kumimoji="0" lang="en-US" dirty="0">
                <a:effectLst/>
              </a:rPr>
              <a:t> </a:t>
            </a:r>
            <a:r>
              <a:rPr kumimoji="0" lang="en-US" dirty="0"/>
              <a:t>max{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kumimoji="0" lang="en-US" dirty="0"/>
              <a:t>(</a:t>
            </a:r>
            <a:r>
              <a:rPr kumimoji="0" lang="en-US" i="1" dirty="0"/>
              <a:t>c</a:t>
            </a:r>
            <a:r>
              <a:rPr kumimoji="0" lang="en-US" dirty="0"/>
              <a:t>) - </a:t>
            </a:r>
            <a:r>
              <a:rPr kumimoji="0" lang="en-US" i="1" dirty="0"/>
              <a:t>k</a:t>
            </a:r>
            <a:r>
              <a:rPr kumimoji="0" lang="en-US" dirty="0"/>
              <a:t>, 1}</a:t>
            </a:r>
            <a:r>
              <a:rPr lang="en-US" dirty="0"/>
              <a:t> is </a:t>
            </a:r>
            <a:r>
              <a:rPr lang="en-US" dirty="0" smtClean="0"/>
              <a:t>the bad-symbol </a:t>
            </a:r>
            <a:r>
              <a:rPr lang="en-US" dirty="0"/>
              <a:t>shift</a:t>
            </a:r>
          </a:p>
          <a:p>
            <a:pPr marL="0" indent="0">
              <a:buFont typeface="Monotype Sorts" pitchFamily="2" charset="2"/>
              <a:buNone/>
            </a:pPr>
            <a:r>
              <a:rPr lang="en-US" dirty="0"/>
              <a:t>           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/>
              <a:t>) is </a:t>
            </a:r>
            <a:r>
              <a:rPr lang="en-US" dirty="0" smtClean="0"/>
              <a:t>the good-suffix shift</a:t>
            </a:r>
          </a:p>
          <a:p>
            <a:pPr marL="0" indent="0">
              <a:buFont typeface="Monotype Sorts" pitchFamily="2" charset="2"/>
              <a:buNone/>
            </a:pPr>
            <a:endParaRPr lang="en-US" dirty="0"/>
          </a:p>
          <a:p>
            <a:pPr marL="0" indent="0">
              <a:buFont typeface="Monotype Sorts" pitchFamily="2" charset="2"/>
              <a:buNone/>
            </a:pPr>
            <a:r>
              <a:rPr lang="en-US" b="1" dirty="0" smtClean="0"/>
              <a:t>Remaining question: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to compute good-suffix shift table?</a:t>
            </a:r>
          </a:p>
          <a:p>
            <a:pPr marL="0" indent="0">
              <a:buFont typeface="Monotype Sorts" pitchFamily="2" charset="2"/>
              <a:buNone/>
            </a:pPr>
            <a:endParaRPr lang="en-US" dirty="0"/>
          </a:p>
          <a:p>
            <a:pPr marL="0" indent="0">
              <a:buFont typeface="Monotype Sorts" pitchFamily="2" charset="2"/>
              <a:buNone/>
            </a:pP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[k] = ???</a:t>
            </a:r>
            <a:endParaRPr lang="en-US" dirty="0"/>
          </a:p>
          <a:p>
            <a:pPr marL="0" indent="0">
              <a:buFont typeface="Monotype Sorts" pitchFamily="2" charset="2"/>
              <a:buNone/>
            </a:pPr>
            <a:endParaRPr lang="en-US" dirty="0"/>
          </a:p>
          <a:p>
            <a:pPr marL="0" indent="0">
              <a:buFont typeface="Monotype Sorts" pitchFamily="2" charset="2"/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Font typeface="Monotype Sorts" pitchFamily="2" charset="2"/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38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/>
          <a:lstStyle/>
          <a:p>
            <a:r>
              <a:rPr lang="en-US" dirty="0"/>
              <a:t>Boyer-Moore </a:t>
            </a:r>
            <a:r>
              <a:rPr lang="en-US" dirty="0" smtClean="0"/>
              <a:t>Recap 2</a:t>
            </a:r>
            <a:endParaRPr lang="en-US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505199"/>
            <a:ext cx="8534400" cy="3581401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4400" dirty="0" smtClean="0"/>
              <a:t>After </a:t>
            </a:r>
            <a:r>
              <a:rPr lang="en-US" sz="4400" dirty="0"/>
              <a:t>successfully matching 0 </a:t>
            </a:r>
            <a:r>
              <a:rPr lang="en-US" sz="4400" dirty="0" smtClean="0">
                <a:latin typeface="Calibri"/>
                <a:cs typeface="Calibri"/>
              </a:rPr>
              <a:t>≤</a:t>
            </a:r>
            <a:r>
              <a:rPr lang="en-US" sz="4400" dirty="0" smtClean="0"/>
              <a:t> </a:t>
            </a:r>
            <a:r>
              <a:rPr lang="en-US" sz="4400" i="1" dirty="0"/>
              <a:t>k </a:t>
            </a:r>
            <a:r>
              <a:rPr lang="en-US" sz="4400" dirty="0"/>
              <a:t>&lt; </a:t>
            </a:r>
            <a:r>
              <a:rPr lang="en-US" sz="4400" i="1" dirty="0"/>
              <a:t>m</a:t>
            </a:r>
            <a:r>
              <a:rPr lang="en-US" sz="4400" dirty="0"/>
              <a:t> characters, the algorithm shifts the pattern right by 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4400" dirty="0"/>
              <a:t>     </a:t>
            </a:r>
            <a:r>
              <a:rPr lang="en-US" sz="4400" b="1" i="1" dirty="0" smtClean="0">
                <a:solidFill>
                  <a:srgbClr val="0000FF"/>
                </a:solidFill>
              </a:rPr>
              <a:t>d</a:t>
            </a:r>
            <a:r>
              <a:rPr lang="en-US" sz="4400" b="1" dirty="0" smtClean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= max {</a:t>
            </a:r>
            <a:r>
              <a:rPr lang="en-US" sz="4400" b="1" i="1" dirty="0">
                <a:solidFill>
                  <a:srgbClr val="0000FF"/>
                </a:solidFill>
              </a:rPr>
              <a:t>d</a:t>
            </a:r>
            <a:r>
              <a:rPr lang="en-US" sz="4400" b="1" baseline="-25000" dirty="0">
                <a:solidFill>
                  <a:srgbClr val="0000FF"/>
                </a:solidFill>
              </a:rPr>
              <a:t>1</a:t>
            </a:r>
            <a:r>
              <a:rPr lang="en-US" sz="4400" b="1" dirty="0">
                <a:solidFill>
                  <a:srgbClr val="0000FF"/>
                </a:solidFill>
              </a:rPr>
              <a:t>, </a:t>
            </a:r>
            <a:r>
              <a:rPr lang="en-US" sz="4400" b="1" i="1" dirty="0">
                <a:solidFill>
                  <a:srgbClr val="0000FF"/>
                </a:solidFill>
              </a:rPr>
              <a:t>d</a:t>
            </a:r>
            <a:r>
              <a:rPr lang="en-US" sz="4400" b="1" baseline="-25000" dirty="0">
                <a:solidFill>
                  <a:srgbClr val="0000FF"/>
                </a:solidFill>
              </a:rPr>
              <a:t>2</a:t>
            </a:r>
            <a:r>
              <a:rPr lang="en-US" sz="4400" b="1" dirty="0">
                <a:solidFill>
                  <a:srgbClr val="0000FF"/>
                </a:solidFill>
              </a:rPr>
              <a:t>}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4400" dirty="0"/>
              <a:t>where </a:t>
            </a:r>
            <a:r>
              <a:rPr lang="en-US" sz="4400" b="1" i="1" dirty="0">
                <a:solidFill>
                  <a:srgbClr val="0000FF"/>
                </a:solidFill>
              </a:rPr>
              <a:t>d</a:t>
            </a:r>
            <a:r>
              <a:rPr lang="en-US" sz="4400" b="1" baseline="-25000" dirty="0">
                <a:solidFill>
                  <a:srgbClr val="0000FF"/>
                </a:solidFill>
              </a:rPr>
              <a:t>1</a:t>
            </a:r>
            <a:r>
              <a:rPr kumimoji="0" lang="en-US" sz="4400" b="1" dirty="0">
                <a:solidFill>
                  <a:srgbClr val="0000FF"/>
                </a:solidFill>
                <a:effectLst/>
              </a:rPr>
              <a:t> </a:t>
            </a:r>
            <a:r>
              <a:rPr kumimoji="0" lang="en-US" sz="4400" b="1" dirty="0">
                <a:solidFill>
                  <a:srgbClr val="0000FF"/>
                </a:solidFill>
              </a:rPr>
              <a:t>=</a:t>
            </a:r>
            <a:r>
              <a:rPr kumimoji="0" lang="en-US" sz="4400" b="1" dirty="0">
                <a:solidFill>
                  <a:srgbClr val="0000FF"/>
                </a:solidFill>
                <a:effectLst/>
              </a:rPr>
              <a:t> </a:t>
            </a:r>
            <a:r>
              <a:rPr kumimoji="0" lang="en-US" sz="4400" b="1" dirty="0" smtClean="0">
                <a:solidFill>
                  <a:srgbClr val="0000FF"/>
                </a:solidFill>
              </a:rPr>
              <a:t>max{</a:t>
            </a:r>
            <a:r>
              <a:rPr lang="en-US" sz="4400" b="1" i="1" dirty="0" smtClean="0">
                <a:solidFill>
                  <a:srgbClr val="0000FF"/>
                </a:solidFill>
              </a:rPr>
              <a:t>t</a:t>
            </a:r>
            <a:r>
              <a:rPr lang="en-US" sz="44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4400" b="1" dirty="0" smtClean="0">
                <a:solidFill>
                  <a:srgbClr val="0000FF"/>
                </a:solidFill>
              </a:rPr>
              <a:t>[</a:t>
            </a:r>
            <a:r>
              <a:rPr kumimoji="0" lang="en-US" sz="4400" b="1" i="1" dirty="0" smtClean="0">
                <a:solidFill>
                  <a:srgbClr val="0000FF"/>
                </a:solidFill>
              </a:rPr>
              <a:t>c</a:t>
            </a:r>
            <a:r>
              <a:rPr kumimoji="0" lang="en-US" sz="4400" b="1" dirty="0" smtClean="0">
                <a:solidFill>
                  <a:srgbClr val="0000FF"/>
                </a:solidFill>
              </a:rPr>
              <a:t>] </a:t>
            </a:r>
            <a:r>
              <a:rPr kumimoji="0" lang="en-US" sz="4400" b="1" dirty="0">
                <a:solidFill>
                  <a:srgbClr val="0000FF"/>
                </a:solidFill>
              </a:rPr>
              <a:t>- </a:t>
            </a:r>
            <a:r>
              <a:rPr kumimoji="0" lang="en-US" sz="4400" b="1" i="1" dirty="0">
                <a:solidFill>
                  <a:srgbClr val="0000FF"/>
                </a:solidFill>
              </a:rPr>
              <a:t>k</a:t>
            </a:r>
            <a:r>
              <a:rPr kumimoji="0" lang="en-US" sz="4400" b="1" dirty="0">
                <a:solidFill>
                  <a:srgbClr val="0000FF"/>
                </a:solidFill>
              </a:rPr>
              <a:t>, 1}</a:t>
            </a:r>
            <a:r>
              <a:rPr lang="en-US" sz="4400" dirty="0">
                <a:solidFill>
                  <a:srgbClr val="0000FF"/>
                </a:solidFill>
              </a:rPr>
              <a:t> </a:t>
            </a:r>
            <a:r>
              <a:rPr lang="en-US" sz="4400" dirty="0"/>
              <a:t>is </a:t>
            </a:r>
            <a:r>
              <a:rPr lang="en-US" sz="4400" dirty="0" smtClean="0"/>
              <a:t>the </a:t>
            </a:r>
            <a:r>
              <a:rPr lang="en-US" sz="4400" i="1" dirty="0" smtClean="0"/>
              <a:t>bad-symbol</a:t>
            </a:r>
            <a:r>
              <a:rPr lang="en-US" sz="4400" dirty="0" smtClean="0"/>
              <a:t> shift </a:t>
            </a:r>
            <a:br>
              <a:rPr lang="en-US" sz="4400" dirty="0" smtClean="0"/>
            </a:br>
            <a:r>
              <a:rPr lang="en-US" sz="4400" dirty="0" smtClean="0"/>
              <a:t>                 (t</a:t>
            </a:r>
            <a:r>
              <a:rPr lang="en-US" sz="4400" baseline="-25000" dirty="0" smtClean="0"/>
              <a:t>1</a:t>
            </a:r>
            <a:r>
              <a:rPr lang="en-US" sz="4400" dirty="0"/>
              <a:t>[</a:t>
            </a:r>
            <a:r>
              <a:rPr lang="en-US" sz="4400" i="1" dirty="0"/>
              <a:t>c</a:t>
            </a:r>
            <a:r>
              <a:rPr lang="en-US" sz="4400" dirty="0"/>
              <a:t>] </a:t>
            </a:r>
            <a:r>
              <a:rPr lang="en-US" sz="4400" dirty="0" smtClean="0"/>
              <a:t> is  from Horspool  table)</a:t>
            </a:r>
            <a:endParaRPr lang="en-US" sz="4400" dirty="0"/>
          </a:p>
          <a:p>
            <a:pPr marL="0" indent="0">
              <a:buFont typeface="Monotype Sorts" pitchFamily="2" charset="2"/>
              <a:buNone/>
            </a:pPr>
            <a:r>
              <a:rPr lang="en-US" sz="4400" dirty="0"/>
              <a:t>           </a:t>
            </a:r>
            <a:r>
              <a:rPr lang="en-US" sz="4400" b="1" i="1" dirty="0" smtClean="0">
                <a:solidFill>
                  <a:srgbClr val="0000FF"/>
                </a:solidFill>
              </a:rPr>
              <a:t>d</a:t>
            </a:r>
            <a:r>
              <a:rPr lang="en-US" sz="44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4400" b="1" dirty="0" smtClean="0">
                <a:solidFill>
                  <a:srgbClr val="0000FF"/>
                </a:solidFill>
              </a:rPr>
              <a:t>[</a:t>
            </a:r>
            <a:r>
              <a:rPr lang="en-US" sz="4400" b="1" i="1" dirty="0" smtClean="0">
                <a:solidFill>
                  <a:srgbClr val="0000FF"/>
                </a:solidFill>
              </a:rPr>
              <a:t>k</a:t>
            </a:r>
            <a:r>
              <a:rPr lang="en-US" sz="4400" b="1" dirty="0">
                <a:solidFill>
                  <a:srgbClr val="0000FF"/>
                </a:solidFill>
              </a:rPr>
              <a:t>]</a:t>
            </a:r>
            <a:r>
              <a:rPr lang="en-US" sz="4400" dirty="0" smtClean="0"/>
              <a:t> </a:t>
            </a:r>
            <a:r>
              <a:rPr lang="en-US" sz="4400" dirty="0"/>
              <a:t>is </a:t>
            </a:r>
            <a:r>
              <a:rPr lang="en-US" sz="4400" dirty="0" smtClean="0"/>
              <a:t>the </a:t>
            </a:r>
            <a:r>
              <a:rPr lang="en-US" sz="4400" i="1" dirty="0" smtClean="0"/>
              <a:t>good-suffix</a:t>
            </a:r>
            <a:r>
              <a:rPr lang="en-US" sz="4400" dirty="0" smtClean="0"/>
              <a:t> shift 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(next we explore how to compute it)</a:t>
            </a:r>
          </a:p>
          <a:p>
            <a:pPr marL="0" indent="0">
              <a:buFont typeface="Monotype Sorts" pitchFamily="2" charset="2"/>
              <a:buNone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82"/>
              </p:ext>
            </p:extLst>
          </p:nvPr>
        </p:nvGraphicFramePr>
        <p:xfrm>
          <a:off x="609600" y="477520"/>
          <a:ext cx="8077200" cy="26822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33400"/>
                <a:gridCol w="754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length of text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length of pattern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position in text that we are trying to match with rightmost pattern character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 of characters (from the right)  successfully matched before a mismatch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55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Good-suffix Shift in Boyer-Moore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Good-suffix shift d</a:t>
            </a:r>
            <a:r>
              <a:rPr lang="en-US" baseline="-25000" dirty="0" smtClean="0"/>
              <a:t>2</a:t>
            </a:r>
            <a:r>
              <a:rPr lang="en-US" dirty="0" smtClean="0"/>
              <a:t> is applied after the k  last characters of the pattern are successfully matched</a:t>
            </a:r>
          </a:p>
          <a:p>
            <a:pPr lvl="1"/>
            <a:r>
              <a:rPr lang="en-US" dirty="0" smtClean="0"/>
              <a:t>0 &lt; k &lt; m</a:t>
            </a:r>
          </a:p>
          <a:p>
            <a:r>
              <a:rPr lang="en-US" dirty="0" smtClean="0"/>
              <a:t>How can we take advantage of this?</a:t>
            </a:r>
          </a:p>
          <a:p>
            <a:r>
              <a:rPr lang="en-US" dirty="0" smtClean="0"/>
              <a:t>As in the bad suffix table, we want to pre-compute some information based on the characters in the suffix.</a:t>
            </a:r>
          </a:p>
          <a:p>
            <a:r>
              <a:rPr lang="en-US" dirty="0" smtClean="0"/>
              <a:t>We create a </a:t>
            </a:r>
            <a:r>
              <a:rPr lang="en-US" b="1" dirty="0" smtClean="0"/>
              <a:t>good suffix table</a:t>
            </a:r>
            <a:r>
              <a:rPr lang="en-US" dirty="0" smtClean="0"/>
              <a:t> whose indices are k = 1...m-1, and whose values are how far we can shift after matching a k-character suffix (from the right).</a:t>
            </a:r>
          </a:p>
          <a:p>
            <a:r>
              <a:rPr lang="en-US" dirty="0" smtClean="0"/>
              <a:t>Spend some time talking with one or two other students.  Try to come up with criteria for how far we can shift.</a:t>
            </a:r>
          </a:p>
          <a:p>
            <a:r>
              <a:rPr lang="en-US" dirty="0" smtClean="0"/>
              <a:t>Example patterns:  CABABA         AWOWWOW </a:t>
            </a:r>
            <a:br>
              <a:rPr lang="en-US" dirty="0" smtClean="0"/>
            </a:br>
            <a:r>
              <a:rPr lang="en-US" dirty="0" smtClean="0"/>
              <a:t>                                   WOWWOW  ABRACADABRA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27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figure these out?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882940"/>
            <a:ext cx="7710057" cy="551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4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(hide this until after class)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001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966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31524</TotalTime>
  <Words>975</Words>
  <Application>Microsoft Office PowerPoint</Application>
  <PresentationFormat>On-screen Show (4:3)</PresentationFormat>
  <Paragraphs>167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Courier New</vt:lpstr>
      <vt:lpstr>Monotype Sorts</vt:lpstr>
      <vt:lpstr>Symbol</vt:lpstr>
      <vt:lpstr>Times New Roman</vt:lpstr>
      <vt:lpstr>Default Design</vt:lpstr>
      <vt:lpstr>PowerPoint Presentation</vt:lpstr>
      <vt:lpstr>Boyer Moore Intro</vt:lpstr>
      <vt:lpstr>Boyer-Moore Algorithm</vt:lpstr>
      <vt:lpstr>Bad-symbol shift in Boyer-Moore</vt:lpstr>
      <vt:lpstr>Boyer-Moore Algorithm</vt:lpstr>
      <vt:lpstr>Boyer-Moore Recap 2</vt:lpstr>
      <vt:lpstr>Good-suffix Shift in Boyer-Moore </vt:lpstr>
      <vt:lpstr>Can you figure these out?</vt:lpstr>
      <vt:lpstr>Solution (hide this until after class)</vt:lpstr>
      <vt:lpstr>Boyer-Moore example (Levitin)</vt:lpstr>
      <vt:lpstr>Boyer-Moore Example (mine)</vt:lpstr>
      <vt:lpstr>Boyer-Moore Example (mine)</vt:lpstr>
      <vt:lpstr>Boyer-Moore Example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Claude Anderson</dc:creator>
  <cp:lastModifiedBy>CSSE Department</cp:lastModifiedBy>
  <cp:revision>733</cp:revision>
  <cp:lastPrinted>2014-10-20T01:20:11Z</cp:lastPrinted>
  <dcterms:modified xsi:type="dcterms:W3CDTF">2014-10-20T01:27:54Z</dcterms:modified>
</cp:coreProperties>
</file>