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334" r:id="rId3"/>
    <p:sldId id="335" r:id="rId4"/>
    <p:sldId id="324" r:id="rId5"/>
    <p:sldId id="336" r:id="rId6"/>
    <p:sldId id="325" r:id="rId7"/>
    <p:sldId id="337" r:id="rId8"/>
    <p:sldId id="338" r:id="rId9"/>
    <p:sldId id="339" r:id="rId1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7E9D"/>
    <a:srgbClr val="F2FDF7"/>
    <a:srgbClr val="800040"/>
    <a:srgbClr val="FF0080"/>
    <a:srgbClr val="191919"/>
    <a:srgbClr val="FFFDDD"/>
    <a:srgbClr val="CEC339"/>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1939" autoAdjust="0"/>
    <p:restoredTop sz="77076" autoAdjust="0"/>
  </p:normalViewPr>
  <p:slideViewPr>
    <p:cSldViewPr snapToObjects="1">
      <p:cViewPr varScale="1">
        <p:scale>
          <a:sx n="81" d="100"/>
          <a:sy n="81" d="100"/>
        </p:scale>
        <p:origin x="-816" y="-96"/>
      </p:cViewPr>
      <p:guideLst>
        <p:guide orient="horz" pos="4032"/>
        <p:guide pos="16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18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 Id="rId9"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4.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1" y="1"/>
            <a:ext cx="3037840"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defRPr sz="1200"/>
            </a:lvl1pPr>
          </a:lstStyle>
          <a:p>
            <a:endParaRPr lang="en-US"/>
          </a:p>
        </p:txBody>
      </p:sp>
      <p:sp>
        <p:nvSpPr>
          <p:cNvPr id="25603" name="Rectangle 3"/>
          <p:cNvSpPr>
            <a:spLocks noGrp="1" noChangeArrowheads="1"/>
          </p:cNvSpPr>
          <p:nvPr>
            <p:ph type="dt" sz="quarter" idx="1"/>
          </p:nvPr>
        </p:nvSpPr>
        <p:spPr bwMode="auto">
          <a:xfrm>
            <a:off x="3972562" y="1"/>
            <a:ext cx="3037840"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a:defRPr sz="1200"/>
            </a:lvl1pPr>
          </a:lstStyle>
          <a:p>
            <a:endParaRPr lang="en-US"/>
          </a:p>
        </p:txBody>
      </p:sp>
      <p:sp>
        <p:nvSpPr>
          <p:cNvPr id="25604" name="Rectangle 4"/>
          <p:cNvSpPr>
            <a:spLocks noGrp="1" noChangeArrowheads="1"/>
          </p:cNvSpPr>
          <p:nvPr>
            <p:ph type="ftr" sz="quarter" idx="2"/>
          </p:nvPr>
        </p:nvSpPr>
        <p:spPr bwMode="auto">
          <a:xfrm>
            <a:off x="1" y="8831581"/>
            <a:ext cx="3037840"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defRPr sz="1200"/>
            </a:lvl1pPr>
          </a:lstStyle>
          <a:p>
            <a:endParaRPr lang="en-US"/>
          </a:p>
        </p:txBody>
      </p:sp>
      <p:sp>
        <p:nvSpPr>
          <p:cNvPr id="25605" name="Rectangle 5"/>
          <p:cNvSpPr>
            <a:spLocks noGrp="1" noChangeArrowheads="1"/>
          </p:cNvSpPr>
          <p:nvPr>
            <p:ph type="sldNum" sz="quarter" idx="3"/>
          </p:nvPr>
        </p:nvSpPr>
        <p:spPr bwMode="auto">
          <a:xfrm>
            <a:off x="3972562" y="8831581"/>
            <a:ext cx="3037840"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a:defRPr sz="1200"/>
            </a:lvl1pPr>
          </a:lstStyle>
          <a:p>
            <a:fld id="{8882E4CB-5AA8-470F-AAD3-5483A7B9CB9C}" type="slidenum">
              <a:rPr lang="en-US"/>
              <a:pPr/>
              <a:t>‹#›</a:t>
            </a:fld>
            <a:endParaRPr lang="en-US"/>
          </a:p>
        </p:txBody>
      </p:sp>
    </p:spTree>
    <p:extLst>
      <p:ext uri="{BB962C8B-B14F-4D97-AF65-F5344CB8AC3E}">
        <p14:creationId xmlns:p14="http://schemas.microsoft.com/office/powerpoint/2010/main" val="2932024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3037840"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970939" y="1"/>
            <a:ext cx="3037840"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701041" y="4415791"/>
            <a:ext cx="5608320" cy="418338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1" y="8829967"/>
            <a:ext cx="3037840"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970939" y="8829967"/>
            <a:ext cx="3037840"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a:defRPr sz="1200"/>
            </a:lvl1pPr>
          </a:lstStyle>
          <a:p>
            <a:fld id="{DC82725C-350C-46F5-844B-F6E4F7B10B15}" type="slidenum">
              <a:rPr lang="en-US"/>
              <a:pPr/>
              <a:t>‹#›</a:t>
            </a:fld>
            <a:endParaRPr lang="en-US"/>
          </a:p>
        </p:txBody>
      </p:sp>
    </p:spTree>
    <p:extLst>
      <p:ext uri="{BB962C8B-B14F-4D97-AF65-F5344CB8AC3E}">
        <p14:creationId xmlns:p14="http://schemas.microsoft.com/office/powerpoint/2010/main" val="90621233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BDDF8C-BF0E-468B-985D-58D3A0157B9D}" type="slidenum">
              <a:rPr lang="en-US"/>
              <a:pPr/>
              <a:t>1</a:t>
            </a:fld>
            <a:endParaRPr lang="en-US"/>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r>
              <a:rPr lang="en-US" dirty="0" smtClean="0"/>
              <a:t>Script: Over the years, a significant minority of students in 230, 473, 474 have submitted induction</a:t>
            </a:r>
            <a:r>
              <a:rPr lang="en-US" baseline="0" dirty="0" smtClean="0"/>
              <a:t> proofs in a style that is not logically valid.  I want to "head that off" by giving a brief lecture that hopefully will convince you that it is not valid.</a:t>
            </a:r>
          </a:p>
          <a:p>
            <a:endParaRPr lang="en-US" baseline="0" dirty="0" smtClean="0"/>
          </a:p>
          <a:p>
            <a:r>
              <a:rPr lang="en-US" baseline="0" dirty="0" smtClean="0"/>
              <a:t>This is my first time ever using </a:t>
            </a:r>
            <a:r>
              <a:rPr lang="en-US" baseline="0" dirty="0" err="1" smtClean="0"/>
              <a:t>Camtasia</a:t>
            </a:r>
            <a:r>
              <a:rPr lang="en-US" baseline="0" dirty="0" smtClean="0"/>
              <a:t>.  So please bear with me.  When an instructor tries new technology, SOMEBODY has to be the guinea pigs, and you have been elected!</a:t>
            </a:r>
          </a:p>
          <a:p>
            <a:endParaRPr lang="en-US" baseline="0" dirty="0" smtClean="0"/>
          </a:p>
          <a:p>
            <a:r>
              <a:rPr lang="en-US" baseline="0" dirty="0" smtClean="0"/>
              <a:t>If this moves too fast for you, you can pause and replay!</a:t>
            </a:r>
          </a:p>
          <a:p>
            <a:endParaRPr lang="en-US" baseline="0" dirty="0" smtClean="0"/>
          </a:p>
          <a:p>
            <a:r>
              <a:rPr lang="en-US" dirty="0" smtClean="0"/>
              <a:t>Note that this video is NOT intended to be a general introduction to induction.  You can find that in my 230 slides, which are linked from</a:t>
            </a:r>
            <a:r>
              <a:rPr lang="en-US" baseline="0" dirty="0" smtClean="0"/>
              <a:t> this course web site</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we go!</a:t>
            </a:r>
          </a:p>
          <a:p>
            <a:endParaRPr lang="en-US" dirty="0" smtClean="0"/>
          </a:p>
          <a:p>
            <a:r>
              <a:rPr lang="en-US" dirty="0" smtClean="0"/>
              <a:t>I don't want to insult</a:t>
            </a:r>
            <a:r>
              <a:rPr lang="en-US" baseline="0" dirty="0" smtClean="0"/>
              <a:t> you by dwelling on something that you have probably known for a long time.</a:t>
            </a:r>
          </a:p>
          <a:p>
            <a:endParaRPr lang="en-US" baseline="0" dirty="0" smtClean="0"/>
          </a:p>
          <a:p>
            <a:r>
              <a:rPr lang="en-US" baseline="0" dirty="0" smtClean="0"/>
              <a:t>But I Do want to emphasize this, because it is the basis of busting this myth about induction proofs.</a:t>
            </a:r>
          </a:p>
          <a:p>
            <a:endParaRPr lang="en-US" baseline="0" dirty="0" smtClean="0"/>
          </a:p>
          <a:p>
            <a:r>
              <a:rPr lang="en-US" baseline="0" dirty="0" smtClean="0"/>
              <a:t>A implies B.  You know how it works, you know the truth table.  [SWITCH].  And you know this too.</a:t>
            </a:r>
          </a:p>
          <a:p>
            <a:r>
              <a:rPr lang="en-US" baseline="0" dirty="0" smtClean="0"/>
              <a:t>But to drive it home, let's look at an example.  [SWITCH}</a:t>
            </a:r>
          </a:p>
          <a:p>
            <a:r>
              <a:rPr lang="en-US" baseline="0" dirty="0" smtClean="0"/>
              <a:t>Clearly x&lt;5 implies x &lt;12.  But the inverse is not true [SWITCH]  There you have it.  Don't confuse the two. [SWITCH]</a:t>
            </a:r>
          </a:p>
          <a:p>
            <a:r>
              <a:rPr lang="en-US" baseline="0" dirty="0" smtClean="0"/>
              <a:t>What may have confused you is the similar-sounding rule about contrapositives.  </a:t>
            </a:r>
          </a:p>
          <a:p>
            <a:r>
              <a:rPr lang="en-US" baseline="0" dirty="0" smtClean="0"/>
              <a:t>NOT A </a:t>
            </a:r>
            <a:r>
              <a:rPr lang="en-US" baseline="0" dirty="0" err="1" smtClean="0"/>
              <a:t>imples</a:t>
            </a:r>
            <a:r>
              <a:rPr lang="en-US" baseline="0" dirty="0" smtClean="0"/>
              <a:t> NOT b IS equivalent to A implies B</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C82725C-350C-46F5-844B-F6E4F7B10B15}" type="slidenum">
              <a:rPr lang="en-US" smtClean="0"/>
              <a:pPr/>
              <a:t>2</a:t>
            </a:fld>
            <a:endParaRPr lang="en-US"/>
          </a:p>
        </p:txBody>
      </p:sp>
    </p:spTree>
    <p:extLst>
      <p:ext uri="{BB962C8B-B14F-4D97-AF65-F5344CB8AC3E}">
        <p14:creationId xmlns:p14="http://schemas.microsoft.com/office/powerpoint/2010/main" val="3867409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a:t>
            </a:r>
            <a:r>
              <a:rPr lang="en-US" baseline="0" dirty="0" smtClean="0"/>
              <a:t> don't know if some misguided high school teacher told some students that they should use this </a:t>
            </a:r>
            <a:r>
              <a:rPr lang="en-US" baseline="0" dirty="0" err="1" smtClean="0"/>
              <a:t>technique,or</a:t>
            </a:r>
            <a:r>
              <a:rPr lang="en-US" baseline="0" dirty="0" smtClean="0"/>
              <a:t> if they came up with it on their own, but it is wrong.  </a:t>
            </a:r>
          </a:p>
          <a:p>
            <a:endParaRPr lang="en-US" baseline="0" dirty="0" smtClean="0"/>
          </a:p>
          <a:p>
            <a:r>
              <a:rPr lang="en-US" baseline="0" dirty="0" smtClean="0"/>
              <a:t>Solving an equation is not a proof that the solution works.  Remember how your algebra teacher said that you should go back and check every solution that you get by plugging it back in?  Of course we get lazy and don't always do that.  [SWITCH]</a:t>
            </a:r>
          </a:p>
          <a:p>
            <a:endParaRPr lang="en-US" baseline="0" dirty="0" smtClean="0"/>
          </a:p>
          <a:p>
            <a:r>
              <a:rPr lang="en-US" baseline="0" dirty="0" smtClean="0"/>
              <a:t>In an induction proof, that CHECKING is the crucial part. [switch]</a:t>
            </a:r>
          </a:p>
          <a:p>
            <a:endParaRPr lang="en-US" baseline="0" dirty="0" smtClean="0"/>
          </a:p>
          <a:p>
            <a:r>
              <a:rPr lang="en-US" baseline="0" dirty="0" smtClean="0"/>
              <a:t>If you do the "solve the equation" approach and stop there, you do not have a proof! [SWITCH]</a:t>
            </a:r>
            <a:endParaRPr lang="en-US" dirty="0"/>
          </a:p>
        </p:txBody>
      </p:sp>
      <p:sp>
        <p:nvSpPr>
          <p:cNvPr id="4" name="Slide Number Placeholder 3"/>
          <p:cNvSpPr>
            <a:spLocks noGrp="1"/>
          </p:cNvSpPr>
          <p:nvPr>
            <p:ph type="sldNum" sz="quarter" idx="10"/>
          </p:nvPr>
        </p:nvSpPr>
        <p:spPr/>
        <p:txBody>
          <a:bodyPr/>
          <a:lstStyle/>
          <a:p>
            <a:fld id="{DC82725C-350C-46F5-844B-F6E4F7B10B15}" type="slidenum">
              <a:rPr lang="en-US" smtClean="0"/>
              <a:pPr/>
              <a:t>3</a:t>
            </a:fld>
            <a:endParaRPr lang="en-US"/>
          </a:p>
        </p:txBody>
      </p:sp>
    </p:spTree>
    <p:extLst>
      <p:ext uri="{BB962C8B-B14F-4D97-AF65-F5344CB8AC3E}">
        <p14:creationId xmlns:p14="http://schemas.microsoft.com/office/powerpoint/2010/main" val="3769257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quick reminder of how an induction proof works.</a:t>
            </a:r>
            <a:r>
              <a:rPr lang="en-US" baseline="0" dirty="0" smtClean="0"/>
              <a:t>  We have a property P that we want to show true for all integers larger than some fixed number.  To do this, we show it for one or more base case, then show that whenever it is true for a given number, it is also true for the next number.   Based on the axiom that the integers are well-ordered, this shows P(n) for all n&gt;= n</a:t>
            </a:r>
            <a:r>
              <a:rPr lang="en-US" baseline="-25000" dirty="0" smtClean="0"/>
              <a:t>0</a:t>
            </a:r>
          </a:p>
          <a:p>
            <a:endParaRPr lang="en-US" baseline="0" dirty="0" smtClean="0"/>
          </a:p>
          <a:p>
            <a:r>
              <a:rPr lang="en-US" dirty="0" smtClean="0"/>
              <a:t>Sometimes we need to use Strong</a:t>
            </a:r>
            <a:r>
              <a:rPr lang="en-US" baseline="0" dirty="0" smtClean="0"/>
              <a:t> induction, but that is for another discussion.</a:t>
            </a:r>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DC82725C-350C-46F5-844B-F6E4F7B10B1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here is the bottom line.  We need to show P(K) implies P(k+1), not</a:t>
            </a:r>
            <a:r>
              <a:rPr lang="en-US" baseline="0" dirty="0" smtClean="0"/>
              <a:t> P(k+1) implies P(k)</a:t>
            </a:r>
          </a:p>
          <a:p>
            <a:endParaRPr lang="en-US" baseline="0" dirty="0" smtClean="0"/>
          </a:p>
          <a:p>
            <a:r>
              <a:rPr lang="en-US" baseline="0" dirty="0" smtClean="0"/>
              <a:t>Just don't do it the other way.</a:t>
            </a:r>
          </a:p>
          <a:p>
            <a:endParaRPr lang="en-US" baseline="0" dirty="0"/>
          </a:p>
          <a:p>
            <a:r>
              <a:rPr lang="en-US" baseline="0" dirty="0" smtClean="0"/>
              <a:t>Pausing so you can read all of this.  [PAUSE]</a:t>
            </a:r>
          </a:p>
        </p:txBody>
      </p:sp>
      <p:sp>
        <p:nvSpPr>
          <p:cNvPr id="4" name="Slide Number Placeholder 3"/>
          <p:cNvSpPr>
            <a:spLocks noGrp="1"/>
          </p:cNvSpPr>
          <p:nvPr>
            <p:ph type="sldNum" sz="quarter" idx="10"/>
          </p:nvPr>
        </p:nvSpPr>
        <p:spPr/>
        <p:txBody>
          <a:bodyPr/>
          <a:lstStyle/>
          <a:p>
            <a:fld id="{DC82725C-350C-46F5-844B-F6E4F7B10B1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Stamps:</a:t>
            </a:r>
            <a:r>
              <a:rPr lang="en-US" dirty="0" smtClean="0"/>
              <a:t>  Proof is by strong induction.</a:t>
            </a:r>
          </a:p>
          <a:p>
            <a:endParaRPr lang="en-US" dirty="0" smtClean="0"/>
          </a:p>
          <a:p>
            <a:r>
              <a:rPr lang="en-US" dirty="0" smtClean="0"/>
              <a:t>Five base cases:  24 = 7*2+5*2, 25=5*5, 26=7*3</a:t>
            </a:r>
            <a:r>
              <a:rPr lang="en-US" baseline="0" dirty="0" smtClean="0"/>
              <a:t> + 5, 27=7 + 4*5, 28 = 4*7</a:t>
            </a:r>
          </a:p>
          <a:p>
            <a:endParaRPr lang="en-US" baseline="0" dirty="0" smtClean="0"/>
          </a:p>
          <a:p>
            <a:r>
              <a:rPr lang="en-US" baseline="0" dirty="0" smtClean="0"/>
              <a:t>Induction step: Let k be any number that is &gt; 28.  Show that if for all j&lt;k, we achieve </a:t>
            </a:r>
          </a:p>
          <a:p>
            <a:r>
              <a:rPr lang="en-US" baseline="0" dirty="0" smtClean="0"/>
              <a:t>j cents using 5 and 7 cent stamps, then we can achieve k cents using 5 and 7 cent stamps.</a:t>
            </a:r>
          </a:p>
          <a:p>
            <a:endParaRPr lang="en-US" baseline="0" dirty="0" smtClean="0"/>
          </a:p>
          <a:p>
            <a:r>
              <a:rPr lang="en-US" baseline="0" dirty="0" smtClean="0"/>
              <a:t>In particular (by the induction assumption) j=k-5 can be achieved with 5 and 7-cent stamps.  Add one more 5-cent stamp to get k cents.</a:t>
            </a:r>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C82725C-350C-46F5-844B-F6E4F7B10B1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Stamps:</a:t>
            </a:r>
            <a:r>
              <a:rPr lang="en-US" dirty="0" smtClean="0"/>
              <a:t>  Proof is by strong induction.</a:t>
            </a:r>
          </a:p>
          <a:p>
            <a:endParaRPr lang="en-US" dirty="0" smtClean="0"/>
          </a:p>
          <a:p>
            <a:r>
              <a:rPr lang="en-US" dirty="0" smtClean="0"/>
              <a:t>Five base cases:  24 = 7*2+5*2, 25=5*5, 26=7*3</a:t>
            </a:r>
            <a:r>
              <a:rPr lang="en-US" baseline="0" dirty="0" smtClean="0"/>
              <a:t> + 5, 27=7 + 4*5, 28 = 4*7</a:t>
            </a:r>
          </a:p>
          <a:p>
            <a:endParaRPr lang="en-US" baseline="0" dirty="0" smtClean="0"/>
          </a:p>
          <a:p>
            <a:r>
              <a:rPr lang="en-US" baseline="0" dirty="0" smtClean="0"/>
              <a:t>Induction step: Let k be any number that is &gt; 28.  Show that if for all j&lt;k, we achieve </a:t>
            </a:r>
          </a:p>
          <a:p>
            <a:r>
              <a:rPr lang="en-US" baseline="0" dirty="0" smtClean="0"/>
              <a:t>j cents using 5 and 7 cent stamps, then we can achieve k cents using 5 and 7 cent stamps.</a:t>
            </a:r>
          </a:p>
          <a:p>
            <a:endParaRPr lang="en-US" baseline="0" dirty="0" smtClean="0"/>
          </a:p>
          <a:p>
            <a:r>
              <a:rPr lang="en-US" baseline="0" dirty="0" smtClean="0"/>
              <a:t>In particular (by the induction assumption) j=k-5 can be achieved with 5 and 7-cent stamps.  Add one more 5-cent stamp to get k cents.</a:t>
            </a:r>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C82725C-350C-46F5-844B-F6E4F7B10B1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Here is how the fallacious proof proceeds. </a:t>
            </a:r>
            <a:r>
              <a:rPr lang="en-US" b="0" dirty="0" smtClean="0"/>
              <a:t> </a:t>
            </a:r>
            <a:r>
              <a:rPr lang="en-US" b="1" dirty="0" smtClean="0"/>
              <a:t> [Switch]. </a:t>
            </a:r>
            <a:r>
              <a:rPr lang="en-US" b="0" dirty="0" smtClean="0"/>
              <a:t>If you start with what you are trying</a:t>
            </a:r>
            <a:r>
              <a:rPr lang="en-US" b="0" baseline="0" dirty="0" smtClean="0"/>
              <a:t> to prove, you are on the wrong track.</a:t>
            </a:r>
          </a:p>
          <a:p>
            <a:endParaRPr lang="en-US" b="0" baseline="0" dirty="0" smtClean="0"/>
          </a:p>
          <a:p>
            <a:r>
              <a:rPr lang="en-US" b="0" baseline="0" dirty="0" smtClean="0"/>
              <a:t>Write (with the pen). this will be more like B</a:t>
            </a:r>
            <a:r>
              <a:rPr lang="en-US" b="0" baseline="0" dirty="0" smtClean="0">
                <a:sym typeface="Wingdings" pitchFamily="2" charset="2"/>
              </a:rPr>
              <a:t> A. [SWITCH]  </a:t>
            </a:r>
            <a:endParaRPr lang="en-US" b="0" dirty="0"/>
          </a:p>
        </p:txBody>
      </p:sp>
      <p:sp>
        <p:nvSpPr>
          <p:cNvPr id="4" name="Slide Number Placeholder 3"/>
          <p:cNvSpPr>
            <a:spLocks noGrp="1"/>
          </p:cNvSpPr>
          <p:nvPr>
            <p:ph type="sldNum" sz="quarter" idx="10"/>
          </p:nvPr>
        </p:nvSpPr>
        <p:spPr/>
        <p:txBody>
          <a:bodyPr/>
          <a:lstStyle/>
          <a:p>
            <a:fld id="{DC82725C-350C-46F5-844B-F6E4F7B10B1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Start with the left side of</a:t>
            </a:r>
            <a:r>
              <a:rPr lang="en-US" b="0" baseline="0" dirty="0" smtClean="0"/>
              <a:t> what we want to prove and show step-by-step that it is equal to the right side</a:t>
            </a:r>
          </a:p>
          <a:p>
            <a:endParaRPr lang="en-US" b="0" baseline="0" dirty="0" smtClean="0"/>
          </a:p>
          <a:p>
            <a:endParaRPr lang="en-US" b="0" dirty="0"/>
          </a:p>
        </p:txBody>
      </p:sp>
      <p:sp>
        <p:nvSpPr>
          <p:cNvPr id="4" name="Slide Number Placeholder 3"/>
          <p:cNvSpPr>
            <a:spLocks noGrp="1"/>
          </p:cNvSpPr>
          <p:nvPr>
            <p:ph type="sldNum" sz="quarter" idx="10"/>
          </p:nvPr>
        </p:nvSpPr>
        <p:spPr/>
        <p:txBody>
          <a:bodyPr/>
          <a:lstStyle/>
          <a:p>
            <a:fld id="{DC82725C-350C-46F5-844B-F6E4F7B10B1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99" name="Picture 27" descr="bigdice2"/>
          <p:cNvPicPr>
            <a:picLocks noChangeAspect="1" noChangeArrowheads="1"/>
          </p:cNvPicPr>
          <p:nvPr userDrawn="1"/>
        </p:nvPicPr>
        <p:blipFill>
          <a:blip r:embed="rId2"/>
          <a:srcRect r="1891" b="8026"/>
          <a:stretch>
            <a:fillRect/>
          </a:stretch>
        </p:blipFill>
        <p:spPr bwMode="auto">
          <a:xfrm>
            <a:off x="0" y="0"/>
            <a:ext cx="9144000" cy="6858000"/>
          </a:xfrm>
          <a:prstGeom prst="rect">
            <a:avLst/>
          </a:prstGeom>
          <a:noFill/>
        </p:spPr>
      </p:pic>
      <p:sp>
        <p:nvSpPr>
          <p:cNvPr id="3074" name="Rectangle 2"/>
          <p:cNvSpPr>
            <a:spLocks noGrp="1" noChangeArrowheads="1"/>
          </p:cNvSpPr>
          <p:nvPr>
            <p:ph type="ctrTitle"/>
          </p:nvPr>
        </p:nvSpPr>
        <p:spPr>
          <a:xfrm>
            <a:off x="152400" y="167604"/>
            <a:ext cx="7772400" cy="1470025"/>
          </a:xfrm>
        </p:spPr>
        <p:txBody>
          <a:bodyPr/>
          <a:lstStyle>
            <a:lvl1pPr>
              <a:defRPr b="1"/>
            </a:lvl1pPr>
          </a:lstStyle>
          <a:p>
            <a:r>
              <a:rPr lang="en-US" dirty="0"/>
              <a:t>Click to edit Master title style</a:t>
            </a:r>
          </a:p>
        </p:txBody>
      </p:sp>
      <p:sp>
        <p:nvSpPr>
          <p:cNvPr id="3075" name="Rectangle 3"/>
          <p:cNvSpPr>
            <a:spLocks noGrp="1" noChangeArrowheads="1"/>
          </p:cNvSpPr>
          <p:nvPr>
            <p:ph type="subTitle" idx="1"/>
          </p:nvPr>
        </p:nvSpPr>
        <p:spPr>
          <a:xfrm>
            <a:off x="152400" y="1905000"/>
            <a:ext cx="2971800" cy="3429000"/>
          </a:xfrm>
        </p:spPr>
        <p:txBody>
          <a:bodyPr/>
          <a:lstStyle>
            <a:lvl1pPr marL="0" indent="0" algn="ctr">
              <a:buFontTx/>
              <a:buNone/>
              <a:defRPr/>
            </a:lvl1pPr>
          </a:lstStyle>
          <a:p>
            <a:r>
              <a:rPr lang="en-US"/>
              <a:t>Click to edit Master subtitle style</a:t>
            </a:r>
          </a:p>
        </p:txBody>
      </p:sp>
      <p:sp>
        <p:nvSpPr>
          <p:cNvPr id="3090" name="Text Box 18"/>
          <p:cNvSpPr txBox="1">
            <a:spLocks noChangeArrowheads="1"/>
          </p:cNvSpPr>
          <p:nvPr userDrawn="1"/>
        </p:nvSpPr>
        <p:spPr bwMode="auto">
          <a:xfrm rot="19237452">
            <a:off x="4622800" y="519113"/>
            <a:ext cx="184150" cy="366712"/>
          </a:xfrm>
          <a:prstGeom prst="rect">
            <a:avLst/>
          </a:prstGeom>
          <a:noFill/>
          <a:ln w="9525">
            <a:noFill/>
            <a:miter lim="800000"/>
            <a:headEnd/>
            <a:tailEnd/>
          </a:ln>
          <a:effectLst/>
        </p:spPr>
        <p:txBody>
          <a:bodyPr wrap="none">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492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4492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066800"/>
            <a:ext cx="8229600" cy="3700463"/>
          </a:xfrm>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55" name="Picture 31" descr="dicesmall"/>
          <p:cNvPicPr>
            <a:picLocks noChangeAspect="1" noChangeArrowheads="1"/>
          </p:cNvPicPr>
          <p:nvPr userDrawn="1"/>
        </p:nvPicPr>
        <p:blipFill>
          <a:blip r:embed="rId15"/>
          <a:srcRect t="6250"/>
          <a:stretch>
            <a:fillRect/>
          </a:stretch>
        </p:blipFill>
        <p:spPr bwMode="auto">
          <a:xfrm>
            <a:off x="0" y="0"/>
            <a:ext cx="9144000" cy="6858000"/>
          </a:xfrm>
          <a:prstGeom prst="rect">
            <a:avLst/>
          </a:prstGeom>
          <a:noFill/>
        </p:spPr>
      </p:pic>
      <p:sp>
        <p:nvSpPr>
          <p:cNvPr id="1026" name="Rectangle 2"/>
          <p:cNvSpPr>
            <a:spLocks noGrp="1" noChangeArrowheads="1"/>
          </p:cNvSpPr>
          <p:nvPr>
            <p:ph type="title"/>
          </p:nvPr>
        </p:nvSpPr>
        <p:spPr bwMode="auto">
          <a:xfrm>
            <a:off x="457200" y="0"/>
            <a:ext cx="82296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066800"/>
            <a:ext cx="8229600" cy="4495800"/>
          </a:xfrm>
          <a:prstGeom prst="rect">
            <a:avLst/>
          </a:prstGeom>
          <a:noFill/>
          <a:ln w="9525">
            <a:noFill/>
            <a:miter lim="800000"/>
            <a:headEnd/>
            <a:tailEnd/>
          </a:ln>
          <a:effectLst/>
        </p:spPr>
        <p:txBody>
          <a:bodyPr vert="horz" wrap="square" lIns="45720" tIns="45720" rIns="18288" bIns="18288"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image" Target="../media/image8.wmf"/><Relationship Id="rId18" Type="http://schemas.openxmlformats.org/officeDocument/2006/relationships/oleObject" Target="../embeddings/oleObject10.bin"/><Relationship Id="rId3" Type="http://schemas.openxmlformats.org/officeDocument/2006/relationships/notesSlide" Target="../notesSlides/notesSlide8.xml"/><Relationship Id="rId21" Type="http://schemas.openxmlformats.org/officeDocument/2006/relationships/image" Target="../media/image12.wmf"/><Relationship Id="rId7" Type="http://schemas.openxmlformats.org/officeDocument/2006/relationships/image" Target="../media/image5.wmf"/><Relationship Id="rId12" Type="http://schemas.openxmlformats.org/officeDocument/2006/relationships/oleObject" Target="../embeddings/oleObject7.bin"/><Relationship Id="rId17" Type="http://schemas.openxmlformats.org/officeDocument/2006/relationships/image" Target="../media/image10.wmf"/><Relationship Id="rId2" Type="http://schemas.openxmlformats.org/officeDocument/2006/relationships/slideLayout" Target="../slideLayouts/slideLayout2.xml"/><Relationship Id="rId16" Type="http://schemas.openxmlformats.org/officeDocument/2006/relationships/oleObject" Target="../embeddings/oleObject9.bin"/><Relationship Id="rId20" Type="http://schemas.openxmlformats.org/officeDocument/2006/relationships/oleObject" Target="../embeddings/oleObject11.bin"/><Relationship Id="rId1" Type="http://schemas.openxmlformats.org/officeDocument/2006/relationships/vmlDrawing" Target="../drawings/vmlDrawing3.vml"/><Relationship Id="rId6" Type="http://schemas.openxmlformats.org/officeDocument/2006/relationships/oleObject" Target="../embeddings/oleObject4.bin"/><Relationship Id="rId11" Type="http://schemas.openxmlformats.org/officeDocument/2006/relationships/image" Target="../media/image7.wmf"/><Relationship Id="rId5" Type="http://schemas.openxmlformats.org/officeDocument/2006/relationships/image" Target="../media/image4.wmf"/><Relationship Id="rId15" Type="http://schemas.openxmlformats.org/officeDocument/2006/relationships/image" Target="../media/image9.wmf"/><Relationship Id="rId10" Type="http://schemas.openxmlformats.org/officeDocument/2006/relationships/oleObject" Target="../embeddings/oleObject6.bin"/><Relationship Id="rId19" Type="http://schemas.openxmlformats.org/officeDocument/2006/relationships/image" Target="../media/image11.wmf"/><Relationship Id="rId4" Type="http://schemas.openxmlformats.org/officeDocument/2006/relationships/oleObject" Target="../embeddings/oleObject3.bin"/><Relationship Id="rId9" Type="http://schemas.openxmlformats.org/officeDocument/2006/relationships/image" Target="../media/image6.wmf"/><Relationship Id="rId1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oleObject" Target="../embeddings/oleObject17.bin"/><Relationship Id="rId3" Type="http://schemas.openxmlformats.org/officeDocument/2006/relationships/notesSlide" Target="../notesSlides/notesSlide9.xml"/><Relationship Id="rId7" Type="http://schemas.openxmlformats.org/officeDocument/2006/relationships/oleObject" Target="../embeddings/oleObject14.bin"/><Relationship Id="rId12" Type="http://schemas.openxmlformats.org/officeDocument/2006/relationships/image" Target="../media/image15.wmf"/><Relationship Id="rId2" Type="http://schemas.openxmlformats.org/officeDocument/2006/relationships/slideLayout" Target="../slideLayouts/slideLayout2.xml"/><Relationship Id="rId16" Type="http://schemas.openxmlformats.org/officeDocument/2006/relationships/image" Target="../media/image17.wmf"/><Relationship Id="rId1" Type="http://schemas.openxmlformats.org/officeDocument/2006/relationships/vmlDrawing" Target="../drawings/vmlDrawing4.vml"/><Relationship Id="rId6" Type="http://schemas.openxmlformats.org/officeDocument/2006/relationships/oleObject" Target="../embeddings/oleObject13.bin"/><Relationship Id="rId11" Type="http://schemas.openxmlformats.org/officeDocument/2006/relationships/oleObject" Target="../embeddings/oleObject16.bin"/><Relationship Id="rId5" Type="http://schemas.openxmlformats.org/officeDocument/2006/relationships/image" Target="../media/image4.wmf"/><Relationship Id="rId15" Type="http://schemas.openxmlformats.org/officeDocument/2006/relationships/oleObject" Target="../embeddings/oleObject18.bin"/><Relationship Id="rId10" Type="http://schemas.openxmlformats.org/officeDocument/2006/relationships/image" Target="../media/image14.wmf"/><Relationship Id="rId4" Type="http://schemas.openxmlformats.org/officeDocument/2006/relationships/oleObject" Target="../embeddings/oleObject12.bin"/><Relationship Id="rId9" Type="http://schemas.openxmlformats.org/officeDocument/2006/relationships/oleObject" Target="../embeddings/oleObject15.bin"/><Relationship Id="rId14" Type="http://schemas.openxmlformats.org/officeDocument/2006/relationships/image" Target="../media/image1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8" name="Text Box 60"/>
          <p:cNvSpPr txBox="1">
            <a:spLocks noChangeArrowheads="1"/>
          </p:cNvSpPr>
          <p:nvPr/>
        </p:nvSpPr>
        <p:spPr bwMode="auto">
          <a:xfrm>
            <a:off x="279400" y="104775"/>
            <a:ext cx="8636000" cy="2862322"/>
          </a:xfrm>
          <a:prstGeom prst="rect">
            <a:avLst/>
          </a:prstGeom>
          <a:noFill/>
          <a:ln w="9525">
            <a:noFill/>
            <a:miter lim="800000"/>
            <a:headEnd/>
            <a:tailEnd/>
          </a:ln>
          <a:effectLst/>
        </p:spPr>
        <p:txBody>
          <a:bodyPr>
            <a:spAutoFit/>
          </a:bodyPr>
          <a:lstStyle/>
          <a:p>
            <a:endParaRPr lang="en-US" sz="2000" b="1" dirty="0">
              <a:solidFill>
                <a:schemeClr val="hlink"/>
              </a:solidFill>
              <a:latin typeface="Arial Black" pitchFamily="96" charset="0"/>
            </a:endParaRPr>
          </a:p>
          <a:p>
            <a:r>
              <a:rPr lang="en-US" sz="8000" b="1" dirty="0" smtClean="0"/>
              <a:t>MA/CSSE </a:t>
            </a:r>
            <a:r>
              <a:rPr lang="en-US" sz="8000" b="1" dirty="0" smtClean="0"/>
              <a:t>473/474</a:t>
            </a:r>
            <a:endParaRPr lang="en-US" dirty="0"/>
          </a:p>
        </p:txBody>
      </p:sp>
      <p:sp>
        <p:nvSpPr>
          <p:cNvPr id="2063" name="Text Box 15"/>
          <p:cNvSpPr txBox="1">
            <a:spLocks noChangeArrowheads="1"/>
          </p:cNvSpPr>
          <p:nvPr/>
        </p:nvSpPr>
        <p:spPr bwMode="auto">
          <a:xfrm>
            <a:off x="3870325" y="1719263"/>
            <a:ext cx="184150" cy="366712"/>
          </a:xfrm>
          <a:prstGeom prst="rect">
            <a:avLst/>
          </a:prstGeom>
          <a:noFill/>
          <a:ln w="9525">
            <a:noFill/>
            <a:miter lim="800000"/>
            <a:headEnd/>
            <a:tailEnd/>
          </a:ln>
          <a:effectLst/>
        </p:spPr>
        <p:txBody>
          <a:bodyPr wrap="none">
            <a:spAutoFit/>
          </a:bodyPr>
          <a:lstStyle/>
          <a:p>
            <a:endParaRPr lang="en-US"/>
          </a:p>
        </p:txBody>
      </p:sp>
      <p:sp>
        <p:nvSpPr>
          <p:cNvPr id="2106" name="Text Box 58"/>
          <p:cNvSpPr txBox="1">
            <a:spLocks noChangeArrowheads="1"/>
          </p:cNvSpPr>
          <p:nvPr/>
        </p:nvSpPr>
        <p:spPr bwMode="auto">
          <a:xfrm>
            <a:off x="898525" y="3014663"/>
            <a:ext cx="184150" cy="366712"/>
          </a:xfrm>
          <a:prstGeom prst="rect">
            <a:avLst/>
          </a:prstGeom>
          <a:noFill/>
          <a:ln w="9525">
            <a:noFill/>
            <a:miter lim="800000"/>
            <a:headEnd/>
            <a:tailEnd/>
          </a:ln>
          <a:effectLst/>
        </p:spPr>
        <p:txBody>
          <a:bodyPr wrap="none">
            <a:spAutoFit/>
          </a:bodyPr>
          <a:lstStyle/>
          <a:p>
            <a:endParaRPr lang="en-US"/>
          </a:p>
        </p:txBody>
      </p:sp>
      <p:sp>
        <p:nvSpPr>
          <p:cNvPr id="2110" name="Rectangle 62"/>
          <p:cNvSpPr>
            <a:spLocks noChangeArrowheads="1"/>
          </p:cNvSpPr>
          <p:nvPr/>
        </p:nvSpPr>
        <p:spPr bwMode="auto">
          <a:xfrm>
            <a:off x="0" y="3330476"/>
            <a:ext cx="3195637" cy="2308324"/>
          </a:xfrm>
          <a:prstGeom prst="rect">
            <a:avLst/>
          </a:prstGeom>
          <a:noFill/>
          <a:ln w="9525">
            <a:noFill/>
            <a:miter lim="800000"/>
            <a:headEnd/>
            <a:tailEnd/>
          </a:ln>
          <a:effectLst/>
        </p:spPr>
        <p:txBody>
          <a:bodyPr wrap="square">
            <a:spAutoFit/>
          </a:bodyPr>
          <a:lstStyle/>
          <a:p>
            <a:pPr algn="ctr"/>
            <a:r>
              <a:rPr lang="en-US" sz="3600" b="1" dirty="0" smtClean="0"/>
              <a:t>How (not) to do an induction proof</a:t>
            </a:r>
            <a:endParaRPr lang="en-US" sz="3600" b="1"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4495800"/>
            <a:ext cx="6172200" cy="838200"/>
          </a:xfrm>
          <a:prstGeom prst="rect">
            <a:avLst/>
          </a:prstGeom>
          <a:solidFill>
            <a:schemeClr val="accent1">
              <a:alpha val="1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04800" y="1981200"/>
            <a:ext cx="8001000" cy="609600"/>
          </a:xfrm>
          <a:prstGeom prst="rect">
            <a:avLst/>
          </a:prstGeom>
          <a:solidFill>
            <a:schemeClr val="accent1">
              <a:alpha val="1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57200" y="762000"/>
            <a:ext cx="8229600" cy="6019800"/>
          </a:xfrm>
        </p:spPr>
        <p:txBody>
          <a:bodyPr>
            <a:normAutofit fontScale="92500" lnSpcReduction="20000"/>
          </a:bodyPr>
          <a:lstStyle/>
          <a:p>
            <a:pPr>
              <a:spcBef>
                <a:spcPts val="1500"/>
              </a:spcBef>
            </a:pPr>
            <a:r>
              <a:rPr lang="en-US" dirty="0" smtClean="0"/>
              <a:t>A </a:t>
            </a:r>
            <a:r>
              <a:rPr lang="en-US" dirty="0" smtClean="0">
                <a:sym typeface="Symbol"/>
              </a:rPr>
              <a:t>B (A implies B) means that whenever A is true, B is true also.  The only way </a:t>
            </a:r>
            <a:r>
              <a:rPr lang="en-US" dirty="0"/>
              <a:t>A </a:t>
            </a:r>
            <a:r>
              <a:rPr lang="en-US" dirty="0">
                <a:sym typeface="Symbol"/>
              </a:rPr>
              <a:t> </a:t>
            </a:r>
            <a:r>
              <a:rPr lang="en-US" dirty="0" smtClean="0">
                <a:sym typeface="Symbol"/>
              </a:rPr>
              <a:t>B can be false is when A is </a:t>
            </a:r>
            <a:r>
              <a:rPr lang="en-US" i="1" dirty="0" smtClean="0">
                <a:sym typeface="Symbol"/>
              </a:rPr>
              <a:t>true</a:t>
            </a:r>
            <a:r>
              <a:rPr lang="en-US" dirty="0" smtClean="0">
                <a:sym typeface="Symbol"/>
              </a:rPr>
              <a:t> and B is </a:t>
            </a:r>
            <a:r>
              <a:rPr lang="en-US" i="1" dirty="0" smtClean="0">
                <a:sym typeface="Symbol"/>
              </a:rPr>
              <a:t>false</a:t>
            </a:r>
            <a:r>
              <a:rPr lang="en-US" dirty="0" smtClean="0">
                <a:sym typeface="Symbol"/>
              </a:rPr>
              <a:t>.</a:t>
            </a:r>
          </a:p>
          <a:p>
            <a:pPr>
              <a:spcBef>
                <a:spcPts val="1500"/>
              </a:spcBef>
            </a:pPr>
            <a:r>
              <a:rPr lang="en-US" dirty="0" smtClean="0"/>
              <a:t>The inverse, B </a:t>
            </a:r>
            <a:r>
              <a:rPr lang="en-US" dirty="0">
                <a:sym typeface="Symbol"/>
              </a:rPr>
              <a:t> </a:t>
            </a:r>
            <a:r>
              <a:rPr lang="en-US" dirty="0" smtClean="0">
                <a:sym typeface="Symbol"/>
              </a:rPr>
              <a:t>A, is </a:t>
            </a:r>
            <a:r>
              <a:rPr lang="en-US" b="1" i="1" dirty="0" smtClean="0">
                <a:sym typeface="Symbol"/>
              </a:rPr>
              <a:t>not</a:t>
            </a:r>
            <a:r>
              <a:rPr lang="en-US" dirty="0" smtClean="0">
                <a:sym typeface="Symbol"/>
              </a:rPr>
              <a:t> the same as </a:t>
            </a:r>
            <a:r>
              <a:rPr lang="en-US" dirty="0"/>
              <a:t>A </a:t>
            </a:r>
            <a:r>
              <a:rPr lang="en-US" dirty="0">
                <a:sym typeface="Symbol"/>
              </a:rPr>
              <a:t> </a:t>
            </a:r>
            <a:r>
              <a:rPr lang="en-US" dirty="0" smtClean="0">
                <a:sym typeface="Symbol"/>
              </a:rPr>
              <a:t>B.</a:t>
            </a:r>
          </a:p>
          <a:p>
            <a:pPr>
              <a:spcBef>
                <a:spcPts val="1500"/>
              </a:spcBef>
            </a:pPr>
            <a:r>
              <a:rPr lang="en-US" dirty="0" smtClean="0">
                <a:sym typeface="Symbol"/>
              </a:rPr>
              <a:t>Example.  Let a be x&lt;5 and B be x&lt;12</a:t>
            </a:r>
          </a:p>
          <a:p>
            <a:pPr lvl="1">
              <a:spcBef>
                <a:spcPts val="1500"/>
              </a:spcBef>
            </a:pPr>
            <a:r>
              <a:rPr lang="en-US" dirty="0" smtClean="0">
                <a:sym typeface="Symbol"/>
              </a:rPr>
              <a:t>Clearly, </a:t>
            </a:r>
            <a:r>
              <a:rPr lang="en-US" dirty="0"/>
              <a:t>A </a:t>
            </a:r>
            <a:r>
              <a:rPr lang="en-US" dirty="0">
                <a:sym typeface="Symbol"/>
              </a:rPr>
              <a:t></a:t>
            </a:r>
            <a:r>
              <a:rPr lang="en-US" dirty="0" smtClean="0">
                <a:sym typeface="Symbol"/>
              </a:rPr>
              <a:t>B is true for all x, because every number that is less than 5 is also less then 12.</a:t>
            </a:r>
          </a:p>
          <a:p>
            <a:pPr lvl="1">
              <a:spcBef>
                <a:spcPts val="1500"/>
              </a:spcBef>
            </a:pPr>
            <a:r>
              <a:rPr lang="en-US" dirty="0" smtClean="0">
                <a:sym typeface="Symbol"/>
              </a:rPr>
              <a:t>But </a:t>
            </a:r>
            <a:r>
              <a:rPr lang="en-US" dirty="0"/>
              <a:t>B </a:t>
            </a:r>
            <a:r>
              <a:rPr lang="en-US" dirty="0">
                <a:sym typeface="Symbol"/>
              </a:rPr>
              <a:t> A </a:t>
            </a:r>
            <a:r>
              <a:rPr lang="en-US" dirty="0" smtClean="0">
                <a:sym typeface="Symbol"/>
              </a:rPr>
              <a:t>is not always true, e.g., x = 8.</a:t>
            </a:r>
          </a:p>
          <a:p>
            <a:pPr>
              <a:spcBef>
                <a:spcPts val="1500"/>
              </a:spcBef>
            </a:pPr>
            <a:r>
              <a:rPr lang="en-US" dirty="0">
                <a:sym typeface="Symbol"/>
              </a:rPr>
              <a:t>If you are trying to prove </a:t>
            </a:r>
            <a:r>
              <a:rPr lang="en-US" dirty="0"/>
              <a:t>A </a:t>
            </a:r>
            <a:r>
              <a:rPr lang="en-US" dirty="0">
                <a:sym typeface="Symbol"/>
              </a:rPr>
              <a:t>B, it is </a:t>
            </a:r>
            <a:br>
              <a:rPr lang="en-US" dirty="0">
                <a:sym typeface="Symbol"/>
              </a:rPr>
            </a:br>
            <a:r>
              <a:rPr lang="en-US" b="1" dirty="0">
                <a:sym typeface="Symbol"/>
              </a:rPr>
              <a:t>incorrect</a:t>
            </a:r>
            <a:r>
              <a:rPr lang="en-US" dirty="0">
                <a:sym typeface="Symbol"/>
              </a:rPr>
              <a:t> to instead prove </a:t>
            </a:r>
            <a:r>
              <a:rPr lang="en-US" dirty="0"/>
              <a:t>B </a:t>
            </a:r>
            <a:r>
              <a:rPr lang="en-US" dirty="0">
                <a:sym typeface="Symbol"/>
              </a:rPr>
              <a:t> </a:t>
            </a:r>
            <a:r>
              <a:rPr lang="en-US" dirty="0" smtClean="0">
                <a:sym typeface="Symbol"/>
              </a:rPr>
              <a:t>A.</a:t>
            </a:r>
            <a:endParaRPr lang="en-US" dirty="0"/>
          </a:p>
          <a:p>
            <a:pPr>
              <a:spcBef>
                <a:spcPts val="1500"/>
              </a:spcBef>
            </a:pPr>
            <a:r>
              <a:rPr lang="en-US" dirty="0" smtClean="0">
                <a:sym typeface="Symbol"/>
              </a:rPr>
              <a:t>It is the </a:t>
            </a:r>
            <a:r>
              <a:rPr lang="en-US" b="1" i="1" dirty="0" smtClean="0">
                <a:sym typeface="Symbol"/>
              </a:rPr>
              <a:t>contrapositive</a:t>
            </a:r>
            <a:r>
              <a:rPr lang="en-US" dirty="0" smtClean="0">
                <a:sym typeface="Symbol"/>
              </a:rPr>
              <a:t>, not the </a:t>
            </a:r>
            <a:r>
              <a:rPr lang="en-US" b="1" i="1" dirty="0" smtClean="0">
                <a:sym typeface="Symbol"/>
              </a:rPr>
              <a:t>inverse</a:t>
            </a:r>
            <a:r>
              <a:rPr lang="en-US" dirty="0" smtClean="0">
                <a:sym typeface="Symbol"/>
              </a:rPr>
              <a:t>, that is equivalent to the original:</a:t>
            </a:r>
          </a:p>
          <a:p>
            <a:pPr lvl="1">
              <a:spcBef>
                <a:spcPts val="1500"/>
              </a:spcBef>
            </a:pPr>
            <a:r>
              <a:rPr lang="en-US" dirty="0" smtClean="0"/>
              <a:t>i.e., A </a:t>
            </a:r>
            <a:r>
              <a:rPr lang="en-US" dirty="0">
                <a:sym typeface="Symbol"/>
              </a:rPr>
              <a:t></a:t>
            </a:r>
            <a:r>
              <a:rPr lang="en-US" dirty="0" smtClean="0">
                <a:sym typeface="Symbol"/>
              </a:rPr>
              <a:t>B if and only if (not B)  (not A).</a:t>
            </a:r>
          </a:p>
        </p:txBody>
      </p:sp>
      <p:sp>
        <p:nvSpPr>
          <p:cNvPr id="2" name="Title 1"/>
          <p:cNvSpPr>
            <a:spLocks noGrp="1"/>
          </p:cNvSpPr>
          <p:nvPr>
            <p:ph type="title"/>
          </p:nvPr>
        </p:nvSpPr>
        <p:spPr/>
        <p:txBody>
          <a:bodyPr/>
          <a:lstStyle/>
          <a:p>
            <a:r>
              <a:rPr lang="en-US" dirty="0" smtClean="0"/>
              <a:t>Reminder of some simple logic</a:t>
            </a:r>
            <a:endParaRPr lang="en-US" dirty="0"/>
          </a:p>
        </p:txBody>
      </p:sp>
      <p:pic>
        <p:nvPicPr>
          <p:cNvPr id="583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0774" y="3581400"/>
            <a:ext cx="2447026"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6030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dirty="0" smtClean="0"/>
              <a:t>An induction proof is not like solving an equation!</a:t>
            </a:r>
            <a:endParaRPr lang="en-US" dirty="0"/>
          </a:p>
        </p:txBody>
      </p:sp>
      <p:sp>
        <p:nvSpPr>
          <p:cNvPr id="3" name="Content Placeholder 2"/>
          <p:cNvSpPr>
            <a:spLocks noGrp="1"/>
          </p:cNvSpPr>
          <p:nvPr>
            <p:ph idx="1"/>
          </p:nvPr>
        </p:nvSpPr>
        <p:spPr>
          <a:xfrm>
            <a:off x="457200" y="1524000"/>
            <a:ext cx="8229600" cy="4495800"/>
          </a:xfrm>
        </p:spPr>
        <p:txBody>
          <a:bodyPr/>
          <a:lstStyle/>
          <a:p>
            <a:pPr>
              <a:spcAft>
                <a:spcPts val="1800"/>
              </a:spcAft>
            </a:pPr>
            <a:r>
              <a:rPr lang="en-US" dirty="0" smtClean="0"/>
              <a:t>Sometimes solving an equation can lead to the insight of how we might prove something.</a:t>
            </a:r>
          </a:p>
          <a:p>
            <a:pPr>
              <a:spcAft>
                <a:spcPts val="1800"/>
              </a:spcAft>
            </a:pPr>
            <a:r>
              <a:rPr lang="en-US" dirty="0" smtClean="0"/>
              <a:t>But the induction process is more like </a:t>
            </a:r>
            <a:r>
              <a:rPr lang="en-US" i="1" dirty="0" smtClean="0"/>
              <a:t>checking</a:t>
            </a:r>
            <a:r>
              <a:rPr lang="en-US" dirty="0" smtClean="0"/>
              <a:t> the solution that you have already found.</a:t>
            </a:r>
          </a:p>
          <a:p>
            <a:pPr>
              <a:spcAft>
                <a:spcPts val="1800"/>
              </a:spcAft>
            </a:pPr>
            <a:r>
              <a:rPr lang="en-US" dirty="0" smtClean="0"/>
              <a:t>The "do the same thing to both sides of the equation" approach is seldom appropriate as part of an induction proof.</a:t>
            </a:r>
            <a:endParaRPr lang="en-US" dirty="0"/>
          </a:p>
        </p:txBody>
      </p:sp>
    </p:spTree>
    <p:extLst>
      <p:ext uri="{BB962C8B-B14F-4D97-AF65-F5344CB8AC3E}">
        <p14:creationId xmlns:p14="http://schemas.microsoft.com/office/powerpoint/2010/main" val="116667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Induction Review</a:t>
            </a:r>
            <a:endParaRPr lang="en-US" dirty="0"/>
          </a:p>
        </p:txBody>
      </p:sp>
      <p:sp>
        <p:nvSpPr>
          <p:cNvPr id="3" name="Content Placeholder 2"/>
          <p:cNvSpPr>
            <a:spLocks noGrp="1"/>
          </p:cNvSpPr>
          <p:nvPr>
            <p:ph idx="1"/>
          </p:nvPr>
        </p:nvSpPr>
        <p:spPr>
          <a:xfrm>
            <a:off x="457200" y="838200"/>
            <a:ext cx="8229600" cy="4495800"/>
          </a:xfrm>
        </p:spPr>
        <p:txBody>
          <a:bodyPr>
            <a:normAutofit lnSpcReduction="10000"/>
          </a:bodyPr>
          <a:lstStyle/>
          <a:p>
            <a:r>
              <a:rPr lang="en-US" dirty="0" smtClean="0"/>
              <a:t>To show that property P(n) is true for all integers n≥n</a:t>
            </a:r>
            <a:r>
              <a:rPr lang="en-US" baseline="-25000" dirty="0" smtClean="0"/>
              <a:t>0</a:t>
            </a:r>
            <a:r>
              <a:rPr lang="en-US" dirty="0" smtClean="0"/>
              <a:t>, it suffices to show:</a:t>
            </a:r>
          </a:p>
          <a:p>
            <a:pPr lvl="1"/>
            <a:r>
              <a:rPr lang="en-US" b="1" dirty="0" smtClean="0">
                <a:solidFill>
                  <a:schemeClr val="tx2"/>
                </a:solidFill>
              </a:rPr>
              <a:t>Ordinary Induction</a:t>
            </a:r>
          </a:p>
          <a:p>
            <a:pPr lvl="2"/>
            <a:r>
              <a:rPr lang="en-US" dirty="0" smtClean="0"/>
              <a:t>P(n</a:t>
            </a:r>
            <a:r>
              <a:rPr lang="en-US" baseline="-25000" dirty="0" smtClean="0"/>
              <a:t>0</a:t>
            </a:r>
            <a:r>
              <a:rPr lang="en-US" dirty="0" smtClean="0"/>
              <a:t>) is true</a:t>
            </a:r>
          </a:p>
          <a:p>
            <a:pPr lvl="2"/>
            <a:r>
              <a:rPr lang="en-US" dirty="0" smtClean="0"/>
              <a:t>For all k≥n</a:t>
            </a:r>
            <a:r>
              <a:rPr lang="en-US" baseline="-25000" dirty="0" smtClean="0"/>
              <a:t>0</a:t>
            </a:r>
            <a:r>
              <a:rPr lang="en-US" dirty="0" smtClean="0"/>
              <a:t> , if</a:t>
            </a:r>
            <a:r>
              <a:rPr lang="en-US" baseline="-25000" dirty="0" smtClean="0"/>
              <a:t> </a:t>
            </a:r>
            <a:r>
              <a:rPr lang="en-US" dirty="0" smtClean="0"/>
              <a:t>P (k) is true, then P(k+1) is also true.</a:t>
            </a:r>
          </a:p>
          <a:p>
            <a:pPr lvl="1">
              <a:buNone/>
            </a:pPr>
            <a:r>
              <a:rPr lang="en-US" dirty="0" smtClean="0"/>
              <a:t>or</a:t>
            </a:r>
          </a:p>
          <a:p>
            <a:pPr lvl="1"/>
            <a:r>
              <a:rPr lang="en-US" b="1" dirty="0" smtClean="0">
                <a:solidFill>
                  <a:schemeClr val="tx2"/>
                </a:solidFill>
              </a:rPr>
              <a:t>Strong Induction</a:t>
            </a:r>
          </a:p>
          <a:p>
            <a:pPr lvl="2"/>
            <a:r>
              <a:rPr lang="en-US" dirty="0" smtClean="0"/>
              <a:t>P(n</a:t>
            </a:r>
            <a:r>
              <a:rPr lang="en-US" baseline="-25000" dirty="0" smtClean="0"/>
              <a:t>0</a:t>
            </a:r>
            <a:r>
              <a:rPr lang="en-US" dirty="0" smtClean="0"/>
              <a:t>) is true (sometimes you need multiple base cases)</a:t>
            </a:r>
          </a:p>
          <a:p>
            <a:pPr lvl="2"/>
            <a:r>
              <a:rPr lang="en-US" dirty="0" smtClean="0"/>
              <a:t>For all k&gt;n</a:t>
            </a:r>
            <a:r>
              <a:rPr lang="en-US" baseline="-25000" dirty="0" smtClean="0"/>
              <a:t>0 </a:t>
            </a:r>
            <a:r>
              <a:rPr lang="en-US" dirty="0" smtClean="0"/>
              <a:t>, if P(j) is true for all j with n</a:t>
            </a:r>
            <a:r>
              <a:rPr lang="en-US" baseline="-25000" dirty="0" smtClean="0"/>
              <a:t>0</a:t>
            </a:r>
            <a:r>
              <a:rPr lang="en-US" dirty="0" smtClean="0"/>
              <a:t> ≤ j &lt; k, then P(k) is also true.</a:t>
            </a:r>
          </a:p>
          <a:p>
            <a:pPr lvl="1">
              <a:buNone/>
            </a:pPr>
            <a:endParaRPr lang="en-US" dirty="0" smtClean="0"/>
          </a:p>
          <a:p>
            <a:pPr marL="457200" lvl="1" indent="0">
              <a:buNone/>
            </a:pPr>
            <a:endParaRPr lang="en-US" dirty="0" smtClean="0"/>
          </a:p>
          <a:p>
            <a:pPr lvl="1"/>
            <a:endParaRPr lang="en-US" dirty="0"/>
          </a:p>
        </p:txBody>
      </p:sp>
      <p:sp>
        <p:nvSpPr>
          <p:cNvPr id="4" name="TextBox 3"/>
          <p:cNvSpPr txBox="1"/>
          <p:nvPr/>
        </p:nvSpPr>
        <p:spPr>
          <a:xfrm>
            <a:off x="228600" y="5576455"/>
            <a:ext cx="7239000" cy="1015663"/>
          </a:xfrm>
          <a:prstGeom prst="rect">
            <a:avLst/>
          </a:prstGeom>
          <a:noFill/>
          <a:ln w="34925">
            <a:solidFill>
              <a:srgbClr val="FF0000"/>
            </a:solidFill>
          </a:ln>
        </p:spPr>
        <p:txBody>
          <a:bodyPr wrap="square" rtlCol="0">
            <a:spAutoFit/>
          </a:bodyPr>
          <a:lstStyle/>
          <a:p>
            <a:r>
              <a:rPr lang="en-US" sz="2000" dirty="0" smtClean="0"/>
              <a:t>In this context, a </a:t>
            </a:r>
            <a:r>
              <a:rPr lang="en-US" sz="2000" b="1" dirty="0" smtClean="0">
                <a:solidFill>
                  <a:srgbClr val="FF0000"/>
                </a:solidFill>
              </a:rPr>
              <a:t>property</a:t>
            </a:r>
            <a:r>
              <a:rPr lang="en-US" sz="2000" dirty="0" smtClean="0"/>
              <a:t> is a function whose domain is a subset of the non-negative integers and whose range is {true, false}</a:t>
            </a:r>
            <a:endParaRPr lang="en-US" sz="2000" dirty="0"/>
          </a:p>
        </p:txBody>
      </p:sp>
    </p:spTree>
    <p:extLst>
      <p:ext uri="{BB962C8B-B14F-4D97-AF65-F5344CB8AC3E}">
        <p14:creationId xmlns:p14="http://schemas.microsoft.com/office/powerpoint/2010/main" val="20258937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Induction Review</a:t>
            </a:r>
            <a:endParaRPr lang="en-US" dirty="0"/>
          </a:p>
        </p:txBody>
      </p:sp>
      <p:sp>
        <p:nvSpPr>
          <p:cNvPr id="3" name="Content Placeholder 2"/>
          <p:cNvSpPr>
            <a:spLocks noGrp="1"/>
          </p:cNvSpPr>
          <p:nvPr>
            <p:ph idx="1"/>
          </p:nvPr>
        </p:nvSpPr>
        <p:spPr>
          <a:xfrm>
            <a:off x="457200" y="838200"/>
            <a:ext cx="8229600" cy="4495800"/>
          </a:xfrm>
        </p:spPr>
        <p:txBody>
          <a:bodyPr>
            <a:normAutofit/>
          </a:bodyPr>
          <a:lstStyle/>
          <a:p>
            <a:r>
              <a:rPr lang="en-US" dirty="0" smtClean="0"/>
              <a:t>To show that property P(n) is true for all integers n≥n</a:t>
            </a:r>
            <a:r>
              <a:rPr lang="en-US" baseline="-25000" dirty="0" smtClean="0"/>
              <a:t>0</a:t>
            </a:r>
            <a:r>
              <a:rPr lang="en-US" dirty="0" smtClean="0"/>
              <a:t>, it suffices to show:</a:t>
            </a:r>
          </a:p>
          <a:p>
            <a:pPr lvl="1"/>
            <a:r>
              <a:rPr lang="en-US" b="1" dirty="0" smtClean="0">
                <a:solidFill>
                  <a:schemeClr val="tx2"/>
                </a:solidFill>
              </a:rPr>
              <a:t>Ordinary Induction</a:t>
            </a:r>
          </a:p>
          <a:p>
            <a:pPr lvl="2"/>
            <a:r>
              <a:rPr lang="en-US" dirty="0" smtClean="0"/>
              <a:t>P(n</a:t>
            </a:r>
            <a:r>
              <a:rPr lang="en-US" baseline="-25000" dirty="0" smtClean="0"/>
              <a:t>0</a:t>
            </a:r>
            <a:r>
              <a:rPr lang="en-US" dirty="0" smtClean="0"/>
              <a:t>) is true</a:t>
            </a:r>
          </a:p>
          <a:p>
            <a:pPr lvl="2"/>
            <a:r>
              <a:rPr lang="en-US" dirty="0" smtClean="0"/>
              <a:t>For all k≥n</a:t>
            </a:r>
            <a:r>
              <a:rPr lang="en-US" baseline="-25000" dirty="0" smtClean="0"/>
              <a:t>0</a:t>
            </a:r>
            <a:r>
              <a:rPr lang="en-US" dirty="0" smtClean="0"/>
              <a:t> , if</a:t>
            </a:r>
            <a:r>
              <a:rPr lang="en-US" baseline="-25000" dirty="0" smtClean="0"/>
              <a:t> </a:t>
            </a:r>
            <a:r>
              <a:rPr lang="en-US" dirty="0" smtClean="0"/>
              <a:t>P (k) is true, then P(k+1) is also true.</a:t>
            </a:r>
          </a:p>
          <a:p>
            <a:pPr lvl="1">
              <a:buNone/>
            </a:pPr>
            <a:endParaRPr lang="en-US" dirty="0" smtClean="0"/>
          </a:p>
          <a:p>
            <a:pPr marL="457200" lvl="1" indent="0">
              <a:buNone/>
            </a:pPr>
            <a:endParaRPr lang="en-US" dirty="0" smtClean="0"/>
          </a:p>
          <a:p>
            <a:pPr lvl="1"/>
            <a:endParaRPr lang="en-US" dirty="0"/>
          </a:p>
        </p:txBody>
      </p:sp>
      <p:sp>
        <p:nvSpPr>
          <p:cNvPr id="4" name="TextBox 3"/>
          <p:cNvSpPr txBox="1"/>
          <p:nvPr/>
        </p:nvSpPr>
        <p:spPr>
          <a:xfrm>
            <a:off x="457200" y="3352800"/>
            <a:ext cx="7391400" cy="3416320"/>
          </a:xfrm>
          <a:prstGeom prst="rect">
            <a:avLst/>
          </a:prstGeom>
          <a:noFill/>
          <a:ln w="34925">
            <a:solidFill>
              <a:srgbClr val="FF0000"/>
            </a:solidFill>
          </a:ln>
        </p:spPr>
        <p:txBody>
          <a:bodyPr wrap="square" rtlCol="0">
            <a:spAutoFit/>
          </a:bodyPr>
          <a:lstStyle/>
          <a:p>
            <a:r>
              <a:rPr lang="en-US" sz="2400" dirty="0" smtClean="0"/>
              <a:t>Note that what we need to prove for all k is </a:t>
            </a:r>
            <a:br>
              <a:rPr lang="en-US" sz="2400" dirty="0" smtClean="0"/>
            </a:br>
            <a:r>
              <a:rPr lang="en-US" sz="2400" dirty="0" smtClean="0"/>
              <a:t>                    P(k)</a:t>
            </a:r>
            <a:r>
              <a:rPr lang="en-US" sz="2400" dirty="0">
                <a:sym typeface="Symbol"/>
              </a:rPr>
              <a:t> </a:t>
            </a:r>
            <a:r>
              <a:rPr lang="en-US" sz="2400" dirty="0" smtClean="0">
                <a:sym typeface="Symbol"/>
              </a:rPr>
              <a:t>P(k+1), not </a:t>
            </a:r>
            <a:r>
              <a:rPr lang="en-US" sz="2400" dirty="0" smtClean="0"/>
              <a:t>P(k+1)</a:t>
            </a:r>
            <a:r>
              <a:rPr lang="en-US" sz="2400" dirty="0" smtClean="0">
                <a:sym typeface="Symbol"/>
              </a:rPr>
              <a:t> </a:t>
            </a:r>
            <a:r>
              <a:rPr lang="en-US" sz="2400" dirty="0">
                <a:sym typeface="Symbol"/>
              </a:rPr>
              <a:t></a:t>
            </a:r>
            <a:r>
              <a:rPr lang="en-US" sz="2400" dirty="0" smtClean="0">
                <a:sym typeface="Symbol"/>
              </a:rPr>
              <a:t>P(k).  </a:t>
            </a:r>
            <a:br>
              <a:rPr lang="en-US" sz="2400" dirty="0" smtClean="0">
                <a:sym typeface="Symbol"/>
              </a:rPr>
            </a:br>
            <a:r>
              <a:rPr lang="en-US" sz="2400" dirty="0" smtClean="0">
                <a:sym typeface="Symbol"/>
              </a:rPr>
              <a:t>Thus it is </a:t>
            </a:r>
            <a:r>
              <a:rPr lang="en-US" sz="2400" b="1" dirty="0" smtClean="0">
                <a:sym typeface="Symbol"/>
              </a:rPr>
              <a:t>incorrect</a:t>
            </a:r>
            <a:r>
              <a:rPr lang="en-US" sz="2400" dirty="0" smtClean="0">
                <a:sym typeface="Symbol"/>
              </a:rPr>
              <a:t> to instead start with P(k+1) and show that the induction assumption leads to P(k) , or that it leads to some true statement.</a:t>
            </a:r>
          </a:p>
          <a:p>
            <a:endParaRPr lang="en-US" sz="2400" dirty="0">
              <a:sym typeface="Symbol"/>
            </a:endParaRPr>
          </a:p>
          <a:p>
            <a:r>
              <a:rPr lang="en-US" sz="2400" dirty="0" smtClean="0">
                <a:sym typeface="Symbol"/>
              </a:rPr>
              <a:t>You will lose points on homework assignments if you use the "start with P(k+1) and work backwards" approach.</a:t>
            </a:r>
            <a:endParaRPr lang="en-US" sz="2400" dirty="0"/>
          </a:p>
        </p:txBody>
      </p:sp>
    </p:spTree>
    <p:extLst>
      <p:ext uri="{BB962C8B-B14F-4D97-AF65-F5344CB8AC3E}">
        <p14:creationId xmlns:p14="http://schemas.microsoft.com/office/powerpoint/2010/main" val="41375120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Induction example</a:t>
            </a:r>
            <a:endParaRPr lang="en-US" dirty="0"/>
          </a:p>
        </p:txBody>
      </p:sp>
      <p:sp>
        <p:nvSpPr>
          <p:cNvPr id="3" name="Content Placeholder 2"/>
          <p:cNvSpPr>
            <a:spLocks noGrp="1"/>
          </p:cNvSpPr>
          <p:nvPr>
            <p:ph idx="1"/>
          </p:nvPr>
        </p:nvSpPr>
        <p:spPr/>
        <p:txBody>
          <a:bodyPr/>
          <a:lstStyle/>
          <a:p>
            <a:r>
              <a:rPr lang="en-US" dirty="0" smtClean="0"/>
              <a:t>For all N≥0,</a:t>
            </a:r>
          </a:p>
          <a:p>
            <a:pPr lvl="1">
              <a:spcBef>
                <a:spcPts val="1200"/>
              </a:spcBef>
            </a:pPr>
            <a:r>
              <a:rPr lang="en-US" dirty="0" smtClean="0"/>
              <a:t>This is formula 7 </a:t>
            </a:r>
            <a:r>
              <a:rPr lang="en-US" dirty="0" smtClean="0"/>
              <a:t>from the "Important Summation Formulas" in Appendix A of the 473 book, </a:t>
            </a:r>
            <a:r>
              <a:rPr lang="en-US" dirty="0" smtClean="0"/>
              <a:t>and is useful in one of the HW2 </a:t>
            </a:r>
            <a:r>
              <a:rPr lang="en-US" dirty="0" smtClean="0"/>
              <a:t>problems.</a:t>
            </a:r>
          </a:p>
          <a:p>
            <a:pPr lvl="1">
              <a:spcBef>
                <a:spcPts val="1200"/>
              </a:spcBef>
            </a:pPr>
            <a:r>
              <a:rPr lang="en-US" dirty="0" smtClean="0"/>
              <a:t>The idea applies </a:t>
            </a:r>
            <a:r>
              <a:rPr lang="en-US" dirty="0" err="1" smtClean="0"/>
              <a:t>ot</a:t>
            </a:r>
            <a:r>
              <a:rPr lang="en-US" dirty="0" smtClean="0"/>
              <a:t> 474 and 230 students as well.</a:t>
            </a:r>
            <a:endParaRPr lang="en-US" dirty="0" smtClean="0"/>
          </a:p>
        </p:txBody>
      </p:sp>
      <p:graphicFrame>
        <p:nvGraphicFramePr>
          <p:cNvPr id="4" name="Object 3"/>
          <p:cNvGraphicFramePr>
            <a:graphicFrameLocks noChangeAspect="1"/>
          </p:cNvGraphicFramePr>
          <p:nvPr/>
        </p:nvGraphicFramePr>
        <p:xfrm>
          <a:off x="3238497" y="838200"/>
          <a:ext cx="3467103" cy="990601"/>
        </p:xfrm>
        <a:graphic>
          <a:graphicData uri="http://schemas.openxmlformats.org/presentationml/2006/ole">
            <mc:AlternateContent xmlns:mc="http://schemas.openxmlformats.org/markup-compatibility/2006">
              <mc:Choice xmlns:v="urn:schemas-microsoft-com:vml" Requires="v">
                <p:oleObj spid="_x0000_s57368" name="Equation" r:id="rId4" imgW="1511280" imgH="431640" progId="Equation.3">
                  <p:embed/>
                </p:oleObj>
              </mc:Choice>
              <mc:Fallback>
                <p:oleObj name="Equation" r:id="rId4" imgW="1511280" imgH="431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497" y="838200"/>
                        <a:ext cx="3467103" cy="9906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6555722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Induction </a:t>
            </a:r>
            <a:r>
              <a:rPr lang="en-US" dirty="0" smtClean="0"/>
              <a:t>example</a:t>
            </a:r>
            <a:endParaRPr lang="en-US" dirty="0"/>
          </a:p>
        </p:txBody>
      </p:sp>
      <p:sp>
        <p:nvSpPr>
          <p:cNvPr id="3" name="Content Placeholder 2"/>
          <p:cNvSpPr>
            <a:spLocks noGrp="1"/>
          </p:cNvSpPr>
          <p:nvPr>
            <p:ph idx="1"/>
          </p:nvPr>
        </p:nvSpPr>
        <p:spPr/>
        <p:txBody>
          <a:bodyPr/>
          <a:lstStyle/>
          <a:p>
            <a:r>
              <a:rPr lang="en-US" dirty="0" smtClean="0"/>
              <a:t>For all N≥0,</a:t>
            </a:r>
          </a:p>
          <a:p>
            <a:pPr lvl="1">
              <a:spcBef>
                <a:spcPts val="1200"/>
              </a:spcBef>
            </a:pPr>
            <a:r>
              <a:rPr lang="en-US" dirty="0" smtClean="0"/>
              <a:t>This is formula 7 on P 470, and is useful in one of the HW2 </a:t>
            </a:r>
            <a:r>
              <a:rPr lang="en-US" dirty="0" smtClean="0"/>
              <a:t>problems.</a:t>
            </a:r>
          </a:p>
          <a:p>
            <a:pPr>
              <a:spcBef>
                <a:spcPts val="1200"/>
              </a:spcBef>
            </a:pPr>
            <a:r>
              <a:rPr lang="en-US" b="1" dirty="0" smtClean="0"/>
              <a:t>Proof of base case</a:t>
            </a:r>
            <a:r>
              <a:rPr lang="en-US" dirty="0" smtClean="0"/>
              <a:t>, N=0.</a:t>
            </a:r>
          </a:p>
          <a:p>
            <a:pPr lvl="1">
              <a:spcBef>
                <a:spcPts val="1200"/>
              </a:spcBef>
            </a:pPr>
            <a:r>
              <a:rPr lang="en-US" dirty="0" smtClean="0"/>
              <a:t>Left side is 0 because the sum is empty.</a:t>
            </a:r>
          </a:p>
          <a:p>
            <a:pPr lvl="1">
              <a:spcBef>
                <a:spcPts val="1200"/>
              </a:spcBef>
            </a:pPr>
            <a:r>
              <a:rPr lang="en-US" dirty="0" smtClean="0"/>
              <a:t>Right side is 2 – 2 = 0.</a:t>
            </a:r>
          </a:p>
          <a:p>
            <a:pPr>
              <a:spcBef>
                <a:spcPts val="1200"/>
              </a:spcBef>
            </a:pPr>
            <a:r>
              <a:rPr lang="en-US" b="1" dirty="0" smtClean="0"/>
              <a:t>Induction step:  </a:t>
            </a:r>
            <a:r>
              <a:rPr lang="en-US" dirty="0" smtClean="0"/>
              <a:t>next slide</a:t>
            </a:r>
            <a:endParaRPr lang="en-US" dirty="0" smtClean="0"/>
          </a:p>
        </p:txBody>
      </p:sp>
      <p:graphicFrame>
        <p:nvGraphicFramePr>
          <p:cNvPr id="4" name="Object 3"/>
          <p:cNvGraphicFramePr>
            <a:graphicFrameLocks noChangeAspect="1"/>
          </p:cNvGraphicFramePr>
          <p:nvPr/>
        </p:nvGraphicFramePr>
        <p:xfrm>
          <a:off x="3238497" y="838200"/>
          <a:ext cx="3467103" cy="990601"/>
        </p:xfrm>
        <a:graphic>
          <a:graphicData uri="http://schemas.openxmlformats.org/presentationml/2006/ole">
            <mc:AlternateContent xmlns:mc="http://schemas.openxmlformats.org/markup-compatibility/2006">
              <mc:Choice xmlns:v="urn:schemas-microsoft-com:vml" Requires="v">
                <p:oleObj spid="_x0000_s59401" name="Equation" r:id="rId4" imgW="1511280" imgH="431640" progId="Equation.3">
                  <p:embed/>
                </p:oleObj>
              </mc:Choice>
              <mc:Fallback>
                <p:oleObj name="Equation" r:id="rId4" imgW="1511280" imgH="431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497" y="838200"/>
                        <a:ext cx="3467103" cy="9906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8703171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dirty="0" smtClean="0"/>
              <a:t>Induction </a:t>
            </a:r>
            <a:r>
              <a:rPr lang="en-US" dirty="0" smtClean="0"/>
              <a:t>example, continued</a:t>
            </a:r>
            <a:endParaRPr lang="en-US" dirty="0"/>
          </a:p>
        </p:txBody>
      </p:sp>
      <p:sp>
        <p:nvSpPr>
          <p:cNvPr id="3" name="Content Placeholder 2"/>
          <p:cNvSpPr>
            <a:spLocks noGrp="1"/>
          </p:cNvSpPr>
          <p:nvPr>
            <p:ph idx="1"/>
          </p:nvPr>
        </p:nvSpPr>
        <p:spPr>
          <a:xfrm>
            <a:off x="457200" y="533400"/>
            <a:ext cx="8229600" cy="5943600"/>
          </a:xfrm>
        </p:spPr>
        <p:txBody>
          <a:bodyPr/>
          <a:lstStyle/>
          <a:p>
            <a:pPr>
              <a:spcBef>
                <a:spcPts val="1200"/>
              </a:spcBef>
            </a:pPr>
            <a:r>
              <a:rPr lang="en-US" b="1" dirty="0" smtClean="0"/>
              <a:t>What we need to show</a:t>
            </a:r>
            <a:r>
              <a:rPr lang="en-US" dirty="0" smtClean="0"/>
              <a:t>.</a:t>
            </a:r>
          </a:p>
          <a:p>
            <a:r>
              <a:rPr lang="en-US" dirty="0"/>
              <a:t>For all N≥0</a:t>
            </a:r>
            <a:r>
              <a:rPr lang="en-US" dirty="0" smtClean="0"/>
              <a:t>, if                            , then</a:t>
            </a:r>
            <a:br>
              <a:rPr lang="en-US" dirty="0" smtClean="0"/>
            </a:br>
            <a:r>
              <a:rPr lang="en-US" dirty="0"/>
              <a:t> </a:t>
            </a:r>
            <a:r>
              <a:rPr lang="en-US" dirty="0" smtClean="0"/>
              <a:t>                              </a:t>
            </a:r>
            <a:r>
              <a:rPr lang="en-US" b="1" dirty="0" smtClean="0">
                <a:solidFill>
                  <a:schemeClr val="accent5">
                    <a:lumMod val="25000"/>
                  </a:schemeClr>
                </a:solidFill>
              </a:rPr>
              <a:t>Next, an invalid "proof":</a:t>
            </a:r>
            <a:endParaRPr lang="en-US" b="1" dirty="0">
              <a:solidFill>
                <a:schemeClr val="accent5">
                  <a:lumMod val="25000"/>
                </a:schemeClr>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378256472"/>
              </p:ext>
            </p:extLst>
          </p:nvPr>
        </p:nvGraphicFramePr>
        <p:xfrm>
          <a:off x="3200400" y="990600"/>
          <a:ext cx="2400300" cy="685800"/>
        </p:xfrm>
        <a:graphic>
          <a:graphicData uri="http://schemas.openxmlformats.org/presentationml/2006/ole">
            <mc:AlternateContent xmlns:mc="http://schemas.openxmlformats.org/markup-compatibility/2006">
              <mc:Choice xmlns:v="urn:schemas-microsoft-com:vml" Requires="v">
                <p:oleObj spid="_x0000_s60517" name="Equation" r:id="rId4" imgW="1511280" imgH="431640" progId="Equation.3">
                  <p:embed/>
                </p:oleObj>
              </mc:Choice>
              <mc:Fallback>
                <p:oleObj name="Equation" r:id="rId4" imgW="1511280" imgH="431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400" y="990600"/>
                        <a:ext cx="2400300" cy="685800"/>
                      </a:xfrm>
                      <a:prstGeom prst="rect">
                        <a:avLst/>
                      </a:prstGeom>
                      <a:noFill/>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147805036"/>
              </p:ext>
            </p:extLst>
          </p:nvPr>
        </p:nvGraphicFramePr>
        <p:xfrm>
          <a:off x="911225" y="1600200"/>
          <a:ext cx="2443163" cy="784225"/>
        </p:xfrm>
        <a:graphic>
          <a:graphicData uri="http://schemas.openxmlformats.org/presentationml/2006/ole">
            <mc:AlternateContent xmlns:mc="http://schemas.openxmlformats.org/markup-compatibility/2006">
              <mc:Choice xmlns:v="urn:schemas-microsoft-com:vml" Requires="v">
                <p:oleObj spid="_x0000_s60518" name="Equation" r:id="rId6" imgW="1346040" imgH="431640" progId="Equation.3">
                  <p:embed/>
                </p:oleObj>
              </mc:Choice>
              <mc:Fallback>
                <p:oleObj name="Equation" r:id="rId6" imgW="1346040" imgH="431640" progId="Equation.3">
                  <p:embed/>
                  <p:pic>
                    <p:nvPicPr>
                      <p:cNvPr id="0" name=""/>
                      <p:cNvPicPr>
                        <a:picLocks noChangeAspect="1" noChangeArrowheads="1"/>
                      </p:cNvPicPr>
                      <p:nvPr/>
                    </p:nvPicPr>
                    <p:blipFill>
                      <a:blip r:embed="rId7"/>
                      <a:srcRect/>
                      <a:stretch>
                        <a:fillRect/>
                      </a:stretch>
                    </p:blipFill>
                    <p:spPr bwMode="auto">
                      <a:xfrm>
                        <a:off x="911225" y="1600200"/>
                        <a:ext cx="2443163" cy="784225"/>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06203800"/>
              </p:ext>
            </p:extLst>
          </p:nvPr>
        </p:nvGraphicFramePr>
        <p:xfrm>
          <a:off x="457200" y="2438400"/>
          <a:ext cx="2376365" cy="762000"/>
        </p:xfrm>
        <a:graphic>
          <a:graphicData uri="http://schemas.openxmlformats.org/presentationml/2006/ole">
            <mc:AlternateContent xmlns:mc="http://schemas.openxmlformats.org/markup-compatibility/2006">
              <mc:Choice xmlns:v="urn:schemas-microsoft-com:vml" Requires="v">
                <p:oleObj spid="_x0000_s60519" name="Equation" r:id="rId8" imgW="1346040" imgH="431640" progId="Equation.3">
                  <p:embed/>
                </p:oleObj>
              </mc:Choice>
              <mc:Fallback>
                <p:oleObj name="Equation" r:id="rId8" imgW="1346040" imgH="431640" progId="Equation.3">
                  <p:embed/>
                  <p:pic>
                    <p:nvPicPr>
                      <p:cNvPr id="0" name=""/>
                      <p:cNvPicPr>
                        <a:picLocks noChangeAspect="1" noChangeArrowheads="1"/>
                      </p:cNvPicPr>
                      <p:nvPr/>
                    </p:nvPicPr>
                    <p:blipFill>
                      <a:blip r:embed="rId9"/>
                      <a:srcRect/>
                      <a:stretch>
                        <a:fillRect/>
                      </a:stretch>
                    </p:blipFill>
                    <p:spPr bwMode="auto">
                      <a:xfrm>
                        <a:off x="457200" y="2438400"/>
                        <a:ext cx="2376365" cy="762000"/>
                      </a:xfrm>
                      <a:prstGeom prst="rect">
                        <a:avLst/>
                      </a:prstGeom>
                      <a:no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980356157"/>
              </p:ext>
            </p:extLst>
          </p:nvPr>
        </p:nvGraphicFramePr>
        <p:xfrm>
          <a:off x="282575" y="3189287"/>
          <a:ext cx="3487738" cy="696913"/>
        </p:xfrm>
        <a:graphic>
          <a:graphicData uri="http://schemas.openxmlformats.org/presentationml/2006/ole">
            <mc:AlternateContent xmlns:mc="http://schemas.openxmlformats.org/markup-compatibility/2006">
              <mc:Choice xmlns:v="urn:schemas-microsoft-com:vml" Requires="v">
                <p:oleObj spid="_x0000_s60520" name="Equation" r:id="rId10" imgW="2158920" imgH="431640" progId="Equation.3">
                  <p:embed/>
                </p:oleObj>
              </mc:Choice>
              <mc:Fallback>
                <p:oleObj name="Equation" r:id="rId10" imgW="2158920" imgH="431640" progId="Equation.3">
                  <p:embed/>
                  <p:pic>
                    <p:nvPicPr>
                      <p:cNvPr id="0" name=""/>
                      <p:cNvPicPr>
                        <a:picLocks noChangeAspect="1" noChangeArrowheads="1"/>
                      </p:cNvPicPr>
                      <p:nvPr/>
                    </p:nvPicPr>
                    <p:blipFill>
                      <a:blip r:embed="rId11"/>
                      <a:srcRect/>
                      <a:stretch>
                        <a:fillRect/>
                      </a:stretch>
                    </p:blipFill>
                    <p:spPr bwMode="auto">
                      <a:xfrm>
                        <a:off x="282575" y="3189287"/>
                        <a:ext cx="3487738" cy="696913"/>
                      </a:xfrm>
                      <a:prstGeom prst="rect">
                        <a:avLst/>
                      </a:prstGeom>
                      <a:noFill/>
                      <a:ln>
                        <a:noFill/>
                      </a:ln>
                    </p:spPr>
                  </p:pic>
                </p:oleObj>
              </mc:Fallback>
            </mc:AlternateContent>
          </a:graphicData>
        </a:graphic>
      </p:graphicFrame>
      <p:cxnSp>
        <p:nvCxnSpPr>
          <p:cNvPr id="11" name="Straight Connector 10"/>
          <p:cNvCxnSpPr/>
          <p:nvPr/>
        </p:nvCxnSpPr>
        <p:spPr>
          <a:xfrm>
            <a:off x="457200" y="2438400"/>
            <a:ext cx="8077200" cy="0"/>
          </a:xfrm>
          <a:prstGeom prst="line">
            <a:avLst/>
          </a:prstGeom>
          <a:ln w="25400">
            <a:solidFill>
              <a:schemeClr val="accent5">
                <a:lumMod val="2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2" name="Object 11"/>
          <p:cNvGraphicFramePr>
            <a:graphicFrameLocks noChangeAspect="1"/>
          </p:cNvGraphicFramePr>
          <p:nvPr>
            <p:extLst>
              <p:ext uri="{D42A27DB-BD31-4B8C-83A1-F6EECF244321}">
                <p14:modId xmlns:p14="http://schemas.microsoft.com/office/powerpoint/2010/main" val="4053548202"/>
              </p:ext>
            </p:extLst>
          </p:nvPr>
        </p:nvGraphicFramePr>
        <p:xfrm>
          <a:off x="304800" y="3962400"/>
          <a:ext cx="4495800" cy="391823"/>
        </p:xfrm>
        <a:graphic>
          <a:graphicData uri="http://schemas.openxmlformats.org/presentationml/2006/ole">
            <mc:AlternateContent xmlns:mc="http://schemas.openxmlformats.org/markup-compatibility/2006">
              <mc:Choice xmlns:v="urn:schemas-microsoft-com:vml" Requires="v">
                <p:oleObj spid="_x0000_s60521" name="Equation" r:id="rId12" imgW="2616120" imgH="228600" progId="Equation.3">
                  <p:embed/>
                </p:oleObj>
              </mc:Choice>
              <mc:Fallback>
                <p:oleObj name="Equation" r:id="rId12" imgW="2616120" imgH="228600" progId="Equation.3">
                  <p:embed/>
                  <p:pic>
                    <p:nvPicPr>
                      <p:cNvPr id="0" name=""/>
                      <p:cNvPicPr>
                        <a:picLocks noChangeAspect="1" noChangeArrowheads="1"/>
                      </p:cNvPicPr>
                      <p:nvPr/>
                    </p:nvPicPr>
                    <p:blipFill>
                      <a:blip r:embed="rId13"/>
                      <a:srcRect/>
                      <a:stretch>
                        <a:fillRect/>
                      </a:stretch>
                    </p:blipFill>
                    <p:spPr bwMode="auto">
                      <a:xfrm>
                        <a:off x="304800" y="3962400"/>
                        <a:ext cx="4495800" cy="391823"/>
                      </a:xfrm>
                      <a:prstGeom prst="rect">
                        <a:avLst/>
                      </a:prstGeom>
                      <a:noFill/>
                      <a:ln>
                        <a:noFill/>
                      </a:ln>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2058619769"/>
              </p:ext>
            </p:extLst>
          </p:nvPr>
        </p:nvGraphicFramePr>
        <p:xfrm>
          <a:off x="304800" y="4572000"/>
          <a:ext cx="3978275" cy="412811"/>
        </p:xfrm>
        <a:graphic>
          <a:graphicData uri="http://schemas.openxmlformats.org/presentationml/2006/ole">
            <mc:AlternateContent xmlns:mc="http://schemas.openxmlformats.org/markup-compatibility/2006">
              <mc:Choice xmlns:v="urn:schemas-microsoft-com:vml" Requires="v">
                <p:oleObj spid="_x0000_s60522" name="Equation" r:id="rId14" imgW="2197080" imgH="228600" progId="Equation.3">
                  <p:embed/>
                </p:oleObj>
              </mc:Choice>
              <mc:Fallback>
                <p:oleObj name="Equation" r:id="rId14" imgW="2197080" imgH="228600" progId="Equation.3">
                  <p:embed/>
                  <p:pic>
                    <p:nvPicPr>
                      <p:cNvPr id="0" name=""/>
                      <p:cNvPicPr>
                        <a:picLocks noChangeAspect="1" noChangeArrowheads="1"/>
                      </p:cNvPicPr>
                      <p:nvPr/>
                    </p:nvPicPr>
                    <p:blipFill>
                      <a:blip r:embed="rId15"/>
                      <a:srcRect/>
                      <a:stretch>
                        <a:fillRect/>
                      </a:stretch>
                    </p:blipFill>
                    <p:spPr bwMode="auto">
                      <a:xfrm>
                        <a:off x="304800" y="4572000"/>
                        <a:ext cx="3978275" cy="412811"/>
                      </a:xfrm>
                      <a:prstGeom prst="rect">
                        <a:avLst/>
                      </a:prstGeom>
                      <a:noFill/>
                      <a:ln>
                        <a:noFill/>
                      </a:ln>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3880414585"/>
              </p:ext>
            </p:extLst>
          </p:nvPr>
        </p:nvGraphicFramePr>
        <p:xfrm>
          <a:off x="381000" y="5105400"/>
          <a:ext cx="3438525" cy="428625"/>
        </p:xfrm>
        <a:graphic>
          <a:graphicData uri="http://schemas.openxmlformats.org/presentationml/2006/ole">
            <mc:AlternateContent xmlns:mc="http://schemas.openxmlformats.org/markup-compatibility/2006">
              <mc:Choice xmlns:v="urn:schemas-microsoft-com:vml" Requires="v">
                <p:oleObj spid="_x0000_s60523" name="Equation" r:id="rId16" imgW="1828800" imgH="228600" progId="Equation.3">
                  <p:embed/>
                </p:oleObj>
              </mc:Choice>
              <mc:Fallback>
                <p:oleObj name="Equation" r:id="rId16" imgW="1828800" imgH="228600" progId="Equation.3">
                  <p:embed/>
                  <p:pic>
                    <p:nvPicPr>
                      <p:cNvPr id="0" name=""/>
                      <p:cNvPicPr>
                        <a:picLocks noChangeAspect="1" noChangeArrowheads="1"/>
                      </p:cNvPicPr>
                      <p:nvPr/>
                    </p:nvPicPr>
                    <p:blipFill>
                      <a:blip r:embed="rId17"/>
                      <a:srcRect/>
                      <a:stretch>
                        <a:fillRect/>
                      </a:stretch>
                    </p:blipFill>
                    <p:spPr bwMode="auto">
                      <a:xfrm>
                        <a:off x="381000" y="5105400"/>
                        <a:ext cx="343852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1272817208"/>
              </p:ext>
            </p:extLst>
          </p:nvPr>
        </p:nvGraphicFramePr>
        <p:xfrm>
          <a:off x="381000" y="5638800"/>
          <a:ext cx="2627312" cy="428625"/>
        </p:xfrm>
        <a:graphic>
          <a:graphicData uri="http://schemas.openxmlformats.org/presentationml/2006/ole">
            <mc:AlternateContent xmlns:mc="http://schemas.openxmlformats.org/markup-compatibility/2006">
              <mc:Choice xmlns:v="urn:schemas-microsoft-com:vml" Requires="v">
                <p:oleObj spid="_x0000_s60524" name="Equation" r:id="rId18" imgW="1396800" imgH="228600" progId="Equation.3">
                  <p:embed/>
                </p:oleObj>
              </mc:Choice>
              <mc:Fallback>
                <p:oleObj name="Equation" r:id="rId18" imgW="1396800" imgH="228600" progId="Equation.3">
                  <p:embed/>
                  <p:pic>
                    <p:nvPicPr>
                      <p:cNvPr id="0" name=""/>
                      <p:cNvPicPr>
                        <a:picLocks noChangeAspect="1" noChangeArrowheads="1"/>
                      </p:cNvPicPr>
                      <p:nvPr/>
                    </p:nvPicPr>
                    <p:blipFill>
                      <a:blip r:embed="rId19"/>
                      <a:srcRect/>
                      <a:stretch>
                        <a:fillRect/>
                      </a:stretch>
                    </p:blipFill>
                    <p:spPr bwMode="auto">
                      <a:xfrm>
                        <a:off x="381000" y="5638800"/>
                        <a:ext cx="2627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426452719"/>
              </p:ext>
            </p:extLst>
          </p:nvPr>
        </p:nvGraphicFramePr>
        <p:xfrm>
          <a:off x="547688" y="6200775"/>
          <a:ext cx="2293937" cy="428625"/>
        </p:xfrm>
        <a:graphic>
          <a:graphicData uri="http://schemas.openxmlformats.org/presentationml/2006/ole">
            <mc:AlternateContent xmlns:mc="http://schemas.openxmlformats.org/markup-compatibility/2006">
              <mc:Choice xmlns:v="urn:schemas-microsoft-com:vml" Requires="v">
                <p:oleObj spid="_x0000_s60525" name="Equation" r:id="rId20" imgW="1218960" imgH="228600" progId="Equation.3">
                  <p:embed/>
                </p:oleObj>
              </mc:Choice>
              <mc:Fallback>
                <p:oleObj name="Equation" r:id="rId20" imgW="1218960" imgH="228600" progId="Equation.3">
                  <p:embed/>
                  <p:pic>
                    <p:nvPicPr>
                      <p:cNvPr id="0" name="Object 16"/>
                      <p:cNvPicPr>
                        <a:picLocks noChangeAspect="1" noChangeArrowheads="1"/>
                      </p:cNvPicPr>
                      <p:nvPr/>
                    </p:nvPicPr>
                    <p:blipFill>
                      <a:blip r:embed="rId21"/>
                      <a:srcRect/>
                      <a:stretch>
                        <a:fillRect/>
                      </a:stretch>
                    </p:blipFill>
                    <p:spPr bwMode="auto">
                      <a:xfrm>
                        <a:off x="547688" y="6200775"/>
                        <a:ext cx="2293937"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0335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dirty="0" smtClean="0"/>
              <a:t>Correct induction step</a:t>
            </a:r>
            <a:endParaRPr lang="en-US" dirty="0"/>
          </a:p>
        </p:txBody>
      </p:sp>
      <p:sp>
        <p:nvSpPr>
          <p:cNvPr id="3" name="Content Placeholder 2"/>
          <p:cNvSpPr>
            <a:spLocks noGrp="1"/>
          </p:cNvSpPr>
          <p:nvPr>
            <p:ph idx="1"/>
          </p:nvPr>
        </p:nvSpPr>
        <p:spPr>
          <a:xfrm>
            <a:off x="457200" y="533400"/>
            <a:ext cx="8229600" cy="5943600"/>
          </a:xfrm>
        </p:spPr>
        <p:txBody>
          <a:bodyPr/>
          <a:lstStyle/>
          <a:p>
            <a:pPr>
              <a:spcBef>
                <a:spcPts val="1200"/>
              </a:spcBef>
            </a:pPr>
            <a:r>
              <a:rPr lang="en-US" b="1" dirty="0" smtClean="0"/>
              <a:t>What we need to show</a:t>
            </a:r>
            <a:r>
              <a:rPr lang="en-US" dirty="0" smtClean="0"/>
              <a:t>.</a:t>
            </a:r>
          </a:p>
          <a:p>
            <a:r>
              <a:rPr lang="en-US" dirty="0"/>
              <a:t>For all N≥0</a:t>
            </a:r>
            <a:r>
              <a:rPr lang="en-US" dirty="0" smtClean="0"/>
              <a:t>, if                            , then</a:t>
            </a:r>
            <a:br>
              <a:rPr lang="en-US" dirty="0" smtClean="0"/>
            </a:br>
            <a:r>
              <a:rPr lang="en-US" dirty="0"/>
              <a:t> </a:t>
            </a:r>
            <a:r>
              <a:rPr lang="en-US" dirty="0" smtClean="0"/>
              <a:t>                              </a:t>
            </a:r>
            <a:r>
              <a:rPr lang="en-US" b="1" dirty="0" smtClean="0">
                <a:solidFill>
                  <a:schemeClr val="accent5">
                    <a:lumMod val="25000"/>
                  </a:schemeClr>
                </a:solidFill>
              </a:rPr>
              <a:t>Now, a correct proof:</a:t>
            </a:r>
            <a:endParaRPr lang="en-US" b="1" dirty="0">
              <a:solidFill>
                <a:schemeClr val="accent5">
                  <a:lumMod val="25000"/>
                </a:schemeClr>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521119718"/>
              </p:ext>
            </p:extLst>
          </p:nvPr>
        </p:nvGraphicFramePr>
        <p:xfrm>
          <a:off x="3200400" y="990600"/>
          <a:ext cx="2400300" cy="685800"/>
        </p:xfrm>
        <a:graphic>
          <a:graphicData uri="http://schemas.openxmlformats.org/presentationml/2006/ole">
            <mc:AlternateContent xmlns:mc="http://schemas.openxmlformats.org/markup-compatibility/2006">
              <mc:Choice xmlns:v="urn:schemas-microsoft-com:vml" Requires="v">
                <p:oleObj spid="_x0000_s61474" name="Equation" r:id="rId4" imgW="1511280" imgH="431640" progId="Equation.3">
                  <p:embed/>
                </p:oleObj>
              </mc:Choice>
              <mc:Fallback>
                <p:oleObj name="Equation" r:id="rId4" imgW="1511280" imgH="431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400" y="990600"/>
                        <a:ext cx="2400300" cy="685800"/>
                      </a:xfrm>
                      <a:prstGeom prst="rect">
                        <a:avLst/>
                      </a:prstGeom>
                      <a:noFill/>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40965396"/>
              </p:ext>
            </p:extLst>
          </p:nvPr>
        </p:nvGraphicFramePr>
        <p:xfrm>
          <a:off x="762000" y="1600200"/>
          <a:ext cx="2743200" cy="783772"/>
        </p:xfrm>
        <a:graphic>
          <a:graphicData uri="http://schemas.openxmlformats.org/presentationml/2006/ole">
            <mc:AlternateContent xmlns:mc="http://schemas.openxmlformats.org/markup-compatibility/2006">
              <mc:Choice xmlns:v="urn:schemas-microsoft-com:vml" Requires="v">
                <p:oleObj spid="_x0000_s61475" name="Equation" r:id="rId6" imgW="1511300" imgH="431800" progId="Equation.3">
                  <p:embed/>
                </p:oleObj>
              </mc:Choice>
              <mc:Fallback>
                <p:oleObj name="Equation" r:id="rId6" imgW="1511300" imgH="4318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1600200"/>
                        <a:ext cx="2743200" cy="783772"/>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807354041"/>
              </p:ext>
            </p:extLst>
          </p:nvPr>
        </p:nvGraphicFramePr>
        <p:xfrm>
          <a:off x="461962" y="2438400"/>
          <a:ext cx="3271838" cy="762000"/>
        </p:xfrm>
        <a:graphic>
          <a:graphicData uri="http://schemas.openxmlformats.org/presentationml/2006/ole">
            <mc:AlternateContent xmlns:mc="http://schemas.openxmlformats.org/markup-compatibility/2006">
              <mc:Choice xmlns:v="urn:schemas-microsoft-com:vml" Requires="v">
                <p:oleObj spid="_x0000_s61476" name="Equation" r:id="rId7" imgW="1854000" imgH="431640" progId="Equation.3">
                  <p:embed/>
                </p:oleObj>
              </mc:Choice>
              <mc:Fallback>
                <p:oleObj name="Equation" r:id="rId7" imgW="1854000" imgH="431640" progId="Equation.3">
                  <p:embed/>
                  <p:pic>
                    <p:nvPicPr>
                      <p:cNvPr id="0" name=""/>
                      <p:cNvPicPr>
                        <a:picLocks noChangeAspect="1" noChangeArrowheads="1"/>
                      </p:cNvPicPr>
                      <p:nvPr/>
                    </p:nvPicPr>
                    <p:blipFill>
                      <a:blip r:embed="rId8"/>
                      <a:srcRect/>
                      <a:stretch>
                        <a:fillRect/>
                      </a:stretch>
                    </p:blipFill>
                    <p:spPr bwMode="auto">
                      <a:xfrm>
                        <a:off x="461962" y="2438400"/>
                        <a:ext cx="3271838" cy="762000"/>
                      </a:xfrm>
                      <a:prstGeom prst="rect">
                        <a:avLst/>
                      </a:prstGeom>
                      <a:noFill/>
                      <a:ln>
                        <a:noFill/>
                      </a:ln>
                    </p:spPr>
                  </p:pic>
                </p:oleObj>
              </mc:Fallback>
            </mc:AlternateContent>
          </a:graphicData>
        </a:graphic>
      </p:graphicFrame>
      <p:cxnSp>
        <p:nvCxnSpPr>
          <p:cNvPr id="11" name="Straight Connector 10"/>
          <p:cNvCxnSpPr/>
          <p:nvPr/>
        </p:nvCxnSpPr>
        <p:spPr>
          <a:xfrm>
            <a:off x="457200" y="2438400"/>
            <a:ext cx="8077200" cy="0"/>
          </a:xfrm>
          <a:prstGeom prst="line">
            <a:avLst/>
          </a:prstGeom>
          <a:ln w="25400">
            <a:solidFill>
              <a:schemeClr val="accent5">
                <a:lumMod val="2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2" name="Object 11"/>
          <p:cNvGraphicFramePr>
            <a:graphicFrameLocks noChangeAspect="1"/>
          </p:cNvGraphicFramePr>
          <p:nvPr>
            <p:extLst>
              <p:ext uri="{D42A27DB-BD31-4B8C-83A1-F6EECF244321}">
                <p14:modId xmlns:p14="http://schemas.microsoft.com/office/powerpoint/2010/main" val="2990781290"/>
              </p:ext>
            </p:extLst>
          </p:nvPr>
        </p:nvGraphicFramePr>
        <p:xfrm>
          <a:off x="1258155" y="3200400"/>
          <a:ext cx="3208337" cy="392113"/>
        </p:xfrm>
        <a:graphic>
          <a:graphicData uri="http://schemas.openxmlformats.org/presentationml/2006/ole">
            <mc:AlternateContent xmlns:mc="http://schemas.openxmlformats.org/markup-compatibility/2006">
              <mc:Choice xmlns:v="urn:schemas-microsoft-com:vml" Requires="v">
                <p:oleObj spid="_x0000_s61477" name="Equation" r:id="rId9" imgW="1866600" imgH="228600" progId="Equation.3">
                  <p:embed/>
                </p:oleObj>
              </mc:Choice>
              <mc:Fallback>
                <p:oleObj name="Equation" r:id="rId9" imgW="1866600" imgH="228600" progId="Equation.3">
                  <p:embed/>
                  <p:pic>
                    <p:nvPicPr>
                      <p:cNvPr id="0" name=""/>
                      <p:cNvPicPr>
                        <a:picLocks noChangeAspect="1" noChangeArrowheads="1"/>
                      </p:cNvPicPr>
                      <p:nvPr/>
                    </p:nvPicPr>
                    <p:blipFill>
                      <a:blip r:embed="rId10"/>
                      <a:srcRect/>
                      <a:stretch>
                        <a:fillRect/>
                      </a:stretch>
                    </p:blipFill>
                    <p:spPr bwMode="auto">
                      <a:xfrm>
                        <a:off x="1258155" y="3200400"/>
                        <a:ext cx="3208337" cy="392113"/>
                      </a:xfrm>
                      <a:prstGeom prst="rect">
                        <a:avLst/>
                      </a:prstGeom>
                      <a:noFill/>
                      <a:ln>
                        <a:noFill/>
                      </a:ln>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2496008967"/>
              </p:ext>
            </p:extLst>
          </p:nvPr>
        </p:nvGraphicFramePr>
        <p:xfrm>
          <a:off x="1295400" y="3733800"/>
          <a:ext cx="2817813" cy="428625"/>
        </p:xfrm>
        <a:graphic>
          <a:graphicData uri="http://schemas.openxmlformats.org/presentationml/2006/ole">
            <mc:AlternateContent xmlns:mc="http://schemas.openxmlformats.org/markup-compatibility/2006">
              <mc:Choice xmlns:v="urn:schemas-microsoft-com:vml" Requires="v">
                <p:oleObj spid="_x0000_s61478" name="Equation" r:id="rId11" imgW="1498320" imgH="228600" progId="Equation.3">
                  <p:embed/>
                </p:oleObj>
              </mc:Choice>
              <mc:Fallback>
                <p:oleObj name="Equation" r:id="rId11" imgW="1498320" imgH="228600" progId="Equation.3">
                  <p:embed/>
                  <p:pic>
                    <p:nvPicPr>
                      <p:cNvPr id="0" name=""/>
                      <p:cNvPicPr>
                        <a:picLocks noChangeAspect="1" noChangeArrowheads="1"/>
                      </p:cNvPicPr>
                      <p:nvPr/>
                    </p:nvPicPr>
                    <p:blipFill>
                      <a:blip r:embed="rId12"/>
                      <a:srcRect/>
                      <a:stretch>
                        <a:fillRect/>
                      </a:stretch>
                    </p:blipFill>
                    <p:spPr bwMode="auto">
                      <a:xfrm>
                        <a:off x="1295400" y="3733800"/>
                        <a:ext cx="2817813"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509124546"/>
              </p:ext>
            </p:extLst>
          </p:nvPr>
        </p:nvGraphicFramePr>
        <p:xfrm>
          <a:off x="1293812" y="4295775"/>
          <a:ext cx="1982788" cy="428625"/>
        </p:xfrm>
        <a:graphic>
          <a:graphicData uri="http://schemas.openxmlformats.org/presentationml/2006/ole">
            <mc:AlternateContent xmlns:mc="http://schemas.openxmlformats.org/markup-compatibility/2006">
              <mc:Choice xmlns:v="urn:schemas-microsoft-com:vml" Requires="v">
                <p:oleObj spid="_x0000_s61479" name="Equation" r:id="rId13" imgW="1054080" imgH="228600" progId="Equation.3">
                  <p:embed/>
                </p:oleObj>
              </mc:Choice>
              <mc:Fallback>
                <p:oleObj name="Equation" r:id="rId13" imgW="1054080" imgH="228600" progId="Equation.3">
                  <p:embed/>
                  <p:pic>
                    <p:nvPicPr>
                      <p:cNvPr id="0" name=""/>
                      <p:cNvPicPr>
                        <a:picLocks noChangeAspect="1" noChangeArrowheads="1"/>
                      </p:cNvPicPr>
                      <p:nvPr/>
                    </p:nvPicPr>
                    <p:blipFill>
                      <a:blip r:embed="rId14"/>
                      <a:srcRect/>
                      <a:stretch>
                        <a:fillRect/>
                      </a:stretch>
                    </p:blipFill>
                    <p:spPr bwMode="auto">
                      <a:xfrm>
                        <a:off x="1293812" y="4295775"/>
                        <a:ext cx="19827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028885156"/>
              </p:ext>
            </p:extLst>
          </p:nvPr>
        </p:nvGraphicFramePr>
        <p:xfrm>
          <a:off x="1298575" y="4905375"/>
          <a:ext cx="1673225" cy="428625"/>
        </p:xfrm>
        <a:graphic>
          <a:graphicData uri="http://schemas.openxmlformats.org/presentationml/2006/ole">
            <mc:AlternateContent xmlns:mc="http://schemas.openxmlformats.org/markup-compatibility/2006">
              <mc:Choice xmlns:v="urn:schemas-microsoft-com:vml" Requires="v">
                <p:oleObj spid="_x0000_s61480" name="Equation" r:id="rId15" imgW="888840" imgH="228600" progId="Equation.3">
                  <p:embed/>
                </p:oleObj>
              </mc:Choice>
              <mc:Fallback>
                <p:oleObj name="Equation" r:id="rId15" imgW="888840" imgH="228600" progId="Equation.3">
                  <p:embed/>
                  <p:pic>
                    <p:nvPicPr>
                      <p:cNvPr id="0" name="Object 16"/>
                      <p:cNvPicPr>
                        <a:picLocks noChangeAspect="1" noChangeArrowheads="1"/>
                      </p:cNvPicPr>
                      <p:nvPr/>
                    </p:nvPicPr>
                    <p:blipFill>
                      <a:blip r:embed="rId16"/>
                      <a:srcRect/>
                      <a:stretch>
                        <a:fillRect/>
                      </a:stretch>
                    </p:blipFill>
                    <p:spPr bwMode="auto">
                      <a:xfrm>
                        <a:off x="1298575" y="4905375"/>
                        <a:ext cx="167322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05840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
      <a:dk1>
        <a:srgbClr val="333333"/>
      </a:dk1>
      <a:lt1>
        <a:srgbClr val="FFFFFF"/>
      </a:lt1>
      <a:dk2>
        <a:srgbClr val="FF0000"/>
      </a:dk2>
      <a:lt2>
        <a:srgbClr val="666666"/>
      </a:lt2>
      <a:accent1>
        <a:srgbClr val="00FF00"/>
      </a:accent1>
      <a:accent2>
        <a:srgbClr val="66CCFF"/>
      </a:accent2>
      <a:accent3>
        <a:srgbClr val="FFFFFF"/>
      </a:accent3>
      <a:accent4>
        <a:srgbClr val="2A2A2A"/>
      </a:accent4>
      <a:accent5>
        <a:srgbClr val="AAFFAA"/>
      </a:accent5>
      <a:accent6>
        <a:srgbClr val="5CB9E7"/>
      </a:accent6>
      <a:hlink>
        <a:srgbClr val="333333"/>
      </a:hlink>
      <a:folHlink>
        <a:srgbClr val="B3B3B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8610</TotalTime>
  <Words>1334</Words>
  <Application>Microsoft Office PowerPoint</Application>
  <PresentationFormat>On-screen Show (4:3)</PresentationFormat>
  <Paragraphs>123</Paragraphs>
  <Slides>9</Slides>
  <Notes>9</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9</vt:i4>
      </vt:variant>
    </vt:vector>
  </HeadingPairs>
  <TitlesOfParts>
    <vt:vector size="12" baseType="lpstr">
      <vt:lpstr>Default Design</vt:lpstr>
      <vt:lpstr>Equation</vt:lpstr>
      <vt:lpstr>Microsoft Equation 3.0</vt:lpstr>
      <vt:lpstr>PowerPoint Presentation</vt:lpstr>
      <vt:lpstr>Reminder of some simple logic</vt:lpstr>
      <vt:lpstr>An induction proof is not like solving an equation!</vt:lpstr>
      <vt:lpstr>Induction Review</vt:lpstr>
      <vt:lpstr>Induction Review</vt:lpstr>
      <vt:lpstr>Induction example</vt:lpstr>
      <vt:lpstr>Induction example</vt:lpstr>
      <vt:lpstr>Induction example, continued</vt:lpstr>
      <vt:lpstr>Correct induction step</vt:lpstr>
    </vt:vector>
  </TitlesOfParts>
  <Company>clearly presented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Flowers</dc:title>
  <dc:creator>Claude Anderson</dc:creator>
  <cp:lastModifiedBy>Windows User</cp:lastModifiedBy>
  <cp:revision>399</cp:revision>
  <cp:lastPrinted>2012-06-06T14:52:14Z</cp:lastPrinted>
  <dcterms:modified xsi:type="dcterms:W3CDTF">2012-06-06T16:27:42Z</dcterms:modified>
</cp:coreProperties>
</file>