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90" r:id="rId2"/>
    <p:sldId id="263" r:id="rId3"/>
    <p:sldId id="291" r:id="rId4"/>
    <p:sldId id="292" r:id="rId5"/>
    <p:sldId id="293" r:id="rId6"/>
    <p:sldId id="294" r:id="rId7"/>
    <p:sldId id="295" r:id="rId8"/>
    <p:sldId id="296" r:id="rId9"/>
    <p:sldId id="297" r:id="rId10"/>
    <p:sldId id="298" r:id="rId11"/>
    <p:sldId id="299" r:id="rId12"/>
    <p:sldId id="300" r:id="rId13"/>
    <p:sldId id="301" r:id="rId14"/>
    <p:sldId id="302" r:id="rId15"/>
    <p:sldId id="303" r:id="rId16"/>
    <p:sldId id="307" r:id="rId17"/>
    <p:sldId id="308" r:id="rId18"/>
    <p:sldId id="306" r:id="rId19"/>
    <p:sldId id="309" r:id="rId20"/>
    <p:sldId id="310" r:id="rId21"/>
    <p:sldId id="311" r:id="rId22"/>
    <p:sldId id="312" r:id="rId23"/>
    <p:sldId id="313" r:id="rId24"/>
    <p:sldId id="314" r:id="rId25"/>
    <p:sldId id="316" r:id="rId26"/>
    <p:sldId id="320" r:id="rId27"/>
    <p:sldId id="315" r:id="rId28"/>
    <p:sldId id="318" r:id="rId29"/>
    <p:sldId id="317" r:id="rId30"/>
    <p:sldId id="321" r:id="rId3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1919"/>
    <a:srgbClr val="F2FDF7"/>
    <a:srgbClr val="800040"/>
    <a:srgbClr val="FF0080"/>
    <a:srgbClr val="5D7E9D"/>
    <a:srgbClr val="FFFDDD"/>
    <a:srgbClr val="CEC339"/>
    <a:srgbClr val="FF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1109" autoAdjust="0"/>
    <p:restoredTop sz="85902" autoAdjust="0"/>
  </p:normalViewPr>
  <p:slideViewPr>
    <p:cSldViewPr snapToObjects="1">
      <p:cViewPr>
        <p:scale>
          <a:sx n="100" d="100"/>
          <a:sy n="100" d="100"/>
        </p:scale>
        <p:origin x="-330" y="1392"/>
      </p:cViewPr>
      <p:guideLst>
        <p:guide orient="horz" pos="4032"/>
        <p:guide pos="16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1"/>
            <a:ext cx="3037840"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defRPr sz="1200"/>
            </a:lvl1pPr>
          </a:lstStyle>
          <a:p>
            <a:endParaRPr lang="en-US"/>
          </a:p>
        </p:txBody>
      </p:sp>
      <p:sp>
        <p:nvSpPr>
          <p:cNvPr id="25603" name="Rectangle 3"/>
          <p:cNvSpPr>
            <a:spLocks noGrp="1" noChangeArrowheads="1"/>
          </p:cNvSpPr>
          <p:nvPr>
            <p:ph type="dt" sz="quarter" idx="1"/>
          </p:nvPr>
        </p:nvSpPr>
        <p:spPr bwMode="auto">
          <a:xfrm>
            <a:off x="3972561" y="1"/>
            <a:ext cx="3037840"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a:defRPr sz="1200"/>
            </a:lvl1pPr>
          </a:lstStyle>
          <a:p>
            <a:endParaRPr lang="en-US"/>
          </a:p>
        </p:txBody>
      </p:sp>
      <p:sp>
        <p:nvSpPr>
          <p:cNvPr id="25604" name="Rectangle 4"/>
          <p:cNvSpPr>
            <a:spLocks noGrp="1" noChangeArrowheads="1"/>
          </p:cNvSpPr>
          <p:nvPr>
            <p:ph type="ftr" sz="quarter" idx="2"/>
          </p:nvPr>
        </p:nvSpPr>
        <p:spPr bwMode="auto">
          <a:xfrm>
            <a:off x="0" y="8831581"/>
            <a:ext cx="3037840" cy="46482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defRPr sz="1200"/>
            </a:lvl1pPr>
          </a:lstStyle>
          <a:p>
            <a:endParaRPr lang="en-US"/>
          </a:p>
        </p:txBody>
      </p:sp>
      <p:sp>
        <p:nvSpPr>
          <p:cNvPr id="25605" name="Rectangle 5"/>
          <p:cNvSpPr>
            <a:spLocks noGrp="1" noChangeArrowheads="1"/>
          </p:cNvSpPr>
          <p:nvPr>
            <p:ph type="sldNum" sz="quarter" idx="3"/>
          </p:nvPr>
        </p:nvSpPr>
        <p:spPr bwMode="auto">
          <a:xfrm>
            <a:off x="3972561" y="8831581"/>
            <a:ext cx="3037840" cy="46482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a:defRPr sz="1200"/>
            </a:lvl1pPr>
          </a:lstStyle>
          <a:p>
            <a:fld id="{8882E4CB-5AA8-470F-AAD3-5483A7B9CB9C}" type="slidenum">
              <a:rPr lang="en-US"/>
              <a:pPr/>
              <a:t>‹#›</a:t>
            </a:fld>
            <a:endParaRPr lang="en-US"/>
          </a:p>
        </p:txBody>
      </p:sp>
    </p:spTree>
    <p:extLst>
      <p:ext uri="{BB962C8B-B14F-4D97-AF65-F5344CB8AC3E}">
        <p14:creationId xmlns:p14="http://schemas.microsoft.com/office/powerpoint/2010/main" val="14914955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1"/>
            <a:ext cx="3037840"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3970938" y="1"/>
            <a:ext cx="3037840"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a:defRPr sz="1200"/>
            </a:lvl1pPr>
          </a:lstStyle>
          <a:p>
            <a:endParaRPr lang="en-US"/>
          </a:p>
        </p:txBody>
      </p:sp>
      <p:sp>
        <p:nvSpPr>
          <p:cNvPr id="4100"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701040" y="4415791"/>
            <a:ext cx="5608320" cy="418338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a:defRPr sz="1200"/>
            </a:lvl1pPr>
          </a:lstStyle>
          <a:p>
            <a:fld id="{DC82725C-350C-46F5-844B-F6E4F7B10B15}" type="slidenum">
              <a:rPr lang="en-US"/>
              <a:pPr/>
              <a:t>‹#›</a:t>
            </a:fld>
            <a:endParaRPr lang="en-US"/>
          </a:p>
        </p:txBody>
      </p:sp>
    </p:spTree>
    <p:extLst>
      <p:ext uri="{BB962C8B-B14F-4D97-AF65-F5344CB8AC3E}">
        <p14:creationId xmlns:p14="http://schemas.microsoft.com/office/powerpoint/2010/main" val="321253431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82725C-350C-46F5-844B-F6E4F7B10B15}"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1" defTabSz="907134"/>
            <a:r>
              <a:rPr lang="en-US" dirty="0" smtClean="0"/>
              <a:t>If </a:t>
            </a:r>
            <a:r>
              <a:rPr lang="en-US" b="1" dirty="0" err="1" smtClean="0"/>
              <a:t>A</a:t>
            </a:r>
            <a:r>
              <a:rPr lang="en-US" b="1" dirty="0" err="1" smtClean="0">
                <a:sym typeface="Wingdings" pitchFamily="2" charset="2"/>
              </a:rPr>
              <a:t>B</a:t>
            </a:r>
            <a:r>
              <a:rPr lang="en-US" dirty="0" smtClean="0">
                <a:sym typeface="Wingdings" pitchFamily="2" charset="2"/>
              </a:rPr>
              <a:t> is true, and </a:t>
            </a:r>
            <a:r>
              <a:rPr lang="en-US" b="1" dirty="0" smtClean="0">
                <a:sym typeface="Wingdings" pitchFamily="2" charset="2"/>
              </a:rPr>
              <a:t>B</a:t>
            </a:r>
            <a:r>
              <a:rPr lang="en-US" dirty="0" smtClean="0">
                <a:sym typeface="Wingdings" pitchFamily="2" charset="2"/>
              </a:rPr>
              <a:t> is false, then </a:t>
            </a:r>
            <a:r>
              <a:rPr lang="en-US" b="1" dirty="0" smtClean="0">
                <a:sym typeface="Wingdings" pitchFamily="2" charset="2"/>
              </a:rPr>
              <a:t>A </a:t>
            </a:r>
            <a:r>
              <a:rPr lang="en-US" dirty="0" smtClean="0">
                <a:sym typeface="Wingdings" pitchFamily="2" charset="2"/>
              </a:rPr>
              <a:t>must be false</a:t>
            </a:r>
          </a:p>
          <a:p>
            <a:r>
              <a:rPr lang="en-US" dirty="0" smtClean="0"/>
              <a:t>Answer to second question</a:t>
            </a:r>
            <a:r>
              <a:rPr lang="en-US" smtClean="0"/>
              <a:t>: </a:t>
            </a:r>
            <a:r>
              <a:rPr lang="en-US" smtClean="0">
                <a:sym typeface="Wingdings" pitchFamily="2" charset="2"/>
              </a:rPr>
              <a:t>A AND </a:t>
            </a:r>
            <a:r>
              <a:rPr lang="en-US" sz="1200" smtClean="0">
                <a:sym typeface="Wingdings" pitchFamily="2" charset="2"/>
              </a:rPr>
              <a:t>¬</a:t>
            </a:r>
            <a:r>
              <a:rPr lang="en-US" smtClean="0">
                <a:sym typeface="Wingdings" pitchFamily="2" charset="2"/>
              </a:rPr>
              <a:t> </a:t>
            </a:r>
            <a:r>
              <a:rPr lang="en-US" dirty="0" smtClean="0">
                <a:sym typeface="Wingdings" pitchFamily="2" charset="2"/>
              </a:rPr>
              <a:t>B</a:t>
            </a:r>
            <a:endParaRPr lang="en-US" dirty="0"/>
          </a:p>
        </p:txBody>
      </p:sp>
      <p:sp>
        <p:nvSpPr>
          <p:cNvPr id="4" name="Slide Number Placeholder 3"/>
          <p:cNvSpPr>
            <a:spLocks noGrp="1"/>
          </p:cNvSpPr>
          <p:nvPr>
            <p:ph type="sldNum" sz="quarter" idx="10"/>
          </p:nvPr>
        </p:nvSpPr>
        <p:spPr/>
        <p:txBody>
          <a:bodyPr/>
          <a:lstStyle/>
          <a:p>
            <a:fld id="{1D76769E-C829-4283-B80E-CB90D995C291}"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D76769E-C829-4283-B80E-CB90D995C291}"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Before starting into this proof, I told </a:t>
            </a:r>
            <a:r>
              <a:rPr lang="en-US" baseline="0" dirty="0" smtClean="0"/>
              <a:t> them about the level of understanding that would be required for the homework(Immediate homework and later homework).</a:t>
            </a:r>
            <a:endParaRPr lang="en-US" dirty="0"/>
          </a:p>
        </p:txBody>
      </p:sp>
      <p:sp>
        <p:nvSpPr>
          <p:cNvPr id="4" name="Slide Number Placeholder 3"/>
          <p:cNvSpPr>
            <a:spLocks noGrp="1"/>
          </p:cNvSpPr>
          <p:nvPr>
            <p:ph type="sldNum" sz="quarter" idx="10"/>
          </p:nvPr>
        </p:nvSpPr>
        <p:spPr/>
        <p:txBody>
          <a:bodyPr/>
          <a:lstStyle/>
          <a:p>
            <a:fld id="{1D76769E-C829-4283-B80E-CB90D995C291}" type="slidenum">
              <a:rPr lang="en-US" smtClean="0"/>
              <a:pPr/>
              <a:t>12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D76769E-C829-4283-B80E-CB90D995C291}" type="slidenum">
              <a:rPr lang="en-US" smtClean="0"/>
              <a:pPr/>
              <a:t>13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0DBE4C-E0DD-48F5-B1D8-5217C3405BB2}" type="slidenum">
              <a:rPr lang="en-US"/>
              <a:pPr/>
              <a:t>25</a:t>
            </a:fld>
            <a:endParaRPr lang="en-US"/>
          </a:p>
        </p:txBody>
      </p:sp>
      <p:sp>
        <p:nvSpPr>
          <p:cNvPr id="542722" name="Rectangle 2"/>
          <p:cNvSpPr>
            <a:spLocks noGrp="1" noRot="1" noChangeAspect="1" noChangeArrowheads="1" noTextEdit="1"/>
          </p:cNvSpPr>
          <p:nvPr>
            <p:ph type="sldImg"/>
          </p:nvPr>
        </p:nvSpPr>
        <p:spPr>
          <a:ln/>
        </p:spPr>
      </p:sp>
      <p:sp>
        <p:nvSpPr>
          <p:cNvPr id="542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047CE6-A316-48A9-B83D-6F640F9673A1}" type="slidenum">
              <a:rPr lang="en-US"/>
              <a:pPr/>
              <a:t>26</a:t>
            </a:fld>
            <a:endParaRPr lang="en-US"/>
          </a:p>
        </p:txBody>
      </p:sp>
      <p:sp>
        <p:nvSpPr>
          <p:cNvPr id="497666" name="Rectangle 2"/>
          <p:cNvSpPr>
            <a:spLocks noGrp="1" noRot="1" noChangeAspect="1" noChangeArrowheads="1" noTextEdit="1"/>
          </p:cNvSpPr>
          <p:nvPr>
            <p:ph type="sldImg"/>
          </p:nvPr>
        </p:nvSpPr>
        <p:spPr>
          <a:xfrm>
            <a:off x="2208708" y="696963"/>
            <a:ext cx="2595380" cy="3486954"/>
          </a:xfrm>
          <a:ln/>
        </p:spPr>
      </p:sp>
      <p:sp>
        <p:nvSpPr>
          <p:cNvPr id="497667" name="Rectangle 3"/>
          <p:cNvSpPr>
            <a:spLocks noGrp="1" noChangeArrowheads="1"/>
          </p:cNvSpPr>
          <p:nvPr>
            <p:ph type="body" idx="1"/>
          </p:nvPr>
        </p:nvSpPr>
        <p:spPr>
          <a:xfrm>
            <a:off x="935192" y="4414967"/>
            <a:ext cx="5140017" cy="4183792"/>
          </a:xfrm>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0DBE4C-E0DD-48F5-B1D8-5217C3405BB2}" type="slidenum">
              <a:rPr lang="en-US"/>
              <a:pPr/>
              <a:t>28</a:t>
            </a:fld>
            <a:endParaRPr lang="en-US"/>
          </a:p>
        </p:txBody>
      </p:sp>
      <p:sp>
        <p:nvSpPr>
          <p:cNvPr id="542722" name="Rectangle 2"/>
          <p:cNvSpPr>
            <a:spLocks noGrp="1" noRot="1" noChangeAspect="1" noChangeArrowheads="1" noTextEdit="1"/>
          </p:cNvSpPr>
          <p:nvPr>
            <p:ph type="sldImg"/>
          </p:nvPr>
        </p:nvSpPr>
        <p:spPr>
          <a:ln/>
        </p:spPr>
      </p:sp>
      <p:sp>
        <p:nvSpPr>
          <p:cNvPr id="542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0DBE4C-E0DD-48F5-B1D8-5217C3405BB2}" type="slidenum">
              <a:rPr lang="en-US"/>
              <a:pPr/>
              <a:t>29</a:t>
            </a:fld>
            <a:endParaRPr lang="en-US"/>
          </a:p>
        </p:txBody>
      </p:sp>
      <p:sp>
        <p:nvSpPr>
          <p:cNvPr id="542722" name="Rectangle 2"/>
          <p:cNvSpPr>
            <a:spLocks noGrp="1" noRot="1" noChangeAspect="1" noChangeArrowheads="1" noTextEdit="1"/>
          </p:cNvSpPr>
          <p:nvPr>
            <p:ph type="sldImg"/>
          </p:nvPr>
        </p:nvSpPr>
        <p:spPr>
          <a:ln/>
        </p:spPr>
      </p:sp>
      <p:sp>
        <p:nvSpPr>
          <p:cNvPr id="54272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099" name="Picture 27" descr="bigdice2"/>
          <p:cNvPicPr>
            <a:picLocks noChangeAspect="1" noChangeArrowheads="1"/>
          </p:cNvPicPr>
          <p:nvPr userDrawn="1"/>
        </p:nvPicPr>
        <p:blipFill>
          <a:blip r:embed="rId2"/>
          <a:srcRect r="1891" b="8026"/>
          <a:stretch>
            <a:fillRect/>
          </a:stretch>
        </p:blipFill>
        <p:spPr bwMode="auto">
          <a:xfrm>
            <a:off x="0" y="0"/>
            <a:ext cx="9144000" cy="6858000"/>
          </a:xfrm>
          <a:prstGeom prst="rect">
            <a:avLst/>
          </a:prstGeom>
          <a:noFill/>
        </p:spPr>
      </p:pic>
      <p:sp>
        <p:nvSpPr>
          <p:cNvPr id="3074" name="Rectangle 2"/>
          <p:cNvSpPr>
            <a:spLocks noGrp="1" noChangeArrowheads="1"/>
          </p:cNvSpPr>
          <p:nvPr>
            <p:ph type="ctrTitle"/>
          </p:nvPr>
        </p:nvSpPr>
        <p:spPr>
          <a:xfrm>
            <a:off x="152400" y="167604"/>
            <a:ext cx="7772400" cy="1470025"/>
          </a:xfrm>
        </p:spPr>
        <p:txBody>
          <a:bodyPr/>
          <a:lstStyle>
            <a:lvl1pPr>
              <a:defRPr b="1"/>
            </a:lvl1pPr>
          </a:lstStyle>
          <a:p>
            <a:r>
              <a:rPr lang="en-US" dirty="0"/>
              <a:t>Click to edit Master title style</a:t>
            </a:r>
          </a:p>
        </p:txBody>
      </p:sp>
      <p:sp>
        <p:nvSpPr>
          <p:cNvPr id="3075" name="Rectangle 3"/>
          <p:cNvSpPr>
            <a:spLocks noGrp="1" noChangeArrowheads="1"/>
          </p:cNvSpPr>
          <p:nvPr>
            <p:ph type="subTitle" idx="1"/>
          </p:nvPr>
        </p:nvSpPr>
        <p:spPr>
          <a:xfrm>
            <a:off x="152400" y="1905000"/>
            <a:ext cx="2971800" cy="3429000"/>
          </a:xfrm>
        </p:spPr>
        <p:txBody>
          <a:bodyPr/>
          <a:lstStyle>
            <a:lvl1pPr marL="0" indent="0" algn="ctr">
              <a:buFontTx/>
              <a:buNone/>
              <a:defRPr/>
            </a:lvl1pPr>
          </a:lstStyle>
          <a:p>
            <a:r>
              <a:rPr lang="en-US"/>
              <a:t>Click to edit Master subtitle style</a:t>
            </a:r>
          </a:p>
        </p:txBody>
      </p:sp>
      <p:sp>
        <p:nvSpPr>
          <p:cNvPr id="3090" name="Text Box 18"/>
          <p:cNvSpPr txBox="1">
            <a:spLocks noChangeArrowheads="1"/>
          </p:cNvSpPr>
          <p:nvPr userDrawn="1"/>
        </p:nvSpPr>
        <p:spPr bwMode="auto">
          <a:xfrm rot="19237452">
            <a:off x="4622800" y="519113"/>
            <a:ext cx="184150" cy="366712"/>
          </a:xfrm>
          <a:prstGeom prst="rect">
            <a:avLst/>
          </a:prstGeom>
          <a:noFill/>
          <a:ln w="9525">
            <a:noFill/>
            <a:miter lim="800000"/>
            <a:headEnd/>
            <a:tailEnd/>
          </a:ln>
          <a:effectLst/>
        </p:spPr>
        <p:txBody>
          <a:bodyPr wrap="none">
            <a:spAutoFit/>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4492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4492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066800"/>
            <a:ext cx="8229600" cy="3700463"/>
          </a:xfrm>
        </p:spPr>
        <p:txBody>
          <a:body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55" name="Picture 31" descr="dicesmall"/>
          <p:cNvPicPr>
            <a:picLocks noChangeAspect="1" noChangeArrowheads="1"/>
          </p:cNvPicPr>
          <p:nvPr userDrawn="1"/>
        </p:nvPicPr>
        <p:blipFill>
          <a:blip r:embed="rId15"/>
          <a:srcRect t="6250"/>
          <a:stretch>
            <a:fillRect/>
          </a:stretch>
        </p:blipFill>
        <p:spPr bwMode="auto">
          <a:xfrm>
            <a:off x="0" y="0"/>
            <a:ext cx="9144000" cy="6858000"/>
          </a:xfrm>
          <a:prstGeom prst="rect">
            <a:avLst/>
          </a:prstGeom>
          <a:noFill/>
        </p:spPr>
      </p:pic>
      <p:sp>
        <p:nvSpPr>
          <p:cNvPr id="1026" name="Rectangle 2"/>
          <p:cNvSpPr>
            <a:spLocks noGrp="1" noChangeArrowheads="1"/>
          </p:cNvSpPr>
          <p:nvPr>
            <p:ph type="title"/>
          </p:nvPr>
        </p:nvSpPr>
        <p:spPr bwMode="auto">
          <a:xfrm>
            <a:off x="457200" y="0"/>
            <a:ext cx="8229600"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066800"/>
            <a:ext cx="8229600" cy="4495800"/>
          </a:xfrm>
          <a:prstGeom prst="rect">
            <a:avLst/>
          </a:prstGeom>
          <a:noFill/>
          <a:ln w="9525">
            <a:noFill/>
            <a:miter lim="800000"/>
            <a:headEnd/>
            <a:tailEnd/>
          </a:ln>
          <a:effectLst/>
        </p:spPr>
        <p:txBody>
          <a:bodyPr vert="horz" wrap="square" lIns="45720" tIns="45720" rIns="18288" bIns="18288" numCol="1" anchor="t" anchorCtr="0" compatLnSpc="1">
            <a:prstTxWarp prst="textNoShape">
              <a:avLst/>
            </a:prstTxWarp>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png"/><Relationship Id="rId4" Type="http://schemas.openxmlformats.org/officeDocument/2006/relationships/oleObject" Target="../embeddings/oleObject2.bin"/></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Mathematical Induction</a:t>
            </a:r>
            <a:endParaRPr lang="en-US" dirty="0"/>
          </a:p>
        </p:txBody>
      </p:sp>
      <p:sp>
        <p:nvSpPr>
          <p:cNvPr id="5" name="Subtitle 4"/>
          <p:cNvSpPr>
            <a:spLocks noGrp="1"/>
          </p:cNvSpPr>
          <p:nvPr>
            <p:ph type="subTitle" idx="1"/>
          </p:nvPr>
        </p:nvSpPr>
        <p:spPr/>
        <p:txBody>
          <a:bodyPr>
            <a:normAutofit/>
          </a:bodyPr>
          <a:lstStyle/>
          <a:p>
            <a:r>
              <a:rPr lang="en-US" dirty="0" smtClean="0"/>
              <a:t>What it is?</a:t>
            </a:r>
          </a:p>
          <a:p>
            <a:r>
              <a:rPr lang="en-US" dirty="0" smtClean="0"/>
              <a:t>Why is it a legitimate proof method?</a:t>
            </a:r>
          </a:p>
          <a:p>
            <a:r>
              <a:rPr lang="en-US" dirty="0" smtClean="0"/>
              <a:t>How to use it?</a:t>
            </a:r>
            <a:endParaRPr lang="en-US" dirty="0"/>
          </a:p>
        </p:txBody>
      </p:sp>
    </p:spTree>
    <p:extLst>
      <p:ext uri="{BB962C8B-B14F-4D97-AF65-F5344CB8AC3E}">
        <p14:creationId xmlns:p14="http://schemas.microsoft.com/office/powerpoint/2010/main" val="9571438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3"/>
          <p:cNvSpPr>
            <a:spLocks noGrp="1" noChangeArrowheads="1"/>
          </p:cNvSpPr>
          <p:nvPr>
            <p:ph idx="1"/>
          </p:nvPr>
        </p:nvSpPr>
        <p:spPr>
          <a:xfrm>
            <a:off x="228600" y="1524000"/>
            <a:ext cx="4572000" cy="4525963"/>
          </a:xfrm>
        </p:spPr>
        <p:txBody>
          <a:bodyPr/>
          <a:lstStyle/>
          <a:p>
            <a:r>
              <a:rPr lang="en-US" dirty="0"/>
              <a:t>To prove that p(n) is true for all n </a:t>
            </a:r>
            <a:r>
              <a:rPr lang="en-US" dirty="0">
                <a:sym typeface="Symbol" pitchFamily="18" charset="2"/>
              </a:rPr>
              <a:t>n</a:t>
            </a:r>
            <a:r>
              <a:rPr lang="en-US" baseline="-25000" dirty="0">
                <a:sym typeface="Symbol" pitchFamily="18" charset="2"/>
              </a:rPr>
              <a:t>0</a:t>
            </a:r>
            <a:r>
              <a:rPr lang="en-US" dirty="0">
                <a:sym typeface="Symbol" pitchFamily="18" charset="2"/>
              </a:rPr>
              <a:t>:</a:t>
            </a:r>
          </a:p>
          <a:p>
            <a:pPr lvl="2">
              <a:spcAft>
                <a:spcPct val="40000"/>
              </a:spcAft>
            </a:pPr>
            <a:r>
              <a:rPr lang="en-US" dirty="0"/>
              <a:t>Show that p(n</a:t>
            </a:r>
            <a:r>
              <a:rPr lang="en-US" baseline="-25000" dirty="0"/>
              <a:t>0</a:t>
            </a:r>
            <a:r>
              <a:rPr lang="en-US" dirty="0"/>
              <a:t>) is true.</a:t>
            </a:r>
          </a:p>
          <a:p>
            <a:pPr lvl="2">
              <a:lnSpc>
                <a:spcPct val="135000"/>
              </a:lnSpc>
              <a:spcAft>
                <a:spcPct val="40000"/>
              </a:spcAft>
            </a:pPr>
            <a:r>
              <a:rPr lang="en-US" dirty="0"/>
              <a:t>Show that for all k </a:t>
            </a:r>
            <a:r>
              <a:rPr lang="en-US" dirty="0">
                <a:sym typeface="Symbol" pitchFamily="18" charset="2"/>
              </a:rPr>
              <a:t></a:t>
            </a:r>
            <a:r>
              <a:rPr lang="en-US" dirty="0"/>
              <a:t> n</a:t>
            </a:r>
            <a:r>
              <a:rPr lang="en-US" baseline="-25000" dirty="0"/>
              <a:t>0</a:t>
            </a:r>
            <a:r>
              <a:rPr lang="en-US" dirty="0"/>
              <a:t>, p(k) implies p(k+1). </a:t>
            </a:r>
            <a:br>
              <a:rPr lang="en-US" dirty="0"/>
            </a:br>
            <a:r>
              <a:rPr lang="en-US" dirty="0"/>
              <a:t> </a:t>
            </a:r>
            <a:r>
              <a:rPr lang="en-US" dirty="0" err="1">
                <a:solidFill>
                  <a:schemeClr val="accent6"/>
                </a:solidFill>
              </a:rPr>
              <a:t>I.e</a:t>
            </a:r>
            <a:r>
              <a:rPr lang="en-US" dirty="0"/>
              <a:t>, if p(k) is true, then p(k+1) is true also</a:t>
            </a:r>
          </a:p>
        </p:txBody>
      </p:sp>
      <p:sp>
        <p:nvSpPr>
          <p:cNvPr id="139266" name="Rectangle 2"/>
          <p:cNvSpPr>
            <a:spLocks noGrp="1" noChangeArrowheads="1"/>
          </p:cNvSpPr>
          <p:nvPr>
            <p:ph type="title"/>
          </p:nvPr>
        </p:nvSpPr>
        <p:spPr>
          <a:xfrm>
            <a:off x="457200" y="457200"/>
            <a:ext cx="8229600" cy="914400"/>
          </a:xfrm>
        </p:spPr>
        <p:txBody>
          <a:bodyPr>
            <a:normAutofit fontScale="90000"/>
          </a:bodyPr>
          <a:lstStyle/>
          <a:p>
            <a:r>
              <a:rPr lang="en-US" dirty="0"/>
              <a:t>Why does induction work</a:t>
            </a:r>
            <a:r>
              <a:rPr lang="en-US" dirty="0" smtClean="0"/>
              <a:t>?</a:t>
            </a:r>
            <a:br>
              <a:rPr lang="en-US" dirty="0" smtClean="0"/>
            </a:br>
            <a:r>
              <a:rPr lang="en-US" dirty="0" smtClean="0"/>
              <a:t>(Informal look)</a:t>
            </a:r>
            <a:endParaRPr lang="en-US" dirty="0"/>
          </a:p>
        </p:txBody>
      </p:sp>
      <p:pic>
        <p:nvPicPr>
          <p:cNvPr id="139268" name="Picture 4" descr="dominos"/>
          <p:cNvPicPr>
            <a:picLocks noChangeAspect="1" noChangeArrowheads="1"/>
          </p:cNvPicPr>
          <p:nvPr/>
        </p:nvPicPr>
        <p:blipFill>
          <a:blip r:embed="rId2"/>
          <a:srcRect/>
          <a:stretch>
            <a:fillRect/>
          </a:stretch>
        </p:blipFill>
        <p:spPr bwMode="auto">
          <a:xfrm>
            <a:off x="5410200" y="1524000"/>
            <a:ext cx="3641725" cy="3581400"/>
          </a:xfrm>
          <a:prstGeom prst="rect">
            <a:avLst/>
          </a:prstGeom>
          <a:noFill/>
        </p:spPr>
      </p:pic>
      <p:sp>
        <p:nvSpPr>
          <p:cNvPr id="139269" name="Text Box 5"/>
          <p:cNvSpPr txBox="1">
            <a:spLocks noChangeArrowheads="1"/>
          </p:cNvSpPr>
          <p:nvPr/>
        </p:nvSpPr>
        <p:spPr bwMode="auto">
          <a:xfrm>
            <a:off x="4191000" y="5151437"/>
            <a:ext cx="3810000" cy="1569660"/>
          </a:xfrm>
          <a:prstGeom prst="rect">
            <a:avLst/>
          </a:prstGeom>
          <a:noFill/>
          <a:ln w="9525">
            <a:noFill/>
            <a:miter lim="800000"/>
            <a:headEnd/>
            <a:tailEnd/>
          </a:ln>
          <a:effectLst/>
        </p:spPr>
        <p:txBody>
          <a:bodyPr>
            <a:spAutoFit/>
          </a:bodyPr>
          <a:lstStyle/>
          <a:p>
            <a:pPr eaLnBrk="1" hangingPunct="1">
              <a:spcBef>
                <a:spcPct val="50000"/>
              </a:spcBef>
            </a:pPr>
            <a:r>
              <a:rPr lang="en-US" sz="3200" b="1" dirty="0" smtClean="0">
                <a:latin typeface="Times New Roman" pitchFamily="18" charset="0"/>
              </a:rPr>
              <a:t>Pictures from </a:t>
            </a:r>
            <a:r>
              <a:rPr lang="en-US" sz="3200" b="1" dirty="0">
                <a:latin typeface="Times New Roman" pitchFamily="18" charset="0"/>
              </a:rPr>
              <a:t>Ralph </a:t>
            </a:r>
            <a:r>
              <a:rPr lang="en-US" sz="3200" b="1" dirty="0" err="1">
                <a:latin typeface="Times New Roman" pitchFamily="18" charset="0"/>
              </a:rPr>
              <a:t>Grimaldi's</a:t>
            </a:r>
            <a:r>
              <a:rPr lang="en-US" sz="3200" b="1" dirty="0">
                <a:latin typeface="Times New Roman" pitchFamily="18" charset="0"/>
              </a:rPr>
              <a:t> discrete math book.</a:t>
            </a:r>
          </a:p>
        </p:txBody>
      </p:sp>
      <p:sp>
        <p:nvSpPr>
          <p:cNvPr id="3" name="TextBox 2"/>
          <p:cNvSpPr txBox="1"/>
          <p:nvPr/>
        </p:nvSpPr>
        <p:spPr>
          <a:xfrm>
            <a:off x="228600" y="5486400"/>
            <a:ext cx="3657600" cy="1015663"/>
          </a:xfrm>
          <a:prstGeom prst="rect">
            <a:avLst/>
          </a:prstGeom>
          <a:noFill/>
          <a:ln>
            <a:solidFill>
              <a:schemeClr val="accent4"/>
            </a:solidFill>
          </a:ln>
        </p:spPr>
        <p:txBody>
          <a:bodyPr wrap="square" rtlCol="0">
            <a:spAutoFit/>
          </a:bodyPr>
          <a:lstStyle/>
          <a:p>
            <a:r>
              <a:rPr lang="en-US" sz="2000" dirty="0" smtClean="0"/>
              <a:t>First bullet, third picture.</a:t>
            </a:r>
          </a:p>
          <a:p>
            <a:r>
              <a:rPr lang="en-US" sz="2000" dirty="0" smtClean="0"/>
              <a:t>Second bullet, second picture.</a:t>
            </a:r>
          </a:p>
          <a:p>
            <a:r>
              <a:rPr lang="en-US" sz="2000" dirty="0" smtClean="0"/>
              <a:t>They all fall down!</a:t>
            </a:r>
            <a:endParaRPr lang="en-US" sz="2000" dirty="0"/>
          </a:p>
        </p:txBody>
      </p:sp>
    </p:spTree>
    <p:extLst>
      <p:ext uri="{BB962C8B-B14F-4D97-AF65-F5344CB8AC3E}">
        <p14:creationId xmlns:p14="http://schemas.microsoft.com/office/powerpoint/2010/main" val="2153159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926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92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7" name="Rectangle 3"/>
          <p:cNvSpPr>
            <a:spLocks noGrp="1" noChangeArrowheads="1"/>
          </p:cNvSpPr>
          <p:nvPr>
            <p:ph idx="1"/>
          </p:nvPr>
        </p:nvSpPr>
        <p:spPr/>
        <p:txBody>
          <a:bodyPr/>
          <a:lstStyle/>
          <a:p>
            <a:r>
              <a:rPr lang="en-US" dirty="0"/>
              <a:t>Next we focus on a formal proof of this, because:</a:t>
            </a:r>
          </a:p>
          <a:p>
            <a:pPr lvl="1"/>
            <a:r>
              <a:rPr lang="en-US" dirty="0"/>
              <a:t>Some people may not be </a:t>
            </a:r>
            <a:r>
              <a:rPr lang="en-US" dirty="0" smtClean="0"/>
              <a:t>convinced by the informal one</a:t>
            </a:r>
            <a:endParaRPr lang="en-US" dirty="0"/>
          </a:p>
          <a:p>
            <a:pPr lvl="1"/>
            <a:r>
              <a:rPr lang="en-US" dirty="0"/>
              <a:t>The proof itself illustrates </a:t>
            </a:r>
            <a:r>
              <a:rPr lang="en-US" dirty="0" smtClean="0"/>
              <a:t>some important </a:t>
            </a:r>
            <a:r>
              <a:rPr lang="en-US" dirty="0"/>
              <a:t>proof </a:t>
            </a:r>
            <a:r>
              <a:rPr lang="en-US" dirty="0" smtClean="0"/>
              <a:t>techniques</a:t>
            </a:r>
            <a:endParaRPr lang="en-US" dirty="0"/>
          </a:p>
          <a:p>
            <a:endParaRPr lang="en-US" dirty="0"/>
          </a:p>
        </p:txBody>
      </p:sp>
      <p:sp>
        <p:nvSpPr>
          <p:cNvPr id="169986" name="Rectangle 2"/>
          <p:cNvSpPr>
            <a:spLocks noGrp="1" noChangeArrowheads="1"/>
          </p:cNvSpPr>
          <p:nvPr>
            <p:ph type="title"/>
          </p:nvPr>
        </p:nvSpPr>
        <p:spPr/>
        <p:txBody>
          <a:bodyPr/>
          <a:lstStyle/>
          <a:p>
            <a:r>
              <a:rPr lang="en-US"/>
              <a:t>Why does induction work?</a:t>
            </a:r>
          </a:p>
        </p:txBody>
      </p:sp>
    </p:spTree>
    <p:extLst>
      <p:ext uri="{BB962C8B-B14F-4D97-AF65-F5344CB8AC3E}">
        <p14:creationId xmlns:p14="http://schemas.microsoft.com/office/powerpoint/2010/main" val="5989941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39" name="Rectangle 3"/>
          <p:cNvSpPr>
            <a:spLocks noGrp="1" noChangeArrowheads="1"/>
          </p:cNvSpPr>
          <p:nvPr>
            <p:ph idx="1"/>
          </p:nvPr>
        </p:nvSpPr>
        <p:spPr/>
        <p:txBody>
          <a:bodyPr>
            <a:normAutofit fontScale="92500" lnSpcReduction="10000"/>
          </a:bodyPr>
          <a:lstStyle/>
          <a:p>
            <a:pPr marL="609600" indent="-609600">
              <a:lnSpc>
                <a:spcPct val="90000"/>
              </a:lnSpc>
            </a:pPr>
            <a:r>
              <a:rPr lang="en-US" sz="2000" dirty="0"/>
              <a:t>Let p be a property (p: </a:t>
            </a:r>
            <a:r>
              <a:rPr lang="en-US" sz="2000" dirty="0" err="1"/>
              <a:t>int</a:t>
            </a:r>
            <a:r>
              <a:rPr lang="en-US" sz="2000" dirty="0"/>
              <a:t> </a:t>
            </a:r>
            <a:r>
              <a:rPr lang="en-US" sz="2000" dirty="0">
                <a:sym typeface="Wingdings" pitchFamily="2" charset="2"/>
              </a:rPr>
              <a:t></a:t>
            </a:r>
            <a:r>
              <a:rPr lang="en-US" sz="2000" dirty="0"/>
              <a:t> </a:t>
            </a:r>
            <a:r>
              <a:rPr lang="en-US" sz="2000" dirty="0" err="1"/>
              <a:t>boolean</a:t>
            </a:r>
            <a:r>
              <a:rPr lang="en-US" sz="2000" dirty="0"/>
              <a:t>).</a:t>
            </a:r>
          </a:p>
          <a:p>
            <a:pPr marL="609600" indent="-609600">
              <a:lnSpc>
                <a:spcPct val="90000"/>
              </a:lnSpc>
            </a:pPr>
            <a:r>
              <a:rPr lang="en-US" sz="2000" dirty="0"/>
              <a:t>Hypothesis:</a:t>
            </a:r>
          </a:p>
          <a:p>
            <a:pPr marL="1371600" lvl="2" indent="-457200">
              <a:lnSpc>
                <a:spcPct val="90000"/>
              </a:lnSpc>
              <a:spcBef>
                <a:spcPct val="5000"/>
              </a:spcBef>
              <a:spcAft>
                <a:spcPct val="5000"/>
              </a:spcAft>
              <a:buClr>
                <a:schemeClr val="tx1"/>
              </a:buClr>
              <a:buFontTx/>
              <a:buAutoNum type="alphaLcParenR"/>
            </a:pPr>
            <a:r>
              <a:rPr lang="en-US" dirty="0"/>
              <a:t>p(n</a:t>
            </a:r>
            <a:r>
              <a:rPr lang="en-US" baseline="-25000" dirty="0"/>
              <a:t>0</a:t>
            </a:r>
            <a:r>
              <a:rPr lang="en-US" dirty="0"/>
              <a:t>) is true.</a:t>
            </a:r>
          </a:p>
          <a:p>
            <a:pPr marL="1371600" lvl="2" indent="-457200">
              <a:lnSpc>
                <a:spcPct val="135000"/>
              </a:lnSpc>
              <a:spcBef>
                <a:spcPct val="5000"/>
              </a:spcBef>
              <a:spcAft>
                <a:spcPct val="5000"/>
              </a:spcAft>
              <a:buClr>
                <a:schemeClr val="tx1"/>
              </a:buClr>
              <a:buFontTx/>
              <a:buAutoNum type="alphaLcParenR"/>
            </a:pPr>
            <a:r>
              <a:rPr lang="en-US" dirty="0"/>
              <a:t>For all k </a:t>
            </a:r>
            <a:r>
              <a:rPr lang="en-US" dirty="0">
                <a:sym typeface="Symbol" pitchFamily="18" charset="2"/>
              </a:rPr>
              <a:t></a:t>
            </a:r>
            <a:r>
              <a:rPr lang="en-US" dirty="0"/>
              <a:t> n</a:t>
            </a:r>
            <a:r>
              <a:rPr lang="en-US" baseline="-25000" dirty="0"/>
              <a:t>0</a:t>
            </a:r>
            <a:r>
              <a:rPr lang="en-US" dirty="0"/>
              <a:t>, p(k) implies p(k+1).  </a:t>
            </a:r>
            <a:r>
              <a:rPr lang="en-US" dirty="0" err="1"/>
              <a:t>I.e</a:t>
            </a:r>
            <a:r>
              <a:rPr lang="en-US" dirty="0"/>
              <a:t>, if p(k) is true, </a:t>
            </a:r>
            <a:br>
              <a:rPr lang="en-US" dirty="0"/>
            </a:br>
            <a:r>
              <a:rPr lang="en-US" dirty="0"/>
              <a:t>then p(k+1) is true also</a:t>
            </a:r>
          </a:p>
          <a:p>
            <a:pPr marL="609600" indent="-609600">
              <a:lnSpc>
                <a:spcPct val="90000"/>
              </a:lnSpc>
              <a:spcBef>
                <a:spcPct val="5000"/>
              </a:spcBef>
              <a:spcAft>
                <a:spcPct val="5000"/>
              </a:spcAft>
              <a:buClr>
                <a:schemeClr val="tx1"/>
              </a:buClr>
            </a:pPr>
            <a:r>
              <a:rPr lang="en-US" sz="2700" dirty="0"/>
              <a:t> Desired C</a:t>
            </a:r>
            <a:r>
              <a:rPr lang="en-US" sz="2200" dirty="0"/>
              <a:t>onclusion: If n is </a:t>
            </a:r>
            <a:r>
              <a:rPr lang="en-US" sz="2200" dirty="0" smtClean="0"/>
              <a:t>any integer with </a:t>
            </a:r>
            <a:r>
              <a:rPr lang="en-US" sz="2000" dirty="0"/>
              <a:t>n</a:t>
            </a:r>
            <a:r>
              <a:rPr lang="en-US" sz="2000" dirty="0">
                <a:sym typeface="Symbol" pitchFamily="18" charset="2"/>
              </a:rPr>
              <a:t></a:t>
            </a:r>
            <a:r>
              <a:rPr lang="en-US" sz="2000" dirty="0"/>
              <a:t> n</a:t>
            </a:r>
            <a:r>
              <a:rPr lang="en-US" sz="2000" baseline="-25000" dirty="0"/>
              <a:t>0</a:t>
            </a:r>
            <a:r>
              <a:rPr lang="en-US" sz="2200" dirty="0"/>
              <a:t>, then  p(n) is true</a:t>
            </a:r>
            <a:r>
              <a:rPr lang="en-US" sz="2200" baseline="-25000" dirty="0"/>
              <a:t>. </a:t>
            </a:r>
            <a:r>
              <a:rPr lang="en-US" sz="2000" baseline="-25000" dirty="0" smtClean="0"/>
              <a:t> </a:t>
            </a:r>
            <a:r>
              <a:rPr lang="en-US" sz="2000" baseline="-25000" dirty="0" smtClean="0">
                <a:solidFill>
                  <a:schemeClr val="hlink"/>
                </a:solidFill>
              </a:rPr>
              <a:t> </a:t>
            </a:r>
            <a:r>
              <a:rPr lang="en-US" sz="2000" b="1" dirty="0">
                <a:solidFill>
                  <a:schemeClr val="accent6"/>
                </a:solidFill>
              </a:rPr>
              <a:t>If </a:t>
            </a:r>
            <a:r>
              <a:rPr lang="en-US" sz="2000" b="1" dirty="0" smtClean="0">
                <a:solidFill>
                  <a:schemeClr val="accent6"/>
                </a:solidFill>
              </a:rPr>
              <a:t>we can prove this, then induction is a legitimate proof method.</a:t>
            </a:r>
            <a:endParaRPr lang="en-US" sz="2000" b="1" dirty="0">
              <a:solidFill>
                <a:schemeClr val="accent6"/>
              </a:solidFill>
            </a:endParaRPr>
          </a:p>
          <a:p>
            <a:pPr marL="609600" indent="-609600">
              <a:lnSpc>
                <a:spcPct val="90000"/>
              </a:lnSpc>
              <a:spcBef>
                <a:spcPct val="5000"/>
              </a:spcBef>
              <a:spcAft>
                <a:spcPct val="5000"/>
              </a:spcAft>
              <a:buClr>
                <a:schemeClr val="tx1"/>
              </a:buClr>
            </a:pPr>
            <a:endParaRPr lang="en-US" sz="2000" dirty="0">
              <a:solidFill>
                <a:schemeClr val="hlink"/>
              </a:solidFill>
            </a:endParaRPr>
          </a:p>
          <a:p>
            <a:pPr marL="609600" indent="-609600">
              <a:lnSpc>
                <a:spcPct val="90000"/>
              </a:lnSpc>
              <a:spcBef>
                <a:spcPct val="5000"/>
              </a:spcBef>
              <a:spcAft>
                <a:spcPct val="5000"/>
              </a:spcAft>
              <a:buClr>
                <a:schemeClr val="tx1"/>
              </a:buClr>
            </a:pPr>
            <a:r>
              <a:rPr lang="en-US" sz="2000" dirty="0">
                <a:solidFill>
                  <a:schemeClr val="accent6"/>
                </a:solidFill>
              </a:rPr>
              <a:t>Proof that the conclusion follows from the </a:t>
            </a:r>
            <a:r>
              <a:rPr lang="en-US" sz="2000" dirty="0" smtClean="0">
                <a:solidFill>
                  <a:schemeClr val="accent6"/>
                </a:solidFill>
              </a:rPr>
              <a:t>hypothesis:</a:t>
            </a:r>
            <a:endParaRPr lang="en-US" sz="2000" dirty="0">
              <a:solidFill>
                <a:schemeClr val="accent6"/>
              </a:solidFill>
            </a:endParaRPr>
          </a:p>
          <a:p>
            <a:pPr marL="609600" indent="-609600">
              <a:lnSpc>
                <a:spcPct val="115000"/>
              </a:lnSpc>
            </a:pPr>
            <a:r>
              <a:rPr lang="en-US" sz="2000" dirty="0"/>
              <a:t>Let S be the set {n</a:t>
            </a:r>
            <a:r>
              <a:rPr lang="en-US" sz="2000" dirty="0">
                <a:sym typeface="Symbol" pitchFamily="18" charset="2"/>
              </a:rPr>
              <a:t></a:t>
            </a:r>
            <a:r>
              <a:rPr lang="en-US" sz="2000" dirty="0"/>
              <a:t> n</a:t>
            </a:r>
            <a:r>
              <a:rPr lang="en-US" sz="2000" baseline="-25000" dirty="0"/>
              <a:t>0</a:t>
            </a:r>
            <a:r>
              <a:rPr lang="en-US" sz="2000" dirty="0"/>
              <a:t> : p(n) is false}.  </a:t>
            </a:r>
          </a:p>
          <a:p>
            <a:pPr marL="609600" indent="-609600">
              <a:lnSpc>
                <a:spcPct val="115000"/>
              </a:lnSpc>
            </a:pPr>
            <a:r>
              <a:rPr lang="en-US" sz="2000" dirty="0"/>
              <a:t>It suffices to show that S is empty. </a:t>
            </a:r>
          </a:p>
          <a:p>
            <a:pPr marL="609600" indent="-609600">
              <a:lnSpc>
                <a:spcPct val="115000"/>
              </a:lnSpc>
            </a:pPr>
            <a:r>
              <a:rPr lang="en-US" sz="2000" dirty="0"/>
              <a:t>We do it by contradiction.  </a:t>
            </a:r>
            <a:endParaRPr lang="en-US" sz="2000" dirty="0" smtClean="0"/>
          </a:p>
          <a:p>
            <a:pPr marL="865632" lvl="1" indent="-609600">
              <a:lnSpc>
                <a:spcPct val="115000"/>
              </a:lnSpc>
            </a:pPr>
            <a:r>
              <a:rPr lang="en-US" sz="1600" dirty="0" smtClean="0"/>
              <a:t>Assume that S is non-empty and show that this leads to a contradiction.</a:t>
            </a:r>
            <a:endParaRPr lang="en-US" sz="1600" dirty="0"/>
          </a:p>
          <a:p>
            <a:pPr marL="609600" indent="-609600">
              <a:lnSpc>
                <a:spcPct val="90000"/>
              </a:lnSpc>
              <a:spcBef>
                <a:spcPct val="5000"/>
              </a:spcBef>
              <a:spcAft>
                <a:spcPct val="5000"/>
              </a:spcAft>
              <a:buClr>
                <a:schemeClr val="tx1"/>
              </a:buClr>
            </a:pPr>
            <a:endParaRPr lang="en-US" sz="2000" dirty="0">
              <a:solidFill>
                <a:schemeClr val="hlink"/>
              </a:solidFill>
            </a:endParaRPr>
          </a:p>
        </p:txBody>
      </p:sp>
      <p:sp>
        <p:nvSpPr>
          <p:cNvPr id="142338" name="Rectangle 2"/>
          <p:cNvSpPr>
            <a:spLocks noGrp="1" noChangeArrowheads="1"/>
          </p:cNvSpPr>
          <p:nvPr>
            <p:ph type="title"/>
          </p:nvPr>
        </p:nvSpPr>
        <p:spPr/>
        <p:txBody>
          <a:bodyPr>
            <a:normAutofit fontScale="90000"/>
          </a:bodyPr>
          <a:lstStyle/>
          <a:p>
            <a:r>
              <a:rPr lang="en-US" dirty="0"/>
              <a:t>Proof that induction </a:t>
            </a:r>
            <a:r>
              <a:rPr lang="en-US" dirty="0" smtClean="0"/>
              <a:t>works (Overview)</a:t>
            </a:r>
            <a:endParaRPr lang="en-US" dirty="0"/>
          </a:p>
        </p:txBody>
      </p:sp>
    </p:spTree>
    <p:extLst>
      <p:ext uri="{BB962C8B-B14F-4D97-AF65-F5344CB8AC3E}">
        <p14:creationId xmlns:p14="http://schemas.microsoft.com/office/powerpoint/2010/main" val="1137102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42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4233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4233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14233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4233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42339">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42339">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42339">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42339">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4233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build="p" bldLvl="2"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63" name="Rectangle 3"/>
          <p:cNvSpPr>
            <a:spLocks noGrp="1" noChangeArrowheads="1"/>
          </p:cNvSpPr>
          <p:nvPr>
            <p:ph idx="1"/>
          </p:nvPr>
        </p:nvSpPr>
        <p:spPr>
          <a:xfrm>
            <a:off x="457200" y="990600"/>
            <a:ext cx="8229600" cy="5486400"/>
          </a:xfrm>
        </p:spPr>
        <p:txBody>
          <a:bodyPr>
            <a:normAutofit fontScale="92500" lnSpcReduction="20000"/>
          </a:bodyPr>
          <a:lstStyle/>
          <a:p>
            <a:pPr marL="609600" indent="-609600">
              <a:lnSpc>
                <a:spcPct val="80000"/>
              </a:lnSpc>
            </a:pPr>
            <a:r>
              <a:rPr lang="en-US" sz="1800" dirty="0"/>
              <a:t>             Hypothesis:</a:t>
            </a:r>
          </a:p>
          <a:p>
            <a:pPr marL="2209800" lvl="4" indent="-381000">
              <a:lnSpc>
                <a:spcPct val="80000"/>
              </a:lnSpc>
              <a:spcBef>
                <a:spcPct val="5000"/>
              </a:spcBef>
              <a:spcAft>
                <a:spcPct val="5000"/>
              </a:spcAft>
              <a:buClr>
                <a:schemeClr val="tx1"/>
              </a:buClr>
              <a:buFontTx/>
              <a:buAutoNum type="alphaLcParenR"/>
            </a:pPr>
            <a:r>
              <a:rPr lang="en-US" sz="1800" dirty="0"/>
              <a:t>p(n</a:t>
            </a:r>
            <a:r>
              <a:rPr lang="en-US" sz="1800" baseline="-25000" dirty="0"/>
              <a:t>0</a:t>
            </a:r>
            <a:r>
              <a:rPr lang="en-US" sz="1800" dirty="0"/>
              <a:t>) is true.</a:t>
            </a:r>
          </a:p>
          <a:p>
            <a:pPr marL="2209800" lvl="4" indent="-381000">
              <a:lnSpc>
                <a:spcPct val="135000"/>
              </a:lnSpc>
              <a:spcBef>
                <a:spcPct val="5000"/>
              </a:spcBef>
              <a:spcAft>
                <a:spcPct val="5000"/>
              </a:spcAft>
              <a:buClr>
                <a:schemeClr val="tx1"/>
              </a:buClr>
              <a:buFontTx/>
              <a:buAutoNum type="alphaLcParenR"/>
            </a:pPr>
            <a:r>
              <a:rPr lang="en-US" sz="1800" dirty="0"/>
              <a:t>For all k </a:t>
            </a:r>
            <a:r>
              <a:rPr lang="en-US" sz="1800" dirty="0">
                <a:sym typeface="Symbol" pitchFamily="18" charset="2"/>
              </a:rPr>
              <a:t></a:t>
            </a:r>
            <a:r>
              <a:rPr lang="en-US" sz="1800" dirty="0"/>
              <a:t> n</a:t>
            </a:r>
            <a:r>
              <a:rPr lang="en-US" sz="1800" baseline="-25000" dirty="0"/>
              <a:t>0</a:t>
            </a:r>
            <a:r>
              <a:rPr lang="en-US" sz="1800" dirty="0"/>
              <a:t>, p(k) implies p(k+1). </a:t>
            </a:r>
          </a:p>
          <a:p>
            <a:pPr marL="1371600" lvl="2" indent="-457200">
              <a:lnSpc>
                <a:spcPct val="135000"/>
              </a:lnSpc>
              <a:spcBef>
                <a:spcPct val="5000"/>
              </a:spcBef>
              <a:spcAft>
                <a:spcPct val="5000"/>
              </a:spcAft>
              <a:buClr>
                <a:schemeClr val="tx1"/>
              </a:buClr>
              <a:buFontTx/>
              <a:buNone/>
            </a:pPr>
            <a:r>
              <a:rPr lang="en-US" sz="1900" dirty="0"/>
              <a:t>       Desired C</a:t>
            </a:r>
            <a:r>
              <a:rPr lang="en-US" sz="1600" b="1" dirty="0"/>
              <a:t>onclusion:</a:t>
            </a:r>
            <a:r>
              <a:rPr lang="en-US" sz="1600" dirty="0"/>
              <a:t> If n is </a:t>
            </a:r>
            <a:r>
              <a:rPr lang="en-US" sz="1600" dirty="0" smtClean="0"/>
              <a:t>any integer with </a:t>
            </a:r>
            <a:r>
              <a:rPr lang="en-US" sz="1500" dirty="0"/>
              <a:t>n</a:t>
            </a:r>
            <a:r>
              <a:rPr lang="en-US" sz="1500" dirty="0">
                <a:sym typeface="Symbol" pitchFamily="18" charset="2"/>
              </a:rPr>
              <a:t></a:t>
            </a:r>
            <a:r>
              <a:rPr lang="en-US" sz="1500" dirty="0"/>
              <a:t> n</a:t>
            </a:r>
            <a:r>
              <a:rPr lang="en-US" sz="1500" baseline="-25000" dirty="0"/>
              <a:t>0</a:t>
            </a:r>
            <a:r>
              <a:rPr lang="en-US" sz="1600" dirty="0"/>
              <a:t>, then  p(n) is true</a:t>
            </a:r>
            <a:r>
              <a:rPr lang="en-US" sz="1600" baseline="-25000" dirty="0">
                <a:solidFill>
                  <a:schemeClr val="accent6"/>
                </a:solidFill>
              </a:rPr>
              <a:t>. </a:t>
            </a:r>
            <a:r>
              <a:rPr lang="en-US" sz="1600" b="1" baseline="-25000" dirty="0">
                <a:solidFill>
                  <a:schemeClr val="accent6"/>
                </a:solidFill>
              </a:rPr>
              <a:t> </a:t>
            </a:r>
            <a:r>
              <a:rPr lang="en-US" sz="1600" b="1" dirty="0">
                <a:solidFill>
                  <a:schemeClr val="accent6"/>
                </a:solidFill>
              </a:rPr>
              <a:t>If this </a:t>
            </a:r>
            <a:r>
              <a:rPr lang="en-US" sz="1600" b="1" dirty="0" smtClean="0">
                <a:solidFill>
                  <a:schemeClr val="accent6"/>
                </a:solidFill>
              </a:rPr>
              <a:t>conclusion is </a:t>
            </a:r>
            <a:r>
              <a:rPr lang="en-US" sz="1600" b="1" dirty="0">
                <a:solidFill>
                  <a:schemeClr val="accent6"/>
                </a:solidFill>
              </a:rPr>
              <a:t>true, induction </a:t>
            </a:r>
            <a:r>
              <a:rPr lang="en-US" sz="1600" b="1" dirty="0" smtClean="0">
                <a:solidFill>
                  <a:schemeClr val="accent6"/>
                </a:solidFill>
              </a:rPr>
              <a:t>is a legitimate proof method</a:t>
            </a:r>
            <a:r>
              <a:rPr lang="en-US" sz="1600" dirty="0" smtClean="0">
                <a:solidFill>
                  <a:schemeClr val="accent6"/>
                </a:solidFill>
              </a:rPr>
              <a:t>.</a:t>
            </a:r>
            <a:endParaRPr lang="en-US" sz="1600" dirty="0">
              <a:solidFill>
                <a:schemeClr val="accent6"/>
              </a:solidFill>
            </a:endParaRPr>
          </a:p>
          <a:p>
            <a:pPr marL="609600" indent="-609600">
              <a:lnSpc>
                <a:spcPct val="115000"/>
              </a:lnSpc>
            </a:pPr>
            <a:r>
              <a:rPr lang="en-US" sz="1800" b="1" dirty="0"/>
              <a:t>Proof: </a:t>
            </a:r>
            <a:r>
              <a:rPr lang="en-US" sz="1800" dirty="0"/>
              <a:t>Assume a) and b). </a:t>
            </a:r>
            <a:r>
              <a:rPr lang="en-US" sz="1800" b="1" dirty="0"/>
              <a:t> </a:t>
            </a:r>
            <a:r>
              <a:rPr lang="en-US" sz="1800" dirty="0"/>
              <a:t>Let S be the set {n</a:t>
            </a:r>
            <a:r>
              <a:rPr lang="en-US" sz="1800" dirty="0">
                <a:sym typeface="Symbol" pitchFamily="18" charset="2"/>
              </a:rPr>
              <a:t></a:t>
            </a:r>
            <a:r>
              <a:rPr lang="en-US" sz="1800" dirty="0"/>
              <a:t> n</a:t>
            </a:r>
            <a:r>
              <a:rPr lang="en-US" sz="1800" baseline="-25000" dirty="0"/>
              <a:t>0</a:t>
            </a:r>
            <a:r>
              <a:rPr lang="en-US" sz="1800" dirty="0"/>
              <a:t> : p(n) is false}. </a:t>
            </a:r>
            <a:br>
              <a:rPr lang="en-US" sz="1800" dirty="0"/>
            </a:br>
            <a:r>
              <a:rPr lang="en-US" sz="1800" b="1" dirty="0">
                <a:solidFill>
                  <a:schemeClr val="accent6"/>
                </a:solidFill>
              </a:rPr>
              <a:t>We want to show that S is empty</a:t>
            </a:r>
            <a:r>
              <a:rPr lang="en-US" sz="1800" dirty="0">
                <a:solidFill>
                  <a:schemeClr val="accent6"/>
                </a:solidFill>
              </a:rPr>
              <a:t>;</a:t>
            </a:r>
            <a:r>
              <a:rPr lang="en-US" sz="1800" dirty="0"/>
              <a:t> we do it by contradiction.  </a:t>
            </a:r>
          </a:p>
          <a:p>
            <a:pPr marL="990600" lvl="1" indent="-533400">
              <a:lnSpc>
                <a:spcPct val="105000"/>
              </a:lnSpc>
            </a:pPr>
            <a:r>
              <a:rPr lang="en-US" sz="1800" b="1" dirty="0">
                <a:solidFill>
                  <a:schemeClr val="accent6"/>
                </a:solidFill>
              </a:rPr>
              <a:t>Assume that S is non-empty</a:t>
            </a:r>
            <a:r>
              <a:rPr lang="en-US" sz="1800" b="1" dirty="0">
                <a:solidFill>
                  <a:schemeClr val="accent1"/>
                </a:solidFill>
              </a:rPr>
              <a:t>.</a:t>
            </a:r>
            <a:r>
              <a:rPr lang="en-US" sz="1800" dirty="0"/>
              <a:t>  Then the well-ordering principle says that S has a smallest element (call it </a:t>
            </a:r>
            <a:r>
              <a:rPr lang="en-US" sz="1800" b="1" dirty="0" err="1" smtClean="0">
                <a:solidFill>
                  <a:schemeClr val="accent4"/>
                </a:solidFill>
              </a:rPr>
              <a:t>s</a:t>
            </a:r>
            <a:r>
              <a:rPr lang="en-US" sz="1800" b="1" baseline="-25000" dirty="0" err="1" smtClean="0">
                <a:solidFill>
                  <a:schemeClr val="accent4"/>
                </a:solidFill>
              </a:rPr>
              <a:t>min</a:t>
            </a:r>
            <a:r>
              <a:rPr lang="en-US" sz="1800" dirty="0" smtClean="0"/>
              <a:t>).</a:t>
            </a:r>
            <a:r>
              <a:rPr lang="en-US" sz="1800" dirty="0"/>
              <a:t/>
            </a:r>
            <a:br>
              <a:rPr lang="en-US" sz="1800" dirty="0"/>
            </a:br>
            <a:r>
              <a:rPr lang="en-US" sz="1800" dirty="0"/>
              <a:t>We try to show that this leads to a contradiction.</a:t>
            </a:r>
          </a:p>
          <a:p>
            <a:pPr marL="990600" lvl="1" indent="-533400">
              <a:lnSpc>
                <a:spcPct val="105000"/>
              </a:lnSpc>
            </a:pPr>
            <a:r>
              <a:rPr lang="en-US" sz="1800" dirty="0"/>
              <a:t> Note that </a:t>
            </a:r>
            <a:r>
              <a:rPr lang="en-US" sz="1800" dirty="0" smtClean="0"/>
              <a:t>p(</a:t>
            </a:r>
            <a:r>
              <a:rPr lang="en-US" sz="1800" b="1" dirty="0" err="1" smtClean="0">
                <a:solidFill>
                  <a:schemeClr val="accent4"/>
                </a:solidFill>
              </a:rPr>
              <a:t>s</a:t>
            </a:r>
            <a:r>
              <a:rPr lang="en-US" sz="1800" b="1" baseline="-25000" dirty="0" err="1" smtClean="0">
                <a:solidFill>
                  <a:schemeClr val="accent4"/>
                </a:solidFill>
              </a:rPr>
              <a:t>min</a:t>
            </a:r>
            <a:r>
              <a:rPr lang="en-US" sz="1800" dirty="0" smtClean="0"/>
              <a:t>) </a:t>
            </a:r>
            <a:r>
              <a:rPr lang="en-US" sz="1800" dirty="0"/>
              <a:t>has to be false. </a:t>
            </a:r>
            <a:r>
              <a:rPr lang="en-US" sz="1800" b="1" dirty="0"/>
              <a:t> </a:t>
            </a:r>
            <a:r>
              <a:rPr lang="en-US" sz="1800" b="1" dirty="0">
                <a:solidFill>
                  <a:schemeClr val="accent6"/>
                </a:solidFill>
              </a:rPr>
              <a:t>Why?</a:t>
            </a:r>
          </a:p>
          <a:p>
            <a:pPr marL="990600" lvl="1" indent="-533400">
              <a:lnSpc>
                <a:spcPct val="105000"/>
              </a:lnSpc>
            </a:pPr>
            <a:r>
              <a:rPr lang="en-US" sz="1800" b="1" dirty="0" err="1" smtClean="0">
                <a:solidFill>
                  <a:schemeClr val="accent4"/>
                </a:solidFill>
              </a:rPr>
              <a:t>s</a:t>
            </a:r>
            <a:r>
              <a:rPr lang="en-US" sz="1800" b="1" baseline="-25000" dirty="0" err="1" smtClean="0">
                <a:solidFill>
                  <a:schemeClr val="accent4"/>
                </a:solidFill>
              </a:rPr>
              <a:t>min</a:t>
            </a:r>
            <a:r>
              <a:rPr lang="en-US" sz="1800" dirty="0" smtClean="0"/>
              <a:t> </a:t>
            </a:r>
            <a:r>
              <a:rPr lang="en-US" sz="1800" dirty="0"/>
              <a:t>cannot be n</a:t>
            </a:r>
            <a:r>
              <a:rPr lang="en-US" sz="1800" baseline="-25000" dirty="0"/>
              <a:t>0</a:t>
            </a:r>
            <a:r>
              <a:rPr lang="en-US" sz="1800" dirty="0"/>
              <a:t>, by hypothesis (a).  Thus </a:t>
            </a:r>
            <a:r>
              <a:rPr lang="en-US" sz="1800" b="1" dirty="0" err="1" smtClean="0">
                <a:solidFill>
                  <a:schemeClr val="accent4"/>
                </a:solidFill>
              </a:rPr>
              <a:t>s</a:t>
            </a:r>
            <a:r>
              <a:rPr lang="en-US" sz="1800" b="1" baseline="-25000" dirty="0" err="1" smtClean="0">
                <a:solidFill>
                  <a:schemeClr val="accent4"/>
                </a:solidFill>
              </a:rPr>
              <a:t>min</a:t>
            </a:r>
            <a:r>
              <a:rPr lang="en-US" sz="1800" dirty="0" smtClean="0"/>
              <a:t> </a:t>
            </a:r>
            <a:r>
              <a:rPr lang="en-US" sz="1800" dirty="0"/>
              <a:t>must be &gt; n</a:t>
            </a:r>
            <a:r>
              <a:rPr lang="en-US" sz="1800" baseline="-25000" dirty="0"/>
              <a:t>0</a:t>
            </a:r>
            <a:r>
              <a:rPr lang="en-US" sz="1800" dirty="0"/>
              <a:t>. </a:t>
            </a:r>
            <a:r>
              <a:rPr lang="en-US" sz="1800" dirty="0">
                <a:solidFill>
                  <a:srgbClr val="FF0066"/>
                </a:solidFill>
              </a:rPr>
              <a:t> </a:t>
            </a:r>
            <a:r>
              <a:rPr lang="en-US" sz="1800" b="1" dirty="0">
                <a:solidFill>
                  <a:schemeClr val="accent6"/>
                </a:solidFill>
              </a:rPr>
              <a:t>Why?</a:t>
            </a:r>
          </a:p>
          <a:p>
            <a:pPr marL="990600" lvl="1" indent="-533400">
              <a:lnSpc>
                <a:spcPct val="105000"/>
              </a:lnSpc>
            </a:pPr>
            <a:r>
              <a:rPr lang="en-US" sz="1800" dirty="0"/>
              <a:t>Thus </a:t>
            </a:r>
            <a:r>
              <a:rPr lang="en-US" sz="1800" dirty="0" smtClean="0"/>
              <a:t>smin-1 </a:t>
            </a:r>
            <a:r>
              <a:rPr lang="en-US" sz="1800" dirty="0">
                <a:sym typeface="Symbol" pitchFamily="18" charset="2"/>
              </a:rPr>
              <a:t></a:t>
            </a:r>
            <a:r>
              <a:rPr lang="en-US" sz="1800" dirty="0"/>
              <a:t> n</a:t>
            </a:r>
            <a:r>
              <a:rPr lang="en-US" sz="1800" baseline="-25000" dirty="0"/>
              <a:t>0</a:t>
            </a:r>
            <a:r>
              <a:rPr lang="en-US" sz="1800" dirty="0"/>
              <a:t>. Since </a:t>
            </a:r>
            <a:r>
              <a:rPr lang="en-US" sz="1800" b="1" dirty="0" err="1" smtClean="0">
                <a:solidFill>
                  <a:schemeClr val="accent4"/>
                </a:solidFill>
              </a:rPr>
              <a:t>s</a:t>
            </a:r>
            <a:r>
              <a:rPr lang="en-US" sz="1800" b="1" baseline="-25000" dirty="0" err="1" smtClean="0">
                <a:solidFill>
                  <a:schemeClr val="accent4"/>
                </a:solidFill>
              </a:rPr>
              <a:t>min</a:t>
            </a:r>
            <a:r>
              <a:rPr lang="en-US" sz="1800" dirty="0" smtClean="0"/>
              <a:t> </a:t>
            </a:r>
            <a:r>
              <a:rPr lang="en-US" sz="1800" dirty="0"/>
              <a:t>is the smallest element of S, </a:t>
            </a:r>
            <a:r>
              <a:rPr lang="en-US" sz="1800" b="1" dirty="0" err="1" smtClean="0">
                <a:solidFill>
                  <a:schemeClr val="accent4"/>
                </a:solidFill>
              </a:rPr>
              <a:t>s</a:t>
            </a:r>
            <a:r>
              <a:rPr lang="en-US" sz="1800" b="1" baseline="-25000" dirty="0" err="1" smtClean="0">
                <a:solidFill>
                  <a:schemeClr val="accent4"/>
                </a:solidFill>
              </a:rPr>
              <a:t>min</a:t>
            </a:r>
            <a:r>
              <a:rPr lang="en-US" sz="1800" b="1" baseline="-25000" dirty="0" smtClean="0">
                <a:solidFill>
                  <a:schemeClr val="accent4"/>
                </a:solidFill>
              </a:rPr>
              <a:t> </a:t>
            </a:r>
            <a:r>
              <a:rPr lang="en-US" sz="1800" dirty="0" smtClean="0"/>
              <a:t>-1 </a:t>
            </a:r>
            <a:r>
              <a:rPr lang="en-US" sz="1800" dirty="0"/>
              <a:t>cannot be an element of S. </a:t>
            </a:r>
            <a:r>
              <a:rPr lang="en-US" sz="1800" dirty="0">
                <a:solidFill>
                  <a:srgbClr val="FF0066"/>
                </a:solidFill>
              </a:rPr>
              <a:t> </a:t>
            </a:r>
            <a:r>
              <a:rPr lang="en-US" sz="1800" b="1" dirty="0">
                <a:solidFill>
                  <a:schemeClr val="accent6"/>
                </a:solidFill>
              </a:rPr>
              <a:t>What does this say about p </a:t>
            </a:r>
            <a:r>
              <a:rPr lang="en-US" sz="1800" b="1" dirty="0" smtClean="0">
                <a:solidFill>
                  <a:schemeClr val="accent6"/>
                </a:solidFill>
              </a:rPr>
              <a:t>(</a:t>
            </a:r>
            <a:r>
              <a:rPr lang="en-US" sz="1800" b="1" dirty="0" err="1" smtClean="0">
                <a:solidFill>
                  <a:schemeClr val="accent4"/>
                </a:solidFill>
              </a:rPr>
              <a:t>s</a:t>
            </a:r>
            <a:r>
              <a:rPr lang="en-US" sz="1800" b="1" baseline="-25000" dirty="0" err="1" smtClean="0">
                <a:solidFill>
                  <a:schemeClr val="accent4"/>
                </a:solidFill>
              </a:rPr>
              <a:t>min</a:t>
            </a:r>
            <a:r>
              <a:rPr lang="en-US" sz="1800" b="1" dirty="0" smtClean="0">
                <a:solidFill>
                  <a:schemeClr val="accent6"/>
                </a:solidFill>
              </a:rPr>
              <a:t> </a:t>
            </a:r>
            <a:r>
              <a:rPr lang="en-US" sz="1800" b="1" dirty="0">
                <a:solidFill>
                  <a:schemeClr val="accent6"/>
                </a:solidFill>
              </a:rPr>
              <a:t>– 1)?</a:t>
            </a:r>
          </a:p>
          <a:p>
            <a:pPr marL="1371600" lvl="2" indent="-457200">
              <a:lnSpc>
                <a:spcPct val="105000"/>
              </a:lnSpc>
            </a:pPr>
            <a:r>
              <a:rPr lang="en-US" sz="1600" dirty="0" smtClean="0"/>
              <a:t>p(</a:t>
            </a:r>
            <a:r>
              <a:rPr lang="en-US" sz="1600" b="1" dirty="0" err="1" smtClean="0">
                <a:solidFill>
                  <a:schemeClr val="accent4"/>
                </a:solidFill>
              </a:rPr>
              <a:t>s</a:t>
            </a:r>
            <a:r>
              <a:rPr lang="en-US" sz="1600" b="1" baseline="-25000" dirty="0" err="1" smtClean="0">
                <a:solidFill>
                  <a:schemeClr val="accent4"/>
                </a:solidFill>
              </a:rPr>
              <a:t>min</a:t>
            </a:r>
            <a:r>
              <a:rPr lang="en-US" sz="1600" b="1" baseline="-25000" dirty="0" smtClean="0">
                <a:solidFill>
                  <a:schemeClr val="accent4"/>
                </a:solidFill>
              </a:rPr>
              <a:t> </a:t>
            </a:r>
            <a:r>
              <a:rPr lang="en-US" sz="1600" dirty="0" smtClean="0"/>
              <a:t>-1</a:t>
            </a:r>
            <a:r>
              <a:rPr lang="en-US" sz="1600" dirty="0"/>
              <a:t>) is true.</a:t>
            </a:r>
          </a:p>
          <a:p>
            <a:pPr marL="990600" lvl="1" indent="-533400">
              <a:lnSpc>
                <a:spcPct val="105000"/>
              </a:lnSpc>
            </a:pPr>
            <a:r>
              <a:rPr lang="en-US" sz="1800" dirty="0"/>
              <a:t>By hypothesis (b), using the </a:t>
            </a:r>
            <a:r>
              <a:rPr lang="en-US" sz="1800" dirty="0" smtClean="0"/>
              <a:t>k=</a:t>
            </a:r>
            <a:r>
              <a:rPr lang="en-US" sz="1800" b="1" dirty="0" smtClean="0">
                <a:solidFill>
                  <a:schemeClr val="accent4"/>
                </a:solidFill>
              </a:rPr>
              <a:t> </a:t>
            </a:r>
            <a:r>
              <a:rPr lang="en-US" sz="1800" b="1" dirty="0" err="1" smtClean="0">
                <a:solidFill>
                  <a:schemeClr val="accent4"/>
                </a:solidFill>
              </a:rPr>
              <a:t>s</a:t>
            </a:r>
            <a:r>
              <a:rPr lang="en-US" sz="1800" b="1" baseline="-25000" dirty="0" err="1" smtClean="0">
                <a:solidFill>
                  <a:schemeClr val="accent4"/>
                </a:solidFill>
              </a:rPr>
              <a:t>min</a:t>
            </a:r>
            <a:r>
              <a:rPr lang="en-US" sz="1800" b="1" baseline="-25000" dirty="0" smtClean="0">
                <a:solidFill>
                  <a:schemeClr val="accent4"/>
                </a:solidFill>
              </a:rPr>
              <a:t> </a:t>
            </a:r>
            <a:r>
              <a:rPr lang="en-US" sz="1800" dirty="0" smtClean="0"/>
              <a:t>-1 </a:t>
            </a:r>
            <a:r>
              <a:rPr lang="en-US" sz="1800" dirty="0"/>
              <a:t>case, </a:t>
            </a:r>
            <a:r>
              <a:rPr lang="en-US" sz="1800" dirty="0" smtClean="0"/>
              <a:t>p(</a:t>
            </a:r>
            <a:r>
              <a:rPr lang="en-US" sz="1800" b="1" dirty="0" err="1" smtClean="0">
                <a:solidFill>
                  <a:schemeClr val="accent4"/>
                </a:solidFill>
              </a:rPr>
              <a:t>s</a:t>
            </a:r>
            <a:r>
              <a:rPr lang="en-US" sz="1800" b="1" baseline="-25000" dirty="0" err="1" smtClean="0">
                <a:solidFill>
                  <a:schemeClr val="accent4"/>
                </a:solidFill>
              </a:rPr>
              <a:t>min</a:t>
            </a:r>
            <a:r>
              <a:rPr lang="en-US" sz="1800" dirty="0" smtClean="0"/>
              <a:t>) </a:t>
            </a:r>
            <a:r>
              <a:rPr lang="en-US" sz="1800" dirty="0"/>
              <a:t>is also true. </a:t>
            </a:r>
            <a:br>
              <a:rPr lang="en-US" sz="1800" dirty="0"/>
            </a:br>
            <a:r>
              <a:rPr lang="en-US" sz="1800" dirty="0"/>
              <a:t> This </a:t>
            </a:r>
            <a:r>
              <a:rPr lang="en-US" sz="1800" b="1" dirty="0">
                <a:solidFill>
                  <a:schemeClr val="accent6"/>
                </a:solidFill>
              </a:rPr>
              <a:t>contradicts</a:t>
            </a:r>
            <a:r>
              <a:rPr lang="en-US" sz="1800" dirty="0"/>
              <a:t> the previous statement that </a:t>
            </a:r>
            <a:r>
              <a:rPr lang="en-US" sz="1800" dirty="0" smtClean="0"/>
              <a:t>p(</a:t>
            </a:r>
            <a:r>
              <a:rPr lang="en-US" sz="1800" b="1" dirty="0" err="1" smtClean="0">
                <a:solidFill>
                  <a:schemeClr val="accent4"/>
                </a:solidFill>
              </a:rPr>
              <a:t>s</a:t>
            </a:r>
            <a:r>
              <a:rPr lang="en-US" sz="1800" b="1" baseline="-25000" dirty="0" err="1" smtClean="0">
                <a:solidFill>
                  <a:schemeClr val="accent4"/>
                </a:solidFill>
              </a:rPr>
              <a:t>min</a:t>
            </a:r>
            <a:r>
              <a:rPr lang="en-US" sz="1800" dirty="0" smtClean="0"/>
              <a:t>) </a:t>
            </a:r>
            <a:r>
              <a:rPr lang="en-US" sz="1800" dirty="0"/>
              <a:t>is false.</a:t>
            </a:r>
          </a:p>
          <a:p>
            <a:pPr marL="990600" lvl="1" indent="-533400">
              <a:lnSpc>
                <a:spcPct val="105000"/>
              </a:lnSpc>
            </a:pPr>
            <a:r>
              <a:rPr lang="en-US" sz="1800" dirty="0"/>
              <a:t>Thus</a:t>
            </a:r>
            <a:r>
              <a:rPr lang="en-US" sz="1800" b="1" dirty="0"/>
              <a:t> </a:t>
            </a:r>
            <a:r>
              <a:rPr lang="en-US" sz="1800" b="1" dirty="0">
                <a:solidFill>
                  <a:schemeClr val="accent6"/>
                </a:solidFill>
              </a:rPr>
              <a:t>the assumption that led to this contradiction </a:t>
            </a:r>
            <a:r>
              <a:rPr lang="en-US" sz="1800" dirty="0"/>
              <a:t>(S is nonempty) </a:t>
            </a:r>
            <a:br>
              <a:rPr lang="en-US" sz="1800" dirty="0"/>
            </a:br>
            <a:r>
              <a:rPr lang="en-US" sz="1800" b="1" dirty="0">
                <a:solidFill>
                  <a:schemeClr val="accent6"/>
                </a:solidFill>
              </a:rPr>
              <a:t>must be false</a:t>
            </a:r>
            <a:r>
              <a:rPr lang="en-US" sz="1800" dirty="0"/>
              <a:t>.  </a:t>
            </a:r>
            <a:endParaRPr lang="en-US" sz="1800" dirty="0" smtClean="0"/>
          </a:p>
          <a:p>
            <a:pPr marL="990600" lvl="1" indent="-533400">
              <a:lnSpc>
                <a:spcPct val="105000"/>
              </a:lnSpc>
            </a:pPr>
            <a:r>
              <a:rPr lang="en-US" sz="1800" dirty="0" smtClean="0"/>
              <a:t>Therefore </a:t>
            </a:r>
            <a:r>
              <a:rPr lang="en-US" sz="1800" dirty="0"/>
              <a:t>S is empty, and p(n) </a:t>
            </a:r>
            <a:r>
              <a:rPr lang="en-US" sz="2000" dirty="0"/>
              <a:t>is true for all n</a:t>
            </a:r>
            <a:r>
              <a:rPr lang="en-US" sz="2000" dirty="0">
                <a:sym typeface="Symbol" pitchFamily="18" charset="2"/>
              </a:rPr>
              <a:t></a:t>
            </a:r>
            <a:r>
              <a:rPr lang="en-US" sz="2000" dirty="0"/>
              <a:t> n</a:t>
            </a:r>
            <a:r>
              <a:rPr lang="en-US" sz="2000" baseline="-25000" dirty="0"/>
              <a:t>0.</a:t>
            </a:r>
          </a:p>
        </p:txBody>
      </p:sp>
      <p:sp>
        <p:nvSpPr>
          <p:cNvPr id="143362" name="Rectangle 2"/>
          <p:cNvSpPr>
            <a:spLocks noGrp="1" noChangeArrowheads="1"/>
          </p:cNvSpPr>
          <p:nvPr>
            <p:ph type="title"/>
          </p:nvPr>
        </p:nvSpPr>
        <p:spPr>
          <a:xfrm>
            <a:off x="152400" y="274638"/>
            <a:ext cx="8534400" cy="715962"/>
          </a:xfrm>
        </p:spPr>
        <p:txBody>
          <a:bodyPr>
            <a:normAutofit/>
          </a:bodyPr>
          <a:lstStyle/>
          <a:p>
            <a:r>
              <a:rPr lang="en-US" sz="3600" dirty="0"/>
              <a:t>Proof that induction </a:t>
            </a:r>
            <a:r>
              <a:rPr lang="en-US" sz="3600" dirty="0" smtClean="0"/>
              <a:t>works (more details)</a:t>
            </a:r>
            <a:endParaRPr lang="en-US" sz="3600" dirty="0"/>
          </a:p>
        </p:txBody>
      </p:sp>
    </p:spTree>
    <p:extLst>
      <p:ext uri="{BB962C8B-B14F-4D97-AF65-F5344CB8AC3E}">
        <p14:creationId xmlns:p14="http://schemas.microsoft.com/office/powerpoint/2010/main" val="281727887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4336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4336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14336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4336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4336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14336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14336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14336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143363">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499"/>
                                          </p:stCondLst>
                                        </p:cTn>
                                        <p:tgtEl>
                                          <p:spTgt spid="143363">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499"/>
                                          </p:stCondLst>
                                        </p:cTn>
                                        <p:tgtEl>
                                          <p:spTgt spid="143363">
                                            <p:txEl>
                                              <p:pRg st="10" end="1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499"/>
                                          </p:stCondLst>
                                        </p:cTn>
                                        <p:tgtEl>
                                          <p:spTgt spid="143363">
                                            <p:txEl>
                                              <p:pRg st="11" end="11"/>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499"/>
                                          </p:stCondLst>
                                        </p:cTn>
                                        <p:tgtEl>
                                          <p:spTgt spid="14336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3" grpId="0" build="p" bldLvl="2"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9" name="Rectangle 3"/>
          <p:cNvSpPr>
            <a:spLocks noGrp="1" noChangeArrowheads="1"/>
          </p:cNvSpPr>
          <p:nvPr>
            <p:ph idx="1"/>
          </p:nvPr>
        </p:nvSpPr>
        <p:spPr>
          <a:xfrm>
            <a:off x="457200" y="1828800"/>
            <a:ext cx="8229600" cy="4495800"/>
          </a:xfrm>
        </p:spPr>
        <p:txBody>
          <a:bodyPr>
            <a:normAutofit fontScale="92500" lnSpcReduction="10000"/>
          </a:bodyPr>
          <a:lstStyle/>
          <a:p>
            <a:r>
              <a:rPr lang="en-US" b="1" dirty="0">
                <a:solidFill>
                  <a:schemeClr val="accent6"/>
                </a:solidFill>
              </a:rPr>
              <a:t>To prove that p(n) is true for all n </a:t>
            </a:r>
            <a:r>
              <a:rPr lang="en-US" b="1" dirty="0">
                <a:solidFill>
                  <a:schemeClr val="accent6"/>
                </a:solidFill>
                <a:sym typeface="Symbol" pitchFamily="18" charset="2"/>
              </a:rPr>
              <a:t>n</a:t>
            </a:r>
            <a:r>
              <a:rPr lang="en-US" b="1" baseline="-25000" dirty="0">
                <a:solidFill>
                  <a:schemeClr val="accent6"/>
                </a:solidFill>
                <a:sym typeface="Symbol" pitchFamily="18" charset="2"/>
              </a:rPr>
              <a:t>0</a:t>
            </a:r>
            <a:r>
              <a:rPr lang="en-US" b="1" dirty="0">
                <a:solidFill>
                  <a:schemeClr val="accent6"/>
                </a:solidFill>
                <a:sym typeface="Symbol" pitchFamily="18" charset="2"/>
              </a:rPr>
              <a:t>:</a:t>
            </a:r>
          </a:p>
          <a:p>
            <a:pPr marL="907542" lvl="1" indent="-514350">
              <a:spcAft>
                <a:spcPct val="40000"/>
              </a:spcAft>
              <a:buFont typeface="+mj-lt"/>
              <a:buAutoNum type="alphaLcParenR"/>
            </a:pPr>
            <a:r>
              <a:rPr lang="en-US" sz="3100" dirty="0"/>
              <a:t>Show that p(n</a:t>
            </a:r>
            <a:r>
              <a:rPr lang="en-US" sz="3100" baseline="-25000" dirty="0"/>
              <a:t>0</a:t>
            </a:r>
            <a:r>
              <a:rPr lang="en-US" sz="3100" dirty="0"/>
              <a:t>) is true.</a:t>
            </a:r>
          </a:p>
          <a:p>
            <a:pPr marL="907542" lvl="1" indent="-514350">
              <a:lnSpc>
                <a:spcPct val="135000"/>
              </a:lnSpc>
              <a:spcAft>
                <a:spcPct val="40000"/>
              </a:spcAft>
              <a:buFont typeface="+mj-lt"/>
              <a:buAutoNum type="alphaLcParenR"/>
            </a:pPr>
            <a:r>
              <a:rPr lang="en-US" sz="3100" dirty="0"/>
              <a:t>Show that </a:t>
            </a:r>
            <a:r>
              <a:rPr lang="en-US" sz="3100" b="1" dirty="0">
                <a:solidFill>
                  <a:schemeClr val="accent6"/>
                </a:solidFill>
              </a:rPr>
              <a:t>for all</a:t>
            </a:r>
            <a:r>
              <a:rPr lang="en-US" sz="3100" dirty="0">
                <a:solidFill>
                  <a:schemeClr val="accent6"/>
                </a:solidFill>
              </a:rPr>
              <a:t> </a:t>
            </a:r>
            <a:r>
              <a:rPr lang="en-US" sz="3100" dirty="0"/>
              <a:t>k </a:t>
            </a:r>
            <a:r>
              <a:rPr lang="en-US" sz="3100" dirty="0">
                <a:sym typeface="Symbol" pitchFamily="18" charset="2"/>
              </a:rPr>
              <a:t></a:t>
            </a:r>
            <a:r>
              <a:rPr lang="en-US" sz="3100" dirty="0"/>
              <a:t> n</a:t>
            </a:r>
            <a:r>
              <a:rPr lang="en-US" sz="3100" baseline="-25000" dirty="0"/>
              <a:t>0</a:t>
            </a:r>
            <a:r>
              <a:rPr lang="en-US" sz="3100" dirty="0"/>
              <a:t>, </a:t>
            </a:r>
            <a:br>
              <a:rPr lang="en-US" sz="3100" dirty="0"/>
            </a:br>
            <a:r>
              <a:rPr lang="en-US" sz="3100" dirty="0" smtClean="0"/>
              <a:t>       p(k</a:t>
            </a:r>
            <a:r>
              <a:rPr lang="en-US" sz="3100" dirty="0"/>
              <a:t>) implies p(k+1).  </a:t>
            </a:r>
            <a:br>
              <a:rPr lang="en-US" sz="3100" dirty="0"/>
            </a:br>
            <a:r>
              <a:rPr lang="en-US" sz="3100" dirty="0" err="1">
                <a:solidFill>
                  <a:schemeClr val="accent6"/>
                </a:solidFill>
              </a:rPr>
              <a:t>I.e</a:t>
            </a:r>
            <a:r>
              <a:rPr lang="en-US" sz="3100" dirty="0"/>
              <a:t>, show that </a:t>
            </a:r>
            <a:r>
              <a:rPr lang="en-US" sz="3100" b="1" dirty="0">
                <a:solidFill>
                  <a:schemeClr val="accent6"/>
                </a:solidFill>
              </a:rPr>
              <a:t>whenever</a:t>
            </a:r>
            <a:r>
              <a:rPr lang="en-US" sz="3100" dirty="0"/>
              <a:t> p(k) is true, then p(k+1) is true also</a:t>
            </a:r>
            <a:r>
              <a:rPr lang="en-US" sz="3100" dirty="0" smtClean="0"/>
              <a:t>.</a:t>
            </a:r>
          </a:p>
          <a:p>
            <a:pPr>
              <a:lnSpc>
                <a:spcPct val="135000"/>
              </a:lnSpc>
              <a:spcAft>
                <a:spcPct val="40000"/>
              </a:spcAft>
            </a:pPr>
            <a:r>
              <a:rPr lang="en-US" sz="3500" dirty="0" smtClean="0"/>
              <a:t>Let’s do it!</a:t>
            </a:r>
            <a:endParaRPr lang="en-US" sz="3500" dirty="0"/>
          </a:p>
        </p:txBody>
      </p:sp>
      <p:sp>
        <p:nvSpPr>
          <p:cNvPr id="137218" name="Rectangle 2"/>
          <p:cNvSpPr>
            <a:spLocks noGrp="1" noChangeArrowheads="1"/>
          </p:cNvSpPr>
          <p:nvPr>
            <p:ph type="title"/>
          </p:nvPr>
        </p:nvSpPr>
        <p:spPr>
          <a:xfrm>
            <a:off x="457200" y="533400"/>
            <a:ext cx="8229600" cy="1143000"/>
          </a:xfrm>
        </p:spPr>
        <p:txBody>
          <a:bodyPr>
            <a:normAutofit fontScale="90000"/>
          </a:bodyPr>
          <a:lstStyle/>
          <a:p>
            <a:r>
              <a:rPr lang="en-US" dirty="0" smtClean="0"/>
              <a:t>Recap: The Principle of Mathematical Induction</a:t>
            </a:r>
            <a:r>
              <a:rPr lang="en-US" dirty="0"/>
              <a:t/>
            </a:r>
            <a:br>
              <a:rPr lang="en-US" dirty="0"/>
            </a:br>
            <a:endParaRPr lang="en-US" dirty="0"/>
          </a:p>
        </p:txBody>
      </p:sp>
    </p:spTree>
    <p:extLst>
      <p:ext uri="{BB962C8B-B14F-4D97-AF65-F5344CB8AC3E}">
        <p14:creationId xmlns:p14="http://schemas.microsoft.com/office/powerpoint/2010/main" val="3933497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137219">
                                            <p:txEl>
                                              <p:pRg st="3" end="3"/>
                                            </p:txEl>
                                          </p:spTgt>
                                        </p:tgtEl>
                                        <p:attrNameLst>
                                          <p:attrName>style.visibility</p:attrName>
                                        </p:attrNameLst>
                                      </p:cBhvr>
                                      <p:to>
                                        <p:strVal val="visible"/>
                                      </p:to>
                                    </p:set>
                                    <p:anim calcmode="lin" valueType="num">
                                      <p:cBhvr>
                                        <p:cTn id="7" dur="500" fill="hold"/>
                                        <p:tgtEl>
                                          <p:spTgt spid="137219">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137219">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idx="1"/>
          </p:nvPr>
        </p:nvSpPr>
        <p:spPr>
          <a:xfrm>
            <a:off x="457200" y="1600200"/>
            <a:ext cx="8229600" cy="4495800"/>
          </a:xfrm>
        </p:spPr>
        <p:txBody>
          <a:bodyPr>
            <a:normAutofit/>
          </a:bodyPr>
          <a:lstStyle/>
          <a:p>
            <a:pPr>
              <a:spcBef>
                <a:spcPct val="5000"/>
              </a:spcBef>
            </a:pPr>
            <a:r>
              <a:rPr lang="en-US" sz="2400" dirty="0" smtClean="0"/>
              <a:t>To prove: </a:t>
            </a:r>
            <a:r>
              <a:rPr lang="en-US" sz="2400" dirty="0"/>
              <a:t/>
            </a:r>
            <a:br>
              <a:rPr lang="en-US" sz="2400" dirty="0"/>
            </a:br>
            <a:endParaRPr lang="en-US" sz="2400" dirty="0"/>
          </a:p>
          <a:p>
            <a:pPr>
              <a:spcBef>
                <a:spcPct val="5000"/>
              </a:spcBef>
            </a:pPr>
            <a:r>
              <a:rPr lang="en-US" sz="2400" dirty="0"/>
              <a:t>What is the base case?</a:t>
            </a:r>
          </a:p>
          <a:p>
            <a:pPr>
              <a:spcBef>
                <a:spcPct val="5000"/>
              </a:spcBef>
            </a:pPr>
            <a:r>
              <a:rPr lang="en-US" sz="2400" dirty="0"/>
              <a:t>Induction hypothesis?</a:t>
            </a:r>
          </a:p>
          <a:p>
            <a:pPr>
              <a:spcBef>
                <a:spcPct val="5000"/>
              </a:spcBef>
            </a:pPr>
            <a:r>
              <a:rPr lang="en-US" sz="2400" dirty="0"/>
              <a:t>What do we need to show in the induction step?</a:t>
            </a:r>
          </a:p>
          <a:p>
            <a:pPr>
              <a:spcBef>
                <a:spcPct val="5000"/>
              </a:spcBef>
            </a:pPr>
            <a:r>
              <a:rPr lang="en-US" sz="2400" dirty="0"/>
              <a:t>Procedural matters:</a:t>
            </a:r>
          </a:p>
          <a:p>
            <a:pPr lvl="1">
              <a:spcBef>
                <a:spcPct val="5000"/>
              </a:spcBef>
            </a:pPr>
            <a:r>
              <a:rPr lang="en-US" sz="2100" dirty="0"/>
              <a:t>Start with one side of the equation/inequality and work toward the other side.</a:t>
            </a:r>
          </a:p>
          <a:p>
            <a:pPr lvl="1">
              <a:spcBef>
                <a:spcPct val="5000"/>
              </a:spcBef>
            </a:pPr>
            <a:r>
              <a:rPr lang="en-US" sz="2100" dirty="0">
                <a:solidFill>
                  <a:schemeClr val="accent6"/>
                </a:solidFill>
              </a:rPr>
              <a:t>DO NOT </a:t>
            </a:r>
            <a:r>
              <a:rPr lang="en-US" sz="2100" dirty="0"/>
              <a:t>use the </a:t>
            </a:r>
            <a:r>
              <a:rPr lang="en-US" sz="2100" dirty="0" smtClean="0"/>
              <a:t>“ write what we want to prove and do </a:t>
            </a:r>
            <a:r>
              <a:rPr lang="en-US" sz="2100" dirty="0"/>
              <a:t>the same thing to both sides of the </a:t>
            </a:r>
            <a:r>
              <a:rPr lang="en-US" sz="2100" dirty="0" smtClean="0"/>
              <a:t>equation to work backwards to what we are assuming" </a:t>
            </a:r>
            <a:r>
              <a:rPr lang="en-US" sz="2100" dirty="0"/>
              <a:t>approach.</a:t>
            </a:r>
          </a:p>
          <a:p>
            <a:pPr lvl="1">
              <a:spcBef>
                <a:spcPct val="5000"/>
              </a:spcBef>
            </a:pPr>
            <a:r>
              <a:rPr lang="en-US" sz="2100" dirty="0"/>
              <a:t>Clearly indicate the step in which you use the induction hypothesis. </a:t>
            </a:r>
          </a:p>
        </p:txBody>
      </p:sp>
      <p:sp>
        <p:nvSpPr>
          <p:cNvPr id="122883" name="Rectangle 3"/>
          <p:cNvSpPr>
            <a:spLocks noGrp="1" noChangeArrowheads="1"/>
          </p:cNvSpPr>
          <p:nvPr>
            <p:ph type="title"/>
          </p:nvPr>
        </p:nvSpPr>
        <p:spPr/>
        <p:txBody>
          <a:bodyPr>
            <a:normAutofit/>
          </a:bodyPr>
          <a:lstStyle/>
          <a:p>
            <a:r>
              <a:rPr lang="en-US" dirty="0" smtClean="0"/>
              <a:t>Induction </a:t>
            </a:r>
            <a:r>
              <a:rPr lang="en-US" dirty="0"/>
              <a:t>example </a:t>
            </a:r>
          </a:p>
        </p:txBody>
      </p:sp>
      <p:graphicFrame>
        <p:nvGraphicFramePr>
          <p:cNvPr id="122884" name="Object 4"/>
          <p:cNvGraphicFramePr>
            <a:graphicFrameLocks noChangeAspect="1"/>
          </p:cNvGraphicFramePr>
          <p:nvPr/>
        </p:nvGraphicFramePr>
        <p:xfrm>
          <a:off x="2514600" y="1219200"/>
          <a:ext cx="4953000" cy="855663"/>
        </p:xfrm>
        <a:graphic>
          <a:graphicData uri="http://schemas.openxmlformats.org/presentationml/2006/ole">
            <mc:AlternateContent xmlns:mc="http://schemas.openxmlformats.org/markup-compatibility/2006">
              <mc:Choice xmlns:v="urn:schemas-microsoft-com:vml" Requires="v">
                <p:oleObj spid="_x0000_s1036" name="Photo Editor Photo" r:id="rId3" imgW="3638095" imgH="628571" progId="">
                  <p:embed/>
                </p:oleObj>
              </mc:Choice>
              <mc:Fallback>
                <p:oleObj name="Photo Editor Photo" r:id="rId3" imgW="3638095" imgH="628571"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4600" y="1219200"/>
                        <a:ext cx="4953000" cy="85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TextBox 1"/>
          <p:cNvSpPr txBox="1"/>
          <p:nvPr/>
        </p:nvSpPr>
        <p:spPr>
          <a:xfrm>
            <a:off x="1981200" y="6223516"/>
            <a:ext cx="3048000" cy="369332"/>
          </a:xfrm>
          <a:prstGeom prst="rect">
            <a:avLst/>
          </a:prstGeom>
          <a:noFill/>
          <a:ln>
            <a:solidFill>
              <a:schemeClr val="accent4"/>
            </a:solidFill>
          </a:ln>
        </p:spPr>
        <p:txBody>
          <a:bodyPr wrap="square" rtlCol="0">
            <a:spAutoFit/>
          </a:bodyPr>
          <a:lstStyle/>
          <a:p>
            <a:r>
              <a:rPr lang="en-US" dirty="0" smtClean="0"/>
              <a:t>Details on next slide</a:t>
            </a:r>
            <a:endParaRPr lang="en-US" dirty="0"/>
          </a:p>
        </p:txBody>
      </p:sp>
    </p:spTree>
    <p:extLst>
      <p:ext uri="{BB962C8B-B14F-4D97-AF65-F5344CB8AC3E}">
        <p14:creationId xmlns:p14="http://schemas.microsoft.com/office/powerpoint/2010/main" val="36001027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22882" name="Rectangle 2"/>
              <p:cNvSpPr>
                <a:spLocks noGrp="1" noChangeArrowheads="1"/>
              </p:cNvSpPr>
              <p:nvPr>
                <p:ph idx="1"/>
              </p:nvPr>
            </p:nvSpPr>
            <p:spPr>
              <a:xfrm>
                <a:off x="457200" y="914400"/>
                <a:ext cx="8229600" cy="4495800"/>
              </a:xfrm>
            </p:spPr>
            <p:txBody>
              <a:bodyPr>
                <a:normAutofit fontScale="92500" lnSpcReduction="10000"/>
              </a:bodyPr>
              <a:lstStyle/>
              <a:p>
                <a:pPr>
                  <a:spcBef>
                    <a:spcPct val="5000"/>
                  </a:spcBef>
                </a:pPr>
                <a:r>
                  <a:rPr lang="en-US" sz="2400" dirty="0" smtClean="0"/>
                  <a:t>To prove: </a:t>
                </a:r>
                <a:r>
                  <a:rPr lang="en-US" sz="2400" dirty="0"/>
                  <a:t/>
                </a:r>
                <a:br>
                  <a:rPr lang="en-US" sz="2400" dirty="0"/>
                </a:br>
                <a:endParaRPr lang="en-US" sz="2400" dirty="0"/>
              </a:p>
              <a:p>
                <a:pPr>
                  <a:spcBef>
                    <a:spcPct val="5000"/>
                  </a:spcBef>
                </a:pPr>
                <a:r>
                  <a:rPr lang="en-US" sz="2400" dirty="0" smtClean="0"/>
                  <a:t>base case: n = 1.  Both sides of the equation are equal to 1</a:t>
                </a:r>
                <a:endParaRPr lang="en-US" sz="2400" dirty="0"/>
              </a:p>
              <a:p>
                <a:pPr>
                  <a:spcBef>
                    <a:spcPct val="5000"/>
                  </a:spcBef>
                </a:pPr>
                <a:r>
                  <a:rPr lang="en-US" sz="2400" dirty="0"/>
                  <a:t>Induction hypothesis</a:t>
                </a:r>
                <a:r>
                  <a:rPr lang="en-US" sz="2400" dirty="0" smtClean="0"/>
                  <a:t>?  Let k be any number that is </a:t>
                </a:r>
                <a:r>
                  <a:rPr lang="en-US" sz="2400" dirty="0" smtClean="0">
                    <a:sym typeface="Symbol"/>
                  </a:rPr>
                  <a:t> 1.  Assume that </a:t>
                </a:r>
                <a14:m>
                  <m:oMath xmlns:m="http://schemas.openxmlformats.org/officeDocument/2006/math">
                    <m:nary>
                      <m:naryPr>
                        <m:chr m:val="∑"/>
                        <m:ctrlPr>
                          <a:rPr lang="en-US" sz="2400" i="1" smtClean="0">
                            <a:latin typeface="Cambria Math"/>
                            <a:sym typeface="Symbol"/>
                          </a:rPr>
                        </m:ctrlPr>
                      </m:naryPr>
                      <m:sub>
                        <m:r>
                          <m:rPr>
                            <m:brk m:alnAt="23"/>
                          </m:rPr>
                          <a:rPr lang="en-US" sz="2400" b="0" i="1" smtClean="0">
                            <a:latin typeface="Cambria Math"/>
                            <a:sym typeface="Symbol"/>
                          </a:rPr>
                          <m:t>𝑖</m:t>
                        </m:r>
                        <m:r>
                          <a:rPr lang="en-US" sz="2400" b="0" i="1" smtClean="0">
                            <a:latin typeface="Cambria Math"/>
                            <a:sym typeface="Symbol"/>
                          </a:rPr>
                          <m:t>=1</m:t>
                        </m:r>
                      </m:sub>
                      <m:sup>
                        <m:r>
                          <a:rPr lang="en-US" sz="2400" b="0" i="1" smtClean="0">
                            <a:latin typeface="Cambria Math"/>
                            <a:sym typeface="Symbol"/>
                          </a:rPr>
                          <m:t>𝑘</m:t>
                        </m:r>
                      </m:sup>
                      <m:e>
                        <m:sSup>
                          <m:sSupPr>
                            <m:ctrlPr>
                              <a:rPr lang="en-US" sz="2400" i="1" smtClean="0">
                                <a:latin typeface="Cambria Math"/>
                                <a:sym typeface="Symbol"/>
                              </a:rPr>
                            </m:ctrlPr>
                          </m:sSupPr>
                          <m:e>
                            <m:r>
                              <a:rPr lang="en-US" sz="2400" b="0" i="1" smtClean="0">
                                <a:latin typeface="Cambria Math"/>
                                <a:sym typeface="Symbol"/>
                              </a:rPr>
                              <m:t>𝑖</m:t>
                            </m:r>
                          </m:e>
                          <m:sup>
                            <m:r>
                              <a:rPr lang="en-US" sz="2400" b="0" i="1" smtClean="0">
                                <a:latin typeface="Cambria Math"/>
                                <a:sym typeface="Symbol"/>
                              </a:rPr>
                              <m:t>2</m:t>
                            </m:r>
                          </m:sup>
                        </m:sSup>
                      </m:e>
                    </m:nary>
                  </m:oMath>
                </a14:m>
                <a:r>
                  <a:rPr lang="en-US" sz="2400" dirty="0" smtClean="0"/>
                  <a:t>= </a:t>
                </a:r>
                <a14:m>
                  <m:oMath xmlns:m="http://schemas.openxmlformats.org/officeDocument/2006/math">
                    <m:f>
                      <m:fPr>
                        <m:ctrlPr>
                          <a:rPr lang="en-US" sz="2400" i="1" dirty="0" smtClean="0">
                            <a:latin typeface="Cambria Math"/>
                          </a:rPr>
                        </m:ctrlPr>
                      </m:fPr>
                      <m:num>
                        <m:r>
                          <a:rPr lang="en-US" sz="2400" b="0" i="1" dirty="0" smtClean="0">
                            <a:latin typeface="Cambria Math"/>
                          </a:rPr>
                          <m:t>𝑘</m:t>
                        </m:r>
                        <m:r>
                          <a:rPr lang="en-US" sz="2400" b="0" i="1" dirty="0" smtClean="0">
                            <a:latin typeface="Cambria Math"/>
                          </a:rPr>
                          <m:t>(</m:t>
                        </m:r>
                        <m:r>
                          <a:rPr lang="en-US" sz="2400" b="0" i="1" dirty="0" smtClean="0">
                            <a:latin typeface="Cambria Math"/>
                          </a:rPr>
                          <m:t>𝑘</m:t>
                        </m:r>
                        <m:r>
                          <a:rPr lang="en-US" sz="2400" b="0" i="1" dirty="0" smtClean="0">
                            <a:latin typeface="Cambria Math"/>
                          </a:rPr>
                          <m:t>+1)(2</m:t>
                        </m:r>
                        <m:r>
                          <a:rPr lang="en-US" sz="2400" b="0" i="1" dirty="0" smtClean="0">
                            <a:latin typeface="Cambria Math"/>
                          </a:rPr>
                          <m:t>𝑘</m:t>
                        </m:r>
                        <m:r>
                          <a:rPr lang="en-US" sz="2400" b="0" i="1" dirty="0" smtClean="0">
                            <a:latin typeface="Cambria Math"/>
                          </a:rPr>
                          <m:t>+1)</m:t>
                        </m:r>
                      </m:num>
                      <m:den>
                        <m:r>
                          <a:rPr lang="en-US" sz="2400" b="0" i="1" dirty="0" smtClean="0">
                            <a:latin typeface="Cambria Math"/>
                          </a:rPr>
                          <m:t>6</m:t>
                        </m:r>
                      </m:den>
                    </m:f>
                  </m:oMath>
                </a14:m>
                <a:endParaRPr lang="en-US" sz="2400" dirty="0"/>
              </a:p>
              <a:p>
                <a:pPr>
                  <a:spcBef>
                    <a:spcPct val="5000"/>
                  </a:spcBef>
                </a:pPr>
                <a:r>
                  <a:rPr lang="en-US" sz="2400" dirty="0"/>
                  <a:t>What do we need to show in the induction step</a:t>
                </a:r>
                <a:r>
                  <a:rPr lang="en-US" sz="2400" dirty="0" smtClean="0"/>
                  <a:t>?</a:t>
                </a:r>
                <a:br>
                  <a:rPr lang="en-US" sz="2400" dirty="0" smtClean="0"/>
                </a:br>
                <a14:m>
                  <m:oMath xmlns:m="http://schemas.openxmlformats.org/officeDocument/2006/math">
                    <m:nary>
                      <m:naryPr>
                        <m:chr m:val="∑"/>
                        <m:ctrlPr>
                          <a:rPr lang="en-US" sz="2400" i="1">
                            <a:latin typeface="Cambria Math"/>
                            <a:sym typeface="Symbol"/>
                          </a:rPr>
                        </m:ctrlPr>
                      </m:naryPr>
                      <m:sub>
                        <m:r>
                          <m:rPr>
                            <m:brk m:alnAt="23"/>
                          </m:rPr>
                          <a:rPr lang="en-US" sz="2400" i="1">
                            <a:latin typeface="Cambria Math"/>
                            <a:sym typeface="Symbol"/>
                          </a:rPr>
                          <m:t>𝑖</m:t>
                        </m:r>
                        <m:r>
                          <a:rPr lang="en-US" sz="2400" i="1">
                            <a:latin typeface="Cambria Math"/>
                            <a:sym typeface="Symbol"/>
                          </a:rPr>
                          <m:t>=1</m:t>
                        </m:r>
                      </m:sub>
                      <m:sup>
                        <m:r>
                          <a:rPr lang="en-US" sz="2400" i="1" smtClean="0">
                            <a:latin typeface="Cambria Math"/>
                            <a:sym typeface="Symbol"/>
                          </a:rPr>
                          <m:t>𝑘</m:t>
                        </m:r>
                        <m:r>
                          <a:rPr lang="en-US" sz="2400" b="0" i="1" smtClean="0">
                            <a:latin typeface="Cambria Math"/>
                            <a:sym typeface="Symbol"/>
                          </a:rPr>
                          <m:t>+1</m:t>
                        </m:r>
                      </m:sup>
                      <m:e>
                        <m:sSup>
                          <m:sSupPr>
                            <m:ctrlPr>
                              <a:rPr lang="en-US" sz="2400" i="1">
                                <a:latin typeface="Cambria Math"/>
                                <a:sym typeface="Symbol"/>
                              </a:rPr>
                            </m:ctrlPr>
                          </m:sSupPr>
                          <m:e>
                            <m:r>
                              <a:rPr lang="en-US" sz="2400" i="1">
                                <a:latin typeface="Cambria Math"/>
                                <a:sym typeface="Symbol"/>
                              </a:rPr>
                              <m:t>𝑖</m:t>
                            </m:r>
                          </m:e>
                          <m:sup>
                            <m:r>
                              <a:rPr lang="en-US" sz="2400" i="1">
                                <a:latin typeface="Cambria Math"/>
                                <a:sym typeface="Symbol"/>
                              </a:rPr>
                              <m:t>2</m:t>
                            </m:r>
                          </m:sup>
                        </m:sSup>
                      </m:e>
                    </m:nary>
                  </m:oMath>
                </a14:m>
                <a:r>
                  <a:rPr lang="en-US" sz="2400" dirty="0"/>
                  <a:t>= </a:t>
                </a:r>
                <a14:m>
                  <m:oMath xmlns:m="http://schemas.openxmlformats.org/officeDocument/2006/math">
                    <m:f>
                      <m:fPr>
                        <m:ctrlPr>
                          <a:rPr lang="en-US" sz="2400" i="1" dirty="0">
                            <a:latin typeface="Cambria Math"/>
                          </a:rPr>
                        </m:ctrlPr>
                      </m:fPr>
                      <m:num>
                        <m:r>
                          <a:rPr lang="en-US" sz="2400" b="0" i="1" dirty="0" smtClean="0">
                            <a:latin typeface="Cambria Math"/>
                          </a:rPr>
                          <m:t>(</m:t>
                        </m:r>
                        <m:r>
                          <a:rPr lang="en-US" sz="2400" i="1" dirty="0">
                            <a:latin typeface="Cambria Math"/>
                          </a:rPr>
                          <m:t>𝑘</m:t>
                        </m:r>
                        <m:r>
                          <a:rPr lang="en-US" sz="2400" b="0" i="1" dirty="0" smtClean="0">
                            <a:latin typeface="Cambria Math"/>
                          </a:rPr>
                          <m:t>+1)</m:t>
                        </m:r>
                        <m:r>
                          <a:rPr lang="en-US" sz="2400" i="1" dirty="0">
                            <a:latin typeface="Cambria Math"/>
                          </a:rPr>
                          <m:t>(</m:t>
                        </m:r>
                        <m:r>
                          <a:rPr lang="en-US" sz="2400" b="0" i="1" dirty="0" smtClean="0">
                            <a:latin typeface="Cambria Math"/>
                          </a:rPr>
                          <m:t>(</m:t>
                        </m:r>
                        <m:r>
                          <a:rPr lang="en-US" sz="2400" i="1" dirty="0">
                            <a:latin typeface="Cambria Math"/>
                          </a:rPr>
                          <m:t>𝑘</m:t>
                        </m:r>
                        <m:r>
                          <a:rPr lang="en-US" sz="2400" b="0" i="1" dirty="0" smtClean="0">
                            <a:latin typeface="Cambria Math"/>
                          </a:rPr>
                          <m:t>+1)</m:t>
                        </m:r>
                        <m:r>
                          <a:rPr lang="en-US" sz="2400" i="1" dirty="0">
                            <a:latin typeface="Cambria Math"/>
                          </a:rPr>
                          <m:t>+1)(2</m:t>
                        </m:r>
                        <m:r>
                          <a:rPr lang="en-US" sz="2400" b="0" i="1" dirty="0" smtClean="0">
                            <a:latin typeface="Cambria Math"/>
                          </a:rPr>
                          <m:t>(</m:t>
                        </m:r>
                        <m:r>
                          <a:rPr lang="en-US" sz="2400" b="0" i="1" dirty="0" smtClean="0">
                            <a:latin typeface="Cambria Math"/>
                          </a:rPr>
                          <m:t>𝑘</m:t>
                        </m:r>
                        <m:r>
                          <a:rPr lang="en-US" sz="2400" b="0" i="1" dirty="0" smtClean="0">
                            <a:latin typeface="Cambria Math"/>
                          </a:rPr>
                          <m:t>+1)+1)</m:t>
                        </m:r>
                      </m:num>
                      <m:den>
                        <m:r>
                          <a:rPr lang="en-US" sz="2400" i="1" dirty="0">
                            <a:latin typeface="Cambria Math"/>
                          </a:rPr>
                          <m:t>6</m:t>
                        </m:r>
                      </m:den>
                    </m:f>
                  </m:oMath>
                </a14:m>
                <a:r>
                  <a:rPr lang="en-US" sz="2400" dirty="0" smtClean="0"/>
                  <a:t> = </a:t>
                </a:r>
                <a14:m>
                  <m:oMath xmlns:m="http://schemas.openxmlformats.org/officeDocument/2006/math">
                    <m:f>
                      <m:fPr>
                        <m:ctrlPr>
                          <a:rPr lang="en-US" sz="2400" i="1" dirty="0">
                            <a:latin typeface="Cambria Math"/>
                          </a:rPr>
                        </m:ctrlPr>
                      </m:fPr>
                      <m:num>
                        <m:r>
                          <a:rPr lang="en-US" sz="2400" b="0" i="1" dirty="0" smtClean="0">
                            <a:latin typeface="Cambria Math"/>
                          </a:rPr>
                          <m:t>(</m:t>
                        </m:r>
                        <m:r>
                          <a:rPr lang="en-US" sz="2400" i="1" dirty="0">
                            <a:latin typeface="Cambria Math"/>
                          </a:rPr>
                          <m:t>𝑘</m:t>
                        </m:r>
                        <m:r>
                          <a:rPr lang="en-US" sz="2400" i="1" dirty="0">
                            <a:latin typeface="Cambria Math"/>
                          </a:rPr>
                          <m:t>+1)(</m:t>
                        </m:r>
                        <m:r>
                          <a:rPr lang="en-US" sz="2400" i="1" dirty="0">
                            <a:latin typeface="Cambria Math"/>
                          </a:rPr>
                          <m:t>𝑘</m:t>
                        </m:r>
                        <m:r>
                          <a:rPr lang="en-US" sz="2400" i="1" dirty="0">
                            <a:latin typeface="Cambria Math"/>
                          </a:rPr>
                          <m:t>+2)(2</m:t>
                        </m:r>
                        <m:r>
                          <a:rPr lang="en-US" sz="2400" b="0" i="1" dirty="0" smtClean="0">
                            <a:latin typeface="Cambria Math"/>
                          </a:rPr>
                          <m:t>𝑘</m:t>
                        </m:r>
                        <m:r>
                          <a:rPr lang="en-US" sz="2400" i="1" dirty="0">
                            <a:latin typeface="Cambria Math"/>
                          </a:rPr>
                          <m:t>+</m:t>
                        </m:r>
                        <m:r>
                          <a:rPr lang="en-US" sz="2400" b="0" i="1" dirty="0" smtClean="0">
                            <a:latin typeface="Cambria Math"/>
                          </a:rPr>
                          <m:t>3</m:t>
                        </m:r>
                        <m:r>
                          <a:rPr lang="en-US" sz="2400" i="1" dirty="0">
                            <a:latin typeface="Cambria Math"/>
                          </a:rPr>
                          <m:t>)</m:t>
                        </m:r>
                      </m:num>
                      <m:den>
                        <m:r>
                          <a:rPr lang="en-US" sz="2400" i="1" dirty="0">
                            <a:latin typeface="Cambria Math"/>
                          </a:rPr>
                          <m:t>6</m:t>
                        </m:r>
                      </m:den>
                    </m:f>
                  </m:oMath>
                </a14:m>
                <a:endParaRPr lang="en-US" sz="2400" dirty="0"/>
              </a:p>
              <a:p>
                <a:pPr lvl="1">
                  <a:spcBef>
                    <a:spcPct val="5000"/>
                  </a:spcBef>
                </a:pPr>
                <a:r>
                  <a:rPr lang="en-US" sz="2100" dirty="0" smtClean="0"/>
                  <a:t>Start </a:t>
                </a:r>
                <a:r>
                  <a:rPr lang="en-US" sz="2100" dirty="0"/>
                  <a:t>with </a:t>
                </a:r>
                <a:r>
                  <a:rPr lang="en-US" sz="2100" dirty="0" smtClean="0"/>
                  <a:t>the left side of  </a:t>
                </a:r>
                <a:r>
                  <a:rPr lang="en-US" sz="2100" dirty="0"/>
                  <a:t>the equation/inequality and work toward the other side.</a:t>
                </a:r>
              </a:p>
              <a:p>
                <a:pPr lvl="1">
                  <a:spcBef>
                    <a:spcPct val="5000"/>
                  </a:spcBef>
                </a:pPr>
                <a:r>
                  <a:rPr lang="en-US" sz="2100" dirty="0">
                    <a:solidFill>
                      <a:schemeClr val="accent6"/>
                    </a:solidFill>
                  </a:rPr>
                  <a:t>DO NOT </a:t>
                </a:r>
                <a:r>
                  <a:rPr lang="en-US" sz="2100" dirty="0"/>
                  <a:t>use the </a:t>
                </a:r>
                <a:r>
                  <a:rPr lang="en-US" sz="2100" dirty="0" smtClean="0"/>
                  <a:t>“ write what we want to prove and do </a:t>
                </a:r>
                <a:r>
                  <a:rPr lang="en-US" sz="2100" dirty="0"/>
                  <a:t>the same thing to both sides of the </a:t>
                </a:r>
                <a:r>
                  <a:rPr lang="en-US" sz="2100" dirty="0" smtClean="0"/>
                  <a:t>equation to work backwards to what we are assuming" </a:t>
                </a:r>
                <a:r>
                  <a:rPr lang="en-US" sz="2100" dirty="0"/>
                  <a:t>approach.</a:t>
                </a:r>
              </a:p>
              <a:p>
                <a:pPr lvl="1">
                  <a:spcBef>
                    <a:spcPct val="5000"/>
                  </a:spcBef>
                </a:pPr>
                <a:r>
                  <a:rPr lang="en-US" sz="2100" dirty="0"/>
                  <a:t>Clearly indicate the step in which you use the induction hypothesis. </a:t>
                </a:r>
              </a:p>
            </p:txBody>
          </p:sp>
        </mc:Choice>
        <mc:Fallback xmlns="">
          <p:sp>
            <p:nvSpPr>
              <p:cNvPr id="122882" name="Rectangle 2"/>
              <p:cNvSpPr>
                <a:spLocks noGrp="1" noRot="1" noChangeAspect="1" noMove="1" noResize="1" noEditPoints="1" noAdjustHandles="1" noChangeArrowheads="1" noChangeShapeType="1" noTextEdit="1"/>
              </p:cNvSpPr>
              <p:nvPr>
                <p:ph idx="1"/>
              </p:nvPr>
            </p:nvSpPr>
            <p:spPr>
              <a:xfrm>
                <a:off x="457200" y="914400"/>
                <a:ext cx="8229600" cy="4495800"/>
              </a:xfrm>
              <a:blipFill rotWithShape="1">
                <a:blip r:embed="rId3"/>
                <a:stretch>
                  <a:fillRect l="-1556" t="-1897" r="-1852"/>
                </a:stretch>
              </a:blipFill>
            </p:spPr>
            <p:txBody>
              <a:bodyPr/>
              <a:lstStyle/>
              <a:p>
                <a:r>
                  <a:rPr lang="en-US">
                    <a:noFill/>
                  </a:rPr>
                  <a:t> </a:t>
                </a:r>
              </a:p>
            </p:txBody>
          </p:sp>
        </mc:Fallback>
      </mc:AlternateContent>
      <p:sp>
        <p:nvSpPr>
          <p:cNvPr id="122883" name="Rectangle 3"/>
          <p:cNvSpPr>
            <a:spLocks noGrp="1" noChangeArrowheads="1"/>
          </p:cNvSpPr>
          <p:nvPr>
            <p:ph type="title"/>
          </p:nvPr>
        </p:nvSpPr>
        <p:spPr/>
        <p:txBody>
          <a:bodyPr>
            <a:normAutofit/>
          </a:bodyPr>
          <a:lstStyle/>
          <a:p>
            <a:r>
              <a:rPr lang="en-US" dirty="0" smtClean="0"/>
              <a:t>Induction </a:t>
            </a:r>
            <a:r>
              <a:rPr lang="en-US" dirty="0"/>
              <a:t>example </a:t>
            </a:r>
          </a:p>
        </p:txBody>
      </p:sp>
      <p:graphicFrame>
        <p:nvGraphicFramePr>
          <p:cNvPr id="122884" name="Object 4"/>
          <p:cNvGraphicFramePr>
            <a:graphicFrameLocks noChangeAspect="1"/>
          </p:cNvGraphicFramePr>
          <p:nvPr>
            <p:extLst>
              <p:ext uri="{D42A27DB-BD31-4B8C-83A1-F6EECF244321}">
                <p14:modId xmlns:p14="http://schemas.microsoft.com/office/powerpoint/2010/main" val="1177892094"/>
              </p:ext>
            </p:extLst>
          </p:nvPr>
        </p:nvGraphicFramePr>
        <p:xfrm>
          <a:off x="2514600" y="791368"/>
          <a:ext cx="4953000" cy="855663"/>
        </p:xfrm>
        <a:graphic>
          <a:graphicData uri="http://schemas.openxmlformats.org/presentationml/2006/ole">
            <mc:AlternateContent xmlns:mc="http://schemas.openxmlformats.org/markup-compatibility/2006">
              <mc:Choice xmlns:v="urn:schemas-microsoft-com:vml" Requires="v">
                <p:oleObj spid="_x0000_s2060" name="Photo Editor Photo" r:id="rId4" imgW="3638095" imgH="628571" progId="">
                  <p:embed/>
                </p:oleObj>
              </mc:Choice>
              <mc:Fallback>
                <p:oleObj name="Photo Editor Photo" r:id="rId4" imgW="3638095" imgH="628571"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4600" y="791368"/>
                        <a:ext cx="4953000" cy="85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TextBox 1"/>
          <p:cNvSpPr txBox="1"/>
          <p:nvPr/>
        </p:nvSpPr>
        <p:spPr>
          <a:xfrm>
            <a:off x="1371600" y="5404366"/>
            <a:ext cx="3048000" cy="369332"/>
          </a:xfrm>
          <a:prstGeom prst="rect">
            <a:avLst/>
          </a:prstGeom>
          <a:noFill/>
          <a:ln>
            <a:solidFill>
              <a:schemeClr val="accent4"/>
            </a:solidFill>
          </a:ln>
        </p:spPr>
        <p:txBody>
          <a:bodyPr wrap="square" rtlCol="0">
            <a:spAutoFit/>
          </a:bodyPr>
          <a:lstStyle/>
          <a:p>
            <a:r>
              <a:rPr lang="en-US" dirty="0" smtClean="0"/>
              <a:t>More </a:t>
            </a:r>
            <a:r>
              <a:rPr lang="en-US" dirty="0" err="1" smtClean="0"/>
              <a:t>etails</a:t>
            </a:r>
            <a:r>
              <a:rPr lang="en-US" dirty="0" smtClean="0"/>
              <a:t> on next slide</a:t>
            </a:r>
            <a:endParaRPr lang="en-US" dirty="0"/>
          </a:p>
        </p:txBody>
      </p:sp>
    </p:spTree>
    <p:extLst>
      <p:ext uri="{BB962C8B-B14F-4D97-AF65-F5344CB8AC3E}">
        <p14:creationId xmlns:p14="http://schemas.microsoft.com/office/powerpoint/2010/main" val="1321099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Induction Example continued</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066800"/>
                <a:ext cx="8534400" cy="4495800"/>
              </a:xfrm>
            </p:spPr>
            <p:txBody>
              <a:bodyPr>
                <a:normAutofit/>
              </a:bodyPr>
              <a:lstStyle/>
              <a:p>
                <a:pPr marL="0" indent="0">
                  <a:buNone/>
                </a:pPr>
                <a14:m>
                  <m:oMath xmlns:m="http://schemas.openxmlformats.org/officeDocument/2006/math">
                    <m:nary>
                      <m:naryPr>
                        <m:chr m:val="∑"/>
                        <m:ctrlPr>
                          <a:rPr lang="en-US" i="1" smtClean="0">
                            <a:latin typeface="Cambria Math"/>
                            <a:sym typeface="Symbol"/>
                          </a:rPr>
                        </m:ctrlPr>
                      </m:naryPr>
                      <m:sub>
                        <m:r>
                          <m:rPr>
                            <m:brk m:alnAt="23"/>
                          </m:rPr>
                          <a:rPr lang="en-US" i="1">
                            <a:latin typeface="Cambria Math"/>
                            <a:sym typeface="Symbol"/>
                          </a:rPr>
                          <m:t>𝑖</m:t>
                        </m:r>
                        <m:r>
                          <a:rPr lang="en-US" i="1">
                            <a:latin typeface="Cambria Math"/>
                            <a:sym typeface="Symbol"/>
                          </a:rPr>
                          <m:t>=1</m:t>
                        </m:r>
                      </m:sub>
                      <m:sup>
                        <m:r>
                          <a:rPr lang="en-US" i="1">
                            <a:latin typeface="Cambria Math"/>
                            <a:sym typeface="Symbol"/>
                          </a:rPr>
                          <m:t>𝑘</m:t>
                        </m:r>
                        <m:r>
                          <a:rPr lang="en-US" i="1">
                            <a:latin typeface="Cambria Math"/>
                            <a:sym typeface="Symbol"/>
                          </a:rPr>
                          <m:t>+1</m:t>
                        </m:r>
                      </m:sup>
                      <m:e>
                        <m:sSup>
                          <m:sSupPr>
                            <m:ctrlPr>
                              <a:rPr lang="en-US" i="1">
                                <a:latin typeface="Cambria Math"/>
                                <a:sym typeface="Symbol"/>
                              </a:rPr>
                            </m:ctrlPr>
                          </m:sSupPr>
                          <m:e>
                            <m:r>
                              <a:rPr lang="en-US" i="1">
                                <a:latin typeface="Cambria Math"/>
                                <a:sym typeface="Symbol"/>
                              </a:rPr>
                              <m:t>𝑖</m:t>
                            </m:r>
                          </m:e>
                          <m:sup>
                            <m:r>
                              <a:rPr lang="en-US" i="1">
                                <a:latin typeface="Cambria Math"/>
                                <a:sym typeface="Symbol"/>
                              </a:rPr>
                              <m:t>2</m:t>
                            </m:r>
                          </m:sup>
                        </m:sSup>
                      </m:e>
                    </m:nary>
                  </m:oMath>
                </a14:m>
                <a:r>
                  <a:rPr lang="en-US" dirty="0" smtClean="0"/>
                  <a:t> = </a:t>
                </a:r>
                <a14:m>
                  <m:oMath xmlns:m="http://schemas.openxmlformats.org/officeDocument/2006/math">
                    <m:nary>
                      <m:naryPr>
                        <m:chr m:val="∑"/>
                        <m:ctrlPr>
                          <a:rPr lang="en-US" i="1">
                            <a:latin typeface="Cambria Math"/>
                            <a:sym typeface="Symbol"/>
                          </a:rPr>
                        </m:ctrlPr>
                      </m:naryPr>
                      <m:sub>
                        <m:r>
                          <m:rPr>
                            <m:brk m:alnAt="23"/>
                          </m:rPr>
                          <a:rPr lang="en-US" i="1">
                            <a:latin typeface="Cambria Math"/>
                            <a:sym typeface="Symbol"/>
                          </a:rPr>
                          <m:t>𝑖</m:t>
                        </m:r>
                        <m:r>
                          <a:rPr lang="en-US" i="1">
                            <a:latin typeface="Cambria Math"/>
                            <a:sym typeface="Symbol"/>
                          </a:rPr>
                          <m:t>=1</m:t>
                        </m:r>
                      </m:sub>
                      <m:sup>
                        <m:r>
                          <a:rPr lang="en-US" i="1">
                            <a:latin typeface="Cambria Math"/>
                            <a:sym typeface="Symbol"/>
                          </a:rPr>
                          <m:t>𝑘</m:t>
                        </m:r>
                      </m:sup>
                      <m:e>
                        <m:sSup>
                          <m:sSupPr>
                            <m:ctrlPr>
                              <a:rPr lang="en-US" i="1">
                                <a:latin typeface="Cambria Math"/>
                                <a:sym typeface="Symbol"/>
                              </a:rPr>
                            </m:ctrlPr>
                          </m:sSupPr>
                          <m:e>
                            <m:r>
                              <a:rPr lang="en-US" i="1">
                                <a:latin typeface="Cambria Math"/>
                                <a:sym typeface="Symbol"/>
                              </a:rPr>
                              <m:t>𝑖</m:t>
                            </m:r>
                          </m:e>
                          <m:sup>
                            <m:r>
                              <a:rPr lang="en-US" i="1">
                                <a:latin typeface="Cambria Math"/>
                                <a:sym typeface="Symbol"/>
                              </a:rPr>
                              <m:t>2</m:t>
                            </m:r>
                          </m:sup>
                        </m:sSup>
                      </m:e>
                    </m:nary>
                  </m:oMath>
                </a14:m>
                <a:r>
                  <a:rPr lang="en-US" dirty="0" smtClean="0"/>
                  <a:t>+ </a:t>
                </a:r>
                <a14:m>
                  <m:oMath xmlns:m="http://schemas.openxmlformats.org/officeDocument/2006/math">
                    <m:sSup>
                      <m:sSupPr>
                        <m:ctrlPr>
                          <a:rPr lang="en-US" i="1" dirty="0" smtClean="0">
                            <a:latin typeface="Cambria Math"/>
                          </a:rPr>
                        </m:ctrlPr>
                      </m:sSupPr>
                      <m:e>
                        <m:r>
                          <a:rPr lang="en-US" b="0" i="1" dirty="0" smtClean="0">
                            <a:latin typeface="Cambria Math"/>
                          </a:rPr>
                          <m:t>(</m:t>
                        </m:r>
                        <m:r>
                          <a:rPr lang="en-US" b="0" i="1" dirty="0" smtClean="0">
                            <a:latin typeface="Cambria Math"/>
                          </a:rPr>
                          <m:t>𝑘</m:t>
                        </m:r>
                        <m:r>
                          <a:rPr lang="en-US" b="0" i="1" dirty="0" smtClean="0">
                            <a:latin typeface="Cambria Math"/>
                          </a:rPr>
                          <m:t>+1)</m:t>
                        </m:r>
                      </m:e>
                      <m:sup>
                        <m:r>
                          <a:rPr lang="en-US" b="0" i="1" dirty="0" smtClean="0">
                            <a:latin typeface="Cambria Math"/>
                          </a:rPr>
                          <m:t>2</m:t>
                        </m:r>
                      </m:sup>
                    </m:sSup>
                  </m:oMath>
                </a14:m>
                <a:r>
                  <a:rPr lang="en-US" dirty="0" smtClean="0"/>
                  <a:t>  </a:t>
                </a:r>
                <a:r>
                  <a:rPr lang="en-US" sz="2800" dirty="0" smtClean="0"/>
                  <a:t>[property of summation]</a:t>
                </a:r>
              </a:p>
              <a:p>
                <a:pPr marL="0" indent="0">
                  <a:buNone/>
                </a:pPr>
                <a:r>
                  <a:rPr lang="en-US" sz="2800" dirty="0"/>
                  <a:t> </a:t>
                </a:r>
                <a:r>
                  <a:rPr lang="en-US" sz="2800" dirty="0" smtClean="0"/>
                  <a:t>                 = </a:t>
                </a:r>
                <a14:m>
                  <m:oMath xmlns:m="http://schemas.openxmlformats.org/officeDocument/2006/math">
                    <m:f>
                      <m:fPr>
                        <m:ctrlPr>
                          <a:rPr lang="en-US" sz="2800" i="1" dirty="0">
                            <a:latin typeface="Cambria Math"/>
                          </a:rPr>
                        </m:ctrlPr>
                      </m:fPr>
                      <m:num>
                        <m:r>
                          <a:rPr lang="en-US" sz="2800" i="1" dirty="0">
                            <a:latin typeface="Cambria Math"/>
                          </a:rPr>
                          <m:t>𝑘</m:t>
                        </m:r>
                        <m:r>
                          <a:rPr lang="en-US" sz="2800" i="1" dirty="0">
                            <a:latin typeface="Cambria Math"/>
                          </a:rPr>
                          <m:t>(</m:t>
                        </m:r>
                        <m:r>
                          <a:rPr lang="en-US" sz="2800" i="1" dirty="0">
                            <a:latin typeface="Cambria Math"/>
                          </a:rPr>
                          <m:t>𝑘</m:t>
                        </m:r>
                        <m:r>
                          <a:rPr lang="en-US" sz="2800" i="1" dirty="0">
                            <a:latin typeface="Cambria Math"/>
                          </a:rPr>
                          <m:t>+1)(2</m:t>
                        </m:r>
                        <m:r>
                          <a:rPr lang="en-US" sz="2800" i="1" dirty="0">
                            <a:latin typeface="Cambria Math"/>
                          </a:rPr>
                          <m:t>𝑘</m:t>
                        </m:r>
                        <m:r>
                          <a:rPr lang="en-US" sz="2800" i="1" dirty="0">
                            <a:latin typeface="Cambria Math"/>
                          </a:rPr>
                          <m:t>+1)</m:t>
                        </m:r>
                      </m:num>
                      <m:den>
                        <m:r>
                          <a:rPr lang="en-US" sz="2800" i="1" dirty="0">
                            <a:latin typeface="Cambria Math"/>
                          </a:rPr>
                          <m:t>6</m:t>
                        </m:r>
                      </m:den>
                    </m:f>
                  </m:oMath>
                </a14:m>
                <a:r>
                  <a:rPr lang="en-US" sz="2800" dirty="0" smtClean="0"/>
                  <a:t> </a:t>
                </a:r>
                <a:r>
                  <a:rPr lang="en-US" sz="2800" dirty="0"/>
                  <a:t>+ </a:t>
                </a:r>
                <a14:m>
                  <m:oMath xmlns:m="http://schemas.openxmlformats.org/officeDocument/2006/math">
                    <m:sSup>
                      <m:sSupPr>
                        <m:ctrlPr>
                          <a:rPr lang="en-US" sz="2800" i="1" dirty="0">
                            <a:latin typeface="Cambria Math"/>
                          </a:rPr>
                        </m:ctrlPr>
                      </m:sSupPr>
                      <m:e>
                        <m:r>
                          <a:rPr lang="en-US" sz="2800" i="1" dirty="0">
                            <a:latin typeface="Cambria Math"/>
                          </a:rPr>
                          <m:t>(</m:t>
                        </m:r>
                        <m:r>
                          <a:rPr lang="en-US" sz="2800" i="1" dirty="0">
                            <a:latin typeface="Cambria Math"/>
                          </a:rPr>
                          <m:t>𝑘</m:t>
                        </m:r>
                        <m:r>
                          <a:rPr lang="en-US" sz="2800" i="1" dirty="0">
                            <a:latin typeface="Cambria Math"/>
                          </a:rPr>
                          <m:t>+1)</m:t>
                        </m:r>
                      </m:e>
                      <m:sup>
                        <m:r>
                          <a:rPr lang="en-US" sz="2800" i="1" dirty="0">
                            <a:latin typeface="Cambria Math"/>
                          </a:rPr>
                          <m:t>2</m:t>
                        </m:r>
                      </m:sup>
                    </m:sSup>
                  </m:oMath>
                </a14:m>
                <a:r>
                  <a:rPr lang="en-US" sz="2800" dirty="0" smtClean="0"/>
                  <a:t> [induction hypothesis]</a:t>
                </a:r>
              </a:p>
              <a:p>
                <a:pPr marL="0" indent="0">
                  <a:buNone/>
                </a:pPr>
                <a:r>
                  <a:rPr lang="en-US" sz="2800" dirty="0"/>
                  <a:t> </a:t>
                </a:r>
                <a:r>
                  <a:rPr lang="en-US" sz="2800" dirty="0" smtClean="0"/>
                  <a:t>                 = </a:t>
                </a:r>
                <a14:m>
                  <m:oMath xmlns:m="http://schemas.openxmlformats.org/officeDocument/2006/math">
                    <m:f>
                      <m:fPr>
                        <m:ctrlPr>
                          <a:rPr lang="en-US" sz="2800" i="1" smtClean="0">
                            <a:latin typeface="Cambria Math"/>
                          </a:rPr>
                        </m:ctrlPr>
                      </m:fPr>
                      <m:num>
                        <m:r>
                          <a:rPr lang="en-US" sz="2800" b="0" i="1" smtClean="0">
                            <a:latin typeface="Cambria Math"/>
                          </a:rPr>
                          <m:t>𝑘</m:t>
                        </m:r>
                        <m:r>
                          <a:rPr lang="en-US" sz="2800" b="0" i="1" smtClean="0">
                            <a:latin typeface="Cambria Math"/>
                          </a:rPr>
                          <m:t>+1</m:t>
                        </m:r>
                      </m:num>
                      <m:den>
                        <m:r>
                          <a:rPr lang="en-US" sz="2800" b="0" i="1" smtClean="0">
                            <a:latin typeface="Cambria Math"/>
                          </a:rPr>
                          <m:t>6</m:t>
                        </m:r>
                      </m:den>
                    </m:f>
                  </m:oMath>
                </a14:m>
                <a:r>
                  <a:rPr lang="en-US" sz="2800" dirty="0" smtClean="0"/>
                  <a:t> </a:t>
                </a:r>
                <a14:m>
                  <m:oMath xmlns:m="http://schemas.openxmlformats.org/officeDocument/2006/math">
                    <m:d>
                      <m:dPr>
                        <m:ctrlPr>
                          <a:rPr lang="en-US" sz="2800" i="1" dirty="0" smtClean="0">
                            <a:latin typeface="Cambria Math"/>
                          </a:rPr>
                        </m:ctrlPr>
                      </m:dPr>
                      <m:e>
                        <m:r>
                          <a:rPr lang="en-US" sz="2800" b="0" i="1" dirty="0" smtClean="0">
                            <a:latin typeface="Cambria Math"/>
                          </a:rPr>
                          <m:t>𝑘</m:t>
                        </m:r>
                        <m:d>
                          <m:dPr>
                            <m:ctrlPr>
                              <a:rPr lang="en-US" sz="2800" b="0" i="1" dirty="0" smtClean="0">
                                <a:latin typeface="Cambria Math"/>
                              </a:rPr>
                            </m:ctrlPr>
                          </m:dPr>
                          <m:e>
                            <m:r>
                              <a:rPr lang="en-US" sz="2800" b="0" i="1" dirty="0" smtClean="0">
                                <a:latin typeface="Cambria Math"/>
                              </a:rPr>
                              <m:t>2</m:t>
                            </m:r>
                            <m:r>
                              <a:rPr lang="en-US" sz="2800" b="0" i="1" dirty="0" smtClean="0">
                                <a:latin typeface="Cambria Math"/>
                              </a:rPr>
                              <m:t>𝑘</m:t>
                            </m:r>
                            <m:r>
                              <a:rPr lang="en-US" sz="2800" b="0" i="1" dirty="0" smtClean="0">
                                <a:latin typeface="Cambria Math"/>
                              </a:rPr>
                              <m:t>+1</m:t>
                            </m:r>
                          </m:e>
                        </m:d>
                        <m:r>
                          <a:rPr lang="en-US" sz="2800" b="0" i="1" dirty="0" smtClean="0">
                            <a:latin typeface="Cambria Math"/>
                          </a:rPr>
                          <m:t>+6(</m:t>
                        </m:r>
                        <m:r>
                          <a:rPr lang="en-US" sz="2800" b="0" i="1" dirty="0" smtClean="0">
                            <a:latin typeface="Cambria Math"/>
                          </a:rPr>
                          <m:t>𝑘</m:t>
                        </m:r>
                        <m:r>
                          <a:rPr lang="en-US" sz="2800" b="0" i="1" dirty="0" smtClean="0">
                            <a:latin typeface="Cambria Math"/>
                          </a:rPr>
                          <m:t>+1</m:t>
                        </m:r>
                      </m:e>
                    </m:d>
                  </m:oMath>
                </a14:m>
                <a:r>
                  <a:rPr lang="en-US" sz="2800" dirty="0" smtClean="0"/>
                  <a:t>)                   [factor]</a:t>
                </a:r>
              </a:p>
              <a:p>
                <a:pPr marL="0" indent="0">
                  <a:buNone/>
                </a:pPr>
                <a:r>
                  <a:rPr lang="en-US" sz="2800" dirty="0"/>
                  <a:t> </a:t>
                </a:r>
                <a:r>
                  <a:rPr lang="en-US" sz="2800" dirty="0" smtClean="0"/>
                  <a:t>                 = </a:t>
                </a:r>
                <a14:m>
                  <m:oMath xmlns:m="http://schemas.openxmlformats.org/officeDocument/2006/math">
                    <m:f>
                      <m:fPr>
                        <m:ctrlPr>
                          <a:rPr lang="en-US" sz="2800" i="1">
                            <a:latin typeface="Cambria Math"/>
                          </a:rPr>
                        </m:ctrlPr>
                      </m:fPr>
                      <m:num>
                        <m:r>
                          <a:rPr lang="en-US" sz="2800" i="1">
                            <a:latin typeface="Cambria Math"/>
                          </a:rPr>
                          <m:t>𝑘</m:t>
                        </m:r>
                        <m:r>
                          <a:rPr lang="en-US" sz="2800" i="1">
                            <a:latin typeface="Cambria Math"/>
                          </a:rPr>
                          <m:t>+1</m:t>
                        </m:r>
                      </m:num>
                      <m:den>
                        <m:r>
                          <a:rPr lang="en-US" sz="2800" i="1">
                            <a:latin typeface="Cambria Math"/>
                          </a:rPr>
                          <m:t>6</m:t>
                        </m:r>
                      </m:den>
                    </m:f>
                  </m:oMath>
                </a14:m>
                <a:r>
                  <a:rPr lang="en-US" sz="2800" dirty="0"/>
                  <a:t> </a:t>
                </a:r>
                <a14:m>
                  <m:oMath xmlns:m="http://schemas.openxmlformats.org/officeDocument/2006/math">
                    <m:d>
                      <m:dPr>
                        <m:ctrlPr>
                          <a:rPr lang="en-US" sz="2800" i="1" dirty="0">
                            <a:latin typeface="Cambria Math"/>
                          </a:rPr>
                        </m:ctrlPr>
                      </m:dPr>
                      <m:e>
                        <m:r>
                          <a:rPr lang="en-US" sz="2800" b="0" i="1" dirty="0" smtClean="0">
                            <a:latin typeface="Cambria Math"/>
                          </a:rPr>
                          <m:t>2</m:t>
                        </m:r>
                        <m:sSup>
                          <m:sSupPr>
                            <m:ctrlPr>
                              <a:rPr lang="en-US" sz="2800" i="1" dirty="0" smtClean="0">
                                <a:latin typeface="Cambria Math"/>
                              </a:rPr>
                            </m:ctrlPr>
                          </m:sSupPr>
                          <m:e>
                            <m:r>
                              <a:rPr lang="en-US" sz="2800" b="0" i="1" dirty="0" smtClean="0">
                                <a:latin typeface="Cambria Math"/>
                              </a:rPr>
                              <m:t>𝑘</m:t>
                            </m:r>
                          </m:e>
                          <m:sup>
                            <m:r>
                              <a:rPr lang="en-US" sz="2800" b="0" i="1" dirty="0" smtClean="0">
                                <a:latin typeface="Cambria Math"/>
                              </a:rPr>
                              <m:t>2</m:t>
                            </m:r>
                          </m:sup>
                        </m:sSup>
                        <m:r>
                          <a:rPr lang="en-US" sz="2800" b="0" i="1" dirty="0" smtClean="0">
                            <a:latin typeface="Cambria Math"/>
                          </a:rPr>
                          <m:t>+7</m:t>
                        </m:r>
                        <m:r>
                          <a:rPr lang="en-US" sz="2800" i="1" dirty="0">
                            <a:latin typeface="Cambria Math"/>
                          </a:rPr>
                          <m:t>𝑘</m:t>
                        </m:r>
                        <m:r>
                          <a:rPr lang="en-US" sz="2800" i="1" dirty="0">
                            <a:latin typeface="Cambria Math"/>
                          </a:rPr>
                          <m:t>+6</m:t>
                        </m:r>
                      </m:e>
                    </m:d>
                  </m:oMath>
                </a14:m>
                <a:r>
                  <a:rPr lang="en-US" sz="2800" dirty="0" smtClean="0"/>
                  <a:t>                             [Algebra]</a:t>
                </a:r>
              </a:p>
              <a:p>
                <a:pPr marL="0" indent="0">
                  <a:buNone/>
                </a:pPr>
                <a:r>
                  <a:rPr lang="en-US" sz="2800" dirty="0"/>
                  <a:t> </a:t>
                </a:r>
                <a:r>
                  <a:rPr lang="en-US" sz="2800" dirty="0" smtClean="0"/>
                  <a:t>                 = </a:t>
                </a:r>
                <a14:m>
                  <m:oMath xmlns:m="http://schemas.openxmlformats.org/officeDocument/2006/math">
                    <m:f>
                      <m:fPr>
                        <m:ctrlPr>
                          <a:rPr lang="en-US" sz="2800" i="1">
                            <a:latin typeface="Cambria Math"/>
                          </a:rPr>
                        </m:ctrlPr>
                      </m:fPr>
                      <m:num>
                        <m:r>
                          <a:rPr lang="en-US" sz="2800" i="1">
                            <a:latin typeface="Cambria Math"/>
                          </a:rPr>
                          <m:t>𝑘</m:t>
                        </m:r>
                        <m:r>
                          <a:rPr lang="en-US" sz="2800" i="1">
                            <a:latin typeface="Cambria Math"/>
                          </a:rPr>
                          <m:t>+1</m:t>
                        </m:r>
                      </m:num>
                      <m:den>
                        <m:r>
                          <a:rPr lang="en-US" sz="2800" i="1">
                            <a:latin typeface="Cambria Math"/>
                          </a:rPr>
                          <m:t>6</m:t>
                        </m:r>
                      </m:den>
                    </m:f>
                  </m:oMath>
                </a14:m>
                <a:r>
                  <a:rPr lang="en-US" sz="2800" dirty="0"/>
                  <a:t> </a:t>
                </a:r>
                <a14:m>
                  <m:oMath xmlns:m="http://schemas.openxmlformats.org/officeDocument/2006/math">
                    <m:d>
                      <m:dPr>
                        <m:ctrlPr>
                          <a:rPr lang="en-US" sz="2800" i="1" dirty="0">
                            <a:latin typeface="Cambria Math"/>
                          </a:rPr>
                        </m:ctrlPr>
                      </m:dPr>
                      <m:e>
                        <m:r>
                          <a:rPr lang="en-US" sz="2800" b="0" i="1" dirty="0" smtClean="0">
                            <a:latin typeface="Cambria Math"/>
                          </a:rPr>
                          <m:t>𝑘</m:t>
                        </m:r>
                        <m:r>
                          <a:rPr lang="en-US" sz="2800" b="0" i="1" dirty="0" smtClean="0">
                            <a:latin typeface="Cambria Math"/>
                          </a:rPr>
                          <m:t>+2)(2</m:t>
                        </m:r>
                        <m:r>
                          <a:rPr lang="en-US" sz="2800" b="0" i="1" dirty="0" smtClean="0">
                            <a:latin typeface="Cambria Math"/>
                          </a:rPr>
                          <m:t>𝑘</m:t>
                        </m:r>
                        <m:r>
                          <a:rPr lang="en-US" sz="2800" b="0" i="1" dirty="0" smtClean="0">
                            <a:latin typeface="Cambria Math"/>
                          </a:rPr>
                          <m:t>+3</m:t>
                        </m:r>
                      </m:e>
                    </m:d>
                  </m:oMath>
                </a14:m>
                <a:r>
                  <a:rPr lang="en-US" sz="2800" dirty="0" smtClean="0"/>
                  <a:t>              [this is what we </a:t>
                </a:r>
                <a:br>
                  <a:rPr lang="en-US" sz="2800" dirty="0" smtClean="0"/>
                </a:br>
                <a:r>
                  <a:rPr lang="en-US" sz="2800" dirty="0" smtClean="0"/>
                  <a:t>                                                                         wanted to show]</a:t>
                </a:r>
                <a:endParaRPr lang="en-US" sz="28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066800"/>
                <a:ext cx="8534400" cy="4495800"/>
              </a:xfrm>
              <a:blipFill rotWithShape="1">
                <a:blip r:embed="rId2"/>
                <a:stretch>
                  <a:fillRect t="-813" r="-2000"/>
                </a:stretch>
              </a:blipFill>
            </p:spPr>
            <p:txBody>
              <a:bodyPr/>
              <a:lstStyle/>
              <a:p>
                <a:r>
                  <a:rPr lang="en-US">
                    <a:noFill/>
                  </a:rPr>
                  <a:t> </a:t>
                </a:r>
              </a:p>
            </p:txBody>
          </p:sp>
        </mc:Fallback>
      </mc:AlternateContent>
      <p:sp>
        <p:nvSpPr>
          <p:cNvPr id="4" name="TextBox 3"/>
          <p:cNvSpPr txBox="1"/>
          <p:nvPr/>
        </p:nvSpPr>
        <p:spPr>
          <a:xfrm>
            <a:off x="457200" y="5401270"/>
            <a:ext cx="6400800" cy="1015663"/>
          </a:xfrm>
          <a:prstGeom prst="rect">
            <a:avLst/>
          </a:prstGeom>
          <a:noFill/>
          <a:ln>
            <a:solidFill>
              <a:schemeClr val="accent4"/>
            </a:solidFill>
          </a:ln>
        </p:spPr>
        <p:txBody>
          <a:bodyPr wrap="square" rtlCol="0">
            <a:spAutoFit/>
          </a:bodyPr>
          <a:lstStyle/>
          <a:p>
            <a:r>
              <a:rPr lang="en-US" sz="2000" dirty="0" smtClean="0"/>
              <a:t>Note that every step proceeds in the same direction. </a:t>
            </a:r>
          </a:p>
          <a:p>
            <a:r>
              <a:rPr lang="en-US" sz="2000" dirty="0" smtClean="0"/>
              <a:t>We never "do the same thing" to both sides of an equation. </a:t>
            </a:r>
            <a:endParaRPr lang="en-US" sz="2000" dirty="0"/>
          </a:p>
        </p:txBody>
      </p:sp>
    </p:spTree>
    <p:extLst>
      <p:ext uri="{BB962C8B-B14F-4D97-AF65-F5344CB8AC3E}">
        <p14:creationId xmlns:p14="http://schemas.microsoft.com/office/powerpoint/2010/main" val="2886107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3" name="Rectangle 3"/>
          <p:cNvSpPr>
            <a:spLocks noGrp="1" noChangeArrowheads="1"/>
          </p:cNvSpPr>
          <p:nvPr>
            <p:ph idx="1"/>
          </p:nvPr>
        </p:nvSpPr>
        <p:spPr/>
        <p:txBody>
          <a:bodyPr/>
          <a:lstStyle/>
          <a:p>
            <a:pPr>
              <a:lnSpc>
                <a:spcPct val="90000"/>
              </a:lnSpc>
            </a:pPr>
            <a:r>
              <a:rPr lang="en-US" sz="2400" dirty="0">
                <a:cs typeface="Times New Roman" pitchFamily="18" charset="0"/>
                <a:sym typeface="Symbol" pitchFamily="18" charset="2"/>
              </a:rPr>
              <a:t>When we write a recursive program, we make it work for the base case(s).  </a:t>
            </a:r>
          </a:p>
          <a:p>
            <a:pPr lvl="1">
              <a:lnSpc>
                <a:spcPct val="90000"/>
              </a:lnSpc>
            </a:pPr>
            <a:r>
              <a:rPr lang="en-US" sz="2100" dirty="0">
                <a:cs typeface="Times New Roman" pitchFamily="18" charset="0"/>
                <a:sym typeface="Symbol" pitchFamily="18" charset="2"/>
              </a:rPr>
              <a:t>Then, assuming that it works for smaller values, we use the solution for a smaller value  to construct a solution for a larger value.  </a:t>
            </a:r>
          </a:p>
          <a:p>
            <a:pPr>
              <a:lnSpc>
                <a:spcPct val="90000"/>
              </a:lnSpc>
            </a:pPr>
            <a:r>
              <a:rPr lang="en-US" sz="2400" dirty="0">
                <a:cs typeface="Times New Roman" pitchFamily="18" charset="0"/>
                <a:sym typeface="Symbol" pitchFamily="18" charset="2"/>
              </a:rPr>
              <a:t>To prove that a property p(n) is true for all n&gt;0 using (strong) mathematical induction, </a:t>
            </a:r>
          </a:p>
          <a:p>
            <a:pPr lvl="1">
              <a:lnSpc>
                <a:spcPct val="90000"/>
              </a:lnSpc>
            </a:pPr>
            <a:r>
              <a:rPr lang="en-US" sz="2100" dirty="0">
                <a:cs typeface="Times New Roman" pitchFamily="18" charset="0"/>
                <a:sym typeface="Symbol" pitchFamily="18" charset="2"/>
              </a:rPr>
              <a:t>we show that </a:t>
            </a:r>
          </a:p>
          <a:p>
            <a:pPr lvl="2">
              <a:lnSpc>
                <a:spcPct val="90000"/>
              </a:lnSpc>
            </a:pPr>
            <a:r>
              <a:rPr lang="en-US" sz="2000" dirty="0">
                <a:cs typeface="Times New Roman" pitchFamily="18" charset="0"/>
                <a:sym typeface="Symbol" pitchFamily="18" charset="2"/>
              </a:rPr>
              <a:t>it is true for the base case (typically n=0 or n=1), and that </a:t>
            </a:r>
          </a:p>
          <a:p>
            <a:pPr lvl="2">
              <a:lnSpc>
                <a:spcPct val="90000"/>
              </a:lnSpc>
              <a:spcAft>
                <a:spcPct val="20000"/>
              </a:spcAft>
            </a:pPr>
            <a:r>
              <a:rPr lang="en-US" sz="2000" dirty="0">
                <a:cs typeface="Times New Roman" pitchFamily="18" charset="0"/>
                <a:sym typeface="Symbol" pitchFamily="18" charset="2"/>
              </a:rPr>
              <a:t>the truth of p(k) for larger values of k can be derived from the truth of p(j) for all j with n</a:t>
            </a:r>
            <a:r>
              <a:rPr lang="en-US" sz="2000" baseline="-25000" dirty="0">
                <a:cs typeface="Times New Roman" pitchFamily="18" charset="0"/>
                <a:sym typeface="Symbol" pitchFamily="18" charset="2"/>
              </a:rPr>
              <a:t>0</a:t>
            </a:r>
            <a:r>
              <a:rPr lang="en-US" sz="2000" dirty="0">
                <a:cs typeface="Times New Roman" pitchFamily="18" charset="0"/>
                <a:sym typeface="Symbol" pitchFamily="18" charset="2"/>
              </a:rPr>
              <a:t>  j &lt; k.</a:t>
            </a:r>
            <a:endParaRPr lang="en-US" sz="2000" baseline="-25000" dirty="0"/>
          </a:p>
        </p:txBody>
      </p:sp>
      <p:sp>
        <p:nvSpPr>
          <p:cNvPr id="138242" name="Rectangle 2"/>
          <p:cNvSpPr>
            <a:spLocks noGrp="1" noChangeArrowheads="1"/>
          </p:cNvSpPr>
          <p:nvPr>
            <p:ph type="title"/>
          </p:nvPr>
        </p:nvSpPr>
        <p:spPr/>
        <p:txBody>
          <a:bodyPr/>
          <a:lstStyle/>
          <a:p>
            <a:r>
              <a:rPr lang="en-US"/>
              <a:t>Induction is like Recursion</a:t>
            </a:r>
          </a:p>
        </p:txBody>
      </p:sp>
    </p:spTree>
    <p:extLst>
      <p:ext uri="{BB962C8B-B14F-4D97-AF65-F5344CB8AC3E}">
        <p14:creationId xmlns:p14="http://schemas.microsoft.com/office/powerpoint/2010/main" val="651475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8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8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82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824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824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824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Strong Induction</a:t>
            </a:r>
            <a:endParaRPr lang="en-US" dirty="0"/>
          </a:p>
        </p:txBody>
      </p:sp>
      <p:sp>
        <p:nvSpPr>
          <p:cNvPr id="2" name="Text Placeholder 1"/>
          <p:cNvSpPr>
            <a:spLocks noGrp="1"/>
          </p:cNvSpPr>
          <p:nvPr>
            <p:ph type="body" idx="1"/>
          </p:nvPr>
        </p:nvSpPr>
        <p:spPr/>
        <p:txBody>
          <a:bodyPr/>
          <a:lstStyle/>
          <a:p>
            <a:endParaRPr lang="en-US"/>
          </a:p>
        </p:txBody>
      </p:sp>
    </p:spTree>
    <p:extLst>
      <p:ext uri="{BB962C8B-B14F-4D97-AF65-F5344CB8AC3E}">
        <p14:creationId xmlns:p14="http://schemas.microsoft.com/office/powerpoint/2010/main" val="6516913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lstStyle/>
          <a:p>
            <a:r>
              <a:rPr lang="en-US" dirty="0" smtClean="0"/>
              <a:t>Induction Proofs Outline</a:t>
            </a:r>
            <a:endParaRPr lang="en-US" dirty="0"/>
          </a:p>
        </p:txBody>
      </p:sp>
      <p:sp>
        <p:nvSpPr>
          <p:cNvPr id="3" name="Content Placeholder 2"/>
          <p:cNvSpPr>
            <a:spLocks noGrp="1"/>
          </p:cNvSpPr>
          <p:nvPr>
            <p:ph idx="1"/>
          </p:nvPr>
        </p:nvSpPr>
        <p:spPr>
          <a:xfrm>
            <a:off x="457200" y="1295400"/>
            <a:ext cx="8229600" cy="3886200"/>
          </a:xfrm>
        </p:spPr>
        <p:txBody>
          <a:bodyPr>
            <a:normAutofit fontScale="92500"/>
          </a:bodyPr>
          <a:lstStyle/>
          <a:p>
            <a:r>
              <a:rPr lang="en-US" dirty="0" smtClean="0"/>
              <a:t>Foundation: </a:t>
            </a:r>
            <a:br>
              <a:rPr lang="en-US" dirty="0" smtClean="0"/>
            </a:br>
            <a:r>
              <a:rPr lang="en-US" dirty="0" smtClean="0"/>
              <a:t>	logic background</a:t>
            </a:r>
            <a:br>
              <a:rPr lang="en-US" dirty="0" smtClean="0"/>
            </a:br>
            <a:r>
              <a:rPr lang="en-US" dirty="0" smtClean="0"/>
              <a:t>       the well-ordering principle.</a:t>
            </a:r>
          </a:p>
          <a:p>
            <a:r>
              <a:rPr lang="en-US" dirty="0" smtClean="0"/>
              <a:t>What is the principle of Mathematical induction?</a:t>
            </a:r>
          </a:p>
          <a:p>
            <a:r>
              <a:rPr lang="en-US" dirty="0" smtClean="0"/>
              <a:t>Induction in Action</a:t>
            </a:r>
          </a:p>
          <a:p>
            <a:r>
              <a:rPr lang="en-US" dirty="0" smtClean="0"/>
              <a:t>How </a:t>
            </a:r>
            <a:r>
              <a:rPr lang="en-US" b="1" dirty="0" smtClean="0"/>
              <a:t>not</a:t>
            </a:r>
            <a:r>
              <a:rPr lang="en-US" dirty="0" smtClean="0"/>
              <a:t> to do induction proofs</a:t>
            </a:r>
          </a:p>
          <a:p>
            <a:r>
              <a:rPr lang="en-US" dirty="0" smtClean="0"/>
              <a:t>Strong Induction</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533400"/>
            <a:ext cx="8686800" cy="5334000"/>
          </a:xfrm>
        </p:spPr>
        <p:txBody>
          <a:bodyPr>
            <a:normAutofit fontScale="85000" lnSpcReduction="10000"/>
          </a:bodyPr>
          <a:lstStyle/>
          <a:p>
            <a:r>
              <a:rPr lang="en-US" dirty="0" smtClean="0"/>
              <a:t>The following are sufficient to prove that p(n) is true for all n </a:t>
            </a:r>
            <a:r>
              <a:rPr lang="en-US" dirty="0" smtClean="0">
                <a:sym typeface="Symbol"/>
              </a:rPr>
              <a:t></a:t>
            </a:r>
            <a:r>
              <a:rPr lang="en-US" dirty="0" smtClean="0"/>
              <a:t> n</a:t>
            </a:r>
            <a:r>
              <a:rPr lang="en-US" baseline="-25000" dirty="0" smtClean="0"/>
              <a:t>0</a:t>
            </a:r>
            <a:endParaRPr lang="en-US" dirty="0" smtClean="0"/>
          </a:p>
          <a:p>
            <a:r>
              <a:rPr lang="en-US" b="1" dirty="0" smtClean="0"/>
              <a:t> (</a:t>
            </a:r>
            <a:r>
              <a:rPr lang="en-US" b="1" dirty="0" err="1" smtClean="0"/>
              <a:t>i</a:t>
            </a:r>
            <a:r>
              <a:rPr lang="en-US" b="1" dirty="0" smtClean="0"/>
              <a:t>) </a:t>
            </a:r>
            <a:r>
              <a:rPr lang="en-US" dirty="0" smtClean="0"/>
              <a:t>p(n</a:t>
            </a:r>
            <a:r>
              <a:rPr lang="en-US" baseline="-25000" dirty="0" smtClean="0"/>
              <a:t>0</a:t>
            </a:r>
            <a:r>
              <a:rPr lang="en-US" dirty="0" smtClean="0"/>
              <a:t>) is true.</a:t>
            </a:r>
          </a:p>
          <a:p>
            <a:r>
              <a:rPr lang="en-US" b="1" dirty="0" smtClean="0"/>
              <a:t> (ii) </a:t>
            </a:r>
            <a:r>
              <a:rPr lang="en-US" dirty="0" smtClean="0"/>
              <a:t>for every k&gt;n</a:t>
            </a:r>
            <a:r>
              <a:rPr lang="en-US" baseline="-25000" dirty="0" smtClean="0"/>
              <a:t>0, </a:t>
            </a:r>
            <a:r>
              <a:rPr lang="en-US" dirty="0" smtClean="0"/>
              <a:t>if p(j) is true for all j with n</a:t>
            </a:r>
            <a:r>
              <a:rPr lang="en-US" baseline="-25000" dirty="0" smtClean="0"/>
              <a:t>0</a:t>
            </a:r>
            <a:r>
              <a:rPr lang="en-US" dirty="0" smtClean="0"/>
              <a:t> </a:t>
            </a:r>
            <a:r>
              <a:rPr lang="en-US" dirty="0" smtClean="0">
                <a:sym typeface="Symbol"/>
              </a:rPr>
              <a:t></a:t>
            </a:r>
            <a:r>
              <a:rPr lang="en-US" dirty="0" smtClean="0"/>
              <a:t> j &lt; k, then p(k) is also true.</a:t>
            </a:r>
            <a:br>
              <a:rPr lang="en-US" dirty="0" smtClean="0"/>
            </a:br>
            <a:endParaRPr lang="en-US" dirty="0" smtClean="0"/>
          </a:p>
          <a:p>
            <a:r>
              <a:rPr lang="en-US" dirty="0" smtClean="0"/>
              <a:t>Note that we can prove this directly from the Well-Ordering Principle.</a:t>
            </a:r>
          </a:p>
          <a:p>
            <a:pPr lvl="1"/>
            <a:r>
              <a:rPr lang="en-US" dirty="0" smtClean="0"/>
              <a:t>You may be asked to do that in the homework </a:t>
            </a:r>
          </a:p>
          <a:p>
            <a:pPr lvl="1"/>
            <a:r>
              <a:rPr lang="en-US" dirty="0" smtClean="0"/>
              <a:t>The proof is almost the same as the proof of ordinary induction.</a:t>
            </a:r>
          </a:p>
          <a:p>
            <a:r>
              <a:rPr lang="en-US" dirty="0" smtClean="0"/>
              <a:t>Also note that ordinary induction is a special case of strong induction, in which we only assume the truth of p for j=k-1.</a:t>
            </a:r>
          </a:p>
          <a:p>
            <a:endParaRPr lang="en-US" dirty="0"/>
          </a:p>
        </p:txBody>
      </p:sp>
      <p:sp>
        <p:nvSpPr>
          <p:cNvPr id="3" name="Title 2"/>
          <p:cNvSpPr>
            <a:spLocks noGrp="1"/>
          </p:cNvSpPr>
          <p:nvPr>
            <p:ph type="title"/>
          </p:nvPr>
        </p:nvSpPr>
        <p:spPr>
          <a:xfrm>
            <a:off x="457200" y="-228600"/>
            <a:ext cx="8229600" cy="914400"/>
          </a:xfrm>
        </p:spPr>
        <p:txBody>
          <a:bodyPr/>
          <a:lstStyle/>
          <a:p>
            <a:r>
              <a:rPr lang="en-US" dirty="0" smtClean="0"/>
              <a:t>Strong induction</a:t>
            </a:r>
            <a:endParaRPr lang="en-US" dirty="0"/>
          </a:p>
        </p:txBody>
      </p:sp>
    </p:spTree>
    <p:extLst>
      <p:ext uri="{BB962C8B-B14F-4D97-AF65-F5344CB8AC3E}">
        <p14:creationId xmlns:p14="http://schemas.microsoft.com/office/powerpoint/2010/main" val="1496363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495800"/>
          </a:xfrm>
        </p:spPr>
        <p:txBody>
          <a:bodyPr>
            <a:normAutofit fontScale="92500" lnSpcReduction="10000"/>
          </a:bodyPr>
          <a:lstStyle/>
          <a:p>
            <a:r>
              <a:rPr lang="en-US" b="1" dirty="0" smtClean="0"/>
              <a:t>How do we actually construct a proof by strong induction? </a:t>
            </a:r>
            <a:r>
              <a:rPr lang="en-US" dirty="0" smtClean="0"/>
              <a:t> </a:t>
            </a:r>
            <a:br>
              <a:rPr lang="en-US" dirty="0" smtClean="0"/>
            </a:br>
            <a:r>
              <a:rPr lang="en-US" b="1" dirty="0" smtClean="0">
                <a:solidFill>
                  <a:schemeClr val="accent6"/>
                </a:solidFill>
              </a:rPr>
              <a:t>To show that p(n) is true for all n </a:t>
            </a:r>
            <a:r>
              <a:rPr lang="en-US" b="1" dirty="0" smtClean="0">
                <a:solidFill>
                  <a:schemeClr val="accent6"/>
                </a:solidFill>
                <a:sym typeface="Symbol"/>
              </a:rPr>
              <a:t></a:t>
            </a:r>
            <a:r>
              <a:rPr lang="en-US" b="1" dirty="0" smtClean="0">
                <a:solidFill>
                  <a:schemeClr val="accent6"/>
                </a:solidFill>
              </a:rPr>
              <a:t> n</a:t>
            </a:r>
            <a:r>
              <a:rPr lang="en-US" b="1" baseline="-25000" dirty="0" smtClean="0">
                <a:solidFill>
                  <a:schemeClr val="accent6"/>
                </a:solidFill>
              </a:rPr>
              <a:t>0 </a:t>
            </a:r>
            <a:r>
              <a:rPr lang="en-US" b="1" dirty="0" smtClean="0">
                <a:solidFill>
                  <a:schemeClr val="accent6"/>
                </a:solidFill>
              </a:rPr>
              <a:t>:</a:t>
            </a:r>
          </a:p>
          <a:p>
            <a:pPr lvl="1"/>
            <a:r>
              <a:rPr lang="en-US" dirty="0" smtClean="0">
                <a:solidFill>
                  <a:schemeClr val="accent4"/>
                </a:solidFill>
              </a:rPr>
              <a:t>Step 0: Believe in the "magic."  </a:t>
            </a:r>
          </a:p>
          <a:p>
            <a:pPr lvl="2"/>
            <a:r>
              <a:rPr lang="en-US" dirty="0" smtClean="0"/>
              <a:t>You will show that it's not really magic at all.  But you have to believe.  </a:t>
            </a:r>
          </a:p>
          <a:p>
            <a:pPr lvl="2"/>
            <a:r>
              <a:rPr lang="en-US" dirty="0" smtClean="0"/>
              <a:t>If, when you are in the middle of an induction proof, you begin to doubt whether the principle of mathematical induction itself is true, you are sunk!  </a:t>
            </a:r>
          </a:p>
          <a:p>
            <a:pPr lvl="2"/>
            <a:r>
              <a:rPr lang="en-US" dirty="0" smtClean="0"/>
              <a:t>So even if you have some trouble understanding the proof of the principle of mathematical induction, you must believe its truth if you are to be successful in using it to prove things.</a:t>
            </a:r>
            <a:r>
              <a:rPr lang="en-US" b="1" dirty="0" smtClean="0"/>
              <a:t> </a:t>
            </a:r>
            <a:endParaRPr lang="en-US" dirty="0" smtClean="0"/>
          </a:p>
          <a:p>
            <a:endParaRPr lang="en-US" dirty="0"/>
          </a:p>
        </p:txBody>
      </p:sp>
      <p:sp>
        <p:nvSpPr>
          <p:cNvPr id="3" name="Title 2"/>
          <p:cNvSpPr>
            <a:spLocks noGrp="1"/>
          </p:cNvSpPr>
          <p:nvPr>
            <p:ph type="title"/>
          </p:nvPr>
        </p:nvSpPr>
        <p:spPr>
          <a:xfrm>
            <a:off x="457200" y="228600"/>
            <a:ext cx="8229600" cy="914400"/>
          </a:xfrm>
        </p:spPr>
        <p:txBody>
          <a:bodyPr>
            <a:normAutofit fontScale="90000"/>
          </a:bodyPr>
          <a:lstStyle/>
          <a:p>
            <a:r>
              <a:rPr lang="en-US" dirty="0" smtClean="0"/>
              <a:t>Proving Something Using Strong Induction</a:t>
            </a:r>
            <a:endParaRPr lang="en-US" dirty="0"/>
          </a:p>
        </p:txBody>
      </p:sp>
    </p:spTree>
    <p:extLst>
      <p:ext uri="{BB962C8B-B14F-4D97-AF65-F5344CB8AC3E}">
        <p14:creationId xmlns:p14="http://schemas.microsoft.com/office/powerpoint/2010/main" val="31727165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b="1" dirty="0" smtClean="0"/>
              <a:t>How do we actually construct a proof by strong induction? </a:t>
            </a:r>
            <a:r>
              <a:rPr lang="en-US" dirty="0" smtClean="0"/>
              <a:t> </a:t>
            </a:r>
            <a:br>
              <a:rPr lang="en-US" dirty="0" smtClean="0"/>
            </a:br>
            <a:r>
              <a:rPr lang="en-US" b="1" dirty="0" smtClean="0">
                <a:solidFill>
                  <a:schemeClr val="accent6"/>
                </a:solidFill>
              </a:rPr>
              <a:t>To show that p(n) is true for all n </a:t>
            </a:r>
            <a:r>
              <a:rPr lang="en-US" b="1" dirty="0" smtClean="0">
                <a:solidFill>
                  <a:schemeClr val="accent6"/>
                </a:solidFill>
                <a:sym typeface="Symbol"/>
              </a:rPr>
              <a:t></a:t>
            </a:r>
            <a:r>
              <a:rPr lang="en-US" b="1" dirty="0" smtClean="0">
                <a:solidFill>
                  <a:schemeClr val="accent6"/>
                </a:solidFill>
              </a:rPr>
              <a:t> n</a:t>
            </a:r>
            <a:r>
              <a:rPr lang="en-US" b="1" baseline="-25000" dirty="0" smtClean="0">
                <a:solidFill>
                  <a:schemeClr val="accent6"/>
                </a:solidFill>
              </a:rPr>
              <a:t>0 </a:t>
            </a:r>
            <a:r>
              <a:rPr lang="en-US" b="1" dirty="0" smtClean="0">
                <a:solidFill>
                  <a:schemeClr val="accent6"/>
                </a:solidFill>
              </a:rPr>
              <a:t>:</a:t>
            </a:r>
          </a:p>
          <a:p>
            <a:r>
              <a:rPr lang="en-US" b="1" dirty="0" smtClean="0">
                <a:solidFill>
                  <a:schemeClr val="accent4"/>
                </a:solidFill>
              </a:rPr>
              <a:t>Step 1 (base case):   </a:t>
            </a:r>
            <a:r>
              <a:rPr lang="en-US" dirty="0" smtClean="0"/>
              <a:t>Show that p(n</a:t>
            </a:r>
            <a:r>
              <a:rPr lang="en-US" baseline="-25000" dirty="0" smtClean="0"/>
              <a:t>0</a:t>
            </a:r>
            <a:r>
              <a:rPr lang="en-US" dirty="0" smtClean="0"/>
              <a:t>) is true. </a:t>
            </a:r>
          </a:p>
          <a:p>
            <a:pPr lvl="1"/>
            <a:r>
              <a:rPr lang="en-US" dirty="0" smtClean="0"/>
              <a:t> Depending on the nature of the induction step (ii), it may also be necessary to show some other base cases as well.  </a:t>
            </a:r>
          </a:p>
          <a:p>
            <a:pPr lvl="1"/>
            <a:r>
              <a:rPr lang="en-US" dirty="0" smtClean="0"/>
              <a:t>For example, an induction proof involving Fibonacci numbers may need two base cases, because the recursive part of the Fibonacci definition expresses F(n) as the sum of two previous values.</a:t>
            </a:r>
          </a:p>
          <a:p>
            <a:pPr>
              <a:buNone/>
            </a:pPr>
            <a:r>
              <a:rPr lang="en-US" b="1" dirty="0" smtClean="0"/>
              <a:t> </a:t>
            </a:r>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Proving Something Using Strong Induction</a:t>
            </a:r>
            <a:endParaRPr lang="en-US" dirty="0"/>
          </a:p>
        </p:txBody>
      </p:sp>
    </p:spTree>
    <p:extLst>
      <p:ext uri="{BB962C8B-B14F-4D97-AF65-F5344CB8AC3E}">
        <p14:creationId xmlns:p14="http://schemas.microsoft.com/office/powerpoint/2010/main" val="1538902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690872"/>
          </a:xfrm>
        </p:spPr>
        <p:txBody>
          <a:bodyPr>
            <a:normAutofit fontScale="77500" lnSpcReduction="20000"/>
          </a:bodyPr>
          <a:lstStyle/>
          <a:p>
            <a:pPr>
              <a:lnSpc>
                <a:spcPct val="110000"/>
              </a:lnSpc>
            </a:pPr>
            <a:r>
              <a:rPr lang="en-US" b="1" dirty="0" smtClean="0"/>
              <a:t>How do we actually construct a proof by induction? </a:t>
            </a:r>
            <a:r>
              <a:rPr lang="en-US" dirty="0" smtClean="0"/>
              <a:t> </a:t>
            </a:r>
            <a:br>
              <a:rPr lang="en-US" dirty="0" smtClean="0"/>
            </a:br>
            <a:r>
              <a:rPr lang="en-US" b="1" dirty="0" smtClean="0">
                <a:solidFill>
                  <a:schemeClr val="accent6"/>
                </a:solidFill>
              </a:rPr>
              <a:t>To show that p(n) is true for all n </a:t>
            </a:r>
            <a:r>
              <a:rPr lang="en-US" b="1" dirty="0" smtClean="0">
                <a:solidFill>
                  <a:schemeClr val="accent6"/>
                </a:solidFill>
                <a:sym typeface="Symbol"/>
              </a:rPr>
              <a:t></a:t>
            </a:r>
            <a:r>
              <a:rPr lang="en-US" b="1" dirty="0" smtClean="0">
                <a:solidFill>
                  <a:schemeClr val="accent6"/>
                </a:solidFill>
              </a:rPr>
              <a:t> n</a:t>
            </a:r>
            <a:r>
              <a:rPr lang="en-US" b="1" baseline="-25000" dirty="0" smtClean="0">
                <a:solidFill>
                  <a:schemeClr val="accent6"/>
                </a:solidFill>
              </a:rPr>
              <a:t>0 </a:t>
            </a:r>
            <a:r>
              <a:rPr lang="en-US" b="1" dirty="0" smtClean="0">
                <a:solidFill>
                  <a:schemeClr val="accent6"/>
                </a:solidFill>
              </a:rPr>
              <a:t>:</a:t>
            </a:r>
          </a:p>
          <a:p>
            <a:pPr>
              <a:lnSpc>
                <a:spcPct val="110000"/>
              </a:lnSpc>
            </a:pPr>
            <a:r>
              <a:rPr lang="en-US" b="1" dirty="0" smtClean="0">
                <a:solidFill>
                  <a:schemeClr val="accent4"/>
                </a:solidFill>
              </a:rPr>
              <a:t>Step 2 (induction step)</a:t>
            </a:r>
          </a:p>
          <a:p>
            <a:pPr lvl="1">
              <a:lnSpc>
                <a:spcPct val="110000"/>
              </a:lnSpc>
            </a:pPr>
            <a:r>
              <a:rPr lang="en-US" dirty="0" smtClean="0"/>
              <a:t>Let k be any number that is greater than n</a:t>
            </a:r>
            <a:r>
              <a:rPr lang="en-US" baseline="-25000" dirty="0" smtClean="0"/>
              <a:t>0</a:t>
            </a:r>
            <a:r>
              <a:rPr lang="en-US" dirty="0" smtClean="0"/>
              <a:t>.  </a:t>
            </a:r>
          </a:p>
          <a:p>
            <a:pPr lvl="2">
              <a:lnSpc>
                <a:spcPct val="110000"/>
              </a:lnSpc>
            </a:pPr>
            <a:r>
              <a:rPr lang="en-US" dirty="0" smtClean="0"/>
              <a:t>You can't pick some specific k, you have to do this step for a generic k that is greater than n</a:t>
            </a:r>
            <a:r>
              <a:rPr lang="en-US" baseline="-25000" dirty="0" smtClean="0"/>
              <a:t>0</a:t>
            </a:r>
            <a:r>
              <a:rPr lang="en-US" dirty="0" smtClean="0"/>
              <a:t>.  </a:t>
            </a:r>
          </a:p>
          <a:p>
            <a:pPr lvl="1">
              <a:lnSpc>
                <a:spcPct val="110000"/>
              </a:lnSpc>
            </a:pPr>
            <a:r>
              <a:rPr lang="en-US" dirty="0" smtClean="0"/>
              <a:t>Assume that p(j) is true for all j that are less than k (and also </a:t>
            </a:r>
            <a:r>
              <a:rPr lang="en-US" dirty="0" smtClean="0">
                <a:sym typeface="Symbol"/>
              </a:rPr>
              <a:t></a:t>
            </a:r>
            <a:r>
              <a:rPr lang="en-US" dirty="0" smtClean="0"/>
              <a:t> n</a:t>
            </a:r>
            <a:r>
              <a:rPr lang="en-US" baseline="-25000" dirty="0" smtClean="0"/>
              <a:t>0</a:t>
            </a:r>
            <a:r>
              <a:rPr lang="en-US" dirty="0" smtClean="0"/>
              <a:t>, of course).  </a:t>
            </a:r>
          </a:p>
          <a:p>
            <a:pPr lvl="1">
              <a:lnSpc>
                <a:spcPct val="110000"/>
              </a:lnSpc>
            </a:pPr>
            <a:r>
              <a:rPr lang="en-US" dirty="0" smtClean="0"/>
              <a:t> This is called the induction assumption, and is akin to the assumption that recursive calls to a procedure will work correctly.</a:t>
            </a:r>
          </a:p>
          <a:p>
            <a:pPr lvl="1">
              <a:lnSpc>
                <a:spcPct val="110000"/>
              </a:lnSpc>
            </a:pPr>
            <a:r>
              <a:rPr lang="en-US" dirty="0" smtClean="0"/>
              <a:t>Then show that p(k) must also be true, using the induction assumption somewhere along the way.</a:t>
            </a:r>
          </a:p>
          <a:p>
            <a:endParaRPr lang="en-US" dirty="0"/>
          </a:p>
        </p:txBody>
      </p:sp>
      <p:sp>
        <p:nvSpPr>
          <p:cNvPr id="3" name="Title 2"/>
          <p:cNvSpPr>
            <a:spLocks noGrp="1"/>
          </p:cNvSpPr>
          <p:nvPr>
            <p:ph type="title"/>
          </p:nvPr>
        </p:nvSpPr>
        <p:spPr/>
        <p:txBody>
          <a:bodyPr>
            <a:normAutofit fontScale="90000"/>
          </a:bodyPr>
          <a:lstStyle/>
          <a:p>
            <a:r>
              <a:rPr lang="en-US" dirty="0" smtClean="0"/>
              <a:t>Proving Something Using Strong Induction</a:t>
            </a:r>
            <a:endParaRPr lang="en-US" dirty="0"/>
          </a:p>
        </p:txBody>
      </p:sp>
    </p:spTree>
    <p:extLst>
      <p:ext uri="{BB962C8B-B14F-4D97-AF65-F5344CB8AC3E}">
        <p14:creationId xmlns:p14="http://schemas.microsoft.com/office/powerpoint/2010/main" val="13809019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838200"/>
            <a:ext cx="8686800" cy="5486400"/>
          </a:xfrm>
        </p:spPr>
        <p:txBody>
          <a:bodyPr>
            <a:normAutofit fontScale="77500" lnSpcReduction="20000"/>
          </a:bodyPr>
          <a:lstStyle/>
          <a:p>
            <a:pPr>
              <a:lnSpc>
                <a:spcPct val="120000"/>
              </a:lnSpc>
              <a:spcBef>
                <a:spcPts val="0"/>
              </a:spcBef>
            </a:pPr>
            <a:r>
              <a:rPr lang="en-US" dirty="0" smtClean="0"/>
              <a:t>Every integer n≥1 is a product of zero or more prime integers</a:t>
            </a:r>
          </a:p>
          <a:p>
            <a:pPr>
              <a:lnSpc>
                <a:spcPct val="120000"/>
              </a:lnSpc>
              <a:spcBef>
                <a:spcPts val="0"/>
              </a:spcBef>
            </a:pPr>
            <a:r>
              <a:rPr lang="en-US" b="1" dirty="0" smtClean="0"/>
              <a:t>Proof by strong induction:</a:t>
            </a:r>
            <a:endParaRPr lang="en-US" dirty="0" smtClean="0"/>
          </a:p>
          <a:p>
            <a:pPr>
              <a:lnSpc>
                <a:spcPct val="120000"/>
              </a:lnSpc>
              <a:spcBef>
                <a:spcPts val="0"/>
              </a:spcBef>
            </a:pPr>
            <a:r>
              <a:rPr lang="en-US" b="1" dirty="0" smtClean="0"/>
              <a:t>Base case.</a:t>
            </a:r>
            <a:r>
              <a:rPr lang="en-US" dirty="0" smtClean="0"/>
              <a:t>  n=1 is a product of zero prime integers</a:t>
            </a:r>
          </a:p>
          <a:p>
            <a:pPr>
              <a:lnSpc>
                <a:spcPct val="120000"/>
              </a:lnSpc>
              <a:spcBef>
                <a:spcPts val="0"/>
              </a:spcBef>
            </a:pPr>
            <a:r>
              <a:rPr lang="en-US" b="1" dirty="0" smtClean="0"/>
              <a:t>Induction step. </a:t>
            </a:r>
            <a:r>
              <a:rPr lang="en-US" dirty="0" smtClean="0"/>
              <a:t>Let </a:t>
            </a:r>
            <a:r>
              <a:rPr lang="en-US" i="1" dirty="0" smtClean="0"/>
              <a:t>k</a:t>
            </a:r>
            <a:r>
              <a:rPr lang="en-US" dirty="0" smtClean="0"/>
              <a:t> be an integer that is greater than 1   The induction assumption is that every positive integer smaller than </a:t>
            </a:r>
            <a:r>
              <a:rPr lang="en-US" i="1" dirty="0" smtClean="0"/>
              <a:t>k</a:t>
            </a:r>
            <a:r>
              <a:rPr lang="en-US" dirty="0" smtClean="0"/>
              <a:t> is a product of prime integers</a:t>
            </a:r>
          </a:p>
          <a:p>
            <a:pPr>
              <a:lnSpc>
                <a:spcPct val="120000"/>
              </a:lnSpc>
              <a:spcBef>
                <a:spcPts val="0"/>
              </a:spcBef>
            </a:pPr>
            <a:r>
              <a:rPr lang="en-US" dirty="0" smtClean="0"/>
              <a:t> We must show that k is a product of prime integers</a:t>
            </a:r>
          </a:p>
          <a:p>
            <a:pPr lvl="1">
              <a:lnSpc>
                <a:spcPct val="120000"/>
              </a:lnSpc>
              <a:spcBef>
                <a:spcPts val="0"/>
              </a:spcBef>
            </a:pPr>
            <a:r>
              <a:rPr lang="en-US" dirty="0" smtClean="0"/>
              <a:t>If </a:t>
            </a:r>
            <a:r>
              <a:rPr lang="en-US" i="1" dirty="0" smtClean="0"/>
              <a:t>k</a:t>
            </a:r>
            <a:r>
              <a:rPr lang="en-US" dirty="0" smtClean="0"/>
              <a:t> is prime, then clearly </a:t>
            </a:r>
            <a:r>
              <a:rPr lang="en-US" i="1" dirty="0" smtClean="0"/>
              <a:t>k</a:t>
            </a:r>
            <a:r>
              <a:rPr lang="en-US" dirty="0" smtClean="0"/>
              <a:t> is the product of one prime integer </a:t>
            </a:r>
          </a:p>
          <a:p>
            <a:pPr lvl="1">
              <a:lnSpc>
                <a:spcPct val="120000"/>
              </a:lnSpc>
              <a:spcBef>
                <a:spcPts val="0"/>
              </a:spcBef>
            </a:pPr>
            <a:r>
              <a:rPr lang="en-US" dirty="0" smtClean="0"/>
              <a:t>Otherwise </a:t>
            </a:r>
            <a:r>
              <a:rPr lang="en-US" i="1" dirty="0" smtClean="0"/>
              <a:t>k</a:t>
            </a:r>
            <a:r>
              <a:rPr lang="en-US" dirty="0" smtClean="0"/>
              <a:t> is a </a:t>
            </a:r>
            <a:r>
              <a:rPr lang="en-US" i="1" dirty="0" smtClean="0"/>
              <a:t>composite</a:t>
            </a:r>
            <a:r>
              <a:rPr lang="en-US" dirty="0" smtClean="0"/>
              <a:t> integer:  </a:t>
            </a:r>
          </a:p>
          <a:p>
            <a:pPr lvl="2">
              <a:lnSpc>
                <a:spcPct val="120000"/>
              </a:lnSpc>
              <a:spcBef>
                <a:spcPts val="0"/>
              </a:spcBef>
            </a:pPr>
            <a:r>
              <a:rPr lang="en-US" dirty="0" smtClean="0"/>
              <a:t>i.e., </a:t>
            </a:r>
            <a:r>
              <a:rPr lang="en-US" i="1" dirty="0" smtClean="0"/>
              <a:t>k</a:t>
            </a:r>
            <a:r>
              <a:rPr lang="en-US" dirty="0" smtClean="0"/>
              <a:t> = </a:t>
            </a:r>
            <a:r>
              <a:rPr lang="en-US" i="1" dirty="0" smtClean="0"/>
              <a:t>j*m</a:t>
            </a:r>
            <a:r>
              <a:rPr lang="en-US" dirty="0" smtClean="0"/>
              <a:t>, where integers  </a:t>
            </a:r>
            <a:r>
              <a:rPr lang="en-US" i="1" dirty="0" smtClean="0"/>
              <a:t>j</a:t>
            </a:r>
            <a:r>
              <a:rPr lang="en-US" dirty="0" smtClean="0"/>
              <a:t> and </a:t>
            </a:r>
            <a:r>
              <a:rPr lang="en-US" i="1" dirty="0" smtClean="0"/>
              <a:t>m</a:t>
            </a:r>
            <a:r>
              <a:rPr lang="en-US" dirty="0" smtClean="0"/>
              <a:t> are both greater than one</a:t>
            </a:r>
          </a:p>
          <a:p>
            <a:pPr lvl="1">
              <a:lnSpc>
                <a:spcPct val="120000"/>
              </a:lnSpc>
              <a:spcBef>
                <a:spcPts val="0"/>
              </a:spcBef>
            </a:pPr>
            <a:r>
              <a:rPr lang="en-US" dirty="0" smtClean="0"/>
              <a:t>Since </a:t>
            </a:r>
            <a:r>
              <a:rPr lang="en-US" i="1" dirty="0" smtClean="0"/>
              <a:t>j</a:t>
            </a:r>
            <a:r>
              <a:rPr lang="en-US" dirty="0" smtClean="0"/>
              <a:t> and </a:t>
            </a:r>
            <a:r>
              <a:rPr lang="en-US" i="1" dirty="0" smtClean="0"/>
              <a:t>m</a:t>
            </a:r>
            <a:r>
              <a:rPr lang="en-US" dirty="0" smtClean="0"/>
              <a:t> are both larger than 1,  </a:t>
            </a:r>
            <a:r>
              <a:rPr lang="en-US" i="1" dirty="0" smtClean="0"/>
              <a:t>j</a:t>
            </a:r>
            <a:r>
              <a:rPr lang="en-US" dirty="0" smtClean="0"/>
              <a:t>&lt;</a:t>
            </a:r>
            <a:r>
              <a:rPr lang="en-US" i="1" dirty="0" smtClean="0"/>
              <a:t>k</a:t>
            </a:r>
            <a:r>
              <a:rPr lang="en-US" dirty="0" smtClean="0"/>
              <a:t> and </a:t>
            </a:r>
            <a:r>
              <a:rPr lang="en-US" i="1" dirty="0" smtClean="0"/>
              <a:t>m</a:t>
            </a:r>
            <a:r>
              <a:rPr lang="en-US" dirty="0" smtClean="0"/>
              <a:t>&lt;</a:t>
            </a:r>
            <a:r>
              <a:rPr lang="en-US" i="1" dirty="0" smtClean="0"/>
              <a:t>k</a:t>
            </a:r>
            <a:endParaRPr lang="en-US" dirty="0" smtClean="0"/>
          </a:p>
          <a:p>
            <a:pPr lvl="1">
              <a:lnSpc>
                <a:spcPct val="120000"/>
              </a:lnSpc>
              <a:spcBef>
                <a:spcPts val="0"/>
              </a:spcBef>
            </a:pPr>
            <a:r>
              <a:rPr lang="en-US" dirty="0" smtClean="0"/>
              <a:t>Thus by the induction assumption, </a:t>
            </a:r>
            <a:r>
              <a:rPr lang="en-US" i="1" dirty="0" smtClean="0"/>
              <a:t>m</a:t>
            </a:r>
            <a:r>
              <a:rPr lang="en-US" dirty="0" smtClean="0"/>
              <a:t> and </a:t>
            </a:r>
            <a:r>
              <a:rPr lang="en-US" i="1" dirty="0" smtClean="0"/>
              <a:t>j</a:t>
            </a:r>
            <a:r>
              <a:rPr lang="en-US" dirty="0" smtClean="0"/>
              <a:t> are both products of prime integers, and so </a:t>
            </a:r>
            <a:r>
              <a:rPr lang="en-US" i="1" dirty="0" smtClean="0"/>
              <a:t>k</a:t>
            </a:r>
            <a:r>
              <a:rPr lang="en-US" dirty="0" smtClean="0"/>
              <a:t> = </a:t>
            </a:r>
            <a:r>
              <a:rPr lang="en-US" i="1" dirty="0" err="1" smtClean="0"/>
              <a:t>jm</a:t>
            </a:r>
            <a:r>
              <a:rPr lang="en-US" dirty="0" smtClean="0"/>
              <a:t> is a product of prime integers </a:t>
            </a:r>
          </a:p>
          <a:p>
            <a:pPr>
              <a:lnSpc>
                <a:spcPct val="120000"/>
              </a:lnSpc>
              <a:spcBef>
                <a:spcPts val="0"/>
              </a:spcBef>
            </a:pPr>
            <a:r>
              <a:rPr lang="en-US" dirty="0" smtClean="0"/>
              <a:t>This would be very difficult to prove using ordinary induction</a:t>
            </a:r>
            <a:endParaRPr lang="en-US" dirty="0"/>
          </a:p>
        </p:txBody>
      </p:sp>
      <p:sp>
        <p:nvSpPr>
          <p:cNvPr id="3" name="Title 2"/>
          <p:cNvSpPr>
            <a:spLocks noGrp="1"/>
          </p:cNvSpPr>
          <p:nvPr>
            <p:ph type="title"/>
          </p:nvPr>
        </p:nvSpPr>
        <p:spPr>
          <a:xfrm>
            <a:off x="457200" y="0"/>
            <a:ext cx="8229600" cy="990600"/>
          </a:xfrm>
        </p:spPr>
        <p:txBody>
          <a:bodyPr>
            <a:normAutofit/>
          </a:bodyPr>
          <a:lstStyle/>
          <a:p>
            <a:r>
              <a:rPr lang="en-US" dirty="0" smtClean="0"/>
              <a:t>Example</a:t>
            </a:r>
            <a:endParaRPr lang="en-US" dirty="0"/>
          </a:p>
        </p:txBody>
      </p:sp>
    </p:spTree>
    <p:extLst>
      <p:ext uri="{BB962C8B-B14F-4D97-AF65-F5344CB8AC3E}">
        <p14:creationId xmlns:p14="http://schemas.microsoft.com/office/powerpoint/2010/main" val="3418701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089" name="Rectangle 17"/>
          <p:cNvSpPr>
            <a:spLocks noGrp="1" noChangeArrowheads="1"/>
          </p:cNvSpPr>
          <p:nvPr>
            <p:ph idx="1"/>
          </p:nvPr>
        </p:nvSpPr>
        <p:spPr/>
        <p:txBody>
          <a:bodyPr/>
          <a:lstStyle/>
          <a:p>
            <a:r>
              <a:rPr lang="en-US" dirty="0"/>
              <a:t>A Binary Tree is either</a:t>
            </a:r>
          </a:p>
          <a:p>
            <a:pPr lvl="1"/>
            <a:r>
              <a:rPr lang="en-US" b="1" dirty="0">
                <a:solidFill>
                  <a:schemeClr val="accent6"/>
                </a:solidFill>
              </a:rPr>
              <a:t>empty</a:t>
            </a:r>
            <a:r>
              <a:rPr lang="en-US" dirty="0"/>
              <a:t>,      or</a:t>
            </a:r>
          </a:p>
          <a:p>
            <a:pPr lvl="1"/>
            <a:r>
              <a:rPr lang="en-US" b="1" dirty="0">
                <a:solidFill>
                  <a:schemeClr val="folHlink"/>
                </a:solidFill>
              </a:rPr>
              <a:t>consists</a:t>
            </a:r>
            <a:r>
              <a:rPr lang="en-US" dirty="0"/>
              <a:t> of:</a:t>
            </a:r>
          </a:p>
          <a:p>
            <a:pPr lvl="2"/>
            <a:r>
              <a:rPr lang="en-US" dirty="0"/>
              <a:t> a distinguished node called the root, which contains an element, and </a:t>
            </a:r>
          </a:p>
          <a:p>
            <a:pPr lvl="2"/>
            <a:r>
              <a:rPr lang="en-US" dirty="0"/>
              <a:t>A left </a:t>
            </a:r>
            <a:r>
              <a:rPr lang="en-US" dirty="0" smtClean="0"/>
              <a:t>subtree T</a:t>
            </a:r>
            <a:r>
              <a:rPr lang="en-US" baseline="-25000" dirty="0" smtClean="0"/>
              <a:t>L</a:t>
            </a:r>
            <a:r>
              <a:rPr lang="en-US" dirty="0" smtClean="0"/>
              <a:t>, </a:t>
            </a:r>
            <a:r>
              <a:rPr lang="en-US" dirty="0"/>
              <a:t>which is a binary tree</a:t>
            </a:r>
          </a:p>
          <a:p>
            <a:pPr lvl="2"/>
            <a:r>
              <a:rPr lang="en-US" dirty="0"/>
              <a:t>A right </a:t>
            </a:r>
            <a:r>
              <a:rPr lang="en-US" dirty="0" smtClean="0"/>
              <a:t>subtree </a:t>
            </a:r>
            <a:r>
              <a:rPr lang="en-US" dirty="0" err="1" smtClean="0"/>
              <a:t>T</a:t>
            </a:r>
            <a:r>
              <a:rPr lang="en-US" baseline="-25000" dirty="0" err="1" smtClean="0"/>
              <a:t>R</a:t>
            </a:r>
            <a:r>
              <a:rPr lang="en-US" dirty="0" smtClean="0"/>
              <a:t>, </a:t>
            </a:r>
            <a:r>
              <a:rPr lang="en-US" dirty="0"/>
              <a:t>which is a binary tree</a:t>
            </a:r>
          </a:p>
        </p:txBody>
      </p:sp>
      <p:grpSp>
        <p:nvGrpSpPr>
          <p:cNvPr id="2" name="Group 4"/>
          <p:cNvGrpSpPr>
            <a:grpSpLocks/>
          </p:cNvGrpSpPr>
          <p:nvPr/>
        </p:nvGrpSpPr>
        <p:grpSpPr bwMode="auto">
          <a:xfrm>
            <a:off x="6248400" y="3276600"/>
            <a:ext cx="1981200" cy="2971800"/>
            <a:chOff x="0" y="1584"/>
            <a:chExt cx="1248" cy="1872"/>
          </a:xfrm>
        </p:grpSpPr>
        <p:sp>
          <p:nvSpPr>
            <p:cNvPr id="515077" name="AutoShape 5"/>
            <p:cNvSpPr>
              <a:spLocks noChangeArrowheads="1"/>
            </p:cNvSpPr>
            <p:nvPr/>
          </p:nvSpPr>
          <p:spPr bwMode="auto">
            <a:xfrm>
              <a:off x="0" y="2400"/>
              <a:ext cx="480" cy="480"/>
            </a:xfrm>
            <a:prstGeom prst="triangle">
              <a:avLst>
                <a:gd name="adj" fmla="val 50000"/>
              </a:avLst>
            </a:prstGeom>
            <a:solidFill>
              <a:schemeClr val="accent1"/>
            </a:solidFill>
            <a:ln w="9525">
              <a:solidFill>
                <a:schemeClr val="tx1"/>
              </a:solidFill>
              <a:miter lim="800000"/>
              <a:headEnd/>
              <a:tailEnd/>
            </a:ln>
            <a:effectLst/>
          </p:spPr>
          <p:txBody>
            <a:bodyPr wrap="none" anchor="ctr"/>
            <a:lstStyle/>
            <a:p>
              <a:endParaRPr lang="en-US"/>
            </a:p>
          </p:txBody>
        </p:sp>
        <p:grpSp>
          <p:nvGrpSpPr>
            <p:cNvPr id="3" name="Group 6"/>
            <p:cNvGrpSpPr>
              <a:grpSpLocks/>
            </p:cNvGrpSpPr>
            <p:nvPr/>
          </p:nvGrpSpPr>
          <p:grpSpPr bwMode="auto">
            <a:xfrm>
              <a:off x="96" y="1584"/>
              <a:ext cx="1152" cy="1872"/>
              <a:chOff x="96" y="1584"/>
              <a:chExt cx="1152" cy="1872"/>
            </a:xfrm>
          </p:grpSpPr>
          <p:sp>
            <p:nvSpPr>
              <p:cNvPr id="515079" name="AutoShape 7"/>
              <p:cNvSpPr>
                <a:spLocks noChangeArrowheads="1"/>
              </p:cNvSpPr>
              <p:nvPr/>
            </p:nvSpPr>
            <p:spPr bwMode="auto">
              <a:xfrm>
                <a:off x="672" y="2448"/>
                <a:ext cx="576" cy="1008"/>
              </a:xfrm>
              <a:prstGeom prst="triangle">
                <a:avLst>
                  <a:gd name="adj" fmla="val 50000"/>
                </a:avLst>
              </a:prstGeom>
              <a:solidFill>
                <a:schemeClr val="accent1"/>
              </a:solidFill>
              <a:ln w="9525">
                <a:solidFill>
                  <a:schemeClr val="tx1"/>
                </a:solidFill>
                <a:miter lim="800000"/>
                <a:headEnd/>
                <a:tailEnd/>
              </a:ln>
              <a:effectLst/>
            </p:spPr>
            <p:txBody>
              <a:bodyPr wrap="none" anchor="ctr"/>
              <a:lstStyle/>
              <a:p>
                <a:endParaRPr lang="en-US"/>
              </a:p>
            </p:txBody>
          </p:sp>
          <p:sp>
            <p:nvSpPr>
              <p:cNvPr id="515080" name="Oval 8"/>
              <p:cNvSpPr>
                <a:spLocks noChangeArrowheads="1"/>
              </p:cNvSpPr>
              <p:nvPr/>
            </p:nvSpPr>
            <p:spPr bwMode="auto">
              <a:xfrm>
                <a:off x="384" y="1584"/>
                <a:ext cx="528" cy="528"/>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515081" name="Text Box 9"/>
              <p:cNvSpPr txBox="1">
                <a:spLocks noChangeArrowheads="1"/>
              </p:cNvSpPr>
              <p:nvPr/>
            </p:nvSpPr>
            <p:spPr bwMode="auto">
              <a:xfrm>
                <a:off x="432" y="1776"/>
                <a:ext cx="432" cy="231"/>
              </a:xfrm>
              <a:prstGeom prst="rect">
                <a:avLst/>
              </a:prstGeom>
              <a:noFill/>
              <a:ln w="9525">
                <a:noFill/>
                <a:miter lim="800000"/>
                <a:headEnd/>
                <a:tailEnd/>
              </a:ln>
              <a:effectLst/>
            </p:spPr>
            <p:txBody>
              <a:bodyPr>
                <a:spAutoFit/>
              </a:bodyPr>
              <a:lstStyle/>
              <a:p>
                <a:pPr eaLnBrk="0" hangingPunct="0">
                  <a:spcBef>
                    <a:spcPct val="50000"/>
                  </a:spcBef>
                  <a:buClrTx/>
                  <a:buSzTx/>
                  <a:buFontTx/>
                  <a:buNone/>
                </a:pPr>
                <a:r>
                  <a:rPr lang="en-US" sz="1800">
                    <a:solidFill>
                      <a:schemeClr val="tx1"/>
                    </a:solidFill>
                  </a:rPr>
                  <a:t>root</a:t>
                </a:r>
              </a:p>
            </p:txBody>
          </p:sp>
          <p:sp>
            <p:nvSpPr>
              <p:cNvPr id="515082" name="Text Box 10"/>
              <p:cNvSpPr txBox="1">
                <a:spLocks noChangeArrowheads="1"/>
              </p:cNvSpPr>
              <p:nvPr/>
            </p:nvSpPr>
            <p:spPr bwMode="auto">
              <a:xfrm>
                <a:off x="96" y="2640"/>
                <a:ext cx="288" cy="231"/>
              </a:xfrm>
              <a:prstGeom prst="rect">
                <a:avLst/>
              </a:prstGeom>
              <a:noFill/>
              <a:ln w="9525">
                <a:noFill/>
                <a:miter lim="800000"/>
                <a:headEnd/>
                <a:tailEnd/>
              </a:ln>
              <a:effectLst/>
            </p:spPr>
            <p:txBody>
              <a:bodyPr>
                <a:spAutoFit/>
              </a:bodyPr>
              <a:lstStyle/>
              <a:p>
                <a:pPr eaLnBrk="0" hangingPunct="0">
                  <a:spcBef>
                    <a:spcPct val="50000"/>
                  </a:spcBef>
                  <a:buClrTx/>
                  <a:buSzTx/>
                  <a:buFontTx/>
                  <a:buNone/>
                </a:pPr>
                <a:r>
                  <a:rPr lang="en-US" sz="1800">
                    <a:solidFill>
                      <a:schemeClr val="tx1"/>
                    </a:solidFill>
                  </a:rPr>
                  <a:t>T</a:t>
                </a:r>
                <a:r>
                  <a:rPr lang="en-US" sz="1800" baseline="-25000">
                    <a:solidFill>
                      <a:schemeClr val="tx1"/>
                    </a:solidFill>
                  </a:rPr>
                  <a:t>L</a:t>
                </a:r>
              </a:p>
            </p:txBody>
          </p:sp>
          <p:sp>
            <p:nvSpPr>
              <p:cNvPr id="515083" name="Text Box 11"/>
              <p:cNvSpPr txBox="1">
                <a:spLocks noChangeArrowheads="1"/>
              </p:cNvSpPr>
              <p:nvPr/>
            </p:nvSpPr>
            <p:spPr bwMode="auto">
              <a:xfrm>
                <a:off x="816" y="3120"/>
                <a:ext cx="288" cy="231"/>
              </a:xfrm>
              <a:prstGeom prst="rect">
                <a:avLst/>
              </a:prstGeom>
              <a:noFill/>
              <a:ln w="9525">
                <a:noFill/>
                <a:miter lim="800000"/>
                <a:headEnd/>
                <a:tailEnd/>
              </a:ln>
              <a:effectLst/>
            </p:spPr>
            <p:txBody>
              <a:bodyPr>
                <a:spAutoFit/>
              </a:bodyPr>
              <a:lstStyle/>
              <a:p>
                <a:pPr eaLnBrk="0" hangingPunct="0">
                  <a:spcBef>
                    <a:spcPct val="50000"/>
                  </a:spcBef>
                  <a:buClrTx/>
                  <a:buSzTx/>
                  <a:buFontTx/>
                  <a:buNone/>
                </a:pPr>
                <a:r>
                  <a:rPr lang="en-US" sz="1800">
                    <a:solidFill>
                      <a:schemeClr val="tx1"/>
                    </a:solidFill>
                  </a:rPr>
                  <a:t>T</a:t>
                </a:r>
                <a:r>
                  <a:rPr lang="en-US" sz="1800" baseline="-25000">
                    <a:solidFill>
                      <a:schemeClr val="tx1"/>
                    </a:solidFill>
                  </a:rPr>
                  <a:t>R</a:t>
                </a:r>
              </a:p>
            </p:txBody>
          </p:sp>
          <p:sp>
            <p:nvSpPr>
              <p:cNvPr id="515084" name="Line 12"/>
              <p:cNvSpPr>
                <a:spLocks noChangeShapeType="1"/>
              </p:cNvSpPr>
              <p:nvPr/>
            </p:nvSpPr>
            <p:spPr bwMode="auto">
              <a:xfrm flipH="1">
                <a:off x="240" y="2064"/>
                <a:ext cx="240" cy="336"/>
              </a:xfrm>
              <a:prstGeom prst="line">
                <a:avLst/>
              </a:prstGeom>
              <a:noFill/>
              <a:ln w="9525">
                <a:solidFill>
                  <a:schemeClr val="tx1"/>
                </a:solidFill>
                <a:round/>
                <a:headEnd/>
                <a:tailEnd/>
              </a:ln>
              <a:effectLst/>
            </p:spPr>
            <p:txBody>
              <a:bodyPr/>
              <a:lstStyle/>
              <a:p>
                <a:endParaRPr lang="en-US"/>
              </a:p>
            </p:txBody>
          </p:sp>
          <p:sp>
            <p:nvSpPr>
              <p:cNvPr id="515085" name="Line 13"/>
              <p:cNvSpPr>
                <a:spLocks noChangeShapeType="1"/>
              </p:cNvSpPr>
              <p:nvPr/>
            </p:nvSpPr>
            <p:spPr bwMode="auto">
              <a:xfrm>
                <a:off x="816" y="2064"/>
                <a:ext cx="144" cy="384"/>
              </a:xfrm>
              <a:prstGeom prst="line">
                <a:avLst/>
              </a:prstGeom>
              <a:noFill/>
              <a:ln w="9525">
                <a:solidFill>
                  <a:schemeClr val="tx1"/>
                </a:solidFill>
                <a:round/>
                <a:headEnd/>
                <a:tailEnd/>
              </a:ln>
              <a:effectLst/>
            </p:spPr>
            <p:txBody>
              <a:bodyPr/>
              <a:lstStyle/>
              <a:p>
                <a:endParaRPr lang="en-US"/>
              </a:p>
            </p:txBody>
          </p:sp>
        </p:grpSp>
      </p:grpSp>
      <p:sp>
        <p:nvSpPr>
          <p:cNvPr id="515088" name="Rectangle 16"/>
          <p:cNvSpPr>
            <a:spLocks noGrp="1" noChangeArrowheads="1"/>
          </p:cNvSpPr>
          <p:nvPr>
            <p:ph type="title"/>
          </p:nvPr>
        </p:nvSpPr>
        <p:spPr/>
        <p:txBody>
          <a:bodyPr>
            <a:normAutofit/>
          </a:bodyPr>
          <a:lstStyle/>
          <a:p>
            <a:r>
              <a:rPr lang="en-US" dirty="0"/>
              <a:t>Binary </a:t>
            </a:r>
            <a:r>
              <a:rPr lang="en-US" dirty="0" smtClean="0"/>
              <a:t>Tree: Recursive </a:t>
            </a:r>
            <a:r>
              <a:rPr lang="en-US" dirty="0"/>
              <a:t>definition</a:t>
            </a:r>
          </a:p>
        </p:txBody>
      </p:sp>
    </p:spTree>
    <p:extLst>
      <p:ext uri="{BB962C8B-B14F-4D97-AF65-F5344CB8AC3E}">
        <p14:creationId xmlns:p14="http://schemas.microsoft.com/office/powerpoint/2010/main" val="1379014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6643" name="Rectangle 3"/>
          <p:cNvSpPr>
            <a:spLocks noChangeArrowheads="1"/>
          </p:cNvSpPr>
          <p:nvPr/>
        </p:nvSpPr>
        <p:spPr bwMode="auto">
          <a:xfrm>
            <a:off x="1828800" y="381000"/>
            <a:ext cx="6172200" cy="1243013"/>
          </a:xfrm>
          <a:prstGeom prst="rect">
            <a:avLst/>
          </a:prstGeom>
          <a:noFill/>
          <a:ln w="0">
            <a:noFill/>
            <a:miter lim="800000"/>
            <a:headEnd/>
            <a:tailEnd/>
          </a:ln>
          <a:effectLst/>
        </p:spPr>
        <p:txBody>
          <a:bodyPr/>
          <a:lstStyle/>
          <a:p>
            <a:pPr eaLnBrk="0" hangingPunct="0">
              <a:spcBef>
                <a:spcPct val="0"/>
              </a:spcBef>
              <a:buClrTx/>
              <a:buSzTx/>
              <a:buFontTx/>
              <a:buNone/>
            </a:pPr>
            <a:r>
              <a:rPr lang="en-US" sz="2400" b="1" dirty="0">
                <a:solidFill>
                  <a:schemeClr val="tx1"/>
                </a:solidFill>
                <a:latin typeface="Arial MT" charset="0"/>
              </a:rPr>
              <a:t>Figure 18.20</a:t>
            </a:r>
          </a:p>
          <a:p>
            <a:pPr eaLnBrk="0" hangingPunct="0">
              <a:spcBef>
                <a:spcPct val="0"/>
              </a:spcBef>
              <a:buClrTx/>
              <a:buSzTx/>
              <a:buFontTx/>
              <a:buNone/>
            </a:pPr>
            <a:r>
              <a:rPr lang="en-US" sz="2400" dirty="0">
                <a:solidFill>
                  <a:schemeClr val="tx1"/>
                </a:solidFill>
                <a:latin typeface="TimesNewRomanPS" charset="0"/>
              </a:rPr>
              <a:t>Recursive view of the node height calculation: </a:t>
            </a:r>
            <a:br>
              <a:rPr lang="en-US" sz="2400" dirty="0">
                <a:solidFill>
                  <a:schemeClr val="tx1"/>
                </a:solidFill>
                <a:latin typeface="TimesNewRomanPS" charset="0"/>
              </a:rPr>
            </a:br>
            <a:r>
              <a:rPr lang="en-US" sz="2400" i="1" dirty="0">
                <a:solidFill>
                  <a:schemeClr val="tx1"/>
                </a:solidFill>
                <a:latin typeface="TimesNewRomanPS" charset="0"/>
              </a:rPr>
              <a:t>H</a:t>
            </a:r>
            <a:r>
              <a:rPr lang="en-US" sz="2400" i="1" baseline="-25000" dirty="0">
                <a:solidFill>
                  <a:schemeClr val="tx1"/>
                </a:solidFill>
                <a:latin typeface="TimesNewRomanPS" charset="0"/>
              </a:rPr>
              <a:t>T</a:t>
            </a:r>
            <a:r>
              <a:rPr lang="en-US" sz="2400" dirty="0">
                <a:solidFill>
                  <a:schemeClr val="tx1"/>
                </a:solidFill>
                <a:latin typeface="TimesNewRomanPS" charset="0"/>
              </a:rPr>
              <a:t> = Max (</a:t>
            </a:r>
            <a:r>
              <a:rPr lang="en-US" sz="2400" i="1" dirty="0">
                <a:solidFill>
                  <a:schemeClr val="tx1"/>
                </a:solidFill>
                <a:latin typeface="TimesNewRomanPS" charset="0"/>
              </a:rPr>
              <a:t>H</a:t>
            </a:r>
            <a:r>
              <a:rPr lang="en-US" sz="2400" i="1" baseline="-25000" dirty="0">
                <a:solidFill>
                  <a:schemeClr val="tx1"/>
                </a:solidFill>
                <a:latin typeface="TimesNewRomanPS" charset="0"/>
              </a:rPr>
              <a:t>L</a:t>
            </a:r>
            <a:r>
              <a:rPr lang="en-US" sz="2400" dirty="0">
                <a:solidFill>
                  <a:schemeClr val="tx1"/>
                </a:solidFill>
                <a:latin typeface="TimesNewRomanPS" charset="0"/>
              </a:rPr>
              <a:t> + 1, </a:t>
            </a:r>
            <a:r>
              <a:rPr lang="en-US" sz="2400" i="1" dirty="0">
                <a:solidFill>
                  <a:schemeClr val="tx1"/>
                </a:solidFill>
                <a:latin typeface="TimesNewRomanPS" charset="0"/>
              </a:rPr>
              <a:t>H</a:t>
            </a:r>
            <a:r>
              <a:rPr lang="en-US" sz="2400" i="1" baseline="-25000" dirty="0">
                <a:solidFill>
                  <a:schemeClr val="tx1"/>
                </a:solidFill>
                <a:latin typeface="TimesNewRomanPS" charset="0"/>
              </a:rPr>
              <a:t>R</a:t>
            </a:r>
            <a:r>
              <a:rPr lang="en-US" sz="2400" dirty="0">
                <a:solidFill>
                  <a:schemeClr val="tx1"/>
                </a:solidFill>
                <a:latin typeface="TimesNewRomanPS" charset="0"/>
              </a:rPr>
              <a:t> + 1)</a:t>
            </a:r>
            <a:endParaRPr lang="en-US" sz="2400" dirty="0">
              <a:solidFill>
                <a:schemeClr val="tx1"/>
              </a:solidFill>
              <a:latin typeface="Times" pitchFamily="18" charset="0"/>
            </a:endParaRPr>
          </a:p>
        </p:txBody>
      </p:sp>
      <p:sp>
        <p:nvSpPr>
          <p:cNvPr id="496644" name="Rectangle 4"/>
          <p:cNvSpPr>
            <a:spLocks noChangeArrowheads="1"/>
          </p:cNvSpPr>
          <p:nvPr/>
        </p:nvSpPr>
        <p:spPr bwMode="auto">
          <a:xfrm>
            <a:off x="0" y="6667500"/>
            <a:ext cx="9156700" cy="190500"/>
          </a:xfrm>
          <a:prstGeom prst="rect">
            <a:avLst/>
          </a:prstGeom>
          <a:noFill/>
          <a:ln w="9525">
            <a:noFill/>
            <a:miter lim="800000"/>
            <a:headEnd/>
            <a:tailEnd/>
          </a:ln>
          <a:effectLst/>
        </p:spPr>
        <p:txBody>
          <a:bodyPr/>
          <a:lstStyle/>
          <a:p>
            <a:pPr algn="r" eaLnBrk="0" hangingPunct="0">
              <a:spcBef>
                <a:spcPct val="0"/>
              </a:spcBef>
              <a:buClrTx/>
              <a:buSzTx/>
              <a:buFontTx/>
              <a:buNone/>
            </a:pPr>
            <a:r>
              <a:rPr lang="en-US" sz="800" b="1">
                <a:solidFill>
                  <a:schemeClr val="tx1"/>
                </a:solidFill>
                <a:latin typeface="TimesNewRomanPS" charset="0"/>
              </a:rPr>
              <a:t>Data Structures &amp; Problem Solving using JAVA/2E</a:t>
            </a:r>
            <a:r>
              <a:rPr lang="en-US" sz="800" i="1">
                <a:solidFill>
                  <a:schemeClr val="tx1"/>
                </a:solidFill>
                <a:latin typeface="TimesNewRomanPS" charset="0"/>
              </a:rPr>
              <a:t>       </a:t>
            </a:r>
            <a:r>
              <a:rPr lang="en-US" sz="800">
                <a:solidFill>
                  <a:schemeClr val="tx1"/>
                </a:solidFill>
                <a:latin typeface="TimesNewRomanPS" charset="0"/>
              </a:rPr>
              <a:t>Mark Allen Weiss      © 2002  Addison Wesley</a:t>
            </a:r>
          </a:p>
        </p:txBody>
      </p:sp>
      <p:sp>
        <p:nvSpPr>
          <p:cNvPr id="496645" name="Line 5"/>
          <p:cNvSpPr>
            <a:spLocks noChangeShapeType="1"/>
          </p:cNvSpPr>
          <p:nvPr/>
        </p:nvSpPr>
        <p:spPr bwMode="auto">
          <a:xfrm>
            <a:off x="2393950" y="6667500"/>
            <a:ext cx="6864350" cy="0"/>
          </a:xfrm>
          <a:prstGeom prst="line">
            <a:avLst/>
          </a:prstGeom>
          <a:noFill/>
          <a:ln w="9525">
            <a:solidFill>
              <a:schemeClr val="tx1"/>
            </a:solidFill>
            <a:round/>
            <a:headEnd/>
            <a:tailEnd/>
          </a:ln>
          <a:effectLst/>
        </p:spPr>
        <p:txBody>
          <a:bodyPr wrap="none" anchor="ctr"/>
          <a:lstStyle/>
          <a:p>
            <a:endParaRPr lang="en-US"/>
          </a:p>
        </p:txBody>
      </p:sp>
      <p:pic>
        <p:nvPicPr>
          <p:cNvPr id="496646" name="Picture 6"/>
          <p:cNvPicPr>
            <a:picLocks noChangeAspect="1" noChangeArrowheads="1"/>
          </p:cNvPicPr>
          <p:nvPr/>
        </p:nvPicPr>
        <p:blipFill>
          <a:blip r:embed="rId3"/>
          <a:srcRect/>
          <a:stretch>
            <a:fillRect/>
          </a:stretch>
        </p:blipFill>
        <p:spPr bwMode="auto">
          <a:xfrm>
            <a:off x="384175" y="2057400"/>
            <a:ext cx="8264525" cy="3432175"/>
          </a:xfrm>
          <a:prstGeom prst="rect">
            <a:avLst/>
          </a:prstGeom>
          <a:noFill/>
        </p:spPr>
      </p:pic>
    </p:spTree>
    <p:extLst>
      <p:ext uri="{BB962C8B-B14F-4D97-AF65-F5344CB8AC3E}">
        <p14:creationId xmlns:p14="http://schemas.microsoft.com/office/powerpoint/2010/main" val="1919984237"/>
      </p:ext>
    </p:extLst>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 property of binary trees</a:t>
            </a:r>
            <a:endParaRPr lang="en-US" dirty="0"/>
          </a:p>
        </p:txBody>
      </p:sp>
      <p:sp>
        <p:nvSpPr>
          <p:cNvPr id="3" name="Content Placeholder 2"/>
          <p:cNvSpPr>
            <a:spLocks noGrp="1"/>
          </p:cNvSpPr>
          <p:nvPr>
            <p:ph idx="1"/>
          </p:nvPr>
        </p:nvSpPr>
        <p:spPr/>
        <p:txBody>
          <a:bodyPr>
            <a:normAutofit/>
          </a:bodyPr>
          <a:lstStyle/>
          <a:p>
            <a:r>
              <a:rPr lang="en-US" dirty="0" smtClean="0"/>
              <a:t>Let H(T) be the height of a binary tree T.</a:t>
            </a:r>
          </a:p>
          <a:p>
            <a:r>
              <a:rPr lang="en-US" dirty="0" smtClean="0"/>
              <a:t>Let N(T) be the size (number of nodes) of T.</a:t>
            </a:r>
          </a:p>
          <a:p>
            <a:r>
              <a:rPr lang="en-US" dirty="0" smtClean="0"/>
              <a:t>Then N(T) ≤ 2</a:t>
            </a:r>
            <a:r>
              <a:rPr lang="en-US" baseline="30000" dirty="0" smtClean="0"/>
              <a:t>H(T)+1</a:t>
            </a:r>
            <a:r>
              <a:rPr lang="en-US" dirty="0" smtClean="0"/>
              <a:t>-1.</a:t>
            </a:r>
          </a:p>
          <a:p>
            <a:r>
              <a:rPr lang="en-US" dirty="0" smtClean="0"/>
              <a:t>Proof by strong induction:</a:t>
            </a:r>
          </a:p>
          <a:p>
            <a:r>
              <a:rPr lang="en-US" b="1" dirty="0" smtClean="0"/>
              <a:t>Base case: </a:t>
            </a:r>
            <a:r>
              <a:rPr lang="en-US" dirty="0" smtClean="0"/>
              <a:t>H(T) = -1 (tree is empty).</a:t>
            </a:r>
          </a:p>
          <a:p>
            <a:pPr lvl="1"/>
            <a:r>
              <a:rPr lang="en-US" dirty="0" smtClean="0"/>
              <a:t>Left side of inequality is 0</a:t>
            </a:r>
          </a:p>
          <a:p>
            <a:pPr lvl="1"/>
            <a:r>
              <a:rPr lang="en-US" dirty="0" smtClean="0"/>
              <a:t>Right side is 2</a:t>
            </a:r>
            <a:r>
              <a:rPr lang="en-US" baseline="30000" dirty="0" smtClean="0"/>
              <a:t>-1+1</a:t>
            </a:r>
            <a:r>
              <a:rPr lang="en-US" dirty="0" smtClean="0"/>
              <a:t>-1 = 0</a:t>
            </a:r>
          </a:p>
          <a:p>
            <a:pPr lvl="1"/>
            <a:r>
              <a:rPr lang="en-US" dirty="0" smtClean="0"/>
              <a:t>Inequality is true.</a:t>
            </a:r>
            <a:endParaRPr lang="en-US" dirty="0"/>
          </a:p>
        </p:txBody>
      </p:sp>
    </p:spTree>
    <p:extLst>
      <p:ext uri="{BB962C8B-B14F-4D97-AF65-F5344CB8AC3E}">
        <p14:creationId xmlns:p14="http://schemas.microsoft.com/office/powerpoint/2010/main" val="28172169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089" name="Rectangle 17"/>
          <p:cNvSpPr>
            <a:spLocks noGrp="1" noChangeArrowheads="1"/>
          </p:cNvSpPr>
          <p:nvPr>
            <p:ph idx="1"/>
          </p:nvPr>
        </p:nvSpPr>
        <p:spPr/>
        <p:txBody>
          <a:bodyPr/>
          <a:lstStyle/>
          <a:p>
            <a:r>
              <a:rPr lang="en-US" dirty="0"/>
              <a:t>A Binary Tree is either</a:t>
            </a:r>
          </a:p>
          <a:p>
            <a:pPr lvl="1"/>
            <a:r>
              <a:rPr lang="en-US" b="1" dirty="0">
                <a:solidFill>
                  <a:schemeClr val="accent6"/>
                </a:solidFill>
              </a:rPr>
              <a:t>empty</a:t>
            </a:r>
            <a:r>
              <a:rPr lang="en-US" dirty="0"/>
              <a:t>,      or</a:t>
            </a:r>
          </a:p>
          <a:p>
            <a:pPr lvl="1"/>
            <a:r>
              <a:rPr lang="en-US" b="1" dirty="0">
                <a:solidFill>
                  <a:schemeClr val="folHlink"/>
                </a:solidFill>
              </a:rPr>
              <a:t>consists</a:t>
            </a:r>
            <a:r>
              <a:rPr lang="en-US" dirty="0"/>
              <a:t> of:</a:t>
            </a:r>
          </a:p>
          <a:p>
            <a:pPr lvl="2"/>
            <a:r>
              <a:rPr lang="en-US" dirty="0"/>
              <a:t> a distinguished node called the root, which contains an element, and </a:t>
            </a:r>
          </a:p>
          <a:p>
            <a:pPr lvl="2"/>
            <a:r>
              <a:rPr lang="en-US" dirty="0"/>
              <a:t>A left </a:t>
            </a:r>
            <a:r>
              <a:rPr lang="en-US" dirty="0" smtClean="0"/>
              <a:t>subtree T</a:t>
            </a:r>
            <a:r>
              <a:rPr lang="en-US" baseline="-25000" dirty="0" smtClean="0"/>
              <a:t>L</a:t>
            </a:r>
            <a:r>
              <a:rPr lang="en-US" dirty="0" smtClean="0"/>
              <a:t>, </a:t>
            </a:r>
            <a:r>
              <a:rPr lang="en-US" dirty="0"/>
              <a:t>which is a binary tree</a:t>
            </a:r>
          </a:p>
          <a:p>
            <a:pPr lvl="2"/>
            <a:r>
              <a:rPr lang="en-US" dirty="0"/>
              <a:t>A right </a:t>
            </a:r>
            <a:r>
              <a:rPr lang="en-US" dirty="0" smtClean="0"/>
              <a:t>subtree </a:t>
            </a:r>
            <a:r>
              <a:rPr lang="en-US" dirty="0" err="1" smtClean="0"/>
              <a:t>T</a:t>
            </a:r>
            <a:r>
              <a:rPr lang="en-US" baseline="-25000" dirty="0" err="1" smtClean="0"/>
              <a:t>R</a:t>
            </a:r>
            <a:r>
              <a:rPr lang="en-US" dirty="0" smtClean="0"/>
              <a:t>, </a:t>
            </a:r>
            <a:r>
              <a:rPr lang="en-US" dirty="0"/>
              <a:t>which is a binary tree</a:t>
            </a:r>
          </a:p>
        </p:txBody>
      </p:sp>
      <p:grpSp>
        <p:nvGrpSpPr>
          <p:cNvPr id="2" name="Group 4"/>
          <p:cNvGrpSpPr>
            <a:grpSpLocks/>
          </p:cNvGrpSpPr>
          <p:nvPr/>
        </p:nvGrpSpPr>
        <p:grpSpPr bwMode="auto">
          <a:xfrm>
            <a:off x="6248400" y="3276600"/>
            <a:ext cx="1981200" cy="2971800"/>
            <a:chOff x="0" y="1584"/>
            <a:chExt cx="1248" cy="1872"/>
          </a:xfrm>
        </p:grpSpPr>
        <p:sp>
          <p:nvSpPr>
            <p:cNvPr id="515077" name="AutoShape 5"/>
            <p:cNvSpPr>
              <a:spLocks noChangeArrowheads="1"/>
            </p:cNvSpPr>
            <p:nvPr/>
          </p:nvSpPr>
          <p:spPr bwMode="auto">
            <a:xfrm>
              <a:off x="0" y="2400"/>
              <a:ext cx="480" cy="480"/>
            </a:xfrm>
            <a:prstGeom prst="triangle">
              <a:avLst>
                <a:gd name="adj" fmla="val 50000"/>
              </a:avLst>
            </a:prstGeom>
            <a:solidFill>
              <a:schemeClr val="accent1"/>
            </a:solidFill>
            <a:ln w="9525">
              <a:solidFill>
                <a:schemeClr val="tx1"/>
              </a:solidFill>
              <a:miter lim="800000"/>
              <a:headEnd/>
              <a:tailEnd/>
            </a:ln>
            <a:effectLst/>
          </p:spPr>
          <p:txBody>
            <a:bodyPr wrap="none" anchor="ctr"/>
            <a:lstStyle/>
            <a:p>
              <a:endParaRPr lang="en-US"/>
            </a:p>
          </p:txBody>
        </p:sp>
        <p:grpSp>
          <p:nvGrpSpPr>
            <p:cNvPr id="3" name="Group 6"/>
            <p:cNvGrpSpPr>
              <a:grpSpLocks/>
            </p:cNvGrpSpPr>
            <p:nvPr/>
          </p:nvGrpSpPr>
          <p:grpSpPr bwMode="auto">
            <a:xfrm>
              <a:off x="96" y="1584"/>
              <a:ext cx="1152" cy="1872"/>
              <a:chOff x="96" y="1584"/>
              <a:chExt cx="1152" cy="1872"/>
            </a:xfrm>
          </p:grpSpPr>
          <p:sp>
            <p:nvSpPr>
              <p:cNvPr id="515079" name="AutoShape 7"/>
              <p:cNvSpPr>
                <a:spLocks noChangeArrowheads="1"/>
              </p:cNvSpPr>
              <p:nvPr/>
            </p:nvSpPr>
            <p:spPr bwMode="auto">
              <a:xfrm>
                <a:off x="672" y="2448"/>
                <a:ext cx="576" cy="1008"/>
              </a:xfrm>
              <a:prstGeom prst="triangle">
                <a:avLst>
                  <a:gd name="adj" fmla="val 50000"/>
                </a:avLst>
              </a:prstGeom>
              <a:solidFill>
                <a:schemeClr val="accent1"/>
              </a:solidFill>
              <a:ln w="9525">
                <a:solidFill>
                  <a:schemeClr val="tx1"/>
                </a:solidFill>
                <a:miter lim="800000"/>
                <a:headEnd/>
                <a:tailEnd/>
              </a:ln>
              <a:effectLst/>
            </p:spPr>
            <p:txBody>
              <a:bodyPr wrap="none" anchor="ctr"/>
              <a:lstStyle/>
              <a:p>
                <a:endParaRPr lang="en-US"/>
              </a:p>
            </p:txBody>
          </p:sp>
          <p:sp>
            <p:nvSpPr>
              <p:cNvPr id="515080" name="Oval 8"/>
              <p:cNvSpPr>
                <a:spLocks noChangeArrowheads="1"/>
              </p:cNvSpPr>
              <p:nvPr/>
            </p:nvSpPr>
            <p:spPr bwMode="auto">
              <a:xfrm>
                <a:off x="384" y="1584"/>
                <a:ext cx="528" cy="528"/>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515081" name="Text Box 9"/>
              <p:cNvSpPr txBox="1">
                <a:spLocks noChangeArrowheads="1"/>
              </p:cNvSpPr>
              <p:nvPr/>
            </p:nvSpPr>
            <p:spPr bwMode="auto">
              <a:xfrm>
                <a:off x="432" y="1776"/>
                <a:ext cx="432" cy="231"/>
              </a:xfrm>
              <a:prstGeom prst="rect">
                <a:avLst/>
              </a:prstGeom>
              <a:noFill/>
              <a:ln w="9525">
                <a:noFill/>
                <a:miter lim="800000"/>
                <a:headEnd/>
                <a:tailEnd/>
              </a:ln>
              <a:effectLst/>
            </p:spPr>
            <p:txBody>
              <a:bodyPr>
                <a:spAutoFit/>
              </a:bodyPr>
              <a:lstStyle/>
              <a:p>
                <a:pPr eaLnBrk="0" hangingPunct="0">
                  <a:spcBef>
                    <a:spcPct val="50000"/>
                  </a:spcBef>
                  <a:buClrTx/>
                  <a:buSzTx/>
                  <a:buFontTx/>
                  <a:buNone/>
                </a:pPr>
                <a:r>
                  <a:rPr lang="en-US" sz="1800">
                    <a:solidFill>
                      <a:schemeClr val="tx1"/>
                    </a:solidFill>
                  </a:rPr>
                  <a:t>root</a:t>
                </a:r>
              </a:p>
            </p:txBody>
          </p:sp>
          <p:sp>
            <p:nvSpPr>
              <p:cNvPr id="515082" name="Text Box 10"/>
              <p:cNvSpPr txBox="1">
                <a:spLocks noChangeArrowheads="1"/>
              </p:cNvSpPr>
              <p:nvPr/>
            </p:nvSpPr>
            <p:spPr bwMode="auto">
              <a:xfrm>
                <a:off x="96" y="2640"/>
                <a:ext cx="288" cy="231"/>
              </a:xfrm>
              <a:prstGeom prst="rect">
                <a:avLst/>
              </a:prstGeom>
              <a:noFill/>
              <a:ln w="9525">
                <a:noFill/>
                <a:miter lim="800000"/>
                <a:headEnd/>
                <a:tailEnd/>
              </a:ln>
              <a:effectLst/>
            </p:spPr>
            <p:txBody>
              <a:bodyPr>
                <a:spAutoFit/>
              </a:bodyPr>
              <a:lstStyle/>
              <a:p>
                <a:pPr eaLnBrk="0" hangingPunct="0">
                  <a:spcBef>
                    <a:spcPct val="50000"/>
                  </a:spcBef>
                  <a:buClrTx/>
                  <a:buSzTx/>
                  <a:buFontTx/>
                  <a:buNone/>
                </a:pPr>
                <a:r>
                  <a:rPr lang="en-US" sz="1800">
                    <a:solidFill>
                      <a:schemeClr val="tx1"/>
                    </a:solidFill>
                  </a:rPr>
                  <a:t>T</a:t>
                </a:r>
                <a:r>
                  <a:rPr lang="en-US" sz="1800" baseline="-25000">
                    <a:solidFill>
                      <a:schemeClr val="tx1"/>
                    </a:solidFill>
                  </a:rPr>
                  <a:t>L</a:t>
                </a:r>
              </a:p>
            </p:txBody>
          </p:sp>
          <p:sp>
            <p:nvSpPr>
              <p:cNvPr id="515083" name="Text Box 11"/>
              <p:cNvSpPr txBox="1">
                <a:spLocks noChangeArrowheads="1"/>
              </p:cNvSpPr>
              <p:nvPr/>
            </p:nvSpPr>
            <p:spPr bwMode="auto">
              <a:xfrm>
                <a:off x="816" y="3120"/>
                <a:ext cx="288" cy="231"/>
              </a:xfrm>
              <a:prstGeom prst="rect">
                <a:avLst/>
              </a:prstGeom>
              <a:noFill/>
              <a:ln w="9525">
                <a:noFill/>
                <a:miter lim="800000"/>
                <a:headEnd/>
                <a:tailEnd/>
              </a:ln>
              <a:effectLst/>
            </p:spPr>
            <p:txBody>
              <a:bodyPr>
                <a:spAutoFit/>
              </a:bodyPr>
              <a:lstStyle/>
              <a:p>
                <a:pPr eaLnBrk="0" hangingPunct="0">
                  <a:spcBef>
                    <a:spcPct val="50000"/>
                  </a:spcBef>
                  <a:buClrTx/>
                  <a:buSzTx/>
                  <a:buFontTx/>
                  <a:buNone/>
                </a:pPr>
                <a:r>
                  <a:rPr lang="en-US" sz="1800">
                    <a:solidFill>
                      <a:schemeClr val="tx1"/>
                    </a:solidFill>
                  </a:rPr>
                  <a:t>T</a:t>
                </a:r>
                <a:r>
                  <a:rPr lang="en-US" sz="1800" baseline="-25000">
                    <a:solidFill>
                      <a:schemeClr val="tx1"/>
                    </a:solidFill>
                  </a:rPr>
                  <a:t>R</a:t>
                </a:r>
              </a:p>
            </p:txBody>
          </p:sp>
          <p:sp>
            <p:nvSpPr>
              <p:cNvPr id="515084" name="Line 12"/>
              <p:cNvSpPr>
                <a:spLocks noChangeShapeType="1"/>
              </p:cNvSpPr>
              <p:nvPr/>
            </p:nvSpPr>
            <p:spPr bwMode="auto">
              <a:xfrm flipH="1">
                <a:off x="240" y="2064"/>
                <a:ext cx="240" cy="336"/>
              </a:xfrm>
              <a:prstGeom prst="line">
                <a:avLst/>
              </a:prstGeom>
              <a:noFill/>
              <a:ln w="9525">
                <a:solidFill>
                  <a:schemeClr val="tx1"/>
                </a:solidFill>
                <a:round/>
                <a:headEnd/>
                <a:tailEnd/>
              </a:ln>
              <a:effectLst/>
            </p:spPr>
            <p:txBody>
              <a:bodyPr/>
              <a:lstStyle/>
              <a:p>
                <a:endParaRPr lang="en-US"/>
              </a:p>
            </p:txBody>
          </p:sp>
          <p:sp>
            <p:nvSpPr>
              <p:cNvPr id="515085" name="Line 13"/>
              <p:cNvSpPr>
                <a:spLocks noChangeShapeType="1"/>
              </p:cNvSpPr>
              <p:nvPr/>
            </p:nvSpPr>
            <p:spPr bwMode="auto">
              <a:xfrm>
                <a:off x="816" y="2064"/>
                <a:ext cx="144" cy="384"/>
              </a:xfrm>
              <a:prstGeom prst="line">
                <a:avLst/>
              </a:prstGeom>
              <a:noFill/>
              <a:ln w="9525">
                <a:solidFill>
                  <a:schemeClr val="tx1"/>
                </a:solidFill>
                <a:round/>
                <a:headEnd/>
                <a:tailEnd/>
              </a:ln>
              <a:effectLst/>
            </p:spPr>
            <p:txBody>
              <a:bodyPr/>
              <a:lstStyle/>
              <a:p>
                <a:endParaRPr lang="en-US"/>
              </a:p>
            </p:txBody>
          </p:sp>
        </p:grpSp>
      </p:grpSp>
      <p:sp>
        <p:nvSpPr>
          <p:cNvPr id="515088" name="Rectangle 16"/>
          <p:cNvSpPr>
            <a:spLocks noGrp="1" noChangeArrowheads="1"/>
          </p:cNvSpPr>
          <p:nvPr>
            <p:ph type="title"/>
          </p:nvPr>
        </p:nvSpPr>
        <p:spPr/>
        <p:txBody>
          <a:bodyPr>
            <a:normAutofit/>
          </a:bodyPr>
          <a:lstStyle/>
          <a:p>
            <a:r>
              <a:rPr lang="en-US" dirty="0"/>
              <a:t>Binary </a:t>
            </a:r>
            <a:r>
              <a:rPr lang="en-US" dirty="0" smtClean="0"/>
              <a:t>Tree: Recursive </a:t>
            </a:r>
            <a:r>
              <a:rPr lang="en-US" dirty="0"/>
              <a:t>definition</a:t>
            </a:r>
          </a:p>
        </p:txBody>
      </p:sp>
    </p:spTree>
    <p:extLst>
      <p:ext uri="{BB962C8B-B14F-4D97-AF65-F5344CB8AC3E}">
        <p14:creationId xmlns:p14="http://schemas.microsoft.com/office/powerpoint/2010/main" val="1379014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089" name="Rectangle 17"/>
          <p:cNvSpPr>
            <a:spLocks noGrp="1" noChangeArrowheads="1"/>
          </p:cNvSpPr>
          <p:nvPr>
            <p:ph idx="1"/>
          </p:nvPr>
        </p:nvSpPr>
        <p:spPr/>
        <p:txBody>
          <a:bodyPr/>
          <a:lstStyle/>
          <a:p>
            <a:r>
              <a:rPr lang="en-US" dirty="0"/>
              <a:t>A Binary Tree is either</a:t>
            </a:r>
          </a:p>
          <a:p>
            <a:pPr lvl="1"/>
            <a:r>
              <a:rPr lang="en-US" b="1" dirty="0">
                <a:solidFill>
                  <a:schemeClr val="accent6"/>
                </a:solidFill>
              </a:rPr>
              <a:t>empty</a:t>
            </a:r>
            <a:r>
              <a:rPr lang="en-US" dirty="0"/>
              <a:t>,      or</a:t>
            </a:r>
          </a:p>
          <a:p>
            <a:pPr lvl="1"/>
            <a:r>
              <a:rPr lang="en-US" b="1" dirty="0">
                <a:solidFill>
                  <a:schemeClr val="folHlink"/>
                </a:solidFill>
              </a:rPr>
              <a:t>consists</a:t>
            </a:r>
            <a:r>
              <a:rPr lang="en-US" dirty="0"/>
              <a:t> of:</a:t>
            </a:r>
          </a:p>
          <a:p>
            <a:pPr lvl="2"/>
            <a:r>
              <a:rPr lang="en-US" dirty="0"/>
              <a:t> a distinguished node called the root, which contains an element, and </a:t>
            </a:r>
          </a:p>
          <a:p>
            <a:pPr lvl="2"/>
            <a:r>
              <a:rPr lang="en-US" dirty="0"/>
              <a:t>A left </a:t>
            </a:r>
            <a:r>
              <a:rPr lang="en-US" dirty="0" smtClean="0"/>
              <a:t>subtree T</a:t>
            </a:r>
            <a:r>
              <a:rPr lang="en-US" baseline="-25000" dirty="0" smtClean="0"/>
              <a:t>L</a:t>
            </a:r>
            <a:r>
              <a:rPr lang="en-US" dirty="0" smtClean="0"/>
              <a:t>, </a:t>
            </a:r>
            <a:r>
              <a:rPr lang="en-US" dirty="0"/>
              <a:t>which is a binary tree</a:t>
            </a:r>
          </a:p>
          <a:p>
            <a:pPr lvl="2"/>
            <a:r>
              <a:rPr lang="en-US" dirty="0"/>
              <a:t>A right </a:t>
            </a:r>
            <a:r>
              <a:rPr lang="en-US" dirty="0" smtClean="0"/>
              <a:t>subtree </a:t>
            </a:r>
            <a:r>
              <a:rPr lang="en-US" dirty="0" err="1" smtClean="0"/>
              <a:t>T</a:t>
            </a:r>
            <a:r>
              <a:rPr lang="en-US" baseline="-25000" dirty="0" err="1" smtClean="0"/>
              <a:t>R</a:t>
            </a:r>
            <a:r>
              <a:rPr lang="en-US" dirty="0" smtClean="0"/>
              <a:t>, </a:t>
            </a:r>
            <a:r>
              <a:rPr lang="en-US" dirty="0"/>
              <a:t>which is a binary tree</a:t>
            </a:r>
          </a:p>
        </p:txBody>
      </p:sp>
      <p:grpSp>
        <p:nvGrpSpPr>
          <p:cNvPr id="2" name="Group 4"/>
          <p:cNvGrpSpPr>
            <a:grpSpLocks/>
          </p:cNvGrpSpPr>
          <p:nvPr/>
        </p:nvGrpSpPr>
        <p:grpSpPr bwMode="auto">
          <a:xfrm>
            <a:off x="6248400" y="3276600"/>
            <a:ext cx="1981200" cy="2971800"/>
            <a:chOff x="0" y="1584"/>
            <a:chExt cx="1248" cy="1872"/>
          </a:xfrm>
        </p:grpSpPr>
        <p:sp>
          <p:nvSpPr>
            <p:cNvPr id="515077" name="AutoShape 5"/>
            <p:cNvSpPr>
              <a:spLocks noChangeArrowheads="1"/>
            </p:cNvSpPr>
            <p:nvPr/>
          </p:nvSpPr>
          <p:spPr bwMode="auto">
            <a:xfrm>
              <a:off x="0" y="2400"/>
              <a:ext cx="480" cy="480"/>
            </a:xfrm>
            <a:prstGeom prst="triangle">
              <a:avLst>
                <a:gd name="adj" fmla="val 50000"/>
              </a:avLst>
            </a:prstGeom>
            <a:solidFill>
              <a:schemeClr val="accent1"/>
            </a:solidFill>
            <a:ln w="9525">
              <a:solidFill>
                <a:schemeClr val="tx1"/>
              </a:solidFill>
              <a:miter lim="800000"/>
              <a:headEnd/>
              <a:tailEnd/>
            </a:ln>
            <a:effectLst/>
          </p:spPr>
          <p:txBody>
            <a:bodyPr wrap="none" anchor="ctr"/>
            <a:lstStyle/>
            <a:p>
              <a:endParaRPr lang="en-US"/>
            </a:p>
          </p:txBody>
        </p:sp>
        <p:grpSp>
          <p:nvGrpSpPr>
            <p:cNvPr id="3" name="Group 6"/>
            <p:cNvGrpSpPr>
              <a:grpSpLocks/>
            </p:cNvGrpSpPr>
            <p:nvPr/>
          </p:nvGrpSpPr>
          <p:grpSpPr bwMode="auto">
            <a:xfrm>
              <a:off x="96" y="1584"/>
              <a:ext cx="1152" cy="1872"/>
              <a:chOff x="96" y="1584"/>
              <a:chExt cx="1152" cy="1872"/>
            </a:xfrm>
          </p:grpSpPr>
          <p:sp>
            <p:nvSpPr>
              <p:cNvPr id="515079" name="AutoShape 7"/>
              <p:cNvSpPr>
                <a:spLocks noChangeArrowheads="1"/>
              </p:cNvSpPr>
              <p:nvPr/>
            </p:nvSpPr>
            <p:spPr bwMode="auto">
              <a:xfrm>
                <a:off x="672" y="2448"/>
                <a:ext cx="576" cy="1008"/>
              </a:xfrm>
              <a:prstGeom prst="triangle">
                <a:avLst>
                  <a:gd name="adj" fmla="val 50000"/>
                </a:avLst>
              </a:prstGeom>
              <a:solidFill>
                <a:schemeClr val="accent1"/>
              </a:solidFill>
              <a:ln w="9525">
                <a:solidFill>
                  <a:schemeClr val="tx1"/>
                </a:solidFill>
                <a:miter lim="800000"/>
                <a:headEnd/>
                <a:tailEnd/>
              </a:ln>
              <a:effectLst/>
            </p:spPr>
            <p:txBody>
              <a:bodyPr wrap="none" anchor="ctr"/>
              <a:lstStyle/>
              <a:p>
                <a:endParaRPr lang="en-US"/>
              </a:p>
            </p:txBody>
          </p:sp>
          <p:sp>
            <p:nvSpPr>
              <p:cNvPr id="515080" name="Oval 8"/>
              <p:cNvSpPr>
                <a:spLocks noChangeArrowheads="1"/>
              </p:cNvSpPr>
              <p:nvPr/>
            </p:nvSpPr>
            <p:spPr bwMode="auto">
              <a:xfrm>
                <a:off x="384" y="1584"/>
                <a:ext cx="528" cy="528"/>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515081" name="Text Box 9"/>
              <p:cNvSpPr txBox="1">
                <a:spLocks noChangeArrowheads="1"/>
              </p:cNvSpPr>
              <p:nvPr/>
            </p:nvSpPr>
            <p:spPr bwMode="auto">
              <a:xfrm>
                <a:off x="432" y="1776"/>
                <a:ext cx="432" cy="231"/>
              </a:xfrm>
              <a:prstGeom prst="rect">
                <a:avLst/>
              </a:prstGeom>
              <a:noFill/>
              <a:ln w="9525">
                <a:noFill/>
                <a:miter lim="800000"/>
                <a:headEnd/>
                <a:tailEnd/>
              </a:ln>
              <a:effectLst/>
            </p:spPr>
            <p:txBody>
              <a:bodyPr>
                <a:spAutoFit/>
              </a:bodyPr>
              <a:lstStyle/>
              <a:p>
                <a:pPr eaLnBrk="0" hangingPunct="0">
                  <a:spcBef>
                    <a:spcPct val="50000"/>
                  </a:spcBef>
                  <a:buClrTx/>
                  <a:buSzTx/>
                  <a:buFontTx/>
                  <a:buNone/>
                </a:pPr>
                <a:r>
                  <a:rPr lang="en-US" sz="1800">
                    <a:solidFill>
                      <a:schemeClr val="tx1"/>
                    </a:solidFill>
                  </a:rPr>
                  <a:t>root</a:t>
                </a:r>
              </a:p>
            </p:txBody>
          </p:sp>
          <p:sp>
            <p:nvSpPr>
              <p:cNvPr id="515082" name="Text Box 10"/>
              <p:cNvSpPr txBox="1">
                <a:spLocks noChangeArrowheads="1"/>
              </p:cNvSpPr>
              <p:nvPr/>
            </p:nvSpPr>
            <p:spPr bwMode="auto">
              <a:xfrm>
                <a:off x="96" y="2640"/>
                <a:ext cx="288" cy="231"/>
              </a:xfrm>
              <a:prstGeom prst="rect">
                <a:avLst/>
              </a:prstGeom>
              <a:noFill/>
              <a:ln w="9525">
                <a:noFill/>
                <a:miter lim="800000"/>
                <a:headEnd/>
                <a:tailEnd/>
              </a:ln>
              <a:effectLst/>
            </p:spPr>
            <p:txBody>
              <a:bodyPr>
                <a:spAutoFit/>
              </a:bodyPr>
              <a:lstStyle/>
              <a:p>
                <a:pPr eaLnBrk="0" hangingPunct="0">
                  <a:spcBef>
                    <a:spcPct val="50000"/>
                  </a:spcBef>
                  <a:buClrTx/>
                  <a:buSzTx/>
                  <a:buFontTx/>
                  <a:buNone/>
                </a:pPr>
                <a:r>
                  <a:rPr lang="en-US" sz="1800">
                    <a:solidFill>
                      <a:schemeClr val="tx1"/>
                    </a:solidFill>
                  </a:rPr>
                  <a:t>T</a:t>
                </a:r>
                <a:r>
                  <a:rPr lang="en-US" sz="1800" baseline="-25000">
                    <a:solidFill>
                      <a:schemeClr val="tx1"/>
                    </a:solidFill>
                  </a:rPr>
                  <a:t>L</a:t>
                </a:r>
              </a:p>
            </p:txBody>
          </p:sp>
          <p:sp>
            <p:nvSpPr>
              <p:cNvPr id="515083" name="Text Box 11"/>
              <p:cNvSpPr txBox="1">
                <a:spLocks noChangeArrowheads="1"/>
              </p:cNvSpPr>
              <p:nvPr/>
            </p:nvSpPr>
            <p:spPr bwMode="auto">
              <a:xfrm>
                <a:off x="816" y="3120"/>
                <a:ext cx="288" cy="231"/>
              </a:xfrm>
              <a:prstGeom prst="rect">
                <a:avLst/>
              </a:prstGeom>
              <a:noFill/>
              <a:ln w="9525">
                <a:noFill/>
                <a:miter lim="800000"/>
                <a:headEnd/>
                <a:tailEnd/>
              </a:ln>
              <a:effectLst/>
            </p:spPr>
            <p:txBody>
              <a:bodyPr>
                <a:spAutoFit/>
              </a:bodyPr>
              <a:lstStyle/>
              <a:p>
                <a:pPr eaLnBrk="0" hangingPunct="0">
                  <a:spcBef>
                    <a:spcPct val="50000"/>
                  </a:spcBef>
                  <a:buClrTx/>
                  <a:buSzTx/>
                  <a:buFontTx/>
                  <a:buNone/>
                </a:pPr>
                <a:r>
                  <a:rPr lang="en-US" sz="1800">
                    <a:solidFill>
                      <a:schemeClr val="tx1"/>
                    </a:solidFill>
                  </a:rPr>
                  <a:t>T</a:t>
                </a:r>
                <a:r>
                  <a:rPr lang="en-US" sz="1800" baseline="-25000">
                    <a:solidFill>
                      <a:schemeClr val="tx1"/>
                    </a:solidFill>
                  </a:rPr>
                  <a:t>R</a:t>
                </a:r>
              </a:p>
            </p:txBody>
          </p:sp>
          <p:sp>
            <p:nvSpPr>
              <p:cNvPr id="515084" name="Line 12"/>
              <p:cNvSpPr>
                <a:spLocks noChangeShapeType="1"/>
              </p:cNvSpPr>
              <p:nvPr/>
            </p:nvSpPr>
            <p:spPr bwMode="auto">
              <a:xfrm flipH="1">
                <a:off x="240" y="2064"/>
                <a:ext cx="240" cy="336"/>
              </a:xfrm>
              <a:prstGeom prst="line">
                <a:avLst/>
              </a:prstGeom>
              <a:noFill/>
              <a:ln w="9525">
                <a:solidFill>
                  <a:schemeClr val="tx1"/>
                </a:solidFill>
                <a:round/>
                <a:headEnd/>
                <a:tailEnd/>
              </a:ln>
              <a:effectLst/>
            </p:spPr>
            <p:txBody>
              <a:bodyPr/>
              <a:lstStyle/>
              <a:p>
                <a:endParaRPr lang="en-US"/>
              </a:p>
            </p:txBody>
          </p:sp>
          <p:sp>
            <p:nvSpPr>
              <p:cNvPr id="515085" name="Line 13"/>
              <p:cNvSpPr>
                <a:spLocks noChangeShapeType="1"/>
              </p:cNvSpPr>
              <p:nvPr/>
            </p:nvSpPr>
            <p:spPr bwMode="auto">
              <a:xfrm>
                <a:off x="816" y="2064"/>
                <a:ext cx="144" cy="384"/>
              </a:xfrm>
              <a:prstGeom prst="line">
                <a:avLst/>
              </a:prstGeom>
              <a:noFill/>
              <a:ln w="9525">
                <a:solidFill>
                  <a:schemeClr val="tx1"/>
                </a:solidFill>
                <a:round/>
                <a:headEnd/>
                <a:tailEnd/>
              </a:ln>
              <a:effectLst/>
            </p:spPr>
            <p:txBody>
              <a:bodyPr/>
              <a:lstStyle/>
              <a:p>
                <a:endParaRPr lang="en-US"/>
              </a:p>
            </p:txBody>
          </p:sp>
        </p:grpSp>
      </p:grpSp>
      <p:sp>
        <p:nvSpPr>
          <p:cNvPr id="515088" name="Rectangle 16"/>
          <p:cNvSpPr>
            <a:spLocks noGrp="1" noChangeArrowheads="1"/>
          </p:cNvSpPr>
          <p:nvPr>
            <p:ph type="title"/>
          </p:nvPr>
        </p:nvSpPr>
        <p:spPr/>
        <p:txBody>
          <a:bodyPr>
            <a:normAutofit/>
          </a:bodyPr>
          <a:lstStyle/>
          <a:p>
            <a:r>
              <a:rPr lang="en-US" dirty="0"/>
              <a:t>Binary </a:t>
            </a:r>
            <a:r>
              <a:rPr lang="en-US" dirty="0" smtClean="0"/>
              <a:t>Tree: Recursive </a:t>
            </a:r>
            <a:r>
              <a:rPr lang="en-US" dirty="0"/>
              <a:t>definition</a:t>
            </a:r>
          </a:p>
        </p:txBody>
      </p:sp>
    </p:spTree>
    <p:extLst>
      <p:ext uri="{BB962C8B-B14F-4D97-AF65-F5344CB8AC3E}">
        <p14:creationId xmlns:p14="http://schemas.microsoft.com/office/powerpoint/2010/main" val="1379014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Rectangle 3"/>
          <p:cNvSpPr>
            <a:spLocks noGrp="1" noChangeArrowheads="1"/>
          </p:cNvSpPr>
          <p:nvPr>
            <p:ph idx="1"/>
          </p:nvPr>
        </p:nvSpPr>
        <p:spPr>
          <a:xfrm>
            <a:off x="457200" y="1143000"/>
            <a:ext cx="8686800" cy="4525963"/>
          </a:xfrm>
        </p:spPr>
        <p:txBody>
          <a:bodyPr/>
          <a:lstStyle/>
          <a:p>
            <a:r>
              <a:rPr lang="en-US" b="1" dirty="0" smtClean="0"/>
              <a:t>Implication</a:t>
            </a:r>
            <a:r>
              <a:rPr lang="en-US" dirty="0" smtClean="0"/>
              <a:t>: </a:t>
            </a:r>
            <a:r>
              <a:rPr lang="en-US" dirty="0" err="1" smtClean="0"/>
              <a:t>A</a:t>
            </a:r>
            <a:r>
              <a:rPr lang="en-US" dirty="0" err="1" smtClean="0">
                <a:sym typeface="Wingdings" pitchFamily="2" charset="2"/>
              </a:rPr>
              <a:t>B</a:t>
            </a:r>
            <a:r>
              <a:rPr lang="en-US" dirty="0" smtClean="0">
                <a:sym typeface="Wingdings" pitchFamily="2" charset="2"/>
              </a:rPr>
              <a:t>, where A and B are </a:t>
            </a:r>
            <a:r>
              <a:rPr lang="en-US" dirty="0" err="1" smtClean="0">
                <a:sym typeface="Wingdings" pitchFamily="2" charset="2"/>
              </a:rPr>
              <a:t>boolean</a:t>
            </a:r>
            <a:r>
              <a:rPr lang="en-US" dirty="0" smtClean="0">
                <a:sym typeface="Wingdings" pitchFamily="2" charset="2"/>
              </a:rPr>
              <a:t> values.   </a:t>
            </a:r>
            <a:r>
              <a:rPr lang="en-US" b="1" dirty="0" smtClean="0">
                <a:solidFill>
                  <a:schemeClr val="accent6"/>
                </a:solidFill>
                <a:sym typeface="Wingdings" pitchFamily="2" charset="2"/>
              </a:rPr>
              <a:t>If A, then B</a:t>
            </a:r>
          </a:p>
          <a:p>
            <a:pPr lvl="1"/>
            <a:r>
              <a:rPr lang="en-US" dirty="0" smtClean="0">
                <a:sym typeface="Wingdings" pitchFamily="2" charset="2"/>
              </a:rPr>
              <a:t>If it rains today, I will use my umbrella.</a:t>
            </a:r>
          </a:p>
          <a:p>
            <a:pPr lvl="2"/>
            <a:r>
              <a:rPr lang="en-US" dirty="0" smtClean="0">
                <a:sym typeface="Wingdings" pitchFamily="2" charset="2"/>
              </a:rPr>
              <a:t>When is this statement true?</a:t>
            </a:r>
          </a:p>
          <a:p>
            <a:pPr lvl="3"/>
            <a:r>
              <a:rPr lang="en-US" dirty="0" smtClean="0">
                <a:sym typeface="Wingdings" pitchFamily="2" charset="2"/>
              </a:rPr>
              <a:t>When I use my umbrella</a:t>
            </a:r>
          </a:p>
          <a:p>
            <a:pPr lvl="3"/>
            <a:r>
              <a:rPr lang="en-US" dirty="0" smtClean="0">
                <a:sym typeface="Wingdings" pitchFamily="2" charset="2"/>
              </a:rPr>
              <a:t>When it does not rain</a:t>
            </a:r>
          </a:p>
          <a:p>
            <a:pPr lvl="2"/>
            <a:r>
              <a:rPr lang="en-US" dirty="0" smtClean="0">
                <a:sym typeface="Wingdings" pitchFamily="2" charset="2"/>
              </a:rPr>
              <a:t>When is it false?</a:t>
            </a:r>
          </a:p>
          <a:p>
            <a:pPr lvl="3"/>
            <a:r>
              <a:rPr lang="en-US" dirty="0" smtClean="0">
                <a:sym typeface="Wingdings" pitchFamily="2" charset="2"/>
              </a:rPr>
              <a:t>Only when it rains and I do not use my umbrella.</a:t>
            </a:r>
          </a:p>
        </p:txBody>
      </p:sp>
      <p:sp>
        <p:nvSpPr>
          <p:cNvPr id="126978" name="Rectangle 2"/>
          <p:cNvSpPr>
            <a:spLocks noGrp="1" noChangeArrowheads="1"/>
          </p:cNvSpPr>
          <p:nvPr>
            <p:ph type="title"/>
          </p:nvPr>
        </p:nvSpPr>
        <p:spPr>
          <a:xfrm>
            <a:off x="457200" y="0"/>
            <a:ext cx="8229600" cy="1143000"/>
          </a:xfrm>
        </p:spPr>
        <p:txBody>
          <a:bodyPr/>
          <a:lstStyle/>
          <a:p>
            <a:r>
              <a:rPr lang="en-US" dirty="0" smtClean="0"/>
              <a:t>Some Logic Background</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577038645"/>
              </p:ext>
            </p:extLst>
          </p:nvPr>
        </p:nvGraphicFramePr>
        <p:xfrm>
          <a:off x="1447800" y="4851400"/>
          <a:ext cx="1981200" cy="1854200"/>
        </p:xfrm>
        <a:graphic>
          <a:graphicData uri="http://schemas.openxmlformats.org/drawingml/2006/table">
            <a:tbl>
              <a:tblPr firstRow="1" bandRow="1">
                <a:tableStyleId>{5C22544A-7EE6-4342-B048-85BDC9FD1C3A}</a:tableStyleId>
              </a:tblPr>
              <a:tblGrid>
                <a:gridCol w="609600"/>
                <a:gridCol w="533400"/>
                <a:gridCol w="838200"/>
              </a:tblGrid>
              <a:tr h="370840">
                <a:tc>
                  <a:txBody>
                    <a:bodyPr/>
                    <a:lstStyle/>
                    <a:p>
                      <a:pPr algn="ctr"/>
                      <a:r>
                        <a:rPr lang="en-US" dirty="0" smtClean="0"/>
                        <a:t>A</a:t>
                      </a:r>
                      <a:endParaRPr lang="en-US" dirty="0"/>
                    </a:p>
                  </a:txBody>
                  <a:tcPr/>
                </a:tc>
                <a:tc>
                  <a:txBody>
                    <a:bodyPr/>
                    <a:lstStyle/>
                    <a:p>
                      <a:pPr algn="ctr"/>
                      <a:r>
                        <a:rPr lang="en-US" dirty="0" smtClean="0"/>
                        <a:t>B</a:t>
                      </a:r>
                      <a:endParaRPr lang="en-US" dirty="0"/>
                    </a:p>
                  </a:txBody>
                  <a:tcPr/>
                </a:tc>
                <a:tc>
                  <a:txBody>
                    <a:bodyPr/>
                    <a:lstStyle/>
                    <a:p>
                      <a:pPr algn="ctr"/>
                      <a:r>
                        <a:rPr lang="en-US" dirty="0" err="1" smtClean="0"/>
                        <a:t>A</a:t>
                      </a:r>
                      <a:r>
                        <a:rPr lang="en-US" dirty="0" err="1" smtClean="0">
                          <a:sym typeface="Wingdings" pitchFamily="2" charset="2"/>
                        </a:rPr>
                        <a:t>B</a:t>
                      </a:r>
                      <a:endParaRPr lang="en-US" dirty="0"/>
                    </a:p>
                  </a:txBody>
                  <a:tcPr/>
                </a:tc>
              </a:tr>
              <a:tr h="370840">
                <a:tc>
                  <a:txBody>
                    <a:bodyPr/>
                    <a:lstStyle/>
                    <a:p>
                      <a:pPr algn="ctr"/>
                      <a:r>
                        <a:rPr lang="en-US" dirty="0" smtClean="0"/>
                        <a:t>T</a:t>
                      </a:r>
                      <a:endParaRPr lang="en-US" dirty="0"/>
                    </a:p>
                  </a:txBody>
                  <a:tcPr/>
                </a:tc>
                <a:tc>
                  <a:txBody>
                    <a:bodyPr/>
                    <a:lstStyle/>
                    <a:p>
                      <a:pPr algn="ctr"/>
                      <a:r>
                        <a:rPr lang="en-US" dirty="0" smtClean="0"/>
                        <a:t>T</a:t>
                      </a:r>
                      <a:endParaRPr lang="en-US" dirty="0"/>
                    </a:p>
                  </a:txBody>
                  <a:tcPr/>
                </a:tc>
                <a:tc>
                  <a:txBody>
                    <a:bodyPr/>
                    <a:lstStyle/>
                    <a:p>
                      <a:pPr algn="ctr"/>
                      <a:r>
                        <a:rPr lang="en-US" dirty="0" smtClean="0"/>
                        <a:t>T</a:t>
                      </a:r>
                      <a:endParaRPr lang="en-US" dirty="0"/>
                    </a:p>
                  </a:txBody>
                  <a:tcPr/>
                </a:tc>
              </a:tr>
              <a:tr h="370840">
                <a:tc>
                  <a:txBody>
                    <a:bodyPr/>
                    <a:lstStyle/>
                    <a:p>
                      <a:pPr algn="ctr"/>
                      <a:r>
                        <a:rPr lang="en-US" dirty="0" smtClean="0"/>
                        <a:t>T</a:t>
                      </a:r>
                      <a:endParaRPr lang="en-US" dirty="0"/>
                    </a:p>
                  </a:txBody>
                  <a:tcPr/>
                </a:tc>
                <a:tc>
                  <a:txBody>
                    <a:bodyPr/>
                    <a:lstStyle/>
                    <a:p>
                      <a:pPr algn="ctr"/>
                      <a:r>
                        <a:rPr lang="en-US" dirty="0" smtClean="0"/>
                        <a:t>F</a:t>
                      </a:r>
                      <a:endParaRPr lang="en-US" dirty="0"/>
                    </a:p>
                  </a:txBody>
                  <a:tcPr/>
                </a:tc>
                <a:tc>
                  <a:txBody>
                    <a:bodyPr/>
                    <a:lstStyle/>
                    <a:p>
                      <a:pPr algn="ctr"/>
                      <a:r>
                        <a:rPr lang="en-US" dirty="0" smtClean="0"/>
                        <a:t>F</a:t>
                      </a:r>
                      <a:endParaRPr lang="en-US" dirty="0"/>
                    </a:p>
                  </a:txBody>
                  <a:tcPr/>
                </a:tc>
              </a:tr>
              <a:tr h="370840">
                <a:tc>
                  <a:txBody>
                    <a:bodyPr/>
                    <a:lstStyle/>
                    <a:p>
                      <a:pPr algn="ctr"/>
                      <a:r>
                        <a:rPr lang="en-US" dirty="0" smtClean="0"/>
                        <a:t>F</a:t>
                      </a:r>
                      <a:endParaRPr lang="en-US" dirty="0"/>
                    </a:p>
                  </a:txBody>
                  <a:tcPr/>
                </a:tc>
                <a:tc>
                  <a:txBody>
                    <a:bodyPr/>
                    <a:lstStyle/>
                    <a:p>
                      <a:pPr algn="ctr"/>
                      <a:r>
                        <a:rPr lang="en-US" dirty="0" smtClean="0"/>
                        <a:t>T</a:t>
                      </a:r>
                      <a:endParaRPr lang="en-US" dirty="0"/>
                    </a:p>
                  </a:txBody>
                  <a:tcPr/>
                </a:tc>
                <a:tc>
                  <a:txBody>
                    <a:bodyPr/>
                    <a:lstStyle/>
                    <a:p>
                      <a:pPr algn="ctr"/>
                      <a:r>
                        <a:rPr lang="en-US" dirty="0" smtClean="0"/>
                        <a:t>T</a:t>
                      </a:r>
                      <a:endParaRPr lang="en-US" dirty="0"/>
                    </a:p>
                  </a:txBody>
                  <a:tcPr/>
                </a:tc>
              </a:tr>
              <a:tr h="370840">
                <a:tc>
                  <a:txBody>
                    <a:bodyPr/>
                    <a:lstStyle/>
                    <a:p>
                      <a:pPr algn="ctr"/>
                      <a:r>
                        <a:rPr lang="en-US" dirty="0" smtClean="0"/>
                        <a:t>F</a:t>
                      </a:r>
                      <a:endParaRPr lang="en-US" dirty="0"/>
                    </a:p>
                  </a:txBody>
                  <a:tcPr/>
                </a:tc>
                <a:tc>
                  <a:txBody>
                    <a:bodyPr/>
                    <a:lstStyle/>
                    <a:p>
                      <a:pPr algn="ctr"/>
                      <a:r>
                        <a:rPr lang="en-US" dirty="0" smtClean="0"/>
                        <a:t>F</a:t>
                      </a:r>
                      <a:endParaRPr lang="en-US" dirty="0"/>
                    </a:p>
                  </a:txBody>
                  <a:tcPr/>
                </a:tc>
                <a:tc>
                  <a:txBody>
                    <a:bodyPr/>
                    <a:lstStyle/>
                    <a:p>
                      <a:pPr algn="ctr"/>
                      <a:r>
                        <a:rPr lang="en-US" dirty="0" smtClean="0"/>
                        <a:t>T</a:t>
                      </a:r>
                      <a:endParaRPr lang="en-US" dirty="0"/>
                    </a:p>
                  </a:txBody>
                  <a:tcPr/>
                </a:tc>
              </a:tr>
            </a:tbl>
          </a:graphicData>
        </a:graphic>
      </p:graphicFrame>
    </p:spTree>
    <p:extLst>
      <p:ext uri="{BB962C8B-B14F-4D97-AF65-F5344CB8AC3E}">
        <p14:creationId xmlns:p14="http://schemas.microsoft.com/office/powerpoint/2010/main" val="38039141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Induction step</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Let T be a tree with j &gt; 0 nodes.  Assume that the property is true for all smaller trees.  In particular, it is true for T's two subtrees. Thus</a:t>
            </a:r>
          </a:p>
          <a:p>
            <a:pPr marL="0" indent="0">
              <a:buNone/>
            </a:pPr>
            <a:r>
              <a:rPr lang="en-US" sz="2400" dirty="0" smtClean="0"/>
              <a:t>N(T) = 1 + N(T</a:t>
            </a:r>
            <a:r>
              <a:rPr lang="en-US" sz="2400" baseline="-25000" dirty="0" smtClean="0"/>
              <a:t>L</a:t>
            </a:r>
            <a:r>
              <a:rPr lang="en-US" sz="2400" dirty="0" smtClean="0"/>
              <a:t>)+N(T</a:t>
            </a:r>
            <a:r>
              <a:rPr lang="en-US" sz="2400" baseline="-25000" dirty="0" smtClean="0"/>
              <a:t>R</a:t>
            </a:r>
            <a:r>
              <a:rPr lang="en-US" sz="2400" dirty="0" smtClean="0"/>
              <a:t>)     [every node is the root or is in a subtree]</a:t>
            </a:r>
          </a:p>
          <a:p>
            <a:pPr marL="0" indent="0">
              <a:buNone/>
            </a:pPr>
            <a:r>
              <a:rPr lang="en-US" sz="2400" dirty="0"/>
              <a:t> </a:t>
            </a:r>
            <a:r>
              <a:rPr lang="en-US" sz="2400" dirty="0" smtClean="0"/>
              <a:t>        ≤ 1 + 2</a:t>
            </a:r>
            <a:r>
              <a:rPr lang="en-US" sz="2400" baseline="30000" dirty="0" smtClean="0"/>
              <a:t>h(T</a:t>
            </a:r>
            <a:r>
              <a:rPr lang="en-US" sz="2400" baseline="10000" dirty="0" smtClean="0"/>
              <a:t>L</a:t>
            </a:r>
            <a:r>
              <a:rPr lang="en-US" sz="2400" baseline="30000" dirty="0" smtClean="0"/>
              <a:t>)+1</a:t>
            </a:r>
            <a:r>
              <a:rPr lang="en-US" sz="2400" dirty="0" smtClean="0"/>
              <a:t> - 1  + 2</a:t>
            </a:r>
            <a:r>
              <a:rPr lang="en-US" sz="2400" baseline="30000" dirty="0" smtClean="0"/>
              <a:t>h(T</a:t>
            </a:r>
            <a:r>
              <a:rPr lang="en-US" sz="2400" baseline="10000" dirty="0" smtClean="0"/>
              <a:t>R</a:t>
            </a:r>
            <a:r>
              <a:rPr lang="en-US" sz="2400" baseline="30000" dirty="0" smtClean="0"/>
              <a:t>)+</a:t>
            </a:r>
            <a:r>
              <a:rPr lang="en-US" sz="2400" baseline="30000" dirty="0"/>
              <a:t>1</a:t>
            </a:r>
            <a:r>
              <a:rPr lang="en-US" sz="2400" dirty="0"/>
              <a:t> </a:t>
            </a:r>
            <a:r>
              <a:rPr lang="en-US" sz="2400" dirty="0" smtClean="0"/>
              <a:t>- 1                   [induction assumption]</a:t>
            </a:r>
          </a:p>
          <a:p>
            <a:pPr marL="0" indent="0">
              <a:buNone/>
            </a:pPr>
            <a:r>
              <a:rPr lang="en-US" sz="2400" dirty="0"/>
              <a:t> </a:t>
            </a:r>
            <a:r>
              <a:rPr lang="en-US" sz="2400" dirty="0" smtClean="0"/>
              <a:t>        = 2</a:t>
            </a:r>
            <a:r>
              <a:rPr lang="en-US" sz="2400" baseline="30000" dirty="0" smtClean="0"/>
              <a:t>h(</a:t>
            </a:r>
            <a:r>
              <a:rPr lang="en-US" sz="2400" baseline="30000" dirty="0"/>
              <a:t>T</a:t>
            </a:r>
            <a:r>
              <a:rPr lang="en-US" sz="2400" baseline="10000" dirty="0" smtClean="0"/>
              <a:t>L</a:t>
            </a:r>
            <a:r>
              <a:rPr lang="en-US" sz="2400" baseline="30000" dirty="0"/>
              <a:t>)+</a:t>
            </a:r>
            <a:r>
              <a:rPr lang="en-US" sz="2400" baseline="30000" dirty="0" smtClean="0"/>
              <a:t>1 </a:t>
            </a:r>
            <a:r>
              <a:rPr lang="en-US" sz="2400" dirty="0"/>
              <a:t>+ </a:t>
            </a:r>
            <a:r>
              <a:rPr lang="en-US" sz="2400" dirty="0" smtClean="0"/>
              <a:t>2</a:t>
            </a:r>
            <a:r>
              <a:rPr lang="en-US" sz="2400" baseline="30000" dirty="0" smtClean="0"/>
              <a:t>h(T</a:t>
            </a:r>
            <a:r>
              <a:rPr lang="en-US" sz="2400" baseline="10000" dirty="0" smtClean="0"/>
              <a:t>R</a:t>
            </a:r>
            <a:r>
              <a:rPr lang="en-US" sz="2400" baseline="30000" dirty="0" smtClean="0"/>
              <a:t>)+</a:t>
            </a:r>
            <a:r>
              <a:rPr lang="en-US" sz="2400" baseline="30000" dirty="0"/>
              <a:t>1</a:t>
            </a:r>
            <a:r>
              <a:rPr lang="en-US" sz="2400" dirty="0" smtClean="0"/>
              <a:t> - 1        [rearrange and combine constants]</a:t>
            </a:r>
          </a:p>
          <a:p>
            <a:pPr marL="0" indent="0">
              <a:buNone/>
            </a:pPr>
            <a:r>
              <a:rPr lang="en-US" sz="2400" dirty="0"/>
              <a:t> </a:t>
            </a:r>
            <a:r>
              <a:rPr lang="en-US" sz="2400" dirty="0" smtClean="0"/>
              <a:t>         ≤ 2</a:t>
            </a:r>
            <a:r>
              <a:rPr lang="en-US" sz="2400" baseline="30000" dirty="0" smtClean="0"/>
              <a:t>h(T) </a:t>
            </a:r>
            <a:r>
              <a:rPr lang="en-US" sz="2400" dirty="0"/>
              <a:t>+ </a:t>
            </a:r>
            <a:r>
              <a:rPr lang="en-US" sz="2400" dirty="0" smtClean="0"/>
              <a:t>2</a:t>
            </a:r>
            <a:r>
              <a:rPr lang="en-US" sz="2400" baseline="30000" dirty="0" smtClean="0"/>
              <a:t>h(T)</a:t>
            </a:r>
            <a:r>
              <a:rPr lang="en-US" sz="2400" dirty="0" smtClean="0"/>
              <a:t> </a:t>
            </a:r>
            <a:r>
              <a:rPr lang="en-US" sz="2400" dirty="0"/>
              <a:t>-1 </a:t>
            </a:r>
            <a:r>
              <a:rPr lang="en-US" sz="2400" dirty="0" smtClean="0"/>
              <a:t> </a:t>
            </a:r>
            <a:r>
              <a:rPr lang="en-US" sz="2000" dirty="0" smtClean="0"/>
              <a:t>[height of tallest subtree is one less than height of T]</a:t>
            </a:r>
          </a:p>
          <a:p>
            <a:pPr marL="0" indent="0">
              <a:buNone/>
            </a:pPr>
            <a:r>
              <a:rPr lang="en-US" sz="2400" dirty="0" smtClean="0"/>
              <a:t>           = 2(</a:t>
            </a:r>
            <a:r>
              <a:rPr lang="en-US" sz="2400" dirty="0"/>
              <a:t>2</a:t>
            </a:r>
            <a:r>
              <a:rPr lang="en-US" sz="2400" baseline="30000" dirty="0"/>
              <a:t>h(T)</a:t>
            </a:r>
            <a:r>
              <a:rPr lang="en-US" sz="2400" dirty="0" smtClean="0"/>
              <a:t>) - 1   = 2</a:t>
            </a:r>
            <a:r>
              <a:rPr lang="en-US" sz="2400" baseline="30000" dirty="0" smtClean="0"/>
              <a:t>1</a:t>
            </a:r>
            <a:r>
              <a:rPr lang="en-US" sz="2400" dirty="0" smtClean="0"/>
              <a:t>2</a:t>
            </a:r>
            <a:r>
              <a:rPr lang="en-US" sz="2400" baseline="30000" dirty="0" smtClean="0"/>
              <a:t>h(T) </a:t>
            </a:r>
            <a:r>
              <a:rPr lang="en-US" sz="2400" dirty="0" smtClean="0"/>
              <a:t>– 1 = 2</a:t>
            </a:r>
            <a:r>
              <a:rPr lang="en-US" sz="2400" baseline="30000" dirty="0" smtClean="0"/>
              <a:t>h(T)+1 </a:t>
            </a:r>
            <a:r>
              <a:rPr lang="en-US" sz="2400" dirty="0"/>
              <a:t>– 1 </a:t>
            </a:r>
            <a:r>
              <a:rPr lang="en-US" sz="2400" dirty="0" smtClean="0"/>
              <a:t>  </a:t>
            </a:r>
            <a:r>
              <a:rPr lang="en-US" sz="2400" smtClean="0"/>
              <a:t>[Algebra]</a:t>
            </a:r>
            <a:endParaRPr lang="en-US" sz="2400" dirty="0" smtClean="0"/>
          </a:p>
        </p:txBody>
      </p:sp>
    </p:spTree>
    <p:extLst>
      <p:ext uri="{BB962C8B-B14F-4D97-AF65-F5344CB8AC3E}">
        <p14:creationId xmlns:p14="http://schemas.microsoft.com/office/powerpoint/2010/main" val="1439963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28600" y="1828800"/>
            <a:ext cx="8458200" cy="3949891"/>
          </a:xfrm>
        </p:spPr>
        <p:txBody>
          <a:bodyPr/>
          <a:lstStyle/>
          <a:p>
            <a:r>
              <a:rPr lang="en-US" dirty="0" smtClean="0"/>
              <a:t>Conclusions:</a:t>
            </a:r>
          </a:p>
          <a:p>
            <a:pPr lvl="1"/>
            <a:r>
              <a:rPr lang="en-US" dirty="0" smtClean="0"/>
              <a:t>If we know that </a:t>
            </a:r>
            <a:r>
              <a:rPr lang="en-US" b="1" dirty="0" err="1" smtClean="0"/>
              <a:t>A</a:t>
            </a:r>
            <a:r>
              <a:rPr lang="en-US" b="1" dirty="0" err="1" smtClean="0">
                <a:sym typeface="Wingdings" pitchFamily="2" charset="2"/>
              </a:rPr>
              <a:t>B</a:t>
            </a:r>
            <a:r>
              <a:rPr lang="en-US" dirty="0" smtClean="0">
                <a:sym typeface="Wingdings" pitchFamily="2" charset="2"/>
              </a:rPr>
              <a:t> is true, and </a:t>
            </a:r>
            <a:r>
              <a:rPr lang="en-US" b="1" dirty="0" smtClean="0">
                <a:sym typeface="Wingdings" pitchFamily="2" charset="2"/>
              </a:rPr>
              <a:t>B</a:t>
            </a:r>
            <a:r>
              <a:rPr lang="en-US" dirty="0" smtClean="0">
                <a:sym typeface="Wingdings" pitchFamily="2" charset="2"/>
              </a:rPr>
              <a:t> is false, then </a:t>
            </a:r>
            <a:r>
              <a:rPr lang="en-US" b="1" dirty="0" smtClean="0">
                <a:sym typeface="Wingdings" pitchFamily="2" charset="2"/>
              </a:rPr>
              <a:t>A</a:t>
            </a:r>
            <a:r>
              <a:rPr lang="en-US" dirty="0" smtClean="0">
                <a:sym typeface="Wingdings" pitchFamily="2" charset="2"/>
              </a:rPr>
              <a:t/>
            </a:r>
            <a:br>
              <a:rPr lang="en-US" dirty="0" smtClean="0">
                <a:sym typeface="Wingdings" pitchFamily="2" charset="2"/>
              </a:rPr>
            </a:br>
            <a:r>
              <a:rPr lang="en-US" dirty="0" smtClean="0">
                <a:sym typeface="Wingdings" pitchFamily="2" charset="2"/>
              </a:rPr>
              <a:t>must be …</a:t>
            </a:r>
          </a:p>
          <a:p>
            <a:pPr lvl="1"/>
            <a:r>
              <a:rPr lang="en-US" dirty="0" smtClean="0">
                <a:sym typeface="Wingdings" pitchFamily="2" charset="2"/>
              </a:rPr>
              <a:t>Another expression that is equivalent to </a:t>
            </a:r>
            <a:r>
              <a:rPr lang="en-US" dirty="0" err="1" smtClean="0">
                <a:sym typeface="Wingdings" pitchFamily="2" charset="2"/>
              </a:rPr>
              <a:t>AB</a:t>
            </a:r>
            <a:r>
              <a:rPr lang="en-US" dirty="0" smtClean="0">
                <a:sym typeface="Wingdings" pitchFamily="2" charset="2"/>
              </a:rPr>
              <a:t>:</a:t>
            </a:r>
          </a:p>
          <a:p>
            <a:pPr lvl="2"/>
            <a:r>
              <a:rPr lang="en-US" dirty="0" smtClean="0">
                <a:sym typeface="Wingdings" pitchFamily="2" charset="2"/>
              </a:rPr>
              <a:t>¬ A OR B (think about the truth table for ¬A OR B )</a:t>
            </a:r>
          </a:p>
          <a:p>
            <a:pPr lvl="1"/>
            <a:r>
              <a:rPr lang="en-US" dirty="0" smtClean="0"/>
              <a:t>What similar expression is equivalent to </a:t>
            </a:r>
            <a:r>
              <a:rPr lang="en-US" dirty="0" smtClean="0">
                <a:sym typeface="Wingdings" pitchFamily="2" charset="2"/>
              </a:rPr>
              <a:t>¬</a:t>
            </a:r>
            <a:r>
              <a:rPr lang="en-US" dirty="0" smtClean="0"/>
              <a:t>(</a:t>
            </a:r>
            <a:r>
              <a:rPr lang="en-US" dirty="0" err="1" smtClean="0">
                <a:sym typeface="Wingdings" pitchFamily="2" charset="2"/>
              </a:rPr>
              <a:t>AB</a:t>
            </a:r>
            <a:r>
              <a:rPr lang="en-US" dirty="0" smtClean="0">
                <a:sym typeface="Wingdings" pitchFamily="2" charset="2"/>
              </a:rPr>
              <a:t>)?</a:t>
            </a:r>
            <a:endParaRPr lang="en-US" dirty="0"/>
          </a:p>
        </p:txBody>
      </p:sp>
      <p:sp>
        <p:nvSpPr>
          <p:cNvPr id="4" name="Title 3"/>
          <p:cNvSpPr>
            <a:spLocks noGrp="1"/>
          </p:cNvSpPr>
          <p:nvPr>
            <p:ph type="title"/>
          </p:nvPr>
        </p:nvSpPr>
        <p:spPr/>
        <p:txBody>
          <a:bodyPr/>
          <a:lstStyle/>
          <a:p>
            <a:r>
              <a:rPr lang="en-US" dirty="0" smtClean="0"/>
              <a:t>Implication: </a:t>
            </a:r>
            <a:r>
              <a:rPr lang="en-US" dirty="0" err="1" smtClean="0"/>
              <a:t>A</a:t>
            </a:r>
            <a:r>
              <a:rPr lang="en-US" dirty="0" err="1" smtClean="0">
                <a:sym typeface="Wingdings" pitchFamily="2" charset="2"/>
              </a:rPr>
              <a:t>B</a:t>
            </a:r>
            <a:endParaRPr lang="en-US" dirty="0"/>
          </a:p>
        </p:txBody>
      </p:sp>
      <p:graphicFrame>
        <p:nvGraphicFramePr>
          <p:cNvPr id="7" name="Table 6"/>
          <p:cNvGraphicFramePr>
            <a:graphicFrameLocks noGrp="1"/>
          </p:cNvGraphicFramePr>
          <p:nvPr/>
        </p:nvGraphicFramePr>
        <p:xfrm>
          <a:off x="6705600" y="304800"/>
          <a:ext cx="1981200" cy="1854200"/>
        </p:xfrm>
        <a:graphic>
          <a:graphicData uri="http://schemas.openxmlformats.org/drawingml/2006/table">
            <a:tbl>
              <a:tblPr firstRow="1" bandRow="1">
                <a:tableStyleId>{5C22544A-7EE6-4342-B048-85BDC9FD1C3A}</a:tableStyleId>
              </a:tblPr>
              <a:tblGrid>
                <a:gridCol w="609600"/>
                <a:gridCol w="533400"/>
                <a:gridCol w="838200"/>
              </a:tblGrid>
              <a:tr h="370840">
                <a:tc>
                  <a:txBody>
                    <a:bodyPr/>
                    <a:lstStyle/>
                    <a:p>
                      <a:pPr algn="ctr"/>
                      <a:r>
                        <a:rPr lang="en-US" dirty="0" smtClean="0"/>
                        <a:t>A</a:t>
                      </a:r>
                      <a:endParaRPr lang="en-US" dirty="0"/>
                    </a:p>
                  </a:txBody>
                  <a:tcPr/>
                </a:tc>
                <a:tc>
                  <a:txBody>
                    <a:bodyPr/>
                    <a:lstStyle/>
                    <a:p>
                      <a:pPr algn="ctr"/>
                      <a:r>
                        <a:rPr lang="en-US" dirty="0" smtClean="0"/>
                        <a:t>B</a:t>
                      </a:r>
                      <a:endParaRPr lang="en-US" dirty="0"/>
                    </a:p>
                  </a:txBody>
                  <a:tcPr/>
                </a:tc>
                <a:tc>
                  <a:txBody>
                    <a:bodyPr/>
                    <a:lstStyle/>
                    <a:p>
                      <a:pPr algn="ctr"/>
                      <a:r>
                        <a:rPr lang="en-US" dirty="0" err="1" smtClean="0"/>
                        <a:t>A</a:t>
                      </a:r>
                      <a:r>
                        <a:rPr lang="en-US" dirty="0" err="1" smtClean="0">
                          <a:sym typeface="Wingdings" pitchFamily="2" charset="2"/>
                        </a:rPr>
                        <a:t>B</a:t>
                      </a:r>
                      <a:endParaRPr lang="en-US" dirty="0"/>
                    </a:p>
                  </a:txBody>
                  <a:tcPr/>
                </a:tc>
              </a:tr>
              <a:tr h="370840">
                <a:tc>
                  <a:txBody>
                    <a:bodyPr/>
                    <a:lstStyle/>
                    <a:p>
                      <a:pPr algn="ctr"/>
                      <a:r>
                        <a:rPr lang="en-US" dirty="0" smtClean="0"/>
                        <a:t>T</a:t>
                      </a:r>
                      <a:endParaRPr lang="en-US" dirty="0"/>
                    </a:p>
                  </a:txBody>
                  <a:tcPr/>
                </a:tc>
                <a:tc>
                  <a:txBody>
                    <a:bodyPr/>
                    <a:lstStyle/>
                    <a:p>
                      <a:pPr algn="ctr"/>
                      <a:r>
                        <a:rPr lang="en-US" dirty="0" smtClean="0"/>
                        <a:t>T</a:t>
                      </a:r>
                      <a:endParaRPr lang="en-US" dirty="0"/>
                    </a:p>
                  </a:txBody>
                  <a:tcPr/>
                </a:tc>
                <a:tc>
                  <a:txBody>
                    <a:bodyPr/>
                    <a:lstStyle/>
                    <a:p>
                      <a:pPr algn="ctr"/>
                      <a:r>
                        <a:rPr lang="en-US" dirty="0" smtClean="0"/>
                        <a:t>T</a:t>
                      </a:r>
                      <a:endParaRPr lang="en-US" dirty="0"/>
                    </a:p>
                  </a:txBody>
                  <a:tcPr/>
                </a:tc>
              </a:tr>
              <a:tr h="370840">
                <a:tc>
                  <a:txBody>
                    <a:bodyPr/>
                    <a:lstStyle/>
                    <a:p>
                      <a:pPr algn="ctr"/>
                      <a:r>
                        <a:rPr lang="en-US" dirty="0" smtClean="0"/>
                        <a:t>T</a:t>
                      </a:r>
                      <a:endParaRPr lang="en-US" dirty="0"/>
                    </a:p>
                  </a:txBody>
                  <a:tcPr/>
                </a:tc>
                <a:tc>
                  <a:txBody>
                    <a:bodyPr/>
                    <a:lstStyle/>
                    <a:p>
                      <a:pPr algn="ctr"/>
                      <a:r>
                        <a:rPr lang="en-US" dirty="0" smtClean="0"/>
                        <a:t>F</a:t>
                      </a:r>
                      <a:endParaRPr lang="en-US" dirty="0"/>
                    </a:p>
                  </a:txBody>
                  <a:tcPr/>
                </a:tc>
                <a:tc>
                  <a:txBody>
                    <a:bodyPr/>
                    <a:lstStyle/>
                    <a:p>
                      <a:pPr algn="ctr"/>
                      <a:r>
                        <a:rPr lang="en-US" dirty="0" smtClean="0"/>
                        <a:t>F</a:t>
                      </a:r>
                      <a:endParaRPr lang="en-US" dirty="0"/>
                    </a:p>
                  </a:txBody>
                  <a:tcPr/>
                </a:tc>
              </a:tr>
              <a:tr h="370840">
                <a:tc>
                  <a:txBody>
                    <a:bodyPr/>
                    <a:lstStyle/>
                    <a:p>
                      <a:pPr algn="ctr"/>
                      <a:r>
                        <a:rPr lang="en-US" dirty="0" smtClean="0"/>
                        <a:t>F</a:t>
                      </a:r>
                      <a:endParaRPr lang="en-US" dirty="0"/>
                    </a:p>
                  </a:txBody>
                  <a:tcPr/>
                </a:tc>
                <a:tc>
                  <a:txBody>
                    <a:bodyPr/>
                    <a:lstStyle/>
                    <a:p>
                      <a:pPr algn="ctr"/>
                      <a:r>
                        <a:rPr lang="en-US" dirty="0" smtClean="0"/>
                        <a:t>T</a:t>
                      </a:r>
                      <a:endParaRPr lang="en-US" dirty="0"/>
                    </a:p>
                  </a:txBody>
                  <a:tcPr/>
                </a:tc>
                <a:tc>
                  <a:txBody>
                    <a:bodyPr/>
                    <a:lstStyle/>
                    <a:p>
                      <a:pPr algn="ctr"/>
                      <a:r>
                        <a:rPr lang="en-US" dirty="0" smtClean="0"/>
                        <a:t>T</a:t>
                      </a:r>
                      <a:endParaRPr lang="en-US" dirty="0"/>
                    </a:p>
                  </a:txBody>
                  <a:tcPr/>
                </a:tc>
              </a:tr>
              <a:tr h="370840">
                <a:tc>
                  <a:txBody>
                    <a:bodyPr/>
                    <a:lstStyle/>
                    <a:p>
                      <a:pPr algn="ctr"/>
                      <a:r>
                        <a:rPr lang="en-US" dirty="0" smtClean="0"/>
                        <a:t>F</a:t>
                      </a:r>
                      <a:endParaRPr lang="en-US" dirty="0"/>
                    </a:p>
                  </a:txBody>
                  <a:tcPr/>
                </a:tc>
                <a:tc>
                  <a:txBody>
                    <a:bodyPr/>
                    <a:lstStyle/>
                    <a:p>
                      <a:pPr algn="ctr"/>
                      <a:r>
                        <a:rPr lang="en-US" dirty="0" smtClean="0"/>
                        <a:t>F</a:t>
                      </a:r>
                      <a:endParaRPr lang="en-US" dirty="0"/>
                    </a:p>
                  </a:txBody>
                  <a:tcPr/>
                </a:tc>
                <a:tc>
                  <a:txBody>
                    <a:bodyPr/>
                    <a:lstStyle/>
                    <a:p>
                      <a:pPr algn="ctr"/>
                      <a:r>
                        <a:rPr lang="en-US" dirty="0" smtClean="0"/>
                        <a:t>T</a:t>
                      </a:r>
                      <a:endParaRPr lang="en-US" dirty="0"/>
                    </a:p>
                  </a:txBody>
                  <a:tcPr/>
                </a:tc>
              </a:tr>
            </a:tbl>
          </a:graphicData>
        </a:graphic>
      </p:graphicFrame>
      <p:sp>
        <p:nvSpPr>
          <p:cNvPr id="2" name="TextBox 1"/>
          <p:cNvSpPr txBox="1"/>
          <p:nvPr/>
        </p:nvSpPr>
        <p:spPr>
          <a:xfrm>
            <a:off x="457200" y="5710535"/>
            <a:ext cx="7086600" cy="984885"/>
          </a:xfrm>
          <a:prstGeom prst="rect">
            <a:avLst/>
          </a:prstGeom>
          <a:noFill/>
          <a:ln>
            <a:solidFill>
              <a:schemeClr val="accent4"/>
            </a:solidFill>
          </a:ln>
        </p:spPr>
        <p:txBody>
          <a:bodyPr wrap="square" rtlCol="0">
            <a:spAutoFit/>
          </a:bodyPr>
          <a:lstStyle/>
          <a:p>
            <a:pPr marL="0" lvl="1" defTabSz="907134"/>
            <a:r>
              <a:rPr lang="en-US" sz="2000" dirty="0"/>
              <a:t>If </a:t>
            </a:r>
            <a:r>
              <a:rPr lang="en-US" sz="2000" b="1" dirty="0"/>
              <a:t>A</a:t>
            </a:r>
            <a:r>
              <a:rPr lang="en-US" sz="2000" b="1" dirty="0">
                <a:sym typeface="Wingdings" pitchFamily="2" charset="2"/>
              </a:rPr>
              <a:t>B</a:t>
            </a:r>
            <a:r>
              <a:rPr lang="en-US" sz="2000" dirty="0">
                <a:sym typeface="Wingdings" pitchFamily="2" charset="2"/>
              </a:rPr>
              <a:t> is true, and </a:t>
            </a:r>
            <a:r>
              <a:rPr lang="en-US" sz="2000" b="1" dirty="0">
                <a:sym typeface="Wingdings" pitchFamily="2" charset="2"/>
              </a:rPr>
              <a:t>B</a:t>
            </a:r>
            <a:r>
              <a:rPr lang="en-US" sz="2000" dirty="0">
                <a:sym typeface="Wingdings" pitchFamily="2" charset="2"/>
              </a:rPr>
              <a:t> is false, then </a:t>
            </a:r>
            <a:r>
              <a:rPr lang="en-US" sz="2000" b="1" dirty="0">
                <a:sym typeface="Wingdings" pitchFamily="2" charset="2"/>
              </a:rPr>
              <a:t>A </a:t>
            </a:r>
            <a:r>
              <a:rPr lang="en-US" sz="2000" dirty="0">
                <a:sym typeface="Wingdings" pitchFamily="2" charset="2"/>
              </a:rPr>
              <a:t>must be false</a:t>
            </a:r>
          </a:p>
          <a:p>
            <a:r>
              <a:rPr lang="en-US" sz="2000" dirty="0"/>
              <a:t>Answer to </a:t>
            </a:r>
            <a:r>
              <a:rPr lang="en-US" sz="2000" dirty="0" smtClean="0"/>
              <a:t>last question</a:t>
            </a:r>
            <a:r>
              <a:rPr lang="en-US" sz="2000" dirty="0"/>
              <a:t>: </a:t>
            </a:r>
            <a:r>
              <a:rPr lang="en-US" sz="2000" dirty="0" smtClean="0">
                <a:sym typeface="Wingdings" pitchFamily="2" charset="2"/>
              </a:rPr>
              <a:t>A  </a:t>
            </a:r>
            <a:r>
              <a:rPr lang="en-US" sz="2000" dirty="0">
                <a:sym typeface="Wingdings" pitchFamily="2" charset="2"/>
              </a:rPr>
              <a:t>AND </a:t>
            </a:r>
            <a:r>
              <a:rPr lang="en-US" sz="2000" dirty="0">
                <a:sym typeface="Wingdings" pitchFamily="2" charset="2"/>
              </a:rPr>
              <a:t>¬ B</a:t>
            </a:r>
            <a:endParaRPr lang="en-US" sz="2000" dirty="0"/>
          </a:p>
          <a:p>
            <a:endParaRPr lang="en-US" dirty="0"/>
          </a:p>
        </p:txBody>
      </p:sp>
    </p:spTree>
    <p:extLst>
      <p:ext uri="{BB962C8B-B14F-4D97-AF65-F5344CB8AC3E}">
        <p14:creationId xmlns:p14="http://schemas.microsoft.com/office/powerpoint/2010/main" val="23183506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3352800"/>
            <a:ext cx="8229600" cy="3124200"/>
          </a:xfrm>
        </p:spPr>
        <p:txBody>
          <a:bodyPr/>
          <a:lstStyle/>
          <a:p>
            <a:r>
              <a:rPr lang="en-US" b="1" dirty="0" smtClean="0">
                <a:solidFill>
                  <a:schemeClr val="accent6"/>
                </a:solidFill>
              </a:rPr>
              <a:t>¬B </a:t>
            </a:r>
            <a:r>
              <a:rPr lang="en-US" b="1" dirty="0" smtClean="0">
                <a:solidFill>
                  <a:schemeClr val="accent6"/>
                </a:solidFill>
                <a:sym typeface="Wingdings" pitchFamily="2" charset="2"/>
              </a:rPr>
              <a:t> </a:t>
            </a:r>
            <a:r>
              <a:rPr lang="en-US" b="1" dirty="0" smtClean="0">
                <a:solidFill>
                  <a:schemeClr val="accent6"/>
                </a:solidFill>
              </a:rPr>
              <a:t>¬A </a:t>
            </a:r>
            <a:r>
              <a:rPr lang="en-US" dirty="0" smtClean="0"/>
              <a:t>is called the </a:t>
            </a:r>
            <a:r>
              <a:rPr lang="en-US" b="1" dirty="0" smtClean="0"/>
              <a:t>contrapositive</a:t>
            </a:r>
            <a:r>
              <a:rPr lang="en-US" dirty="0" smtClean="0"/>
              <a:t> of </a:t>
            </a:r>
            <a:r>
              <a:rPr lang="en-US" b="1" dirty="0" err="1" smtClean="0">
                <a:solidFill>
                  <a:schemeClr val="accent6"/>
                </a:solidFill>
              </a:rPr>
              <a:t>A</a:t>
            </a:r>
            <a:r>
              <a:rPr lang="en-US" b="1" dirty="0" err="1" smtClean="0">
                <a:solidFill>
                  <a:schemeClr val="accent6"/>
                </a:solidFill>
                <a:sym typeface="Wingdings" pitchFamily="2" charset="2"/>
              </a:rPr>
              <a:t>B</a:t>
            </a:r>
            <a:endParaRPr lang="en-US" b="1" dirty="0" smtClean="0">
              <a:solidFill>
                <a:schemeClr val="accent6"/>
              </a:solidFill>
            </a:endParaRPr>
          </a:p>
          <a:p>
            <a:r>
              <a:rPr lang="en-US" dirty="0" smtClean="0"/>
              <a:t> Notice that the third and sixth columns of the truth table are the same.</a:t>
            </a:r>
          </a:p>
          <a:p>
            <a:r>
              <a:rPr lang="en-US" dirty="0" smtClean="0"/>
              <a:t>Thus an implication is true if and only if </a:t>
            </a:r>
            <a:br>
              <a:rPr lang="en-US" dirty="0" smtClean="0"/>
            </a:br>
            <a:r>
              <a:rPr lang="en-US" dirty="0" smtClean="0"/>
              <a:t>its contrapositive is true.</a:t>
            </a:r>
          </a:p>
          <a:p>
            <a:endParaRPr lang="en-US" dirty="0"/>
          </a:p>
        </p:txBody>
      </p:sp>
      <p:sp>
        <p:nvSpPr>
          <p:cNvPr id="3" name="Title 2"/>
          <p:cNvSpPr>
            <a:spLocks noGrp="1"/>
          </p:cNvSpPr>
          <p:nvPr>
            <p:ph type="title"/>
          </p:nvPr>
        </p:nvSpPr>
        <p:spPr/>
        <p:txBody>
          <a:bodyPr/>
          <a:lstStyle/>
          <a:p>
            <a:r>
              <a:rPr lang="en-US" dirty="0" smtClean="0"/>
              <a:t>Contrapositive of </a:t>
            </a:r>
            <a:r>
              <a:rPr lang="en-US" dirty="0" err="1" smtClean="0"/>
              <a:t>A</a:t>
            </a:r>
            <a:r>
              <a:rPr lang="en-US" dirty="0" err="1" smtClean="0">
                <a:sym typeface="Wingdings" pitchFamily="2" charset="2"/>
              </a:rPr>
              <a:t>B</a:t>
            </a:r>
            <a:endParaRPr lang="en-US" dirty="0"/>
          </a:p>
        </p:txBody>
      </p:sp>
      <p:graphicFrame>
        <p:nvGraphicFramePr>
          <p:cNvPr id="5" name="Table 4"/>
          <p:cNvGraphicFramePr>
            <a:graphicFrameLocks noGrp="1"/>
          </p:cNvGraphicFramePr>
          <p:nvPr/>
        </p:nvGraphicFramePr>
        <p:xfrm>
          <a:off x="685800" y="1219200"/>
          <a:ext cx="6629400" cy="1940560"/>
        </p:xfrm>
        <a:graphic>
          <a:graphicData uri="http://schemas.openxmlformats.org/drawingml/2006/table">
            <a:tbl>
              <a:tblPr firstRow="1" bandRow="1">
                <a:tableStyleId>{5C22544A-7EE6-4342-B048-85BDC9FD1C3A}</a:tableStyleId>
              </a:tblPr>
              <a:tblGrid>
                <a:gridCol w="898901"/>
                <a:gridCol w="786539"/>
                <a:gridCol w="1235990"/>
                <a:gridCol w="964770"/>
                <a:gridCol w="1143000"/>
                <a:gridCol w="1600200"/>
              </a:tblGrid>
              <a:tr h="457200">
                <a:tc>
                  <a:txBody>
                    <a:bodyPr/>
                    <a:lstStyle/>
                    <a:p>
                      <a:pPr algn="ctr"/>
                      <a:r>
                        <a:rPr lang="en-US" dirty="0" smtClean="0"/>
                        <a:t>A</a:t>
                      </a:r>
                      <a:endParaRPr lang="en-US" dirty="0"/>
                    </a:p>
                  </a:txBody>
                  <a:tcPr/>
                </a:tc>
                <a:tc>
                  <a:txBody>
                    <a:bodyPr/>
                    <a:lstStyle/>
                    <a:p>
                      <a:pPr algn="ctr"/>
                      <a:r>
                        <a:rPr lang="en-US" dirty="0" smtClean="0"/>
                        <a:t>B</a:t>
                      </a:r>
                      <a:endParaRPr lang="en-US" dirty="0"/>
                    </a:p>
                  </a:txBody>
                  <a:tcPr/>
                </a:tc>
                <a:tc>
                  <a:txBody>
                    <a:bodyPr/>
                    <a:lstStyle/>
                    <a:p>
                      <a:pPr algn="ctr"/>
                      <a:r>
                        <a:rPr lang="en-US" dirty="0" err="1" smtClean="0"/>
                        <a:t>A</a:t>
                      </a:r>
                      <a:r>
                        <a:rPr lang="en-US" dirty="0" err="1" smtClean="0">
                          <a:sym typeface="Wingdings" pitchFamily="2" charset="2"/>
                        </a:rPr>
                        <a:t>B</a:t>
                      </a:r>
                      <a:endParaRPr lang="en-US" dirty="0"/>
                    </a:p>
                  </a:txBody>
                  <a:tcPr/>
                </a:tc>
                <a:tc>
                  <a:txBody>
                    <a:bodyPr/>
                    <a:lstStyle/>
                    <a:p>
                      <a:pPr algn="ctr"/>
                      <a:r>
                        <a:rPr lang="en-US" dirty="0" smtClean="0"/>
                        <a:t>¬B</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¬A</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¬B  </a:t>
                      </a:r>
                      <a:r>
                        <a:rPr lang="en-US" dirty="0" smtClean="0">
                          <a:sym typeface="Wingdings" pitchFamily="2" charset="2"/>
                        </a:rPr>
                        <a:t>  </a:t>
                      </a:r>
                      <a:r>
                        <a:rPr lang="en-US" dirty="0" smtClean="0"/>
                        <a:t>¬A</a:t>
                      </a:r>
                      <a:endParaRPr lang="en-US" dirty="0"/>
                    </a:p>
                  </a:txBody>
                  <a:tcPr/>
                </a:tc>
              </a:tr>
              <a:tr h="370840">
                <a:tc>
                  <a:txBody>
                    <a:bodyPr/>
                    <a:lstStyle/>
                    <a:p>
                      <a:pPr algn="ctr"/>
                      <a:r>
                        <a:rPr lang="en-US" dirty="0" smtClean="0"/>
                        <a:t>T</a:t>
                      </a:r>
                      <a:endParaRPr lang="en-US" dirty="0"/>
                    </a:p>
                  </a:txBody>
                  <a:tcPr/>
                </a:tc>
                <a:tc>
                  <a:txBody>
                    <a:bodyPr/>
                    <a:lstStyle/>
                    <a:p>
                      <a:pPr algn="ctr"/>
                      <a:r>
                        <a:rPr lang="en-US" dirty="0" smtClean="0"/>
                        <a:t>T</a:t>
                      </a:r>
                      <a:endParaRPr lang="en-US" dirty="0"/>
                    </a:p>
                  </a:txBody>
                  <a:tcPr/>
                </a:tc>
                <a:tc>
                  <a:txBody>
                    <a:bodyPr/>
                    <a:lstStyle/>
                    <a:p>
                      <a:pPr algn="ctr"/>
                      <a:r>
                        <a:rPr lang="en-US" b="1" dirty="0" smtClean="0">
                          <a:solidFill>
                            <a:schemeClr val="accent6"/>
                          </a:solidFill>
                        </a:rPr>
                        <a:t>T</a:t>
                      </a:r>
                      <a:endParaRPr lang="en-US" b="1" dirty="0">
                        <a:solidFill>
                          <a:schemeClr val="accent6"/>
                        </a:solidFill>
                      </a:endParaRPr>
                    </a:p>
                  </a:txBody>
                  <a:tcPr/>
                </a:tc>
                <a:tc>
                  <a:txBody>
                    <a:bodyPr/>
                    <a:lstStyle/>
                    <a:p>
                      <a:pPr algn="ctr"/>
                      <a:r>
                        <a:rPr lang="en-US" dirty="0" smtClean="0"/>
                        <a:t>F</a:t>
                      </a:r>
                      <a:endParaRPr lang="en-US" dirty="0"/>
                    </a:p>
                  </a:txBody>
                  <a:tcPr/>
                </a:tc>
                <a:tc>
                  <a:txBody>
                    <a:bodyPr/>
                    <a:lstStyle/>
                    <a:p>
                      <a:pPr algn="ctr"/>
                      <a:r>
                        <a:rPr lang="en-US" dirty="0" smtClean="0"/>
                        <a:t>F</a:t>
                      </a:r>
                      <a:endParaRPr lang="en-US" dirty="0"/>
                    </a:p>
                  </a:txBody>
                  <a:tcPr/>
                </a:tc>
                <a:tc>
                  <a:txBody>
                    <a:bodyPr/>
                    <a:lstStyle/>
                    <a:p>
                      <a:pPr algn="ctr"/>
                      <a:r>
                        <a:rPr lang="en-US" b="1" dirty="0" smtClean="0">
                          <a:solidFill>
                            <a:schemeClr val="accent6"/>
                          </a:solidFill>
                        </a:rPr>
                        <a:t>T</a:t>
                      </a:r>
                      <a:endParaRPr lang="en-US" b="1" dirty="0">
                        <a:solidFill>
                          <a:schemeClr val="accent6"/>
                        </a:solidFill>
                      </a:endParaRPr>
                    </a:p>
                  </a:txBody>
                  <a:tcPr/>
                </a:tc>
              </a:tr>
              <a:tr h="370840">
                <a:tc>
                  <a:txBody>
                    <a:bodyPr/>
                    <a:lstStyle/>
                    <a:p>
                      <a:pPr algn="ctr"/>
                      <a:r>
                        <a:rPr lang="en-US" dirty="0" smtClean="0"/>
                        <a:t>T</a:t>
                      </a:r>
                      <a:endParaRPr lang="en-US" dirty="0"/>
                    </a:p>
                  </a:txBody>
                  <a:tcPr/>
                </a:tc>
                <a:tc>
                  <a:txBody>
                    <a:bodyPr/>
                    <a:lstStyle/>
                    <a:p>
                      <a:pPr algn="ctr"/>
                      <a:r>
                        <a:rPr lang="en-US" dirty="0" smtClean="0"/>
                        <a:t>F</a:t>
                      </a:r>
                      <a:endParaRPr lang="en-US" dirty="0"/>
                    </a:p>
                  </a:txBody>
                  <a:tcPr/>
                </a:tc>
                <a:tc>
                  <a:txBody>
                    <a:bodyPr/>
                    <a:lstStyle/>
                    <a:p>
                      <a:pPr algn="ctr"/>
                      <a:r>
                        <a:rPr lang="en-US" b="1" dirty="0" smtClean="0">
                          <a:solidFill>
                            <a:schemeClr val="accent6"/>
                          </a:solidFill>
                        </a:rPr>
                        <a:t>F</a:t>
                      </a:r>
                      <a:endParaRPr lang="en-US" b="1" dirty="0">
                        <a:solidFill>
                          <a:schemeClr val="accent6"/>
                        </a:solidFill>
                      </a:endParaRPr>
                    </a:p>
                  </a:txBody>
                  <a:tcPr/>
                </a:tc>
                <a:tc>
                  <a:txBody>
                    <a:bodyPr/>
                    <a:lstStyle/>
                    <a:p>
                      <a:pPr algn="ctr"/>
                      <a:r>
                        <a:rPr lang="en-US" dirty="0" smtClean="0"/>
                        <a:t>T</a:t>
                      </a:r>
                      <a:endParaRPr lang="en-US" dirty="0"/>
                    </a:p>
                  </a:txBody>
                  <a:tcPr/>
                </a:tc>
                <a:tc>
                  <a:txBody>
                    <a:bodyPr/>
                    <a:lstStyle/>
                    <a:p>
                      <a:pPr algn="ctr"/>
                      <a:r>
                        <a:rPr lang="en-US" dirty="0" smtClean="0"/>
                        <a:t>F</a:t>
                      </a:r>
                      <a:endParaRPr lang="en-US" dirty="0"/>
                    </a:p>
                  </a:txBody>
                  <a:tcPr/>
                </a:tc>
                <a:tc>
                  <a:txBody>
                    <a:bodyPr/>
                    <a:lstStyle/>
                    <a:p>
                      <a:pPr algn="ctr"/>
                      <a:r>
                        <a:rPr lang="en-US" b="1" dirty="0" smtClean="0">
                          <a:solidFill>
                            <a:schemeClr val="accent6"/>
                          </a:solidFill>
                        </a:rPr>
                        <a:t>F</a:t>
                      </a:r>
                      <a:endParaRPr lang="en-US" b="1" dirty="0">
                        <a:solidFill>
                          <a:schemeClr val="accent6"/>
                        </a:solidFill>
                      </a:endParaRPr>
                    </a:p>
                  </a:txBody>
                  <a:tcPr/>
                </a:tc>
              </a:tr>
              <a:tr h="370840">
                <a:tc>
                  <a:txBody>
                    <a:bodyPr/>
                    <a:lstStyle/>
                    <a:p>
                      <a:pPr algn="ctr"/>
                      <a:r>
                        <a:rPr lang="en-US" dirty="0" smtClean="0"/>
                        <a:t>F</a:t>
                      </a:r>
                      <a:endParaRPr lang="en-US" dirty="0"/>
                    </a:p>
                  </a:txBody>
                  <a:tcPr/>
                </a:tc>
                <a:tc>
                  <a:txBody>
                    <a:bodyPr/>
                    <a:lstStyle/>
                    <a:p>
                      <a:pPr algn="ctr"/>
                      <a:r>
                        <a:rPr lang="en-US" dirty="0" smtClean="0"/>
                        <a:t>T</a:t>
                      </a:r>
                      <a:endParaRPr lang="en-US" dirty="0"/>
                    </a:p>
                  </a:txBody>
                  <a:tcPr/>
                </a:tc>
                <a:tc>
                  <a:txBody>
                    <a:bodyPr/>
                    <a:lstStyle/>
                    <a:p>
                      <a:pPr algn="ctr"/>
                      <a:r>
                        <a:rPr lang="en-US" b="1" dirty="0" smtClean="0">
                          <a:solidFill>
                            <a:schemeClr val="accent6"/>
                          </a:solidFill>
                        </a:rPr>
                        <a:t>T</a:t>
                      </a:r>
                      <a:endParaRPr lang="en-US" b="1" dirty="0">
                        <a:solidFill>
                          <a:schemeClr val="accent6"/>
                        </a:solidFill>
                      </a:endParaRPr>
                    </a:p>
                  </a:txBody>
                  <a:tcPr/>
                </a:tc>
                <a:tc>
                  <a:txBody>
                    <a:bodyPr/>
                    <a:lstStyle/>
                    <a:p>
                      <a:pPr algn="ctr"/>
                      <a:r>
                        <a:rPr lang="en-US" dirty="0" smtClean="0"/>
                        <a:t>F</a:t>
                      </a:r>
                      <a:endParaRPr lang="en-US" dirty="0"/>
                    </a:p>
                  </a:txBody>
                  <a:tcPr/>
                </a:tc>
                <a:tc>
                  <a:txBody>
                    <a:bodyPr/>
                    <a:lstStyle/>
                    <a:p>
                      <a:pPr algn="ctr"/>
                      <a:r>
                        <a:rPr lang="en-US" dirty="0" smtClean="0"/>
                        <a:t>T</a:t>
                      </a:r>
                      <a:endParaRPr lang="en-US" dirty="0"/>
                    </a:p>
                  </a:txBody>
                  <a:tcPr/>
                </a:tc>
                <a:tc>
                  <a:txBody>
                    <a:bodyPr/>
                    <a:lstStyle/>
                    <a:p>
                      <a:pPr algn="ctr"/>
                      <a:r>
                        <a:rPr lang="en-US" b="1" dirty="0" smtClean="0">
                          <a:solidFill>
                            <a:schemeClr val="accent6"/>
                          </a:solidFill>
                        </a:rPr>
                        <a:t>T</a:t>
                      </a:r>
                      <a:endParaRPr lang="en-US" b="1" dirty="0">
                        <a:solidFill>
                          <a:schemeClr val="accent6"/>
                        </a:solidFill>
                      </a:endParaRPr>
                    </a:p>
                  </a:txBody>
                  <a:tcPr/>
                </a:tc>
              </a:tr>
              <a:tr h="370840">
                <a:tc>
                  <a:txBody>
                    <a:bodyPr/>
                    <a:lstStyle/>
                    <a:p>
                      <a:pPr algn="ctr"/>
                      <a:r>
                        <a:rPr lang="en-US" dirty="0" smtClean="0"/>
                        <a:t>F</a:t>
                      </a:r>
                      <a:endParaRPr lang="en-US" dirty="0"/>
                    </a:p>
                  </a:txBody>
                  <a:tcPr/>
                </a:tc>
                <a:tc>
                  <a:txBody>
                    <a:bodyPr/>
                    <a:lstStyle/>
                    <a:p>
                      <a:pPr algn="ctr"/>
                      <a:r>
                        <a:rPr lang="en-US" dirty="0" smtClean="0"/>
                        <a:t>F</a:t>
                      </a:r>
                      <a:endParaRPr lang="en-US" dirty="0"/>
                    </a:p>
                  </a:txBody>
                  <a:tcPr/>
                </a:tc>
                <a:tc>
                  <a:txBody>
                    <a:bodyPr/>
                    <a:lstStyle/>
                    <a:p>
                      <a:pPr algn="ctr"/>
                      <a:r>
                        <a:rPr lang="en-US" b="1" dirty="0" smtClean="0">
                          <a:solidFill>
                            <a:schemeClr val="accent6"/>
                          </a:solidFill>
                        </a:rPr>
                        <a:t>T</a:t>
                      </a:r>
                      <a:endParaRPr lang="en-US" b="1" dirty="0">
                        <a:solidFill>
                          <a:schemeClr val="accent6"/>
                        </a:solidFill>
                      </a:endParaRPr>
                    </a:p>
                  </a:txBody>
                  <a:tcPr/>
                </a:tc>
                <a:tc>
                  <a:txBody>
                    <a:bodyPr/>
                    <a:lstStyle/>
                    <a:p>
                      <a:pPr algn="ctr"/>
                      <a:r>
                        <a:rPr lang="en-US" dirty="0" smtClean="0"/>
                        <a:t>T</a:t>
                      </a:r>
                      <a:endParaRPr lang="en-US" dirty="0"/>
                    </a:p>
                  </a:txBody>
                  <a:tcPr/>
                </a:tc>
                <a:tc>
                  <a:txBody>
                    <a:bodyPr/>
                    <a:lstStyle/>
                    <a:p>
                      <a:pPr algn="ctr"/>
                      <a:r>
                        <a:rPr lang="en-US" dirty="0" smtClean="0"/>
                        <a:t>T</a:t>
                      </a:r>
                      <a:endParaRPr lang="en-US" dirty="0"/>
                    </a:p>
                  </a:txBody>
                  <a:tcPr/>
                </a:tc>
                <a:tc>
                  <a:txBody>
                    <a:bodyPr/>
                    <a:lstStyle/>
                    <a:p>
                      <a:pPr algn="ctr"/>
                      <a:r>
                        <a:rPr lang="en-US" b="1" dirty="0" smtClean="0">
                          <a:solidFill>
                            <a:schemeClr val="accent6"/>
                          </a:solidFill>
                        </a:rPr>
                        <a:t>T</a:t>
                      </a:r>
                      <a:endParaRPr lang="en-US" b="1" dirty="0">
                        <a:solidFill>
                          <a:schemeClr val="accent6"/>
                        </a:solidFill>
                      </a:endParaRPr>
                    </a:p>
                  </a:txBody>
                  <a:tcPr/>
                </a:tc>
              </a:tr>
            </a:tbl>
          </a:graphicData>
        </a:graphic>
      </p:graphicFrame>
    </p:spTree>
    <p:extLst>
      <p:ext uri="{BB962C8B-B14F-4D97-AF65-F5344CB8AC3E}">
        <p14:creationId xmlns:p14="http://schemas.microsoft.com/office/powerpoint/2010/main" val="20237067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smtClean="0"/>
              <a:t>If A is a </a:t>
            </a:r>
            <a:r>
              <a:rPr lang="en-US" dirty="0" err="1" smtClean="0"/>
              <a:t>boolean</a:t>
            </a:r>
            <a:r>
              <a:rPr lang="en-US" dirty="0" smtClean="0"/>
              <a:t> value, the value of the expression </a:t>
            </a:r>
            <a:r>
              <a:rPr lang="en-US" b="1" dirty="0" smtClean="0">
                <a:solidFill>
                  <a:schemeClr val="accent6"/>
                </a:solidFill>
              </a:rPr>
              <a:t>A AND ¬A </a:t>
            </a:r>
            <a:r>
              <a:rPr lang="en-US" dirty="0" smtClean="0"/>
              <a:t>is _____.  This expression is known as a </a:t>
            </a:r>
            <a:r>
              <a:rPr lang="en-US" b="1" dirty="0" smtClean="0"/>
              <a:t>contradiction</a:t>
            </a:r>
            <a:r>
              <a:rPr lang="en-US" dirty="0" smtClean="0"/>
              <a:t>.</a:t>
            </a:r>
          </a:p>
          <a:p>
            <a:r>
              <a:rPr lang="en-US" dirty="0" smtClean="0"/>
              <a:t>Putting this together with what we saw previously, </a:t>
            </a:r>
            <a:br>
              <a:rPr lang="en-US" dirty="0" smtClean="0"/>
            </a:br>
            <a:r>
              <a:rPr lang="en-US" dirty="0" smtClean="0"/>
              <a:t>if </a:t>
            </a:r>
            <a:r>
              <a:rPr lang="en-US" dirty="0" smtClean="0">
                <a:solidFill>
                  <a:schemeClr val="accent6"/>
                </a:solidFill>
              </a:rPr>
              <a:t>B </a:t>
            </a:r>
            <a:r>
              <a:rPr lang="en-US" dirty="0" smtClean="0">
                <a:solidFill>
                  <a:schemeClr val="accent6"/>
                </a:solidFill>
                <a:sym typeface="Wingdings" pitchFamily="2" charset="2"/>
              </a:rPr>
              <a:t> (A AND </a:t>
            </a:r>
            <a:r>
              <a:rPr lang="en-US" b="1" dirty="0" smtClean="0">
                <a:solidFill>
                  <a:schemeClr val="accent6"/>
                </a:solidFill>
              </a:rPr>
              <a:t>¬A) </a:t>
            </a:r>
            <a:r>
              <a:rPr lang="en-US" b="1" dirty="0" smtClean="0"/>
              <a:t>is True, what can we say about B?</a:t>
            </a:r>
          </a:p>
          <a:p>
            <a:r>
              <a:rPr lang="en-US" b="1" dirty="0" smtClean="0"/>
              <a:t>This is the basis for “proof by contradiction”.</a:t>
            </a:r>
          </a:p>
          <a:p>
            <a:pPr lvl="1"/>
            <a:r>
              <a:rPr lang="en-US" b="1" dirty="0" smtClean="0"/>
              <a:t>To show that </a:t>
            </a:r>
            <a:r>
              <a:rPr lang="en-US" b="1" dirty="0" smtClean="0">
                <a:solidFill>
                  <a:schemeClr val="accent6"/>
                </a:solidFill>
              </a:rPr>
              <a:t>B</a:t>
            </a:r>
            <a:r>
              <a:rPr lang="en-US" b="1" dirty="0" smtClean="0"/>
              <a:t> is true, we find an A for which we can show that</a:t>
            </a:r>
            <a:br>
              <a:rPr lang="en-US" b="1" dirty="0" smtClean="0"/>
            </a:br>
            <a:r>
              <a:rPr lang="en-US" dirty="0" smtClean="0">
                <a:solidFill>
                  <a:schemeClr val="accent6"/>
                </a:solidFill>
              </a:rPr>
              <a:t> ¬B </a:t>
            </a:r>
            <a:r>
              <a:rPr lang="en-US" dirty="0" smtClean="0">
                <a:solidFill>
                  <a:schemeClr val="accent6"/>
                </a:solidFill>
                <a:sym typeface="Wingdings" pitchFamily="2" charset="2"/>
              </a:rPr>
              <a:t> (A AND </a:t>
            </a:r>
            <a:r>
              <a:rPr lang="en-US" b="1" dirty="0" smtClean="0">
                <a:solidFill>
                  <a:schemeClr val="accent6"/>
                </a:solidFill>
              </a:rPr>
              <a:t>¬A) </a:t>
            </a:r>
            <a:r>
              <a:rPr lang="en-US" b="1" dirty="0" smtClean="0"/>
              <a:t>is true.</a:t>
            </a:r>
          </a:p>
          <a:p>
            <a:pPr lvl="1"/>
            <a:r>
              <a:rPr lang="en-US" b="1" dirty="0" smtClean="0"/>
              <a:t>This is the approach we will use in our proof that Mathematical induction works.</a:t>
            </a:r>
            <a:endParaRPr lang="en-US" b="1" dirty="0"/>
          </a:p>
        </p:txBody>
      </p:sp>
      <p:sp>
        <p:nvSpPr>
          <p:cNvPr id="3" name="Title 2"/>
          <p:cNvSpPr>
            <a:spLocks noGrp="1"/>
          </p:cNvSpPr>
          <p:nvPr>
            <p:ph type="title"/>
          </p:nvPr>
        </p:nvSpPr>
        <p:spPr/>
        <p:txBody>
          <a:bodyPr/>
          <a:lstStyle/>
          <a:p>
            <a:r>
              <a:rPr lang="en-US" dirty="0" smtClean="0"/>
              <a:t>Contradictions</a:t>
            </a:r>
            <a:endParaRPr lang="en-US" dirty="0"/>
          </a:p>
        </p:txBody>
      </p:sp>
      <p:sp>
        <p:nvSpPr>
          <p:cNvPr id="4" name="TextBox 3"/>
          <p:cNvSpPr txBox="1"/>
          <p:nvPr/>
        </p:nvSpPr>
        <p:spPr>
          <a:xfrm>
            <a:off x="838200" y="5562600"/>
            <a:ext cx="3962400" cy="369332"/>
          </a:xfrm>
          <a:prstGeom prst="rect">
            <a:avLst/>
          </a:prstGeom>
          <a:noFill/>
          <a:ln>
            <a:solidFill>
              <a:srgbClr val="191919"/>
            </a:solidFill>
          </a:ln>
        </p:spPr>
        <p:txBody>
          <a:bodyPr wrap="square" rtlCol="0">
            <a:spAutoFit/>
          </a:bodyPr>
          <a:lstStyle/>
          <a:p>
            <a:r>
              <a:rPr lang="en-US" dirty="0" smtClean="0"/>
              <a:t>Answer to question: False:</a:t>
            </a:r>
            <a:endParaRPr lang="en-US" dirty="0"/>
          </a:p>
        </p:txBody>
      </p:sp>
    </p:spTree>
    <p:extLst>
      <p:ext uri="{BB962C8B-B14F-4D97-AF65-F5344CB8AC3E}">
        <p14:creationId xmlns:p14="http://schemas.microsoft.com/office/powerpoint/2010/main" val="19545435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5" name="Rectangle 3"/>
          <p:cNvSpPr>
            <a:spLocks noGrp="1" noChangeArrowheads="1"/>
          </p:cNvSpPr>
          <p:nvPr>
            <p:ph idx="1"/>
          </p:nvPr>
        </p:nvSpPr>
        <p:spPr>
          <a:xfrm>
            <a:off x="381000" y="838200"/>
            <a:ext cx="8229600" cy="5486400"/>
          </a:xfrm>
        </p:spPr>
        <p:txBody>
          <a:bodyPr>
            <a:normAutofit lnSpcReduction="10000"/>
          </a:bodyPr>
          <a:lstStyle/>
          <a:p>
            <a:pPr>
              <a:lnSpc>
                <a:spcPct val="110000"/>
              </a:lnSpc>
            </a:pPr>
            <a:r>
              <a:rPr lang="en-US" sz="2400" dirty="0"/>
              <a:t>It's an axiom, not something that we can prove.</a:t>
            </a:r>
          </a:p>
          <a:p>
            <a:pPr>
              <a:lnSpc>
                <a:spcPct val="110000"/>
              </a:lnSpc>
            </a:pPr>
            <a:r>
              <a:rPr lang="en-US" sz="2400" dirty="0">
                <a:solidFill>
                  <a:schemeClr val="hlink"/>
                </a:solidFill>
              </a:rPr>
              <a:t>WOP:</a:t>
            </a:r>
            <a:r>
              <a:rPr lang="en-US" sz="2400" dirty="0"/>
              <a:t> Every non-empty set of non-negative integers has a smallest element.</a:t>
            </a:r>
          </a:p>
          <a:p>
            <a:pPr>
              <a:lnSpc>
                <a:spcPct val="110000"/>
              </a:lnSpc>
            </a:pPr>
            <a:r>
              <a:rPr lang="en-US" sz="2400" dirty="0"/>
              <a:t>Note the importance of "non-empty", "non-negative", and "integers".</a:t>
            </a:r>
          </a:p>
          <a:p>
            <a:pPr lvl="1">
              <a:lnSpc>
                <a:spcPct val="110000"/>
              </a:lnSpc>
            </a:pPr>
            <a:r>
              <a:rPr lang="en-US" sz="2100" dirty="0"/>
              <a:t>The empty set does not have a smallest element.</a:t>
            </a:r>
          </a:p>
          <a:p>
            <a:pPr lvl="1">
              <a:lnSpc>
                <a:spcPct val="110000"/>
              </a:lnSpc>
            </a:pPr>
            <a:r>
              <a:rPr lang="en-US" sz="2100" dirty="0"/>
              <a:t>A set with no lower bound (such as the set of all integers) does not have a smallest element.  </a:t>
            </a:r>
          </a:p>
          <a:p>
            <a:pPr lvl="2">
              <a:lnSpc>
                <a:spcPct val="110000"/>
              </a:lnSpc>
            </a:pPr>
            <a:r>
              <a:rPr lang="en-US" dirty="0"/>
              <a:t>In the statement of WOP, we can replace "positive" with "has a lower bound"</a:t>
            </a:r>
          </a:p>
          <a:p>
            <a:pPr lvl="1">
              <a:lnSpc>
                <a:spcPct val="110000"/>
              </a:lnSpc>
            </a:pPr>
            <a:r>
              <a:rPr lang="en-US" sz="2100" dirty="0"/>
              <a:t>Unlike integers, a set of rational numbers can have a lower bound but no smallest </a:t>
            </a:r>
            <a:r>
              <a:rPr lang="en-US" sz="2100" dirty="0" smtClean="0"/>
              <a:t>member:  {1/3, 1/5, 1/7, 1/9, … }</a:t>
            </a:r>
            <a:endParaRPr lang="en-US" sz="2100" dirty="0"/>
          </a:p>
          <a:p>
            <a:pPr>
              <a:lnSpc>
                <a:spcPct val="110000"/>
              </a:lnSpc>
            </a:pPr>
            <a:r>
              <a:rPr lang="en-US" sz="2400" dirty="0"/>
              <a:t>Assuming the well-ordering principle, we </a:t>
            </a:r>
            <a:r>
              <a:rPr lang="en-US" sz="2400" dirty="0" smtClean="0"/>
              <a:t>will prove </a:t>
            </a:r>
            <a:r>
              <a:rPr lang="en-US" sz="2400" dirty="0"/>
              <a:t>that the principle of mathematical induction is true.</a:t>
            </a:r>
          </a:p>
        </p:txBody>
      </p:sp>
      <p:sp>
        <p:nvSpPr>
          <p:cNvPr id="141314" name="Rectangle 2"/>
          <p:cNvSpPr>
            <a:spLocks noGrp="1" noChangeArrowheads="1"/>
          </p:cNvSpPr>
          <p:nvPr>
            <p:ph type="title"/>
          </p:nvPr>
        </p:nvSpPr>
        <p:spPr/>
        <p:txBody>
          <a:bodyPr>
            <a:normAutofit/>
          </a:bodyPr>
          <a:lstStyle/>
          <a:p>
            <a:r>
              <a:rPr lang="en-US"/>
              <a:t>The Well-ordering principle</a:t>
            </a:r>
          </a:p>
        </p:txBody>
      </p:sp>
    </p:spTree>
    <p:extLst>
      <p:ext uri="{BB962C8B-B14F-4D97-AF65-F5344CB8AC3E}">
        <p14:creationId xmlns:p14="http://schemas.microsoft.com/office/powerpoint/2010/main" val="290387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13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13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13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13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13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131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131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131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6195" name="Rectangle 3"/>
          <p:cNvSpPr>
            <a:spLocks noGrp="1" noChangeArrowheads="1"/>
          </p:cNvSpPr>
          <p:nvPr>
            <p:ph idx="1"/>
          </p:nvPr>
        </p:nvSpPr>
        <p:spPr>
          <a:xfrm>
            <a:off x="304800" y="1371600"/>
            <a:ext cx="8229600" cy="4525963"/>
          </a:xfrm>
        </p:spPr>
        <p:txBody>
          <a:bodyPr>
            <a:normAutofit fontScale="92500" lnSpcReduction="20000"/>
          </a:bodyPr>
          <a:lstStyle/>
          <a:p>
            <a:r>
              <a:rPr lang="en-US" dirty="0" smtClean="0">
                <a:cs typeface="Times New Roman" pitchFamily="18" charset="0"/>
              </a:rPr>
              <a:t>In </a:t>
            </a:r>
            <a:r>
              <a:rPr lang="en-US" dirty="0">
                <a:cs typeface="Times New Roman" pitchFamily="18" charset="0"/>
              </a:rPr>
              <a:t>this course, it will </a:t>
            </a:r>
            <a:r>
              <a:rPr lang="en-US" dirty="0" smtClean="0">
                <a:cs typeface="Times New Roman" pitchFamily="18" charset="0"/>
              </a:rPr>
              <a:t>usually be </a:t>
            </a:r>
            <a:r>
              <a:rPr lang="en-US" dirty="0">
                <a:cs typeface="Times New Roman" pitchFamily="18" charset="0"/>
              </a:rPr>
              <a:t>a property of positive integers (or non-negative integers, or integers larger than some specific number).</a:t>
            </a:r>
          </a:p>
          <a:p>
            <a:r>
              <a:rPr lang="en-US" dirty="0">
                <a:cs typeface="Times New Roman" pitchFamily="18" charset="0"/>
              </a:rPr>
              <a:t> A </a:t>
            </a:r>
            <a:r>
              <a:rPr lang="en-US" b="1" i="1" dirty="0">
                <a:cs typeface="Times New Roman" pitchFamily="18" charset="0"/>
              </a:rPr>
              <a:t>property</a:t>
            </a:r>
            <a:r>
              <a:rPr lang="en-US" dirty="0">
                <a:cs typeface="Times New Roman" pitchFamily="18" charset="0"/>
              </a:rPr>
              <a:t> </a:t>
            </a:r>
            <a:r>
              <a:rPr lang="en-US" dirty="0" smtClean="0">
                <a:cs typeface="Times New Roman" pitchFamily="18" charset="0"/>
              </a:rPr>
              <a:t> </a:t>
            </a:r>
            <a:r>
              <a:rPr lang="en-US" b="1" dirty="0" smtClean="0">
                <a:solidFill>
                  <a:schemeClr val="accent6"/>
                </a:solidFill>
                <a:cs typeface="Times New Roman" pitchFamily="18" charset="0"/>
              </a:rPr>
              <a:t>p(n</a:t>
            </a:r>
            <a:r>
              <a:rPr lang="en-US" b="1" dirty="0">
                <a:solidFill>
                  <a:schemeClr val="accent6"/>
                </a:solidFill>
                <a:cs typeface="Times New Roman" pitchFamily="18" charset="0"/>
              </a:rPr>
              <a:t>)</a:t>
            </a:r>
            <a:r>
              <a:rPr lang="en-US" b="1" dirty="0">
                <a:cs typeface="Times New Roman" pitchFamily="18" charset="0"/>
              </a:rPr>
              <a:t> </a:t>
            </a:r>
            <a:r>
              <a:rPr lang="en-US" dirty="0">
                <a:cs typeface="Times New Roman" pitchFamily="18" charset="0"/>
              </a:rPr>
              <a:t>is a </a:t>
            </a:r>
            <a:r>
              <a:rPr lang="en-US" dirty="0" err="1">
                <a:cs typeface="Times New Roman" pitchFamily="18" charset="0"/>
              </a:rPr>
              <a:t>boolean</a:t>
            </a:r>
            <a:r>
              <a:rPr lang="en-US" dirty="0">
                <a:cs typeface="Times New Roman" pitchFamily="18" charset="0"/>
              </a:rPr>
              <a:t> statement about the integer </a:t>
            </a:r>
            <a:r>
              <a:rPr lang="en-US" i="1" dirty="0">
                <a:cs typeface="Times New Roman" pitchFamily="18" charset="0"/>
              </a:rPr>
              <a:t>n</a:t>
            </a:r>
            <a:r>
              <a:rPr lang="en-US" dirty="0">
                <a:cs typeface="Times New Roman" pitchFamily="18" charset="0"/>
              </a:rPr>
              <a:t>.  </a:t>
            </a:r>
            <a:r>
              <a:rPr lang="en-US" dirty="0">
                <a:solidFill>
                  <a:srgbClr val="FF0066"/>
                </a:solidFill>
                <a:cs typeface="Times New Roman" pitchFamily="18" charset="0"/>
              </a:rPr>
              <a:t>[</a:t>
            </a:r>
            <a:r>
              <a:rPr lang="en-US" dirty="0">
                <a:cs typeface="Times New Roman" pitchFamily="18" charset="0"/>
              </a:rPr>
              <a:t> </a:t>
            </a:r>
            <a:r>
              <a:rPr lang="en-US" b="1" dirty="0">
                <a:solidFill>
                  <a:schemeClr val="accent6"/>
                </a:solidFill>
                <a:cs typeface="Times New Roman" pitchFamily="18" charset="0"/>
              </a:rPr>
              <a:t>p</a:t>
            </a:r>
            <a:r>
              <a:rPr lang="en-US" dirty="0">
                <a:cs typeface="Times New Roman" pitchFamily="18" charset="0"/>
              </a:rPr>
              <a:t>:</a:t>
            </a:r>
            <a:r>
              <a:rPr lang="en-US" dirty="0">
                <a:solidFill>
                  <a:schemeClr val="folHlink"/>
                </a:solidFill>
                <a:cs typeface="Times New Roman" pitchFamily="18" charset="0"/>
              </a:rPr>
              <a:t> </a:t>
            </a:r>
            <a:r>
              <a:rPr lang="en-US" dirty="0" err="1" smtClean="0">
                <a:solidFill>
                  <a:schemeClr val="accent4"/>
                </a:solidFill>
                <a:cs typeface="Times New Roman" pitchFamily="18" charset="0"/>
              </a:rPr>
              <a:t>int</a:t>
            </a:r>
            <a:r>
              <a:rPr lang="en-US" dirty="0" smtClean="0">
                <a:solidFill>
                  <a:schemeClr val="accent4"/>
                </a:solidFill>
                <a:cs typeface="Times New Roman" pitchFamily="18" charset="0"/>
              </a:rPr>
              <a:t> </a:t>
            </a:r>
            <a:r>
              <a:rPr lang="en-US" dirty="0" smtClean="0">
                <a:solidFill>
                  <a:schemeClr val="accent4"/>
                </a:solidFill>
                <a:cs typeface="Times New Roman" pitchFamily="18" charset="0"/>
                <a:sym typeface="Wingdings" pitchFamily="2" charset="2"/>
              </a:rPr>
              <a:t> </a:t>
            </a:r>
            <a:r>
              <a:rPr lang="en-US" dirty="0" err="1">
                <a:solidFill>
                  <a:schemeClr val="accent4"/>
                </a:solidFill>
                <a:cs typeface="Times New Roman" pitchFamily="18" charset="0"/>
                <a:sym typeface="Wingdings" pitchFamily="2" charset="2"/>
              </a:rPr>
              <a:t>boolean</a:t>
            </a:r>
            <a:r>
              <a:rPr lang="en-US" dirty="0">
                <a:solidFill>
                  <a:schemeClr val="accent4"/>
                </a:solidFill>
                <a:cs typeface="Times New Roman" pitchFamily="18" charset="0"/>
                <a:sym typeface="Wingdings" pitchFamily="2" charset="2"/>
              </a:rPr>
              <a:t> </a:t>
            </a:r>
            <a:r>
              <a:rPr lang="en-US" dirty="0">
                <a:solidFill>
                  <a:srgbClr val="FF0066"/>
                </a:solidFill>
                <a:cs typeface="Times New Roman" pitchFamily="18" charset="0"/>
                <a:sym typeface="Wingdings" pitchFamily="2" charset="2"/>
              </a:rPr>
              <a:t>]</a:t>
            </a:r>
            <a:endParaRPr lang="en-US" dirty="0">
              <a:solidFill>
                <a:srgbClr val="FF0066"/>
              </a:solidFill>
              <a:cs typeface="Times New Roman" pitchFamily="18" charset="0"/>
            </a:endParaRPr>
          </a:p>
          <a:p>
            <a:pPr lvl="1"/>
            <a:r>
              <a:rPr lang="en-US" dirty="0">
                <a:cs typeface="Times New Roman" pitchFamily="18" charset="0"/>
              </a:rPr>
              <a:t>Example: p(n) could be "n is an even number". </a:t>
            </a:r>
          </a:p>
          <a:p>
            <a:pPr lvl="1"/>
            <a:r>
              <a:rPr lang="en-US" dirty="0">
                <a:cs typeface="Times New Roman" pitchFamily="18" charset="0"/>
              </a:rPr>
              <a:t>Then p(4) is true, but p(3) is false. </a:t>
            </a:r>
            <a:r>
              <a:rPr lang="en-US" dirty="0" smtClean="0">
                <a:cs typeface="Times New Roman" pitchFamily="18" charset="0"/>
              </a:rPr>
              <a:t/>
            </a:r>
            <a:br>
              <a:rPr lang="en-US" dirty="0" smtClean="0">
                <a:cs typeface="Times New Roman" pitchFamily="18" charset="0"/>
              </a:rPr>
            </a:br>
            <a:r>
              <a:rPr lang="en-US" dirty="0" smtClean="0">
                <a:cs typeface="Times New Roman" pitchFamily="18" charset="0"/>
              </a:rPr>
              <a:t> </a:t>
            </a:r>
            <a:r>
              <a:rPr lang="en-US" dirty="0" smtClean="0"/>
              <a:t> </a:t>
            </a:r>
            <a:endParaRPr lang="en-US" dirty="0"/>
          </a:p>
          <a:p>
            <a:r>
              <a:rPr lang="en-US" dirty="0"/>
              <a:t>If we believe that some property </a:t>
            </a:r>
            <a:r>
              <a:rPr lang="en-US" b="1" dirty="0">
                <a:solidFill>
                  <a:schemeClr val="accent6"/>
                </a:solidFill>
              </a:rPr>
              <a:t>p</a:t>
            </a:r>
            <a:r>
              <a:rPr lang="en-US" dirty="0"/>
              <a:t> is true for </a:t>
            </a:r>
            <a:r>
              <a:rPr lang="en-US" b="1" dirty="0"/>
              <a:t>all </a:t>
            </a:r>
            <a:r>
              <a:rPr lang="en-US" dirty="0"/>
              <a:t>positive integers, induction gives us a way of proving it.</a:t>
            </a:r>
          </a:p>
        </p:txBody>
      </p:sp>
      <p:sp>
        <p:nvSpPr>
          <p:cNvPr id="136194" name="Rectangle 2"/>
          <p:cNvSpPr>
            <a:spLocks noGrp="1" noChangeArrowheads="1"/>
          </p:cNvSpPr>
          <p:nvPr>
            <p:ph type="title"/>
          </p:nvPr>
        </p:nvSpPr>
        <p:spPr>
          <a:xfrm>
            <a:off x="457200" y="304800"/>
            <a:ext cx="8229600" cy="914400"/>
          </a:xfrm>
        </p:spPr>
        <p:txBody>
          <a:bodyPr>
            <a:normAutofit fontScale="90000"/>
          </a:bodyPr>
          <a:lstStyle/>
          <a:p>
            <a:pPr>
              <a:lnSpc>
                <a:spcPct val="90000"/>
              </a:lnSpc>
            </a:pPr>
            <a:r>
              <a:rPr lang="en-US" sz="3600" dirty="0" smtClean="0"/>
              <a:t>What </a:t>
            </a:r>
            <a:r>
              <a:rPr lang="en-US" sz="3600" dirty="0"/>
              <a:t>kind of things do we try to prove </a:t>
            </a:r>
            <a:r>
              <a:rPr lang="en-US" sz="3600" i="1" dirty="0"/>
              <a:t>via</a:t>
            </a:r>
            <a:r>
              <a:rPr lang="en-US" sz="3600" dirty="0"/>
              <a:t> </a:t>
            </a:r>
            <a:r>
              <a:rPr lang="en-US" sz="3600" dirty="0" smtClean="0"/>
              <a:t>Mathematical Induction</a:t>
            </a:r>
            <a:r>
              <a:rPr lang="en-US" sz="3600" dirty="0"/>
              <a:t>?</a:t>
            </a:r>
            <a:r>
              <a:rPr lang="en-US" sz="3000" dirty="0"/>
              <a:t/>
            </a:r>
            <a:br>
              <a:rPr lang="en-US" sz="3000" dirty="0"/>
            </a:br>
            <a:endParaRPr lang="en-US" sz="3000" dirty="0"/>
          </a:p>
        </p:txBody>
      </p:sp>
    </p:spTree>
    <p:extLst>
      <p:ext uri="{BB962C8B-B14F-4D97-AF65-F5344CB8AC3E}">
        <p14:creationId xmlns:p14="http://schemas.microsoft.com/office/powerpoint/2010/main" val="1785958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619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619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61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9" name="Rectangle 3"/>
          <p:cNvSpPr>
            <a:spLocks noGrp="1" noChangeArrowheads="1"/>
          </p:cNvSpPr>
          <p:nvPr>
            <p:ph idx="1"/>
          </p:nvPr>
        </p:nvSpPr>
        <p:spPr>
          <a:xfrm>
            <a:off x="457200" y="1752600"/>
            <a:ext cx="8229600" cy="4495800"/>
          </a:xfrm>
        </p:spPr>
        <p:txBody>
          <a:bodyPr/>
          <a:lstStyle/>
          <a:p>
            <a:r>
              <a:rPr lang="en-US" dirty="0"/>
              <a:t>To prove that p(n) is true for all n </a:t>
            </a:r>
            <a:r>
              <a:rPr lang="en-US" dirty="0">
                <a:sym typeface="Symbol" pitchFamily="18" charset="2"/>
              </a:rPr>
              <a:t>n</a:t>
            </a:r>
            <a:r>
              <a:rPr lang="en-US" baseline="-25000" dirty="0">
                <a:sym typeface="Symbol" pitchFamily="18" charset="2"/>
              </a:rPr>
              <a:t>0</a:t>
            </a:r>
            <a:r>
              <a:rPr lang="en-US" dirty="0">
                <a:sym typeface="Symbol" pitchFamily="18" charset="2"/>
              </a:rPr>
              <a:t>:</a:t>
            </a:r>
          </a:p>
          <a:p>
            <a:pPr lvl="2">
              <a:spcAft>
                <a:spcPct val="40000"/>
              </a:spcAft>
            </a:pPr>
            <a:r>
              <a:rPr lang="en-US" sz="2900" dirty="0"/>
              <a:t>Show that p(n</a:t>
            </a:r>
            <a:r>
              <a:rPr lang="en-US" sz="2900" baseline="-25000" dirty="0"/>
              <a:t>0</a:t>
            </a:r>
            <a:r>
              <a:rPr lang="en-US" sz="2900" dirty="0"/>
              <a:t>) is true.</a:t>
            </a:r>
          </a:p>
          <a:p>
            <a:pPr lvl="2">
              <a:lnSpc>
                <a:spcPct val="135000"/>
              </a:lnSpc>
              <a:spcAft>
                <a:spcPct val="40000"/>
              </a:spcAft>
            </a:pPr>
            <a:r>
              <a:rPr lang="en-US" sz="2900" dirty="0"/>
              <a:t>Show that </a:t>
            </a:r>
            <a:r>
              <a:rPr lang="en-US" sz="2900" b="1" dirty="0">
                <a:solidFill>
                  <a:schemeClr val="accent6"/>
                </a:solidFill>
              </a:rPr>
              <a:t>for all</a:t>
            </a:r>
            <a:r>
              <a:rPr lang="en-US" sz="2900" dirty="0">
                <a:solidFill>
                  <a:schemeClr val="accent6"/>
                </a:solidFill>
              </a:rPr>
              <a:t> </a:t>
            </a:r>
            <a:r>
              <a:rPr lang="en-US" sz="2900" dirty="0"/>
              <a:t>k </a:t>
            </a:r>
            <a:r>
              <a:rPr lang="en-US" sz="2900" dirty="0">
                <a:sym typeface="Symbol" pitchFamily="18" charset="2"/>
              </a:rPr>
              <a:t></a:t>
            </a:r>
            <a:r>
              <a:rPr lang="en-US" sz="2900" dirty="0"/>
              <a:t> n</a:t>
            </a:r>
            <a:r>
              <a:rPr lang="en-US" sz="2900" baseline="-25000" dirty="0"/>
              <a:t>0</a:t>
            </a:r>
            <a:r>
              <a:rPr lang="en-US" sz="2900" dirty="0"/>
              <a:t>, </a:t>
            </a:r>
            <a:br>
              <a:rPr lang="en-US" sz="2900" dirty="0"/>
            </a:br>
            <a:r>
              <a:rPr lang="en-US" sz="2900" dirty="0" smtClean="0"/>
              <a:t>       p(k</a:t>
            </a:r>
            <a:r>
              <a:rPr lang="en-US" sz="2900" dirty="0"/>
              <a:t>) implies p(k+1).  </a:t>
            </a:r>
            <a:br>
              <a:rPr lang="en-US" sz="2900" dirty="0"/>
            </a:br>
            <a:r>
              <a:rPr lang="en-US" sz="2900" dirty="0" err="1">
                <a:solidFill>
                  <a:schemeClr val="accent6"/>
                </a:solidFill>
              </a:rPr>
              <a:t>I.e</a:t>
            </a:r>
            <a:r>
              <a:rPr lang="en-US" sz="2900" dirty="0"/>
              <a:t>, show that </a:t>
            </a:r>
            <a:r>
              <a:rPr lang="en-US" sz="2900" b="1" dirty="0">
                <a:solidFill>
                  <a:schemeClr val="accent6"/>
                </a:solidFill>
              </a:rPr>
              <a:t>whenever</a:t>
            </a:r>
            <a:r>
              <a:rPr lang="en-US" sz="2900" dirty="0"/>
              <a:t> p(k) is true, then p(k+1) is true also.</a:t>
            </a:r>
          </a:p>
        </p:txBody>
      </p:sp>
      <p:sp>
        <p:nvSpPr>
          <p:cNvPr id="137218" name="Rectangle 2"/>
          <p:cNvSpPr>
            <a:spLocks noGrp="1" noChangeArrowheads="1"/>
          </p:cNvSpPr>
          <p:nvPr>
            <p:ph type="title"/>
          </p:nvPr>
        </p:nvSpPr>
        <p:spPr>
          <a:xfrm>
            <a:off x="457200" y="533400"/>
            <a:ext cx="8229600" cy="1143000"/>
          </a:xfrm>
        </p:spPr>
        <p:txBody>
          <a:bodyPr>
            <a:normAutofit fontScale="90000"/>
          </a:bodyPr>
          <a:lstStyle/>
          <a:p>
            <a:r>
              <a:rPr lang="en-US" dirty="0" smtClean="0"/>
              <a:t>The Principle of Mathematical Induction</a:t>
            </a:r>
            <a:r>
              <a:rPr lang="en-US" dirty="0"/>
              <a:t/>
            </a:r>
            <a:br>
              <a:rPr lang="en-US" dirty="0"/>
            </a:br>
            <a:endParaRPr lang="en-US" dirty="0"/>
          </a:p>
        </p:txBody>
      </p:sp>
    </p:spTree>
    <p:extLst>
      <p:ext uri="{BB962C8B-B14F-4D97-AF65-F5344CB8AC3E}">
        <p14:creationId xmlns:p14="http://schemas.microsoft.com/office/powerpoint/2010/main" val="210938773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333333"/>
      </a:dk1>
      <a:lt1>
        <a:srgbClr val="FFFFFF"/>
      </a:lt1>
      <a:dk2>
        <a:srgbClr val="FF0000"/>
      </a:dk2>
      <a:lt2>
        <a:srgbClr val="666666"/>
      </a:lt2>
      <a:accent1>
        <a:srgbClr val="00FF00"/>
      </a:accent1>
      <a:accent2>
        <a:srgbClr val="66CCFF"/>
      </a:accent2>
      <a:accent3>
        <a:srgbClr val="FFFFFF"/>
      </a:accent3>
      <a:accent4>
        <a:srgbClr val="2A2A2A"/>
      </a:accent4>
      <a:accent5>
        <a:srgbClr val="AAFFAA"/>
      </a:accent5>
      <a:accent6>
        <a:srgbClr val="5CB9E7"/>
      </a:accent6>
      <a:hlink>
        <a:srgbClr val="333333"/>
      </a:hlink>
      <a:folHlink>
        <a:srgbClr val="B3B3B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7949</TotalTime>
  <Words>1834</Words>
  <Application>Microsoft Office PowerPoint</Application>
  <PresentationFormat>On-screen Show (4:3)</PresentationFormat>
  <Paragraphs>295</Paragraphs>
  <Slides>30</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Default Design</vt:lpstr>
      <vt:lpstr>Photo Editor Photo</vt:lpstr>
      <vt:lpstr>Mathematical Induction</vt:lpstr>
      <vt:lpstr>Induction Proofs Outline</vt:lpstr>
      <vt:lpstr>Some Logic Background</vt:lpstr>
      <vt:lpstr>Implication: AB</vt:lpstr>
      <vt:lpstr>Contrapositive of AB</vt:lpstr>
      <vt:lpstr>Contradictions</vt:lpstr>
      <vt:lpstr>The Well-ordering principle</vt:lpstr>
      <vt:lpstr>What kind of things do we try to prove via Mathematical Induction? </vt:lpstr>
      <vt:lpstr>The Principle of Mathematical Induction </vt:lpstr>
      <vt:lpstr>Why does induction work? (Informal look)</vt:lpstr>
      <vt:lpstr>Why does induction work?</vt:lpstr>
      <vt:lpstr>Proof that induction works (Overview)</vt:lpstr>
      <vt:lpstr>Proof that induction works (more details)</vt:lpstr>
      <vt:lpstr>Recap: The Principle of Mathematical Induction </vt:lpstr>
      <vt:lpstr>Induction example </vt:lpstr>
      <vt:lpstr>Induction example </vt:lpstr>
      <vt:lpstr>Induction Example continued</vt:lpstr>
      <vt:lpstr>Induction is like Recursion</vt:lpstr>
      <vt:lpstr>Strong Induction</vt:lpstr>
      <vt:lpstr>Strong induction</vt:lpstr>
      <vt:lpstr>Proving Something Using Strong Induction</vt:lpstr>
      <vt:lpstr>Proving Something Using Strong Induction</vt:lpstr>
      <vt:lpstr>Proving Something Using Strong Induction</vt:lpstr>
      <vt:lpstr>Example</vt:lpstr>
      <vt:lpstr>Binary Tree: Recursive definition</vt:lpstr>
      <vt:lpstr>PowerPoint Presentation</vt:lpstr>
      <vt:lpstr>Example: a property of binary trees</vt:lpstr>
      <vt:lpstr>Binary Tree: Recursive definition</vt:lpstr>
      <vt:lpstr>Binary Tree: Recursive definition</vt:lpstr>
      <vt:lpstr>Induction step</vt:lpstr>
    </vt:vector>
  </TitlesOfParts>
  <Company>clearly presented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Flowers</dc:title>
  <cp:lastModifiedBy>Windows User</cp:lastModifiedBy>
  <cp:revision>187</cp:revision>
  <cp:lastPrinted>2010-09-02T17:34:23Z</cp:lastPrinted>
  <dcterms:modified xsi:type="dcterms:W3CDTF">2012-09-03T00:02:58Z</dcterms:modified>
</cp:coreProperties>
</file>