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5" r:id="rId33"/>
    <p:sldId id="304" r:id="rId34"/>
    <p:sldId id="303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82"/>
  </p:normalViewPr>
  <p:slideViewPr>
    <p:cSldViewPr snapToGrid="0" snapToObjects="1">
      <p:cViewPr varScale="1">
        <p:scale>
          <a:sx n="143" d="100"/>
          <a:sy n="143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0bf6d0e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0bf6d0e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0bf6d0e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0bf6d0e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a2f284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5a2f284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Bring in more visualizations (even from MATLAB)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0bf6d0e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0bf6d0e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0bf6d0e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0bf6d0e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5a2f284e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d5a2f284e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5a2f284e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d5a2f284e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5a2f284e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d5a2f284e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5a2f284e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5a2f284e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c0bf6d0e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2c0bf6d0e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5a2f284e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5a2f284e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5a2f284e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5a2f284e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5a2f284e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d5a2f284e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5a2f284e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d5a2f284e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5a2f284e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5a2f284e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d5a2f284e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d5a2f284e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d5a2f284e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d5a2f284e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d5a2f284e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d5a2f284e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0bf6d0e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c0bf6d0e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d5a2f284e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d5a2f284e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1807f1a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c1807f1a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case is fully connected between each layer.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Width of each layer can vary.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5a2f284e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d5a2f284e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0bf6d0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c0bf6d0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 min) Architecture: Conv net, will discuss filter banks, nonlinear activation, max-pooling, classification, and that learned filters are . [The most purely-ML technical part of the talk, so I'll want to dwell here longest, relating it to successful use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ConvNets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image recognition] Filter banks learn things like smoothing, 1D, 2D.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46F461B-CADE-474A-9077-734B1BF659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28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 min) Architecture: Conv net, will discuss filter banks, nonlinear activation, max-pooling, classification, and that learned filters are . [The most purely-ML technical part of the talk, so I'll want to dwell here longest, relating it to successful use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ConvNets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image recognition] Filter banks learn things like smoothing, 1D, 2D.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46F461B-CADE-474A-9077-734B1BF659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0bf6d0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c0bf6d0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92669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d5a2f284e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d5a2f284e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0bf6d0e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c0bf6d0e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5a2f284e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d5a2f284e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d5a2f284e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d5a2f284e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d5a2f284e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d5a2f284e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5a2f284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5a2f284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d5a2f284e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d5a2f284e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d5a2f284e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d5a2f284e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d5a2f284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d5a2f284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d5a2f284e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d5a2f284e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d5a2f284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d5a2f284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d5a2f284e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d5a2f284e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Learns curves and corners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d5a2f284e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d5a2f284e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similar since rela numbers, positive and negative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d5a2f284e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d5a2f284e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discriminative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d5a2f284e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d5a2f284e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features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d5a2f284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d5a2f284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filters on left. Final layer on right.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5a2f28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5a2f28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0bf6d0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0bf6d0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5a2f28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d5a2f28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0bf6d0e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0bf6d0e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0bf6d0e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0bf6d0e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EA1693E-3F62-564F-A354-5126C81FBEA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B50C7D-9820-A147-8F52-895ACB75A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mathworks.com/discovery/convolutional-neural-networ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en.wikipedia.org/w/index.php?curid=48817276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commons.wikimedia.org/wiki/File:Max_pooling.png#filelink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mathworks.com/discovery/convolutional-neural-networ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presentation/d/15Lm6_LTtWnWp1HRPQ6loI3vN55EKNOUi8hOSUypsFw8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mathworks.com/discovery/convolutional-neural-networ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releases/R2017b/nnet/deep-learning-image-classification.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understanding-cnn/" TargetMode="External"/><Relationship Id="rId4" Type="http://schemas.openxmlformats.org/officeDocument/2006/relationships/hyperlink" Target="https://docs.google.com/presentation/d/15Lm6_LTtWnWp1HRPQ6loI3vN55EKNOUi8hOSUypsFw8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ithub.com/piergiaj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en.wikipedia.org/wiki/T-distributed_stochastic_neighbor_embeddin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BVw0-sFTnA" TargetMode="External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Geeks_Lab/aibigdata-lab-2016-transfer-learning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mathworks.com/discovery/convolutional-neural-networ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deeplearningbook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mathworks.com/discovery/convolutional-neural-networ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docs.google.com/presentation/d/15Lm6_LTtWnWp1HRPQ6loI3vN55EKNOUi8hOSUypsFw8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"/>
          <p:cNvSpPr/>
          <p:nvPr/>
        </p:nvSpPr>
        <p:spPr>
          <a:xfrm>
            <a:off x="137350" y="627925"/>
            <a:ext cx="8869200" cy="4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57200" y="1185950"/>
            <a:ext cx="8229600" cy="20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F1416"/>
                </a:solidFill>
              </a:rPr>
              <a:t>Deep Learning and Convolutional Neural Nets</a:t>
            </a:r>
            <a:endParaRPr sz="1800">
              <a:solidFill>
                <a:srgbClr val="7F141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666666"/>
                </a:solidFill>
              </a:rPr>
              <a:t>Matt Boutell </a:t>
            </a:r>
            <a:endParaRPr sz="1800" b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666666"/>
                </a:solidFill>
              </a:rPr>
              <a:t>boutell@rose-hulman.edu</a:t>
            </a:r>
            <a:endParaRPr sz="1800" b="0">
              <a:solidFill>
                <a:srgbClr val="666666"/>
              </a:solidFill>
            </a:endParaRPr>
          </a:p>
        </p:txBody>
      </p:sp>
      <p:pic>
        <p:nvPicPr>
          <p:cNvPr id="30" name="Google Shape;3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489" y="2780075"/>
            <a:ext cx="5018312" cy="16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96816" y="478155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800" u="sng" dirty="0" smtClean="0">
                <a:solidFill>
                  <a:schemeClr val="hlink"/>
                </a:solidFill>
                <a:hlinkClick r:id="rId4"/>
              </a:rPr>
              <a:t>Image Credit: </a:t>
            </a:r>
            <a:r>
              <a:rPr lang="en" sz="800" u="sng" dirty="0" smtClean="0">
                <a:solidFill>
                  <a:schemeClr val="hlink"/>
                </a:solidFill>
                <a:hlinkClick r:id="rId4"/>
              </a:rPr>
              <a:t>https</a:t>
            </a:r>
            <a:r>
              <a:rPr lang="en" sz="800" u="sng" dirty="0">
                <a:solidFill>
                  <a:schemeClr val="hlink"/>
                </a:solidFill>
                <a:hlinkClick r:id="rId4"/>
              </a:rPr>
              <a:t>://www.mathworks.com/discovery/convolutional-neural-network.html</a:t>
            </a:r>
            <a:r>
              <a:rPr lang="en" sz="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Image classification network layers come in several types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42648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/>
              <a:t>Convolution</a:t>
            </a:r>
            <a:r>
              <a:rPr lang="en" sz="1800"/>
              <a:t> of filters with input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75" y="1829825"/>
            <a:ext cx="440055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775" y="1829825"/>
            <a:ext cx="440055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Image classification network layers come in several types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75039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/>
              <a:t>Convolution</a:t>
            </a:r>
            <a:r>
              <a:rPr lang="en" sz="1800" dirty="0"/>
              <a:t> of filters with input.  </a:t>
            </a:r>
            <a:r>
              <a:rPr lang="en" sz="1400" dirty="0"/>
              <a:t>A set of 3x3 weights must be learned for each </a:t>
            </a:r>
            <a:r>
              <a:rPr lang="en" sz="1400" dirty="0" smtClean="0"/>
              <a:t>filter</a:t>
            </a:r>
            <a:r>
              <a:rPr lang="en-US" sz="1400" dirty="0" smtClean="0"/>
              <a:t>. But the same 3x3 filter connects every 3x3 patch in the first layer with every corresponding neuron in the next. W</a:t>
            </a:r>
            <a:r>
              <a:rPr lang="en" sz="1400" dirty="0" smtClean="0"/>
              <a:t>e </a:t>
            </a:r>
            <a:r>
              <a:rPr lang="en" sz="1400" dirty="0"/>
              <a:t>usually have </a:t>
            </a:r>
            <a:r>
              <a:rPr lang="en" sz="1400" dirty="0" smtClean="0"/>
              <a:t>10</a:t>
            </a:r>
            <a:r>
              <a:rPr lang="en-US" sz="1400" dirty="0" smtClean="0"/>
              <a:t>+</a:t>
            </a:r>
            <a:r>
              <a:rPr lang="en" sz="1400" dirty="0" smtClean="0"/>
              <a:t> </a:t>
            </a:r>
            <a:r>
              <a:rPr lang="en-US" sz="1400" dirty="0" smtClean="0"/>
              <a:t>such </a:t>
            </a:r>
            <a:r>
              <a:rPr lang="en" sz="1400" dirty="0" smtClean="0"/>
              <a:t>filters </a:t>
            </a:r>
            <a:r>
              <a:rPr lang="en" sz="1400" dirty="0"/>
              <a:t>per level.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75" y="1829825"/>
            <a:ext cx="440055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Convolutional layers learn familiar features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The first layer filters learn edges and opponent colors, 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Higher level filters learn more complex features</a:t>
            </a:r>
            <a:endParaRPr sz="1800"/>
          </a:p>
        </p:txBody>
      </p:sp>
      <p:sp>
        <p:nvSpPr>
          <p:cNvPr id="148" name="Google Shape;148;p19"/>
          <p:cNvSpPr/>
          <p:nvPr/>
        </p:nvSpPr>
        <p:spPr>
          <a:xfrm>
            <a:off x="3892775" y="2716200"/>
            <a:ext cx="495900" cy="18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1551150" y="2716200"/>
            <a:ext cx="495900" cy="18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9"/>
          <p:cNvGrpSpPr/>
          <p:nvPr/>
        </p:nvGrpSpPr>
        <p:grpSpPr>
          <a:xfrm>
            <a:off x="5804600" y="2716200"/>
            <a:ext cx="1620900" cy="1823100"/>
            <a:chOff x="6492900" y="2944800"/>
            <a:chExt cx="1620900" cy="1823100"/>
          </a:xfrm>
        </p:grpSpPr>
        <p:grpSp>
          <p:nvGrpSpPr>
            <p:cNvPr id="151" name="Google Shape;151;p19"/>
            <p:cNvGrpSpPr/>
            <p:nvPr/>
          </p:nvGrpSpPr>
          <p:grpSpPr>
            <a:xfrm>
              <a:off x="7040488" y="3283575"/>
              <a:ext cx="525725" cy="1484325"/>
              <a:chOff x="1339600" y="3174775"/>
              <a:chExt cx="525725" cy="1484325"/>
            </a:xfrm>
          </p:grpSpPr>
          <p:pic>
            <p:nvPicPr>
              <p:cNvPr id="152" name="Google Shape;152;p19"/>
              <p:cNvPicPr preferRelativeResize="0"/>
              <p:nvPr/>
            </p:nvPicPr>
            <p:blipFill rotWithShape="1">
              <a:blip r:embed="rId3">
                <a:alphaModFix/>
              </a:blip>
              <a:srcRect l="38434" t="34374" r="37906"/>
              <a:stretch/>
            </p:blipFill>
            <p:spPr>
              <a:xfrm>
                <a:off x="1339600" y="3627725"/>
                <a:ext cx="495775" cy="1031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19"/>
              <p:cNvPicPr preferRelativeResize="0"/>
              <p:nvPr/>
            </p:nvPicPr>
            <p:blipFill rotWithShape="1">
              <a:blip r:embed="rId4">
                <a:alphaModFix/>
              </a:blip>
              <a:srcRect l="40046" t="6152" r="36837" b="65764"/>
              <a:stretch/>
            </p:blipFill>
            <p:spPr>
              <a:xfrm>
                <a:off x="1369550" y="3174775"/>
                <a:ext cx="495775" cy="452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4" name="Google Shape;154;p19"/>
            <p:cNvSpPr txBox="1"/>
            <p:nvPr/>
          </p:nvSpPr>
          <p:spPr>
            <a:xfrm>
              <a:off x="6492900" y="2944800"/>
              <a:ext cx="1620900" cy="3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Example Filters</a:t>
              </a:r>
              <a:endParaRPr b="1"/>
            </a:p>
          </p:txBody>
        </p:sp>
      </p:grpSp>
      <p:pic>
        <p:nvPicPr>
          <p:cNvPr id="155" name="Google Shape;155;p19"/>
          <p:cNvPicPr preferRelativeResize="0"/>
          <p:nvPr/>
        </p:nvPicPr>
        <p:blipFill rotWithShape="1">
          <a:blip r:embed="rId5">
            <a:alphaModFix/>
          </a:blip>
          <a:srcRect b="72800"/>
          <a:stretch/>
        </p:blipFill>
        <p:spPr>
          <a:xfrm>
            <a:off x="457200" y="2800125"/>
            <a:ext cx="4779625" cy="16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0" y="4563550"/>
            <a:ext cx="67077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Kunihiko Fukushima, “Neocognitron: A self-organizing neural network model for a mechanism of pattern recognition unaffected by shift in position”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57" name="Google Shape;157;p19"/>
          <p:cNvSpPr txBox="1"/>
          <p:nvPr/>
        </p:nvSpPr>
        <p:spPr>
          <a:xfrm>
            <a:off x="8748625" y="4628350"/>
            <a:ext cx="327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Image classification network layers come in several types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46569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Without nonlinearity, layers collapse.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 err="1"/>
              <a:t>ReLU</a:t>
            </a:r>
            <a:r>
              <a:rPr lang="en" sz="1800" dirty="0"/>
              <a:t> (</a:t>
            </a:r>
            <a:r>
              <a:rPr lang="en" sz="1800" i="1" dirty="0"/>
              <a:t>rectified linear unit</a:t>
            </a:r>
            <a:r>
              <a:rPr lang="en" sz="1800" dirty="0"/>
              <a:t>, </a:t>
            </a:r>
            <a:r>
              <a:rPr lang="en-US" sz="1800" dirty="0" smtClean="0"/>
              <a:t>blue </a:t>
            </a:r>
            <a:br>
              <a:rPr lang="en-US" sz="1800" dirty="0" smtClean="0"/>
            </a:br>
            <a:r>
              <a:rPr lang="en" sz="1800" dirty="0" smtClean="0"/>
              <a:t>“</a:t>
            </a:r>
            <a:r>
              <a:rPr lang="en-US" sz="1800" dirty="0" smtClean="0"/>
              <a:t>R</a:t>
            </a:r>
            <a:r>
              <a:rPr lang="en" sz="1800" dirty="0" err="1" smtClean="0"/>
              <a:t>ectifier</a:t>
            </a:r>
            <a:r>
              <a:rPr lang="en" sz="1800" dirty="0"/>
              <a:t>” in the figure) is one of the simplest non-linear transfer functions.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This is transfer function #3: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Simple (fast). What is derivative?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Can you re-write using max? </a:t>
            </a:r>
            <a:br>
              <a:rPr lang="en" sz="1800" dirty="0"/>
            </a:br>
            <a:r>
              <a:rPr lang="en" sz="1800" i="1" dirty="0"/>
              <a:t>g(x) = max(______, ______)</a:t>
            </a:r>
            <a:r>
              <a:rPr lang="en" sz="1800" dirty="0"/>
              <a:t> </a:t>
            </a:r>
            <a:endParaRPr sz="1800" dirty="0"/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700" y="1031975"/>
            <a:ext cx="3946900" cy="287047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249550" y="4830750"/>
            <a:ext cx="54057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CC0,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https://en.wikipedia.org/w/index.php?curid=48817276</a:t>
            </a:r>
            <a:r>
              <a:rPr lang="en" sz="1000"/>
              <a:t> </a:t>
            </a:r>
            <a:endParaRPr sz="1000"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450" y="2981375"/>
            <a:ext cx="2578850" cy="7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Image classification network layers come in several types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42648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Because we learn multiple filters at each level, the dimensionality would continue to increase. The solution is to </a:t>
            </a:r>
            <a:r>
              <a:rPr lang="en" sz="1800" i="1"/>
              <a:t>pool</a:t>
            </a:r>
            <a:r>
              <a:rPr lang="en" sz="1800"/>
              <a:t> data at each layer and downsample.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Types:</a:t>
            </a:r>
            <a:endParaRPr sz="18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Max-pooling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Average-pooling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Subsampling only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700" y="1031975"/>
            <a:ext cx="3946899" cy="228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5371625" y="3256900"/>
            <a:ext cx="35139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Example of </a:t>
            </a:r>
            <a:r>
              <a:rPr lang="en" sz="1600" i="1"/>
              <a:t>max-pooling.</a:t>
            </a:r>
            <a:r>
              <a:rPr lang="en" sz="1600"/>
              <a:t> </a:t>
            </a:r>
            <a:endParaRPr sz="1600"/>
          </a:p>
        </p:txBody>
      </p:sp>
      <p:sp>
        <p:nvSpPr>
          <p:cNvPr id="175" name="Google Shape;175;p21"/>
          <p:cNvSpPr txBox="1"/>
          <p:nvPr/>
        </p:nvSpPr>
        <p:spPr>
          <a:xfrm>
            <a:off x="627500" y="4735575"/>
            <a:ext cx="6067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https://commons.wikimedia.org/wiki/File:Max_pooling.png#filelinks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Putting it all together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8005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Convolution, ReLU, Pooling</a:t>
            </a:r>
            <a:endParaRPr sz="1800"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50" y="1381274"/>
            <a:ext cx="8163176" cy="27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249550" y="4807925"/>
            <a:ext cx="65133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https://www.mathworks.com/discovery/convolutional-neural-network.html</a:t>
            </a:r>
            <a:r>
              <a:rPr lang="en" sz="1000"/>
              <a:t> </a:t>
            </a:r>
            <a:endParaRPr sz="1000"/>
          </a:p>
        </p:txBody>
      </p:sp>
      <p:sp>
        <p:nvSpPr>
          <p:cNvPr id="2" name="TextBox 1"/>
          <p:cNvSpPr txBox="1"/>
          <p:nvPr/>
        </p:nvSpPr>
        <p:spPr>
          <a:xfrm>
            <a:off x="8408120" y="6237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Q7-8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Goal is to find the min or max of a function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 calculus, solve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f’(x) = 0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if f’(x) can’t be solved for x?</a:t>
            </a:r>
            <a:endParaRPr sz="240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Start at some point x, where f’(x) exists</a:t>
            </a:r>
            <a:endParaRPr sz="2400"/>
          </a:p>
        </p:txBody>
      </p:sp>
      <p:sp>
        <p:nvSpPr>
          <p:cNvPr id="190" name="Google Shape;190;p23"/>
          <p:cNvSpPr txBox="1"/>
          <p:nvPr/>
        </p:nvSpPr>
        <p:spPr>
          <a:xfrm>
            <a:off x="79825" y="4668275"/>
            <a:ext cx="6660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Next slides from AJ Piergiovanni, CSSE463 Guest Lecture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https://docs.google.com/presentation/d/15Lm6_LTtWnWp1HRPQ6loI3vN55EKNOUi8hOSUypsFw8/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25"/>
          <p:cNvCxnSpPr/>
          <p:nvPr/>
        </p:nvCxnSpPr>
        <p:spPr>
          <a:xfrm>
            <a:off x="3120250" y="1149575"/>
            <a:ext cx="709500" cy="3218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26"/>
          <p:cNvCxnSpPr>
            <a:stCxn id="211" idx="2"/>
            <a:endCxn id="212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Background: we are detecting sunsets using the classical image recognition paradigm  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5477150" y="2622575"/>
            <a:ext cx="3600900" cy="20886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400" dirty="0"/>
              <a:t>Build model (choose kernel, C)</a:t>
            </a: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400" dirty="0"/>
              <a:t>Train (quadratic programming optimization with Lagrange </a:t>
            </a:r>
            <a:r>
              <a:rPr lang="en" sz="1400" dirty="0" err="1" smtClean="0"/>
              <a:t>mult</a:t>
            </a:r>
            <a:r>
              <a:rPr lang="en-US" sz="1400" dirty="0" err="1" smtClean="0"/>
              <a:t>ipliers</a:t>
            </a:r>
            <a:r>
              <a:rPr lang="en-US" sz="1400" dirty="0" smtClean="0"/>
              <a:t> bounded by </a:t>
            </a:r>
            <a:r>
              <a:rPr lang="en-US" sz="1400" dirty="0" err="1" smtClean="0"/>
              <a:t>BoxConstraints</a:t>
            </a:r>
            <a:r>
              <a:rPr lang="en" sz="1400" dirty="0" smtClean="0"/>
              <a:t>)</a:t>
            </a: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400" dirty="0"/>
              <a:t>Predict the class of a new vector by taking the weighted sum of functions of the distances of the vector to the support vectors </a:t>
            </a:r>
            <a:endParaRPr sz="1400" dirty="0"/>
          </a:p>
        </p:txBody>
      </p:sp>
      <p:pic>
        <p:nvPicPr>
          <p:cNvPr id="37" name="Google Shape;3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25" y="1359612"/>
            <a:ext cx="891025" cy="65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9"/>
          <p:cNvCxnSpPr/>
          <p:nvPr/>
        </p:nvCxnSpPr>
        <p:spPr>
          <a:xfrm>
            <a:off x="1551075" y="1534788"/>
            <a:ext cx="2280900" cy="45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9"/>
          <p:cNvCxnSpPr>
            <a:stCxn id="40" idx="3"/>
            <a:endCxn id="41" idx="3"/>
          </p:cNvCxnSpPr>
          <p:nvPr/>
        </p:nvCxnSpPr>
        <p:spPr>
          <a:xfrm rot="10800000" flipH="1">
            <a:off x="721306" y="2926200"/>
            <a:ext cx="3004500" cy="5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9"/>
          <p:cNvSpPr/>
          <p:nvPr/>
        </p:nvSpPr>
        <p:spPr>
          <a:xfrm>
            <a:off x="627500" y="1534800"/>
            <a:ext cx="923700" cy="1973100"/>
          </a:xfrm>
          <a:prstGeom prst="cube">
            <a:avLst>
              <a:gd name="adj" fmla="val 7968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3676575" y="1991100"/>
            <a:ext cx="155400" cy="935100"/>
          </a:xfrm>
          <a:prstGeom prst="cube">
            <a:avLst>
              <a:gd name="adj" fmla="val 366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3831975" y="1991088"/>
            <a:ext cx="786900" cy="3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9"/>
          <p:cNvCxnSpPr>
            <a:stCxn id="41" idx="3"/>
          </p:cNvCxnSpPr>
          <p:nvPr/>
        </p:nvCxnSpPr>
        <p:spPr>
          <a:xfrm rot="10800000" flipH="1">
            <a:off x="3725825" y="2435700"/>
            <a:ext cx="893100" cy="49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9"/>
          <p:cNvSpPr/>
          <p:nvPr/>
        </p:nvSpPr>
        <p:spPr>
          <a:xfrm>
            <a:off x="4570275" y="2310325"/>
            <a:ext cx="155400" cy="159600"/>
          </a:xfrm>
          <a:prstGeom prst="cube">
            <a:avLst>
              <a:gd name="adj" fmla="val 366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1669450" y="1865700"/>
            <a:ext cx="17121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Human- engineered feature extraction </a:t>
            </a:r>
            <a:endParaRPr sz="1600"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1551075" y="3507900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Grid-based Color moments</a:t>
            </a:r>
            <a:endParaRPr sz="1600"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84950" y="3660300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384x256x3</a:t>
            </a:r>
            <a:endParaRPr sz="1600"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360825" y="3051600"/>
            <a:ext cx="7869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7x7x6</a:t>
            </a:r>
            <a:br>
              <a:rPr lang="en" sz="1600"/>
            </a:br>
            <a:r>
              <a:rPr lang="en" sz="1600"/>
              <a:t>=294</a:t>
            </a:r>
            <a:endParaRPr sz="1600"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31975" y="1740300"/>
            <a:ext cx="13458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/>
              <a:t>Classifier </a:t>
            </a:r>
            <a:br>
              <a:rPr lang="en" sz="1600" dirty="0"/>
            </a:br>
            <a:r>
              <a:rPr lang="en" sz="1600" dirty="0"/>
              <a:t>(</a:t>
            </a:r>
            <a:r>
              <a:rPr lang="en" sz="1600" dirty="0" smtClean="0"/>
              <a:t>1</a:t>
            </a:r>
            <a:r>
              <a:rPr lang="en-US" sz="1600" dirty="0" smtClean="0"/>
              <a:t>hidden</a:t>
            </a:r>
            <a:r>
              <a:rPr lang="en" sz="1600" dirty="0" smtClean="0"/>
              <a:t> layer)</a:t>
            </a:r>
            <a:endParaRPr sz="1600" dirty="0"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957425" y="2622575"/>
            <a:ext cx="10035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Support vector machine</a:t>
            </a:r>
            <a:endParaRPr sz="160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816925" y="2213400"/>
            <a:ext cx="15102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Class [-1, 1]</a:t>
            </a:r>
            <a:endParaRPr sz="1600"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 rot="-5400000">
            <a:off x="2658125" y="2076450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feature vector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2" name="Google Shape;222;p27"/>
          <p:cNvCxnSpPr>
            <a:stCxn id="220" idx="2"/>
            <a:endCxn id="221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27"/>
          <p:cNvCxnSpPr/>
          <p:nvPr/>
        </p:nvCxnSpPr>
        <p:spPr>
          <a:xfrm>
            <a:off x="3461850" y="2653850"/>
            <a:ext cx="446700" cy="1707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32" name="Google Shape;232;p28"/>
          <p:cNvCxnSpPr>
            <a:stCxn id="230" idx="2"/>
            <a:endCxn id="231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3" name="Google Shape;233;p28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4" name="Google Shape;234;p28"/>
          <p:cNvCxnSpPr>
            <a:stCxn id="231" idx="3"/>
            <a:endCxn id="233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43" name="Google Shape;243;p29"/>
          <p:cNvCxnSpPr>
            <a:stCxn id="241" idx="2"/>
            <a:endCxn id="242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29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29"/>
          <p:cNvCxnSpPr>
            <a:stCxn id="242" idx="3"/>
            <a:endCxn id="244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p29"/>
          <p:cNvCxnSpPr>
            <a:endCxn id="240" idx="2"/>
          </p:cNvCxnSpPr>
          <p:nvPr/>
        </p:nvCxnSpPr>
        <p:spPr>
          <a:xfrm>
            <a:off x="3842937" y="3994000"/>
            <a:ext cx="617400" cy="932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0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55" name="Google Shape;255;p30"/>
          <p:cNvCxnSpPr>
            <a:stCxn id="253" idx="2"/>
            <a:endCxn id="254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6" name="Google Shape;256;p30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30"/>
          <p:cNvCxnSpPr>
            <a:stCxn id="254" idx="3"/>
            <a:endCxn id="256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30"/>
          <p:cNvSpPr/>
          <p:nvPr/>
        </p:nvSpPr>
        <p:spPr>
          <a:xfrm>
            <a:off x="4271150" y="45562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30"/>
          <p:cNvCxnSpPr>
            <a:stCxn id="256" idx="3"/>
            <a:endCxn id="258" idx="2"/>
          </p:cNvCxnSpPr>
          <p:nvPr/>
        </p:nvCxnSpPr>
        <p:spPr>
          <a:xfrm rot="-5400000" flipH="1">
            <a:off x="3909743" y="4231087"/>
            <a:ext cx="376500" cy="346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1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9025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68" name="Google Shape;268;p31"/>
          <p:cNvCxnSpPr>
            <a:stCxn id="266" idx="2"/>
            <a:endCxn id="267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9" name="Google Shape;269;p31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0" name="Google Shape;270;p31"/>
          <p:cNvCxnSpPr>
            <a:stCxn id="267" idx="3"/>
            <a:endCxn id="269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31"/>
          <p:cNvSpPr/>
          <p:nvPr/>
        </p:nvSpPr>
        <p:spPr>
          <a:xfrm>
            <a:off x="4271150" y="45562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2" name="Google Shape;272;p31"/>
          <p:cNvCxnSpPr>
            <a:stCxn id="269" idx="3"/>
            <a:endCxn id="271" idx="2"/>
          </p:cNvCxnSpPr>
          <p:nvPr/>
        </p:nvCxnSpPr>
        <p:spPr>
          <a:xfrm rot="-5400000" flipH="1">
            <a:off x="3909743" y="4231087"/>
            <a:ext cx="376500" cy="346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3" name="Google Shape;273;p31"/>
          <p:cNvSpPr/>
          <p:nvPr/>
        </p:nvSpPr>
        <p:spPr>
          <a:xfrm>
            <a:off x="4335225" y="45687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4404538" y="45924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"/>
          <p:cNvSpPr txBox="1"/>
          <p:nvPr/>
        </p:nvSpPr>
        <p:spPr>
          <a:xfrm>
            <a:off x="8748625" y="4628350"/>
            <a:ext cx="327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5</a:t>
            </a:r>
            <a:endParaRPr b="1"/>
          </a:p>
        </p:txBody>
      </p:sp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00" y="1597550"/>
            <a:ext cx="47625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/>
          <p:nvPr/>
        </p:nvSpPr>
        <p:spPr>
          <a:xfrm>
            <a:off x="2490950" y="21099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2735350" y="30834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2986250" y="35315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3230625" y="36576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86" name="Google Shape;286;p32"/>
          <p:cNvCxnSpPr>
            <a:stCxn id="282" idx="4"/>
            <a:endCxn id="283" idx="2"/>
          </p:cNvCxnSpPr>
          <p:nvPr/>
        </p:nvCxnSpPr>
        <p:spPr>
          <a:xfrm rot="-5400000" flipH="1">
            <a:off x="2172350" y="2556675"/>
            <a:ext cx="937500" cy="1887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32"/>
          <p:cNvCxnSpPr>
            <a:stCxn id="283" idx="3"/>
            <a:endCxn id="284" idx="2"/>
          </p:cNvCxnSpPr>
          <p:nvPr/>
        </p:nvCxnSpPr>
        <p:spPr>
          <a:xfrm rot="-5400000" flipH="1">
            <a:off x="2657793" y="3239087"/>
            <a:ext cx="422400" cy="2346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32"/>
          <p:cNvCxnSpPr>
            <a:stCxn id="284" idx="4"/>
            <a:endCxn id="285" idx="2"/>
          </p:cNvCxnSpPr>
          <p:nvPr/>
        </p:nvCxnSpPr>
        <p:spPr>
          <a:xfrm rot="-5400000" flipH="1">
            <a:off x="3091400" y="3554450"/>
            <a:ext cx="90000" cy="1887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32"/>
          <p:cNvSpPr/>
          <p:nvPr/>
        </p:nvSpPr>
        <p:spPr>
          <a:xfrm>
            <a:off x="6243125" y="210997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5955400" y="369380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5707100" y="426722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5465350" y="443275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93" name="Google Shape;293;p32"/>
          <p:cNvCxnSpPr>
            <a:stCxn id="289" idx="4"/>
            <a:endCxn id="290" idx="6"/>
          </p:cNvCxnSpPr>
          <p:nvPr/>
        </p:nvCxnSpPr>
        <p:spPr>
          <a:xfrm rot="5400000">
            <a:off x="5409125" y="2840175"/>
            <a:ext cx="1547700" cy="231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32"/>
          <p:cNvCxnSpPr>
            <a:stCxn id="290" idx="5"/>
            <a:endCxn id="291" idx="6"/>
          </p:cNvCxnSpPr>
          <p:nvPr/>
        </p:nvCxnSpPr>
        <p:spPr>
          <a:xfrm rot="5400000">
            <a:off x="5660807" y="3913462"/>
            <a:ext cx="547800" cy="231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32"/>
          <p:cNvCxnSpPr>
            <a:stCxn id="291" idx="4"/>
            <a:endCxn id="292" idx="6"/>
          </p:cNvCxnSpPr>
          <p:nvPr/>
        </p:nvCxnSpPr>
        <p:spPr>
          <a:xfrm rot="5400000">
            <a:off x="5605250" y="4311175"/>
            <a:ext cx="129300" cy="1860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 - Local Min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00" y="1597550"/>
            <a:ext cx="47625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/>
          <p:nvPr/>
        </p:nvSpPr>
        <p:spPr>
          <a:xfrm>
            <a:off x="2490950" y="21099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4239675" y="34539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4776938" y="38218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5" name="Google Shape;305;p33"/>
          <p:cNvSpPr/>
          <p:nvPr/>
        </p:nvSpPr>
        <p:spPr>
          <a:xfrm>
            <a:off x="5457500" y="44380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06" name="Google Shape;306;p33"/>
          <p:cNvCxnSpPr>
            <a:stCxn id="302" idx="4"/>
            <a:endCxn id="303" idx="2"/>
          </p:cNvCxnSpPr>
          <p:nvPr/>
        </p:nvCxnSpPr>
        <p:spPr>
          <a:xfrm rot="-5400000" flipH="1">
            <a:off x="2739350" y="1989675"/>
            <a:ext cx="1307700" cy="169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7" name="Google Shape;307;p33"/>
          <p:cNvCxnSpPr>
            <a:stCxn id="303" idx="3"/>
            <a:endCxn id="304" idx="2"/>
          </p:cNvCxnSpPr>
          <p:nvPr/>
        </p:nvCxnSpPr>
        <p:spPr>
          <a:xfrm rot="-5400000" flipH="1">
            <a:off x="4345268" y="3426387"/>
            <a:ext cx="342300" cy="5208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8" name="Google Shape;308;p33"/>
          <p:cNvCxnSpPr>
            <a:stCxn id="304" idx="4"/>
            <a:endCxn id="305" idx="2"/>
          </p:cNvCxnSpPr>
          <p:nvPr/>
        </p:nvCxnSpPr>
        <p:spPr>
          <a:xfrm rot="-5400000" flipH="1">
            <a:off x="4855088" y="3871775"/>
            <a:ext cx="580200" cy="624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p33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 - Local Min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00" y="1597550"/>
            <a:ext cx="47625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/>
          <p:nvPr/>
        </p:nvSpPr>
        <p:spPr>
          <a:xfrm>
            <a:off x="6243125" y="210997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4431400" y="353612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5864750" y="391447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8" name="Google Shape;318;p34"/>
          <p:cNvSpPr/>
          <p:nvPr/>
        </p:nvSpPr>
        <p:spPr>
          <a:xfrm>
            <a:off x="3737725" y="346382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19" name="Google Shape;319;p34"/>
          <p:cNvCxnSpPr>
            <a:stCxn id="315" idx="4"/>
            <a:endCxn id="316" idx="6"/>
          </p:cNvCxnSpPr>
          <p:nvPr/>
        </p:nvCxnSpPr>
        <p:spPr>
          <a:xfrm rot="5400000">
            <a:off x="4726025" y="1999275"/>
            <a:ext cx="1389900" cy="1755900"/>
          </a:xfrm>
          <a:prstGeom prst="curvedConnector2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34"/>
          <p:cNvCxnSpPr>
            <a:stCxn id="316" idx="5"/>
            <a:endCxn id="317" idx="2"/>
          </p:cNvCxnSpPr>
          <p:nvPr/>
        </p:nvCxnSpPr>
        <p:spPr>
          <a:xfrm rot="-5400000" flipH="1">
            <a:off x="5019257" y="3105237"/>
            <a:ext cx="352800" cy="1338000"/>
          </a:xfrm>
          <a:prstGeom prst="curvedConnector2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" name="Google Shape;321;p34"/>
          <p:cNvCxnSpPr>
            <a:stCxn id="317" idx="4"/>
            <a:endCxn id="318" idx="6"/>
          </p:cNvCxnSpPr>
          <p:nvPr/>
        </p:nvCxnSpPr>
        <p:spPr>
          <a:xfrm rot="5400000" flipH="1">
            <a:off x="4641500" y="2707725"/>
            <a:ext cx="486900" cy="2071200"/>
          </a:xfrm>
          <a:prstGeom prst="curvedConnector4">
            <a:avLst>
              <a:gd name="adj1" fmla="val -48906"/>
              <a:gd name="adj2" fmla="val 70501"/>
            </a:avLst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2" name="Google Shape;322;p34"/>
          <p:cNvSpPr/>
          <p:nvPr/>
        </p:nvSpPr>
        <p:spPr>
          <a:xfrm>
            <a:off x="2832525" y="331405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3221400" y="364380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24" name="Google Shape;324;p34"/>
          <p:cNvCxnSpPr>
            <a:stCxn id="318" idx="2"/>
            <a:endCxn id="322" idx="6"/>
          </p:cNvCxnSpPr>
          <p:nvPr/>
        </p:nvCxnSpPr>
        <p:spPr>
          <a:xfrm rot="10800000">
            <a:off x="2944225" y="3350275"/>
            <a:ext cx="793500" cy="149700"/>
          </a:xfrm>
          <a:prstGeom prst="curvedConnector3">
            <a:avLst>
              <a:gd name="adj1" fmla="val 50006"/>
            </a:avLst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34"/>
          <p:cNvCxnSpPr>
            <a:stCxn id="322" idx="3"/>
            <a:endCxn id="323" idx="2"/>
          </p:cNvCxnSpPr>
          <p:nvPr/>
        </p:nvCxnSpPr>
        <p:spPr>
          <a:xfrm rot="-5400000" flipH="1">
            <a:off x="2883068" y="3341562"/>
            <a:ext cx="304200" cy="372600"/>
          </a:xfrm>
          <a:prstGeom prst="curvedConnector2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34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 - Local Min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Putting it all together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332" name="Google Shape;332;p35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8005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Convolution, ReLU, Pooling</a:t>
            </a:r>
            <a:endParaRPr sz="1800"/>
          </a:p>
        </p:txBody>
      </p:sp>
      <p:pic>
        <p:nvPicPr>
          <p:cNvPr id="333" name="Google Shape;3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50" y="1381274"/>
            <a:ext cx="8163176" cy="27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5"/>
          <p:cNvSpPr txBox="1"/>
          <p:nvPr/>
        </p:nvSpPr>
        <p:spPr>
          <a:xfrm>
            <a:off x="249550" y="4807925"/>
            <a:ext cx="65133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https://www.mathworks.com/discovery/convolutional-neural-network.html</a:t>
            </a:r>
            <a:r>
              <a:rPr lang="en" sz="1000"/>
              <a:t> </a:t>
            </a:r>
            <a:endParaRPr sz="1000"/>
          </a:p>
        </p:txBody>
      </p:sp>
      <p:sp>
        <p:nvSpPr>
          <p:cNvPr id="335" name="Google Shape;335;p35"/>
          <p:cNvSpPr txBox="1">
            <a:spLocks noGrp="1"/>
          </p:cNvSpPr>
          <p:nvPr>
            <p:ph type="body" idx="1"/>
          </p:nvPr>
        </p:nvSpPr>
        <p:spPr>
          <a:xfrm>
            <a:off x="4816925" y="3120050"/>
            <a:ext cx="3804900" cy="15852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Build model (many layers)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Train (gradient </a:t>
            </a:r>
            <a:r>
              <a:rPr lang="en" sz="1600" dirty="0" smtClean="0"/>
              <a:t>descent</a:t>
            </a:r>
            <a:r>
              <a:rPr lang="en-US" sz="1600" dirty="0" smtClean="0"/>
              <a:t> to minimize error function</a:t>
            </a:r>
            <a:r>
              <a:rPr lang="en" sz="1600" dirty="0" smtClean="0"/>
              <a:t>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Predict the class of a new vector by forward propagation through the network 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Gradient descent uses all the training data before finding the next location.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Stochastic gradient descent divides the training data into </a:t>
            </a:r>
            <a:r>
              <a:rPr lang="en" sz="1800" b="1"/>
              <a:t>mini-batches</a:t>
            </a:r>
            <a:r>
              <a:rPr lang="en" sz="1800"/>
              <a:t>, which are smaller than the whole data set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Trains faster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Often converges much faster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But may not reach as optimal location as gradient descent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So 1 </a:t>
            </a:r>
            <a:r>
              <a:rPr lang="en" sz="1800" i="1"/>
              <a:t>epoch</a:t>
            </a:r>
            <a:r>
              <a:rPr lang="en" sz="1800"/>
              <a:t> (1 pass through the data set) is made of many </a:t>
            </a:r>
            <a:r>
              <a:rPr lang="en" sz="1800" i="1"/>
              <a:t>mini-batches</a:t>
            </a:r>
            <a:r>
              <a:rPr lang="en" sz="1800"/>
              <a:t>.</a:t>
            </a:r>
            <a:endParaRPr sz="1800"/>
          </a:p>
        </p:txBody>
      </p:sp>
      <p:sp>
        <p:nvSpPr>
          <p:cNvPr id="341" name="Google Shape;341;p36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Stochastic Gradient Descent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343925" y="274401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Reminder: Basic neural network architecture</a:t>
            </a:r>
            <a:endParaRPr sz="2400">
              <a:solidFill>
                <a:srgbClr val="7F1416"/>
              </a:solidFill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663" y="1234950"/>
            <a:ext cx="4418675" cy="28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/>
        </p:nvSpPr>
        <p:spPr>
          <a:xfrm>
            <a:off x="84550" y="4763025"/>
            <a:ext cx="8877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 invalidUrl="http://tx.shu.edu.tw/~purplewoo/Literature/!DataAnalysis/three activation functions.files/NN1.gif"/>
              </a:rPr>
              <a:t>http://tx.shu.edu.tw/~purplewoo/Literature/!DataAnalysis/three%20activation%20functions.files/NN1.gif</a:t>
            </a:r>
            <a:r>
              <a:rPr lang="en" sz="1000"/>
              <a:t> </a:t>
            </a:r>
            <a:endParaRPr sz="1000"/>
          </a:p>
        </p:txBody>
      </p:sp>
      <p:sp>
        <p:nvSpPr>
          <p:cNvPr id="60" name="Google Shape;60;p10"/>
          <p:cNvSpPr txBox="1"/>
          <p:nvPr/>
        </p:nvSpPr>
        <p:spPr>
          <a:xfrm>
            <a:off x="7327725" y="2254675"/>
            <a:ext cx="7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Width</a:t>
            </a:r>
            <a:endParaRPr/>
          </a:p>
        </p:txBody>
      </p:sp>
      <p:sp>
        <p:nvSpPr>
          <p:cNvPr id="61" name="Google Shape;61;p10"/>
          <p:cNvSpPr txBox="1"/>
          <p:nvPr/>
        </p:nvSpPr>
        <p:spPr>
          <a:xfrm>
            <a:off x="3788075" y="4382625"/>
            <a:ext cx="7863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Depth</a:t>
            </a:r>
            <a:endParaRPr/>
          </a:p>
        </p:txBody>
      </p:sp>
      <p:sp>
        <p:nvSpPr>
          <p:cNvPr id="62" name="Google Shape;62;p10"/>
          <p:cNvSpPr/>
          <p:nvPr/>
        </p:nvSpPr>
        <p:spPr>
          <a:xfrm rot="10800000">
            <a:off x="6781350" y="1992000"/>
            <a:ext cx="577800" cy="1352700"/>
          </a:xfrm>
          <a:prstGeom prst="leftBrace">
            <a:avLst>
              <a:gd name="adj1" fmla="val 8333"/>
              <a:gd name="adj2" fmla="val 65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/>
          <p:nvPr/>
        </p:nvSpPr>
        <p:spPr>
          <a:xfrm rot="-5400000">
            <a:off x="4169825" y="2192500"/>
            <a:ext cx="577800" cy="4018500"/>
          </a:xfrm>
          <a:prstGeom prst="leftBrace">
            <a:avLst>
              <a:gd name="adj1" fmla="val 8333"/>
              <a:gd name="adj2" fmla="val 4214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241500" y="2376963"/>
            <a:ext cx="1930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Each neuron p</a:t>
            </a:r>
            <a:r>
              <a:rPr lang="en" baseline="-25000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</a:rPr>
              <a:t> = f(</a:t>
            </a:r>
            <a:r>
              <a:rPr lang="en" b="1">
                <a:solidFill>
                  <a:schemeClr val="dk1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a layer is </a:t>
            </a:r>
            <a:r>
              <a:rPr lang="en" b="1"/>
              <a:t>p</a:t>
            </a:r>
            <a:r>
              <a:rPr lang="en"/>
              <a:t> = f(</a:t>
            </a:r>
            <a:r>
              <a:rPr lang="en" b="1"/>
              <a:t>x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593275" y="919713"/>
            <a:ext cx="56793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“Shallow” net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Training a neural network 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347" name="Google Shape;347;p37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56565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Inputs: </a:t>
            </a:r>
            <a:endParaRPr sz="18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 training set (set of images)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 network architecture (an array of layers)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 options that include hyper-parameters:</a:t>
            </a:r>
            <a:endParaRPr sz="1800"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options = trainingOptions(</a:t>
            </a:r>
            <a:r>
              <a:rPr lang="en" sz="900" b="1">
                <a:latin typeface="Consolas"/>
                <a:ea typeface="Consolas"/>
                <a:cs typeface="Consolas"/>
                <a:sym typeface="Consolas"/>
              </a:rPr>
              <a:t>'sgdm'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,...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'</a:t>
            </a:r>
            <a:r>
              <a:rPr lang="en" sz="900" b="1">
                <a:latin typeface="Consolas"/>
                <a:ea typeface="Consolas"/>
                <a:cs typeface="Consolas"/>
                <a:sym typeface="Consolas"/>
              </a:rPr>
              <a:t>MiniBatchSize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',32,...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900" b="1">
                <a:latin typeface="Consolas"/>
                <a:ea typeface="Consolas"/>
                <a:cs typeface="Consolas"/>
                <a:sym typeface="Consolas"/>
              </a:rPr>
              <a:t>'MaxEpochs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',4,...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'</a:t>
            </a:r>
            <a:r>
              <a:rPr lang="en" sz="900" b="1">
                <a:latin typeface="Consolas"/>
                <a:ea typeface="Consolas"/>
                <a:cs typeface="Consolas"/>
                <a:sym typeface="Consolas"/>
              </a:rPr>
              <a:t>InitialLearnRate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',1e-4,...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'VerboseFrequency',1,...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'Plots','training-progress',...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'ValidationData',validateImages,...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'ValidationFrequency',numIterationsPerEpoch);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Output: a trained network (with learned </a:t>
            </a:r>
            <a:r>
              <a:rPr lang="en" sz="1800" b="1"/>
              <a:t>weights</a:t>
            </a:r>
            <a:r>
              <a:rPr lang="en" sz="1800"/>
              <a:t>) </a:t>
            </a:r>
            <a:endParaRPr sz="1800"/>
          </a:p>
        </p:txBody>
      </p:sp>
      <p:pic>
        <p:nvPicPr>
          <p:cNvPr id="348" name="Google Shape;3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250" y="2355520"/>
            <a:ext cx="3096400" cy="18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7F1416"/>
                </a:solidFill>
              </a:rPr>
              <a:t>Training a neural network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56565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 smtClean="0"/>
              <a:t>Why do we need 3 sets of data?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 smtClean="0"/>
              <a:t>We know about training and test sets; what is the validation set used for? Hyper-parameters!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203" y="2186648"/>
            <a:ext cx="2184400" cy="2273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2763" y="2177967"/>
            <a:ext cx="2078181" cy="26355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42763" y="2768672"/>
            <a:ext cx="2078181" cy="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2763" y="3103418"/>
            <a:ext cx="207818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2763" y="2186648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2762" y="2730540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Validation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2761" y="3597368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lh5.googleusercontent.com/hqZcuZkxmIP070ztTg5SS7rfyIOBkrLYc4g5faTA5hXP6IVbQU1V5xrOvhJHgDG6YwpC3rHufDAVOYnllhhvuAi5r9EqqR-EbICNU--ftxjlmJMCjj4Y_0Kb-DN8cK-6uVm9JHYJjM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13613" r="7370" b="50869"/>
          <a:stretch/>
        </p:blipFill>
        <p:spPr bwMode="auto">
          <a:xfrm rot="16200000">
            <a:off x="-319287" y="2577769"/>
            <a:ext cx="2778635" cy="5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849" y="1443268"/>
            <a:ext cx="119495" cy="277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2176735" y="1443268"/>
            <a:ext cx="233793" cy="277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6317678" y="1193026"/>
            <a:ext cx="114300" cy="327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/>
          <p:cNvSpPr/>
          <p:nvPr/>
        </p:nvSpPr>
        <p:spPr>
          <a:xfrm>
            <a:off x="3755025" y="2413283"/>
            <a:ext cx="501364" cy="81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748319" y="2126001"/>
            <a:ext cx="218208" cy="141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5305129" y="2603982"/>
            <a:ext cx="752777" cy="4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1594931" y="2756183"/>
            <a:ext cx="202703" cy="12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/>
          <p:cNvSpPr/>
          <p:nvPr/>
        </p:nvSpPr>
        <p:spPr>
          <a:xfrm>
            <a:off x="3099418" y="2756183"/>
            <a:ext cx="487409" cy="12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/>
          <p:cNvSpPr/>
          <p:nvPr/>
        </p:nvSpPr>
        <p:spPr>
          <a:xfrm>
            <a:off x="4440173" y="2671491"/>
            <a:ext cx="681171" cy="29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/>
          <p:cNvSpPr/>
          <p:nvPr/>
        </p:nvSpPr>
        <p:spPr>
          <a:xfrm>
            <a:off x="6691081" y="1999987"/>
            <a:ext cx="114300" cy="1704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/>
          <p:cNvSpPr/>
          <p:nvPr/>
        </p:nvSpPr>
        <p:spPr>
          <a:xfrm>
            <a:off x="7065075" y="2368928"/>
            <a:ext cx="113563" cy="9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/>
          <p:cNvSpPr/>
          <p:nvPr/>
        </p:nvSpPr>
        <p:spPr>
          <a:xfrm>
            <a:off x="7437195" y="2368928"/>
            <a:ext cx="113563" cy="9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7607365" y="2382452"/>
            <a:ext cx="1378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50" dirty="0">
                <a:solidFill>
                  <a:srgbClr val="595959"/>
                </a:solidFill>
              </a:rPr>
              <a:t>0.00 Hi No-peak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0.17 No-peak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0.83 Small-peak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0.00 Peak</a:t>
            </a:r>
            <a:endParaRPr lang="en-US" sz="1050" dirty="0"/>
          </a:p>
        </p:txBody>
      </p:sp>
      <p:sp>
        <p:nvSpPr>
          <p:cNvPr id="44" name="Rectangle 43"/>
          <p:cNvSpPr/>
          <p:nvPr/>
        </p:nvSpPr>
        <p:spPr>
          <a:xfrm>
            <a:off x="3153449" y="4586048"/>
            <a:ext cx="2635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Each box is a matrix of weights or intermediate values (of neurons) </a:t>
            </a:r>
            <a:endParaRPr lang="en-US" sz="12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4567" y="205978"/>
            <a:ext cx="8512233" cy="58306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7F1416"/>
                </a:solidFill>
              </a:rPr>
              <a:t>Note: CNNs can classify 1D signals, like chromatograms, as well. </a:t>
            </a:r>
            <a:endParaRPr lang="en-US" sz="2000" dirty="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lh5.googleusercontent.com/hqZcuZkxmIP070ztTg5SS7rfyIOBkrLYc4g5faTA5hXP6IVbQU1V5xrOvhJHgDG6YwpC3rHufDAVOYnllhhvuAi5r9EqqR-EbICNU--ftxjlmJMCjj4Y_0Kb-DN8cK-6uVm9JHYJjM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13613" r="7370" b="50869"/>
          <a:stretch/>
        </p:blipFill>
        <p:spPr bwMode="auto">
          <a:xfrm rot="16200000">
            <a:off x="-319287" y="2577769"/>
            <a:ext cx="2778635" cy="5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849" y="1443268"/>
            <a:ext cx="119495" cy="277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2176735" y="1443268"/>
            <a:ext cx="233793" cy="277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6317678" y="1193026"/>
            <a:ext cx="114300" cy="327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/>
          <p:cNvSpPr/>
          <p:nvPr/>
        </p:nvSpPr>
        <p:spPr>
          <a:xfrm>
            <a:off x="3755025" y="2413283"/>
            <a:ext cx="501364" cy="81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748319" y="2126001"/>
            <a:ext cx="218208" cy="141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5305129" y="2603982"/>
            <a:ext cx="752777" cy="4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1594931" y="2756183"/>
            <a:ext cx="202703" cy="12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/>
          <p:cNvSpPr/>
          <p:nvPr/>
        </p:nvSpPr>
        <p:spPr>
          <a:xfrm>
            <a:off x="3099418" y="2756183"/>
            <a:ext cx="487409" cy="12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/>
          <p:cNvSpPr/>
          <p:nvPr/>
        </p:nvSpPr>
        <p:spPr>
          <a:xfrm>
            <a:off x="4440173" y="2671491"/>
            <a:ext cx="681171" cy="29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/>
          <p:cNvSpPr/>
          <p:nvPr/>
        </p:nvSpPr>
        <p:spPr>
          <a:xfrm>
            <a:off x="6691081" y="1999987"/>
            <a:ext cx="114300" cy="1704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/>
          <p:cNvSpPr/>
          <p:nvPr/>
        </p:nvSpPr>
        <p:spPr>
          <a:xfrm>
            <a:off x="7065075" y="2368928"/>
            <a:ext cx="113563" cy="9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/>
          <p:cNvSpPr/>
          <p:nvPr/>
        </p:nvSpPr>
        <p:spPr>
          <a:xfrm>
            <a:off x="7437195" y="2368928"/>
            <a:ext cx="113563" cy="9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/>
          <p:cNvSpPr/>
          <p:nvPr/>
        </p:nvSpPr>
        <p:spPr>
          <a:xfrm>
            <a:off x="7607365" y="2382452"/>
            <a:ext cx="1378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50" dirty="0">
                <a:solidFill>
                  <a:srgbClr val="595959"/>
                </a:solidFill>
              </a:rPr>
              <a:t>0.00 Hi No-peak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0.17 No-peak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0.83 Small-peak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0.00 Peak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744373" y="4245467"/>
            <a:ext cx="1653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Convolution: learn (3x1) filters x16, </a:t>
            </a:r>
            <a:r>
              <a:rPr lang="en-US" sz="1200" dirty="0" err="1">
                <a:solidFill>
                  <a:srgbClr val="595959"/>
                </a:solidFill>
                <a:latin typeface="Arial" charset="0"/>
              </a:rPr>
              <a:t>ReLU</a:t>
            </a:r>
            <a:r>
              <a:rPr lang="en-US" sz="1200" dirty="0">
                <a:solidFill>
                  <a:srgbClr val="595959"/>
                </a:solidFill>
                <a:latin typeface="Arial" charset="0"/>
              </a:rPr>
              <a:t> (nonlinear)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96282" y="2966632"/>
            <a:ext cx="0" cy="12552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69118" y="2966632"/>
            <a:ext cx="0" cy="12552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49771" y="4245467"/>
            <a:ext cx="821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Max-pool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3071361" y="4245467"/>
            <a:ext cx="1162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Conv (3x16)x32,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ReLU</a:t>
            </a:r>
            <a:r>
              <a:rPr lang="en-US" sz="1200" dirty="0"/>
              <a:t>, MP</a:t>
            </a:r>
            <a:endParaRPr lang="en-US" sz="1200" dirty="0">
              <a:solidFill>
                <a:srgbClr val="595959"/>
              </a:solidFill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390000" y="2966632"/>
            <a:ext cx="0" cy="12552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03164" y="3096487"/>
            <a:ext cx="7827" cy="11254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27940" y="2881940"/>
            <a:ext cx="284904" cy="13399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34305" y="4239106"/>
            <a:ext cx="1162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Conv (3x32)x64,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ReLU</a:t>
            </a:r>
            <a:r>
              <a:rPr lang="en-US" sz="1200" dirty="0"/>
              <a:t>, MP</a:t>
            </a:r>
            <a:endParaRPr lang="en-US" sz="1200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2084" y="4328051"/>
            <a:ext cx="723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>
                <a:solidFill>
                  <a:srgbClr val="595959"/>
                </a:solidFill>
                <a:latin typeface="Arial" charset="0"/>
              </a:rPr>
              <a:t>Flatten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39" idx="0"/>
          </p:cNvCxnSpPr>
          <p:nvPr/>
        </p:nvCxnSpPr>
        <p:spPr>
          <a:xfrm flipH="1" flipV="1">
            <a:off x="6971956" y="2902073"/>
            <a:ext cx="20790" cy="14112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518702" y="2923637"/>
            <a:ext cx="64431" cy="13896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34734" y="4313323"/>
            <a:ext cx="111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Fully-connected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064496" y="4011865"/>
            <a:ext cx="866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 err="1">
                <a:solidFill>
                  <a:srgbClr val="595959"/>
                </a:solidFill>
                <a:latin typeface="Arial" charset="0"/>
              </a:rPr>
              <a:t>Softmax</a:t>
            </a:r>
            <a:endParaRPr lang="en-US" sz="12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329793" y="2832582"/>
            <a:ext cx="4775" cy="11792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73100" y="1147006"/>
            <a:ext cx="626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100x1</a:t>
            </a:r>
            <a:endParaRPr lang="en-US" sz="1200" b="1" dirty="0"/>
          </a:p>
        </p:txBody>
      </p:sp>
      <p:sp>
        <p:nvSpPr>
          <p:cNvPr id="51" name="Rectangle 50"/>
          <p:cNvSpPr/>
          <p:nvPr/>
        </p:nvSpPr>
        <p:spPr>
          <a:xfrm>
            <a:off x="1945941" y="1147006"/>
            <a:ext cx="802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>
                <a:solidFill>
                  <a:srgbClr val="595959"/>
                </a:solidFill>
                <a:latin typeface="Arial" charset="0"/>
              </a:rPr>
              <a:t>100x16</a:t>
            </a:r>
            <a:endParaRPr lang="en-US" sz="1200" b="1" dirty="0"/>
          </a:p>
        </p:txBody>
      </p:sp>
      <p:sp>
        <p:nvSpPr>
          <p:cNvPr id="52" name="Rectangle 51"/>
          <p:cNvSpPr/>
          <p:nvPr/>
        </p:nvSpPr>
        <p:spPr>
          <a:xfrm>
            <a:off x="2585102" y="1853934"/>
            <a:ext cx="662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50x16</a:t>
            </a:r>
            <a:endParaRPr lang="en-US" sz="1200" b="1" dirty="0"/>
          </a:p>
        </p:txBody>
      </p:sp>
      <p:sp>
        <p:nvSpPr>
          <p:cNvPr id="53" name="Rectangle 52"/>
          <p:cNvSpPr/>
          <p:nvPr/>
        </p:nvSpPr>
        <p:spPr>
          <a:xfrm>
            <a:off x="3721430" y="2122987"/>
            <a:ext cx="662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25x32</a:t>
            </a:r>
            <a:endParaRPr lang="en-US" sz="1200" b="1" dirty="0"/>
          </a:p>
        </p:txBody>
      </p:sp>
      <p:sp>
        <p:nvSpPr>
          <p:cNvPr id="54" name="Rectangle 53"/>
          <p:cNvSpPr/>
          <p:nvPr/>
        </p:nvSpPr>
        <p:spPr>
          <a:xfrm>
            <a:off x="5401277" y="2327462"/>
            <a:ext cx="662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12x64</a:t>
            </a:r>
            <a:endParaRPr lang="en-US" sz="1200" b="1" dirty="0"/>
          </a:p>
        </p:txBody>
      </p:sp>
      <p:sp>
        <p:nvSpPr>
          <p:cNvPr id="48" name="Left Brace 47"/>
          <p:cNvSpPr/>
          <p:nvPr/>
        </p:nvSpPr>
        <p:spPr>
          <a:xfrm rot="16200000">
            <a:off x="3473117" y="2320556"/>
            <a:ext cx="127636" cy="50669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6" name="Rectangle 55"/>
          <p:cNvSpPr/>
          <p:nvPr/>
        </p:nvSpPr>
        <p:spPr>
          <a:xfrm>
            <a:off x="3126139" y="4890606"/>
            <a:ext cx="1677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Extract Features 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6691081" y="4879194"/>
            <a:ext cx="129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Classify</a:t>
            </a:r>
            <a:endParaRPr lang="en-US" sz="1200" dirty="0"/>
          </a:p>
        </p:txBody>
      </p:sp>
      <p:sp>
        <p:nvSpPr>
          <p:cNvPr id="58" name="Left Brace 57"/>
          <p:cNvSpPr/>
          <p:nvPr/>
        </p:nvSpPr>
        <p:spPr>
          <a:xfrm rot="16200000">
            <a:off x="6905622" y="4131913"/>
            <a:ext cx="114299" cy="14737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6187595" y="947825"/>
            <a:ext cx="503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768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6606553" y="1679796"/>
            <a:ext cx="422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30</a:t>
            </a:r>
            <a:endParaRPr lang="en-US" sz="1200" b="1" dirty="0"/>
          </a:p>
        </p:txBody>
      </p:sp>
      <p:sp>
        <p:nvSpPr>
          <p:cNvPr id="44" name="Rectangle 43"/>
          <p:cNvSpPr/>
          <p:nvPr/>
        </p:nvSpPr>
        <p:spPr>
          <a:xfrm>
            <a:off x="7022303" y="2095298"/>
            <a:ext cx="226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>
                <a:solidFill>
                  <a:srgbClr val="595959"/>
                </a:solidFill>
                <a:latin typeface="Arial" charset="0"/>
              </a:rPr>
              <a:t>4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59912" y="3758664"/>
            <a:ext cx="83910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Boutell and Julian, </a:t>
            </a:r>
            <a:r>
              <a:rPr lang="en-US" sz="1000" dirty="0" smtClean="0">
                <a:hlinkClick r:id="rId4" invalidUrl="https://www.msacl.org/view_abstract/view_abstract_in_program.php?id=722&amp;event=2019 US"/>
              </a:rPr>
              <a:t>MSACL 2019</a:t>
            </a:r>
            <a:endParaRPr lang="en-US" sz="100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74567" y="205978"/>
            <a:ext cx="8512233" cy="583069"/>
          </a:xfrm>
        </p:spPr>
        <p:txBody>
          <a:bodyPr>
            <a:noAutofit/>
          </a:bodyPr>
          <a:lstStyle/>
          <a:p>
            <a:r>
              <a:rPr lang="en-US" sz="2000" smtClean="0">
                <a:solidFill>
                  <a:srgbClr val="7F1416"/>
                </a:solidFill>
              </a:rPr>
              <a:t>Note: </a:t>
            </a:r>
            <a:r>
              <a:rPr lang="en-US" sz="2000" dirty="0" smtClean="0">
                <a:solidFill>
                  <a:srgbClr val="7F1416"/>
                </a:solidFill>
              </a:rPr>
              <a:t>CNNs can classify 1D signals, like chromatograms, as well. </a:t>
            </a:r>
            <a:endParaRPr lang="en-US" sz="2000" dirty="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/>
      <p:bldP spid="24" grpId="0"/>
      <p:bldP spid="25" grpId="0"/>
      <p:bldP spid="31" grpId="0"/>
      <p:bldP spid="32" grpId="0"/>
      <p:bldP spid="50" grpId="0"/>
      <p:bldP spid="51" grpId="0"/>
      <p:bldP spid="52" grpId="0"/>
      <p:bldP spid="53" grpId="0"/>
      <p:bldP spid="54" grpId="0"/>
      <p:bldP spid="48" grpId="0" animBg="1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Limitations 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56565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Deep learning is a black box - the learned weights are often not intuitive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They require LOTS of training data.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Need many, many (millions) images to get good accuracy when training from scratch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204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Overcoming limitations: transfer learning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360" name="Google Shape;360;p39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56565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Some researchers have released their trained networks. </a:t>
            </a:r>
            <a:endParaRPr sz="1800" dirty="0"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err="1"/>
              <a:t>AlexNet</a:t>
            </a:r>
            <a:r>
              <a:rPr lang="en" sz="1800" dirty="0"/>
              <a:t>,</a:t>
            </a:r>
            <a:r>
              <a:rPr lang="en" sz="1800" b="1" dirty="0"/>
              <a:t> </a:t>
            </a:r>
            <a:r>
              <a:rPr lang="en" sz="1800" b="1" dirty="0" err="1"/>
              <a:t>GoogleNet</a:t>
            </a:r>
            <a:r>
              <a:rPr lang="en" sz="1800" dirty="0"/>
              <a:t>, </a:t>
            </a:r>
            <a:r>
              <a:rPr lang="en" sz="1800" b="1" dirty="0" err="1" smtClean="0"/>
              <a:t>ResNet</a:t>
            </a:r>
            <a:r>
              <a:rPr lang="en-US" sz="1800" b="1" dirty="0" smtClean="0"/>
              <a:t>-x</a:t>
            </a:r>
            <a:r>
              <a:rPr lang="en" sz="1800" dirty="0" smtClean="0"/>
              <a:t>, </a:t>
            </a:r>
            <a:r>
              <a:rPr lang="en" sz="1800" dirty="0"/>
              <a:t>or </a:t>
            </a:r>
            <a:r>
              <a:rPr lang="en" sz="1800" b="1" dirty="0"/>
              <a:t>VGG-19</a:t>
            </a:r>
            <a:r>
              <a:rPr lang="en" sz="1800" dirty="0"/>
              <a:t>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Why would we do this? # images, speed, accuracy.</a:t>
            </a:r>
            <a:endParaRPr sz="18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Can you use them directly?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i="1" dirty="0"/>
              <a:t>Transfer</a:t>
            </a:r>
            <a:r>
              <a:rPr lang="en" sz="1800" dirty="0"/>
              <a:t>: Can you swap out and re-train the classification layers for your problem?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Can you run the </a:t>
            </a:r>
            <a:r>
              <a:rPr lang="en" sz="1800" i="1" dirty="0"/>
              <a:t>feature extraction</a:t>
            </a:r>
            <a:r>
              <a:rPr lang="en" sz="1800" dirty="0"/>
              <a:t> part only and save the activations for an SVM to classify?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Or do you need to start from scratch?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These options are the basis for the next lab and the sunset detector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MATLAB docs</a:t>
            </a:r>
            <a:endParaRPr sz="1800" dirty="0"/>
          </a:p>
        </p:txBody>
      </p:sp>
      <p:pic>
        <p:nvPicPr>
          <p:cNvPr id="361" name="Google Shape;36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6775" y="974698"/>
            <a:ext cx="2438875" cy="13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Questions?</a:t>
            </a:r>
            <a:endParaRPr sz="2400">
              <a:solidFill>
                <a:srgbClr val="7F1416"/>
              </a:solidFill>
            </a:endParaRPr>
          </a:p>
        </p:txBody>
      </p:sp>
      <p:pic>
        <p:nvPicPr>
          <p:cNvPr id="367" name="Google Shape;3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450" y="1253825"/>
            <a:ext cx="7370375" cy="24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This next section is the senior thesis work of AJ Piergiovanni, RHIT CS/MA (2015), now studying deep learning at Indiana University.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Alternative: new results presented in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Stanford course</a:t>
            </a:r>
            <a:r>
              <a:rPr lang="en" sz="1800" dirty="0"/>
              <a:t>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73" name="Google Shape;373;p41"/>
          <p:cNvSpPr txBox="1"/>
          <p:nvPr/>
        </p:nvSpPr>
        <p:spPr>
          <a:xfrm>
            <a:off x="79825" y="4668275"/>
            <a:ext cx="6660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AJ Piergiovanni, CSSE463 Guest Lecture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https://docs.google.com/presentation/d/15Lm6_LTtWnWp1HRPQ6loI3vN55EKNOUi8hOSUypsFw8/</a:t>
            </a:r>
            <a:r>
              <a:rPr lang="en" sz="1000"/>
              <a:t> </a:t>
            </a:r>
            <a:endParaRPr sz="1000"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Visualizing CNNs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"/>
          <p:cNvSpPr/>
          <p:nvPr/>
        </p:nvSpPr>
        <p:spPr>
          <a:xfrm>
            <a:off x="2133775" y="1860225"/>
            <a:ext cx="1928100" cy="556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Above Reconstruction</a:t>
            </a:r>
            <a:endParaRPr/>
          </a:p>
        </p:txBody>
      </p:sp>
      <p:sp>
        <p:nvSpPr>
          <p:cNvPr id="380" name="Google Shape;380;p42"/>
          <p:cNvSpPr/>
          <p:nvPr/>
        </p:nvSpPr>
        <p:spPr>
          <a:xfrm>
            <a:off x="2133775" y="2716725"/>
            <a:ext cx="1928100" cy="556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Bias and Unpool</a:t>
            </a:r>
            <a:endParaRPr/>
          </a:p>
        </p:txBody>
      </p:sp>
      <p:sp>
        <p:nvSpPr>
          <p:cNvPr id="381" name="Google Shape;381;p42"/>
          <p:cNvSpPr/>
          <p:nvPr/>
        </p:nvSpPr>
        <p:spPr>
          <a:xfrm>
            <a:off x="2133775" y="3573225"/>
            <a:ext cx="1928100" cy="556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Deconvolve</a:t>
            </a:r>
            <a:endParaRPr/>
          </a:p>
        </p:txBody>
      </p:sp>
      <p:sp>
        <p:nvSpPr>
          <p:cNvPr id="382" name="Google Shape;382;p42"/>
          <p:cNvSpPr/>
          <p:nvPr/>
        </p:nvSpPr>
        <p:spPr>
          <a:xfrm>
            <a:off x="4751075" y="2716725"/>
            <a:ext cx="1928100" cy="556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Pooling, rectification and bias</a:t>
            </a:r>
            <a:endParaRPr/>
          </a:p>
        </p:txBody>
      </p:sp>
      <p:sp>
        <p:nvSpPr>
          <p:cNvPr id="383" name="Google Shape;383;p42"/>
          <p:cNvSpPr/>
          <p:nvPr/>
        </p:nvSpPr>
        <p:spPr>
          <a:xfrm>
            <a:off x="4751075" y="3573225"/>
            <a:ext cx="1928100" cy="556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</a:t>
            </a:r>
            <a:endParaRPr/>
          </a:p>
        </p:txBody>
      </p:sp>
      <p:sp>
        <p:nvSpPr>
          <p:cNvPr id="384" name="Google Shape;384;p42"/>
          <p:cNvSpPr txBox="1"/>
          <p:nvPr/>
        </p:nvSpPr>
        <p:spPr>
          <a:xfrm>
            <a:off x="2232475" y="965975"/>
            <a:ext cx="17307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Deconvolutional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Network</a:t>
            </a:r>
            <a:endParaRPr b="1"/>
          </a:p>
        </p:txBody>
      </p:sp>
      <p:sp>
        <p:nvSpPr>
          <p:cNvPr id="385" name="Google Shape;385;p42"/>
          <p:cNvSpPr txBox="1"/>
          <p:nvPr/>
        </p:nvSpPr>
        <p:spPr>
          <a:xfrm>
            <a:off x="4849775" y="965975"/>
            <a:ext cx="17307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Convolutional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Network</a:t>
            </a:r>
            <a:endParaRPr b="1"/>
          </a:p>
        </p:txBody>
      </p:sp>
      <p:sp>
        <p:nvSpPr>
          <p:cNvPr id="386" name="Google Shape;386;p42"/>
          <p:cNvSpPr/>
          <p:nvPr/>
        </p:nvSpPr>
        <p:spPr>
          <a:xfrm>
            <a:off x="2958075" y="2433200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2"/>
          <p:cNvSpPr/>
          <p:nvPr/>
        </p:nvSpPr>
        <p:spPr>
          <a:xfrm>
            <a:off x="2958075" y="3279063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2"/>
          <p:cNvSpPr/>
          <p:nvPr/>
        </p:nvSpPr>
        <p:spPr>
          <a:xfrm>
            <a:off x="2958075" y="4140375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2"/>
          <p:cNvSpPr/>
          <p:nvPr/>
        </p:nvSpPr>
        <p:spPr>
          <a:xfrm>
            <a:off x="2998475" y="1560225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2"/>
          <p:cNvSpPr/>
          <p:nvPr/>
        </p:nvSpPr>
        <p:spPr>
          <a:xfrm>
            <a:off x="2958075" y="4833850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2"/>
          <p:cNvSpPr/>
          <p:nvPr/>
        </p:nvSpPr>
        <p:spPr>
          <a:xfrm>
            <a:off x="2133775" y="4429725"/>
            <a:ext cx="1928100" cy="556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Reconstruction</a:t>
            </a:r>
            <a:endParaRPr/>
          </a:p>
        </p:txBody>
      </p:sp>
      <p:sp>
        <p:nvSpPr>
          <p:cNvPr id="392" name="Google Shape;392;p42"/>
          <p:cNvSpPr/>
          <p:nvPr/>
        </p:nvSpPr>
        <p:spPr>
          <a:xfrm rot="10800000" flipH="1">
            <a:off x="5607475" y="4113275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2"/>
          <p:cNvSpPr/>
          <p:nvPr/>
        </p:nvSpPr>
        <p:spPr>
          <a:xfrm rot="10800000" flipH="1">
            <a:off x="5607475" y="3267413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2"/>
          <p:cNvSpPr/>
          <p:nvPr/>
        </p:nvSpPr>
        <p:spPr>
          <a:xfrm rot="10800000" flipH="1">
            <a:off x="5607475" y="2406100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2"/>
          <p:cNvSpPr/>
          <p:nvPr/>
        </p:nvSpPr>
        <p:spPr>
          <a:xfrm rot="10800000" flipH="1">
            <a:off x="5627675" y="1636425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2"/>
          <p:cNvSpPr/>
          <p:nvPr/>
        </p:nvSpPr>
        <p:spPr>
          <a:xfrm rot="10800000" flipH="1">
            <a:off x="5647875" y="4986250"/>
            <a:ext cx="174900" cy="2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2"/>
          <p:cNvSpPr/>
          <p:nvPr/>
        </p:nvSpPr>
        <p:spPr>
          <a:xfrm>
            <a:off x="4751075" y="4429725"/>
            <a:ext cx="1928100" cy="556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Below Pooled Maps</a:t>
            </a:r>
            <a:endParaRPr/>
          </a:p>
        </p:txBody>
      </p:sp>
      <p:sp>
        <p:nvSpPr>
          <p:cNvPr id="398" name="Google Shape;398;p42"/>
          <p:cNvSpPr/>
          <p:nvPr/>
        </p:nvSpPr>
        <p:spPr>
          <a:xfrm flipH="1">
            <a:off x="3848550" y="2474075"/>
            <a:ext cx="1272300" cy="2343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2"/>
          <p:cNvSpPr txBox="1"/>
          <p:nvPr/>
        </p:nvSpPr>
        <p:spPr>
          <a:xfrm>
            <a:off x="4045800" y="2197700"/>
            <a:ext cx="1052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switches</a:t>
            </a:r>
            <a:endParaRPr sz="1200"/>
          </a:p>
        </p:txBody>
      </p:sp>
      <p:sp>
        <p:nvSpPr>
          <p:cNvPr id="400" name="Google Shape;400;p42"/>
          <p:cNvSpPr/>
          <p:nvPr/>
        </p:nvSpPr>
        <p:spPr>
          <a:xfrm>
            <a:off x="4751075" y="1860225"/>
            <a:ext cx="1928100" cy="556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Pooled Maps</a:t>
            </a:r>
            <a:endParaRPr/>
          </a:p>
        </p:txBody>
      </p:sp>
      <p:sp>
        <p:nvSpPr>
          <p:cNvPr id="401" name="Google Shape;401;p42"/>
          <p:cNvSpPr txBox="1"/>
          <p:nvPr/>
        </p:nvSpPr>
        <p:spPr>
          <a:xfrm>
            <a:off x="7585725" y="4666375"/>
            <a:ext cx="15144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Source code</a:t>
            </a:r>
            <a:endParaRPr/>
          </a:p>
        </p:txBody>
      </p:sp>
      <p:sp>
        <p:nvSpPr>
          <p:cNvPr id="402" name="Google Shape;402;p4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Deconvolutional neural network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invert max-pooling, </a:t>
            </a:r>
            <a:r>
              <a:rPr lang="en" sz="1800" i="1"/>
              <a:t>switches</a:t>
            </a:r>
            <a:r>
              <a:rPr lang="en" sz="1800"/>
              <a:t> are used to store where the max value is from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Some data is lost, but this preserves the max values, which are what affected the feature in the higher levels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08" name="Google Shape;4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500" y="3123875"/>
            <a:ext cx="40386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3"/>
          <p:cNvSpPr txBox="1"/>
          <p:nvPr/>
        </p:nvSpPr>
        <p:spPr>
          <a:xfrm>
            <a:off x="6524025" y="4600250"/>
            <a:ext cx="25365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Zeiler, M.D. &amp; Fergus, R. Visualizing and Understanding Convolutional Networks.</a:t>
            </a:r>
            <a:endParaRPr/>
          </a:p>
        </p:txBody>
      </p:sp>
      <p:sp>
        <p:nvSpPr>
          <p:cNvPr id="410" name="Google Shape;410;p4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Inverting max-pooling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Background: We could swap out the SVM for a traditional (shallow) neural network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477150" y="2561875"/>
            <a:ext cx="3600900" cy="21492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Build model (1-2 fully-connected hidden network layers)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Train (backpropagation to minimize loss)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Predict the class of a new vector by extracting features and forward-propagating the features through the neural network</a:t>
            </a:r>
            <a:endParaRPr sz="1600"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25" y="1359612"/>
            <a:ext cx="891025" cy="65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1"/>
          <p:cNvCxnSpPr/>
          <p:nvPr/>
        </p:nvCxnSpPr>
        <p:spPr>
          <a:xfrm>
            <a:off x="1551075" y="1534788"/>
            <a:ext cx="2280900" cy="45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1"/>
          <p:cNvCxnSpPr>
            <a:stCxn id="75" idx="3"/>
            <a:endCxn id="76" idx="3"/>
          </p:cNvCxnSpPr>
          <p:nvPr/>
        </p:nvCxnSpPr>
        <p:spPr>
          <a:xfrm rot="10800000" flipH="1">
            <a:off x="721306" y="2926200"/>
            <a:ext cx="3004500" cy="5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1"/>
          <p:cNvSpPr/>
          <p:nvPr/>
        </p:nvSpPr>
        <p:spPr>
          <a:xfrm>
            <a:off x="627500" y="1534800"/>
            <a:ext cx="923700" cy="1973100"/>
          </a:xfrm>
          <a:prstGeom prst="cube">
            <a:avLst>
              <a:gd name="adj" fmla="val 7968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3676575" y="1991100"/>
            <a:ext cx="155400" cy="935100"/>
          </a:xfrm>
          <a:prstGeom prst="cube">
            <a:avLst>
              <a:gd name="adj" fmla="val 366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3831975" y="1991088"/>
            <a:ext cx="786900" cy="3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1"/>
          <p:cNvCxnSpPr>
            <a:stCxn id="76" idx="3"/>
          </p:cNvCxnSpPr>
          <p:nvPr/>
        </p:nvCxnSpPr>
        <p:spPr>
          <a:xfrm rot="10800000" flipH="1">
            <a:off x="3725825" y="2435700"/>
            <a:ext cx="893100" cy="49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1"/>
          <p:cNvSpPr/>
          <p:nvPr/>
        </p:nvSpPr>
        <p:spPr>
          <a:xfrm>
            <a:off x="4570275" y="2310325"/>
            <a:ext cx="155400" cy="159600"/>
          </a:xfrm>
          <a:prstGeom prst="cube">
            <a:avLst>
              <a:gd name="adj" fmla="val 366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1669450" y="1865700"/>
            <a:ext cx="17121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Human- engineered feature extraction </a:t>
            </a:r>
            <a:endParaRPr sz="1600"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1551075" y="3507900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Grid-based Color moments</a:t>
            </a:r>
            <a:endParaRPr sz="1600"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84950" y="3660300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384x256x3</a:t>
            </a:r>
            <a:endParaRPr sz="1600"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3360825" y="3051600"/>
            <a:ext cx="7869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7x7x6</a:t>
            </a:r>
            <a:br>
              <a:rPr lang="en" sz="1600"/>
            </a:br>
            <a:r>
              <a:rPr lang="en" sz="1600"/>
              <a:t>=294</a:t>
            </a:r>
            <a:endParaRPr sz="1600"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3831975" y="1740300"/>
            <a:ext cx="13458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Classifier </a:t>
            </a:r>
            <a:br>
              <a:rPr lang="en" sz="1600"/>
            </a:br>
            <a:r>
              <a:rPr lang="en" sz="1600"/>
              <a:t>(1-3 layers)</a:t>
            </a:r>
            <a:endParaRPr sz="1600"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3957425" y="2622575"/>
            <a:ext cx="10035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/>
              <a:t>Neural net</a:t>
            </a:r>
            <a:endParaRPr sz="1600" b="1"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4816925" y="2213400"/>
            <a:ext cx="12162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Class (0-1)</a:t>
            </a:r>
            <a:endParaRPr sz="1600"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 rot="-5400000">
            <a:off x="2658125" y="2076450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feature vector</a:t>
            </a:r>
            <a:endParaRPr sz="1600"/>
          </a:p>
        </p:txBody>
      </p:sp>
      <p:sp>
        <p:nvSpPr>
          <p:cNvPr id="20" name="Google Shape;71;p11"/>
          <p:cNvSpPr txBox="1">
            <a:spLocks/>
          </p:cNvSpPr>
          <p:nvPr/>
        </p:nvSpPr>
        <p:spPr>
          <a:xfrm>
            <a:off x="1591031" y="4416414"/>
            <a:ext cx="3600900" cy="71337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9900" indent="-342900">
              <a:spcBef>
                <a:spcPts val="0"/>
              </a:spcBef>
              <a:buSzPts val="1600"/>
              <a:buFont typeface="+mj-lt"/>
              <a:buAutoNum type="arabicPeriod" startAt="4"/>
            </a:pPr>
            <a:r>
              <a:rPr lang="en-US" sz="1600" smtClean="0"/>
              <a:t>But </a:t>
            </a:r>
            <a:r>
              <a:rPr lang="en-US" sz="1600" dirty="0" smtClean="0"/>
              <a:t>the choice of features we extracted may </a:t>
            </a:r>
            <a:r>
              <a:rPr lang="en-US" sz="1600" smtClean="0"/>
              <a:t>limit accuracy</a:t>
            </a:r>
            <a:endParaRPr lang="e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4"/>
          <p:cNvSpPr/>
          <p:nvPr/>
        </p:nvSpPr>
        <p:spPr>
          <a:xfrm>
            <a:off x="4900425" y="2741275"/>
            <a:ext cx="3863700" cy="23496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4"/>
          <p:cNvSpPr/>
          <p:nvPr/>
        </p:nvSpPr>
        <p:spPr>
          <a:xfrm>
            <a:off x="381000" y="2741275"/>
            <a:ext cx="4519500" cy="23496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body" idx="1"/>
          </p:nvPr>
        </p:nvSpPr>
        <p:spPr>
          <a:xfrm>
            <a:off x="457200" y="1111825"/>
            <a:ext cx="8229600" cy="15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Takes the output from the convolution and convolves it with the transpose of the filters to reconstruct the input</a:t>
            </a:r>
            <a:endParaRPr sz="1800"/>
          </a:p>
        </p:txBody>
      </p:sp>
      <p:pic>
        <p:nvPicPr>
          <p:cNvPr id="418" name="Google Shape;418;p44"/>
          <p:cNvPicPr preferRelativeResize="0"/>
          <p:nvPr/>
        </p:nvPicPr>
        <p:blipFill rotWithShape="1">
          <a:blip r:embed="rId3">
            <a:alphaModFix/>
          </a:blip>
          <a:srcRect l="572" t="3112" r="78470" b="3699"/>
          <a:stretch/>
        </p:blipFill>
        <p:spPr>
          <a:xfrm>
            <a:off x="492675" y="3343600"/>
            <a:ext cx="1300650" cy="12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4"/>
          <p:cNvPicPr preferRelativeResize="0"/>
          <p:nvPr/>
        </p:nvPicPr>
        <p:blipFill rotWithShape="1">
          <a:blip r:embed="rId3">
            <a:alphaModFix/>
          </a:blip>
          <a:srcRect l="26019" r="52638"/>
          <a:stretch/>
        </p:blipFill>
        <p:spPr>
          <a:xfrm>
            <a:off x="3977525" y="3071288"/>
            <a:ext cx="873225" cy="9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4"/>
          <p:cNvPicPr preferRelativeResize="0"/>
          <p:nvPr/>
        </p:nvPicPr>
        <p:blipFill rotWithShape="1">
          <a:blip r:embed="rId3">
            <a:alphaModFix/>
          </a:blip>
          <a:srcRect l="51863" r="25989"/>
          <a:stretch/>
        </p:blipFill>
        <p:spPr>
          <a:xfrm>
            <a:off x="3961075" y="4108288"/>
            <a:ext cx="906134" cy="9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4"/>
          <p:cNvPicPr preferRelativeResize="0"/>
          <p:nvPr/>
        </p:nvPicPr>
        <p:blipFill rotWithShape="1">
          <a:blip r:embed="rId3">
            <a:alphaModFix/>
          </a:blip>
          <a:srcRect l="77853"/>
          <a:stretch/>
        </p:blipFill>
        <p:spPr>
          <a:xfrm>
            <a:off x="7197000" y="3366357"/>
            <a:ext cx="1374451" cy="138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4"/>
          <p:cNvPicPr preferRelativeResize="0"/>
          <p:nvPr/>
        </p:nvPicPr>
        <p:blipFill rotWithShape="1">
          <a:blip r:embed="rId4">
            <a:alphaModFix/>
          </a:blip>
          <a:srcRect l="39000" t="10021" r="35427" b="9997"/>
          <a:stretch/>
        </p:blipFill>
        <p:spPr>
          <a:xfrm>
            <a:off x="2748900" y="3415700"/>
            <a:ext cx="489600" cy="11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4"/>
          <p:cNvPicPr preferRelativeResize="0"/>
          <p:nvPr/>
        </p:nvPicPr>
        <p:blipFill rotWithShape="1">
          <a:blip r:embed="rId4">
            <a:alphaModFix/>
          </a:blip>
          <a:srcRect l="37200" t="10541" r="35008" b="9534"/>
          <a:stretch/>
        </p:blipFill>
        <p:spPr>
          <a:xfrm rot="5400000">
            <a:off x="5715000" y="3474975"/>
            <a:ext cx="532075" cy="114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44"/>
          <p:cNvCxnSpPr/>
          <p:nvPr/>
        </p:nvCxnSpPr>
        <p:spPr>
          <a:xfrm rot="10800000" flipH="1">
            <a:off x="1767050" y="3691775"/>
            <a:ext cx="886800" cy="1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5" name="Google Shape;425;p44"/>
          <p:cNvCxnSpPr/>
          <p:nvPr/>
        </p:nvCxnSpPr>
        <p:spPr>
          <a:xfrm rot="10800000" flipH="1">
            <a:off x="1767050" y="4322500"/>
            <a:ext cx="847500" cy="3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Google Shape;426;p44"/>
          <p:cNvCxnSpPr>
            <a:endCxn id="419" idx="1"/>
          </p:cNvCxnSpPr>
          <p:nvPr/>
        </p:nvCxnSpPr>
        <p:spPr>
          <a:xfrm rot="10800000" flipH="1">
            <a:off x="3277925" y="3529062"/>
            <a:ext cx="699600" cy="16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7" name="Google Shape;427;p44"/>
          <p:cNvCxnSpPr>
            <a:endCxn id="420" idx="1"/>
          </p:cNvCxnSpPr>
          <p:nvPr/>
        </p:nvCxnSpPr>
        <p:spPr>
          <a:xfrm>
            <a:off x="3277975" y="4368362"/>
            <a:ext cx="683100" cy="19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8" name="Google Shape;428;p44"/>
          <p:cNvSpPr txBox="1"/>
          <p:nvPr/>
        </p:nvSpPr>
        <p:spPr>
          <a:xfrm>
            <a:off x="2253150" y="2842350"/>
            <a:ext cx="13746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Convolve with each filter</a:t>
            </a:r>
            <a:endParaRPr/>
          </a:p>
        </p:txBody>
      </p:sp>
      <p:cxnSp>
        <p:nvCxnSpPr>
          <p:cNvPr id="429" name="Google Shape;429;p44"/>
          <p:cNvCxnSpPr>
            <a:stCxn id="419" idx="3"/>
            <a:endCxn id="423" idx="2"/>
          </p:cNvCxnSpPr>
          <p:nvPr/>
        </p:nvCxnSpPr>
        <p:spPr>
          <a:xfrm>
            <a:off x="4850750" y="3529062"/>
            <a:ext cx="555600" cy="52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0" name="Google Shape;430;p44"/>
          <p:cNvCxnSpPr>
            <a:stCxn id="420" idx="3"/>
            <a:endCxn id="423" idx="2"/>
          </p:cNvCxnSpPr>
          <p:nvPr/>
        </p:nvCxnSpPr>
        <p:spPr>
          <a:xfrm rot="10800000" flipH="1">
            <a:off x="4867209" y="4049762"/>
            <a:ext cx="539100" cy="51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1" name="Google Shape;431;p44"/>
          <p:cNvCxnSpPr>
            <a:stCxn id="423" idx="0"/>
            <a:endCxn id="421" idx="1"/>
          </p:cNvCxnSpPr>
          <p:nvPr/>
        </p:nvCxnSpPr>
        <p:spPr>
          <a:xfrm>
            <a:off x="6555825" y="4049763"/>
            <a:ext cx="641100" cy="1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Google Shape;432;p44"/>
          <p:cNvSpPr txBox="1"/>
          <p:nvPr/>
        </p:nvSpPr>
        <p:spPr>
          <a:xfrm>
            <a:off x="3816988" y="2754025"/>
            <a:ext cx="13467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outputs</a:t>
            </a:r>
            <a:endParaRPr/>
          </a:p>
        </p:txBody>
      </p:sp>
      <p:sp>
        <p:nvSpPr>
          <p:cNvPr id="433" name="Google Shape;433;p44"/>
          <p:cNvSpPr txBox="1"/>
          <p:nvPr/>
        </p:nvSpPr>
        <p:spPr>
          <a:xfrm>
            <a:off x="5267550" y="3283650"/>
            <a:ext cx="15624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Convolve with transposed filters</a:t>
            </a:r>
            <a:endParaRPr/>
          </a:p>
        </p:txBody>
      </p:sp>
      <p:sp>
        <p:nvSpPr>
          <p:cNvPr id="434" name="Google Shape;434;p44"/>
          <p:cNvSpPr txBox="1"/>
          <p:nvPr/>
        </p:nvSpPr>
        <p:spPr>
          <a:xfrm>
            <a:off x="7009050" y="2842350"/>
            <a:ext cx="16776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reconstructed output</a:t>
            </a:r>
            <a:endParaRPr/>
          </a:p>
        </p:txBody>
      </p:sp>
      <p:sp>
        <p:nvSpPr>
          <p:cNvPr id="435" name="Google Shape;435;p44"/>
          <p:cNvSpPr txBox="1"/>
          <p:nvPr/>
        </p:nvSpPr>
        <p:spPr>
          <a:xfrm>
            <a:off x="831601" y="2925050"/>
            <a:ext cx="6228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sp>
        <p:nvSpPr>
          <p:cNvPr id="436" name="Google Shape;436;p44"/>
          <p:cNvSpPr txBox="1"/>
          <p:nvPr/>
        </p:nvSpPr>
        <p:spPr>
          <a:xfrm>
            <a:off x="381000" y="4755075"/>
            <a:ext cx="6141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CNN</a:t>
            </a:r>
            <a:endParaRPr b="1"/>
          </a:p>
        </p:txBody>
      </p:sp>
      <p:sp>
        <p:nvSpPr>
          <p:cNvPr id="437" name="Google Shape;437;p44"/>
          <p:cNvSpPr txBox="1"/>
          <p:nvPr/>
        </p:nvSpPr>
        <p:spPr>
          <a:xfrm>
            <a:off x="4900425" y="4755075"/>
            <a:ext cx="24504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Deconvolutional Network</a:t>
            </a:r>
            <a:endParaRPr b="1"/>
          </a:p>
        </p:txBody>
      </p:sp>
      <p:sp>
        <p:nvSpPr>
          <p:cNvPr id="438" name="Google Shape;438;p4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Convolution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 smtClean="0"/>
              <a:t>T-distributed Stochastic neighbor embedding (</a:t>
            </a:r>
            <a:r>
              <a:rPr lang="en-US" sz="1800" dirty="0" smtClean="0">
                <a:hlinkClick r:id="rId3"/>
              </a:rPr>
              <a:t>Wikipedia</a:t>
            </a:r>
            <a:r>
              <a:rPr lang="en-US" sz="1800" dirty="0" smtClean="0"/>
              <a:t>)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smtClean="0"/>
              <a:t>Unsupervised </a:t>
            </a:r>
            <a:r>
              <a:rPr lang="en" sz="1800" dirty="0"/>
              <a:t>dimensionality reduction technique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Minimizes the difference between probability distributions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Maps high dimensional data to 2D space by preserving the density of the points</a:t>
            </a:r>
            <a:endParaRPr sz="1800" dirty="0"/>
          </a:p>
        </p:txBody>
      </p:sp>
      <p:sp>
        <p:nvSpPr>
          <p:cNvPr id="444" name="Google Shape;444;p45"/>
          <p:cNvSpPr txBox="1"/>
          <p:nvPr/>
        </p:nvSpPr>
        <p:spPr>
          <a:xfrm>
            <a:off x="6224100" y="4627500"/>
            <a:ext cx="2919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L.J.P. van der Maaten and G.E. Hinton. Visualizing High-Dimensional Data Using t-SNE.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445" name="Google Shape;445;p45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t-SNE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46" title="te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6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t-SNE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374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Trained a CNN to classify images of rectangles, circles and triangles.</a:t>
            </a:r>
            <a:endParaRPr sz="1800"/>
          </a:p>
        </p:txBody>
      </p:sp>
      <p:pic>
        <p:nvPicPr>
          <p:cNvPr id="457" name="Google Shape;4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675" y="1200150"/>
            <a:ext cx="4542124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7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3-shape classification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74" y="354575"/>
            <a:ext cx="3739675" cy="46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424" y="354575"/>
            <a:ext cx="3270870" cy="46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250" y="1317100"/>
            <a:ext cx="4459240" cy="34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49" y="1345125"/>
            <a:ext cx="4356001" cy="34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71" y="1499371"/>
            <a:ext cx="4476001" cy="29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250" y="1499370"/>
            <a:ext cx="4476000" cy="3152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76" y="1276601"/>
            <a:ext cx="4347300" cy="236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796" y="1203621"/>
            <a:ext cx="4347301" cy="25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488" y="3789301"/>
            <a:ext cx="1207925" cy="12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8013" y="3789300"/>
            <a:ext cx="1207925" cy="12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4963" y="3789300"/>
            <a:ext cx="1207925" cy="12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1"/>
          <p:cNvSpPr txBox="1"/>
          <p:nvPr/>
        </p:nvSpPr>
        <p:spPr>
          <a:xfrm>
            <a:off x="2507675" y="4199013"/>
            <a:ext cx="2138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Reconstructed Inputs: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663" y="113667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100" y="979447"/>
            <a:ext cx="481642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5325" y="106337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3675" y="31941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2325" y="31540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65100" y="3154050"/>
            <a:ext cx="481650" cy="181327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More deconvolution</a:t>
            </a:r>
            <a:endParaRPr sz="2400">
              <a:solidFill>
                <a:srgbClr val="7F1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900" y="3048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025" y="2752450"/>
            <a:ext cx="638175" cy="22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500" y="27524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2025" y="0"/>
            <a:ext cx="6381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000" y="16192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3375" y="1287645"/>
            <a:ext cx="702016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89775" y="1592438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Deep learning is a vague term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65919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“Deep” networks typically have 10+ layers.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	For example, 25, 144, or 177 (we’ll use some of these!)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That’s many weights to learn.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And more choices of architectures.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Should layers be fully connected?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How to train them fast enough?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94" name="Google Shape;94;p12"/>
          <p:cNvSpPr txBox="1"/>
          <p:nvPr/>
        </p:nvSpPr>
        <p:spPr>
          <a:xfrm>
            <a:off x="0" y="4500000"/>
            <a:ext cx="65919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https://www.slideshare.net/Geeks_Lab/aibigdata-lab-2016-transfer-learning</a:t>
            </a:r>
            <a:r>
              <a:rPr lang="en" sz="1000"/>
              <a:t> </a:t>
            </a:r>
            <a:endParaRPr sz="1000"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400" y="1970020"/>
            <a:ext cx="3732200" cy="21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Title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42648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Text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7F1416"/>
                </a:solidFill>
              </a:rPr>
              <a:t>Deep </a:t>
            </a:r>
            <a:r>
              <a:rPr lang="en" sz="2400">
                <a:solidFill>
                  <a:srgbClr val="7F1416"/>
                </a:solidFill>
              </a:rPr>
              <a:t>learning is a new paradigm in machine learning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82581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Deep networks learn both </a:t>
            </a:r>
            <a:r>
              <a:rPr lang="en" sz="1800" b="1"/>
              <a:t>which features to use </a:t>
            </a:r>
            <a:r>
              <a:rPr lang="en" sz="1800"/>
              <a:t>and how to classify them.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There are millions of parameters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/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50" y="1734824"/>
            <a:ext cx="8163176" cy="27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249550" y="4807925"/>
            <a:ext cx="65133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hlinkClick r:id="rId4"/>
              </a:rPr>
              <a:t>https://www.mathworks.com/discovery/convolutional-neural-network.html</a:t>
            </a:r>
            <a:r>
              <a:rPr lang="en" sz="1000" dirty="0"/>
              <a:t> 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Deep learning is an old idea that is now practical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56793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In 2012, a deep network was used to win the </a:t>
            </a:r>
            <a:r>
              <a:rPr lang="en" sz="1800" b="1" dirty="0"/>
              <a:t>ImageNet Large Scale Visual Recognition Challenge</a:t>
            </a:r>
            <a:r>
              <a:rPr lang="en" sz="1800" dirty="0"/>
              <a:t> (14M annotated images), bringing the top-5 error rate down from the previous 26.1% to 15.3%.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Deep networks keep winning and improving each year.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Why?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Faster hardware (GPUs)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Access to more training </a:t>
            </a:r>
            <a:r>
              <a:rPr lang="en" sz="1800" dirty="0" smtClean="0"/>
              <a:t>data</a:t>
            </a:r>
            <a:r>
              <a:rPr lang="en-US" sz="1800" dirty="0" smtClean="0"/>
              <a:t> (www)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Algorithmic advances</a:t>
            </a:r>
            <a:endParaRPr sz="1800" dirty="0"/>
          </a:p>
        </p:txBody>
      </p:sp>
      <p:sp>
        <p:nvSpPr>
          <p:cNvPr id="110" name="Google Shape;110;p14"/>
          <p:cNvSpPr txBox="1"/>
          <p:nvPr/>
        </p:nvSpPr>
        <p:spPr>
          <a:xfrm>
            <a:off x="0" y="4500000"/>
            <a:ext cx="65919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www.deeplearningbook.org/</a:t>
            </a:r>
            <a:endParaRPr sz="10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F1F1F"/>
                </a:solidFill>
              </a:rPr>
              <a:t>Olga Russakovsky*, Jia Deng*, Hao Su, Jonathan Krause, Sanjeev Satheesh, Sean Ma, Zhiheng Huang, Andrej Karpathy, Aditya Khosla, Michael Bernstein, Alexander C. Berg and Li Fei-Fei. </a:t>
            </a:r>
            <a:r>
              <a:rPr lang="en" sz="1000" b="1">
                <a:solidFill>
                  <a:srgbClr val="1F1F1F"/>
                </a:solidFill>
              </a:rPr>
              <a:t>ImageNet Large Scale Visual Recognition Challenge</a:t>
            </a:r>
            <a:r>
              <a:rPr lang="en" sz="1000">
                <a:solidFill>
                  <a:srgbClr val="1F1F1F"/>
                </a:solidFill>
              </a:rPr>
              <a:t>. </a:t>
            </a:r>
            <a:r>
              <a:rPr lang="en" sz="1000" i="1">
                <a:solidFill>
                  <a:srgbClr val="1F1F1F"/>
                </a:solidFill>
              </a:rPr>
              <a:t>IJCV,</a:t>
            </a:r>
            <a:r>
              <a:rPr lang="en" sz="1000">
                <a:solidFill>
                  <a:srgbClr val="1F1F1F"/>
                </a:solidFill>
              </a:rPr>
              <a:t> 2015.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Image classification network layers come in several types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42648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Convolution, ReLU, Pooling</a:t>
            </a:r>
            <a:endParaRPr sz="1800"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50" y="1381274"/>
            <a:ext cx="8163176" cy="27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249550" y="4807925"/>
            <a:ext cx="65133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https://www.mathworks.com/discovery/convolutional-neural-network.html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Image classification network layers come in several types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42648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/>
              <a:t>Convolution</a:t>
            </a:r>
            <a:r>
              <a:rPr lang="en" sz="1800"/>
              <a:t> of filters with input.</a:t>
            </a:r>
            <a:endParaRPr sz="1800"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75" y="1829825"/>
            <a:ext cx="440055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79825" y="4668275"/>
            <a:ext cx="6660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AJ Piergiovanni, CSSE463 Guest Lecture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https://docs.google.com/presentation/d/15Lm6_LTtWnWp1HRPQ6loI3vN55EKNOUi8hOSUypsFw8/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1634</Words>
  <Application>Microsoft Macintosh PowerPoint</Application>
  <PresentationFormat>On-screen Show (16:9)</PresentationFormat>
  <Paragraphs>297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Consolas</vt:lpstr>
      <vt:lpstr>Simple Light</vt:lpstr>
      <vt:lpstr>Deep Learning and Convolutional Neural Nets Matt Boutell  boutell@rose-hulman.edu</vt:lpstr>
      <vt:lpstr>Background: we are detecting sunsets using the classical image recognition paradigm  </vt:lpstr>
      <vt:lpstr>Reminder: Basic neural network architecture</vt:lpstr>
      <vt:lpstr>Background: We could swap out the SVM for a traditional (shallow) neural network</vt:lpstr>
      <vt:lpstr>Deep learning is a vague term</vt:lpstr>
      <vt:lpstr>Deep learning is a new paradigm in machine learning</vt:lpstr>
      <vt:lpstr>Deep learning is an old idea that is now practical</vt:lpstr>
      <vt:lpstr>Image classification network layers come in several types</vt:lpstr>
      <vt:lpstr>Image classification network layers come in several types</vt:lpstr>
      <vt:lpstr>Image classification network layers come in several types</vt:lpstr>
      <vt:lpstr>Image classification network layers come in several types</vt:lpstr>
      <vt:lpstr>Convolutional layers learn familiar features</vt:lpstr>
      <vt:lpstr>Image classification network layers come in several types</vt:lpstr>
      <vt:lpstr>Image classification network layers come in several types</vt:lpstr>
      <vt:lpstr>Putting it all together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 - Local Min</vt:lpstr>
      <vt:lpstr>Gradient Descent - Local Min</vt:lpstr>
      <vt:lpstr>Gradient Descent - Local Min</vt:lpstr>
      <vt:lpstr>Putting it all together</vt:lpstr>
      <vt:lpstr>Stochastic Gradient Descent</vt:lpstr>
      <vt:lpstr>Training a neural network </vt:lpstr>
      <vt:lpstr>Training a neural network</vt:lpstr>
      <vt:lpstr>Note: CNNs can classify 1D signals, like chromatograms, as well. </vt:lpstr>
      <vt:lpstr>Note: CNNs can classify 1D signals, like chromatograms, as well. </vt:lpstr>
      <vt:lpstr>Limitations </vt:lpstr>
      <vt:lpstr>Overcoming limitations: transfer learning</vt:lpstr>
      <vt:lpstr>Questions?</vt:lpstr>
      <vt:lpstr>Visualizing CNNs</vt:lpstr>
      <vt:lpstr>Deconvolutional neural network</vt:lpstr>
      <vt:lpstr>Inverting max-pooling</vt:lpstr>
      <vt:lpstr>Convolution</vt:lpstr>
      <vt:lpstr>t-SNE</vt:lpstr>
      <vt:lpstr>t-SNE</vt:lpstr>
      <vt:lpstr>3-shape classification</vt:lpstr>
      <vt:lpstr>PowerPoint Presentation</vt:lpstr>
      <vt:lpstr>PowerPoint Presentation</vt:lpstr>
      <vt:lpstr>PowerPoint Presentation</vt:lpstr>
      <vt:lpstr>PowerPoint Presentation</vt:lpstr>
      <vt:lpstr>More deconvolution</vt:lpstr>
      <vt:lpstr>PowerPoint Presentation</vt:lpstr>
      <vt:lpstr>Title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Matt Boutell</cp:lastModifiedBy>
  <cp:revision>7</cp:revision>
  <dcterms:modified xsi:type="dcterms:W3CDTF">2019-04-16T14:48:51Z</dcterms:modified>
</cp:coreProperties>
</file>