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88" r:id="rId2"/>
    <p:sldId id="286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4" autoAdjust="0"/>
    <p:restoredTop sz="94593"/>
  </p:normalViewPr>
  <p:slideViewPr>
    <p:cSldViewPr>
      <p:cViewPr varScale="1">
        <p:scale>
          <a:sx n="117" d="100"/>
          <a:sy n="117" d="100"/>
        </p:scale>
        <p:origin x="18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35400-1759-F94F-980F-E1A27D0D37FE}" type="datetimeFigureOut">
              <a:rPr lang="en-US" smtClean="0"/>
              <a:t>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3F3CC-3A53-8049-89A2-73DC96D1F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1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BA0554-3008-3C49-A4BF-4D9F74EA4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5152D8-BBDA-524F-8643-9D132B150D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6F18F5-2D6B-274C-B031-173933188C3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CBCF-0132-744A-BE88-AFEFA72ED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8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ACAC-8A37-4C4A-B3FC-20B62FF8D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50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EE92-6D98-1442-9F21-922D63054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481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86D46-730F-5B46-95EE-1CB3CA11C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021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1C016-2D9A-0349-9852-BD5510805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389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21A7E-B130-834F-BEE2-159FD697D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26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A790F-E751-1149-98A7-7998D86BB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9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DB546-4B2B-4E42-8397-49B840FC3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576B-4624-9F4C-AACB-F3EF5B928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99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11A17-5BF1-1549-8F80-595C3910E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0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8F2A-EC29-7D4F-82BD-9CB33EB92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9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B152C-0B5C-1643-9C4D-9BBEEC8D3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53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F5BB-E6B2-6B4A-9C6D-122735AF85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52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86D1-E890-6741-9E66-DE3808307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00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727A-7634-5D46-8ADA-2C7623872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9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C1C4C2-6598-CE4F-A6E7-476F69607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CSSE463: Image Recognition 	Day 20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Today: Lab for sunset detector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sz="2400" dirty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Next week: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Monday: </a:t>
            </a:r>
            <a:r>
              <a:rPr lang="en-US" sz="2400" dirty="0" err="1"/>
              <a:t>ConvNets</a:t>
            </a:r>
            <a:endParaRPr lang="en-US" sz="2400" dirty="0"/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Tuesday: </a:t>
            </a:r>
            <a:r>
              <a:rPr lang="en-US" sz="2400" dirty="0" err="1"/>
              <a:t>ConvNet</a:t>
            </a:r>
            <a:r>
              <a:rPr lang="en-US" sz="2400" dirty="0"/>
              <a:t> lab (sunset due 11:00 pm)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Thu: Review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Friday: Exam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Midterm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Midterm exam </a:t>
            </a:r>
          </a:p>
          <a:p>
            <a:pPr lvl="1" eaLnBrk="1" hangingPunct="1">
              <a:defRPr/>
            </a:pPr>
            <a:r>
              <a:rPr lang="en-US" sz="2000" dirty="0"/>
              <a:t>Is comprehensive, with material through conv neural nets</a:t>
            </a:r>
          </a:p>
          <a:p>
            <a:pPr lvl="1" eaLnBrk="1" hangingPunct="1">
              <a:defRPr/>
            </a:pPr>
            <a:r>
              <a:rPr lang="en-US" sz="2000" dirty="0"/>
              <a:t>Study helps:</a:t>
            </a:r>
          </a:p>
          <a:p>
            <a:pPr lvl="2">
              <a:defRPr/>
            </a:pPr>
            <a:r>
              <a:rPr lang="en-US" sz="2000" dirty="0"/>
              <a:t>Bright roadmap sheet</a:t>
            </a:r>
          </a:p>
          <a:p>
            <a:pPr lvl="2">
              <a:defRPr/>
            </a:pPr>
            <a:r>
              <a:rPr lang="en-US" sz="2000" dirty="0"/>
              <a:t>Exam review slides in </a:t>
            </a:r>
            <a:r>
              <a:rPr lang="en-US" sz="2000"/>
              <a:t>this folder.</a:t>
            </a:r>
            <a:endParaRPr lang="en-US" sz="2000" dirty="0"/>
          </a:p>
          <a:p>
            <a:pPr lvl="1" eaLnBrk="1" hangingPunct="1"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649288"/>
            <a:ext cx="7323138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Common model of learning machines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715000" y="1789113"/>
            <a:ext cx="1709738" cy="1471612"/>
            <a:chOff x="3008" y="1127"/>
            <a:chExt cx="1077" cy="927"/>
          </a:xfrm>
        </p:grpSpPr>
        <p:sp>
          <p:nvSpPr>
            <p:cNvPr id="14365" name="Rectangle 4"/>
            <p:cNvSpPr>
              <a:spLocks noChangeArrowheads="1"/>
            </p:cNvSpPr>
            <p:nvPr/>
          </p:nvSpPr>
          <p:spPr bwMode="auto">
            <a:xfrm>
              <a:off x="3008" y="1127"/>
              <a:ext cx="1018" cy="9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366" name="Text Box 5"/>
            <p:cNvSpPr txBox="1">
              <a:spLocks noChangeArrowheads="1"/>
            </p:cNvSpPr>
            <p:nvPr/>
          </p:nvSpPr>
          <p:spPr bwMode="auto">
            <a:xfrm>
              <a:off x="3096" y="1205"/>
              <a:ext cx="98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charset="0"/>
                </a:rPr>
                <a:t>Statistical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charset="0"/>
                </a:rPr>
                <a:t>Learning </a:t>
              </a:r>
              <a:br>
                <a:rPr lang="en-US" altLang="en-US" sz="2400">
                  <a:latin typeface="Times New Roman" charset="0"/>
                </a:rPr>
              </a:br>
              <a:r>
                <a:rPr lang="en-US" altLang="en-US" sz="2400" b="1">
                  <a:solidFill>
                    <a:srgbClr val="FFFF00"/>
                  </a:solidFill>
                  <a:latin typeface="Times New Roman" charset="0"/>
                </a:rPr>
                <a:t>(svmtrain)</a:t>
              </a:r>
            </a:p>
          </p:txBody>
        </p:sp>
      </p:grp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00025" y="1928813"/>
            <a:ext cx="1570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Labeled Training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Images</a:t>
            </a:r>
          </a:p>
        </p:txBody>
      </p:sp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2208213" y="2054225"/>
            <a:ext cx="1970087" cy="908050"/>
            <a:chOff x="1300" y="1073"/>
            <a:chExt cx="1166" cy="927"/>
          </a:xfrm>
        </p:grpSpPr>
        <p:sp>
          <p:nvSpPr>
            <p:cNvPr id="14363" name="Text Box 8"/>
            <p:cNvSpPr txBox="1">
              <a:spLocks noChangeArrowheads="1"/>
            </p:cNvSpPr>
            <p:nvPr/>
          </p:nvSpPr>
          <p:spPr bwMode="auto">
            <a:xfrm>
              <a:off x="1378" y="1199"/>
              <a:ext cx="1088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Extract Features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(color, texture)</a:t>
              </a:r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4364" name="Rectangle 9"/>
            <p:cNvSpPr>
              <a:spLocks noChangeArrowheads="1"/>
            </p:cNvSpPr>
            <p:nvPr/>
          </p:nvSpPr>
          <p:spPr bwMode="auto">
            <a:xfrm>
              <a:off x="1300" y="1073"/>
              <a:ext cx="1154" cy="9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479425" y="4746625"/>
            <a:ext cx="944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Test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Image</a:t>
            </a: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5816600" y="38100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Summary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7994650" y="495300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Label</a:t>
            </a:r>
          </a:p>
        </p:txBody>
      </p:sp>
      <p:sp>
        <p:nvSpPr>
          <p:cNvPr id="14345" name="Line 13"/>
          <p:cNvSpPr>
            <a:spLocks noChangeShapeType="1"/>
          </p:cNvSpPr>
          <p:nvPr/>
        </p:nvSpPr>
        <p:spPr bwMode="auto">
          <a:xfrm>
            <a:off x="1774825" y="2524125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4"/>
          <p:cNvSpPr>
            <a:spLocks noChangeShapeType="1"/>
          </p:cNvSpPr>
          <p:nvPr/>
        </p:nvSpPr>
        <p:spPr bwMode="auto">
          <a:xfrm>
            <a:off x="5029200" y="2514600"/>
            <a:ext cx="684213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5"/>
          <p:cNvSpPr>
            <a:spLocks noChangeShapeType="1"/>
          </p:cNvSpPr>
          <p:nvPr/>
        </p:nvSpPr>
        <p:spPr bwMode="auto">
          <a:xfrm>
            <a:off x="1530350" y="5165725"/>
            <a:ext cx="763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6"/>
          <p:cNvSpPr>
            <a:spLocks noChangeShapeType="1"/>
          </p:cNvSpPr>
          <p:nvPr/>
        </p:nvSpPr>
        <p:spPr bwMode="auto">
          <a:xfrm flipV="1">
            <a:off x="5029200" y="5165725"/>
            <a:ext cx="928688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7"/>
          <p:cNvSpPr>
            <a:spLocks noChangeShapeType="1"/>
          </p:cNvSpPr>
          <p:nvPr/>
        </p:nvSpPr>
        <p:spPr bwMode="auto">
          <a:xfrm>
            <a:off x="6524625" y="3278188"/>
            <a:ext cx="0" cy="331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8"/>
          <p:cNvSpPr>
            <a:spLocks noChangeShapeType="1"/>
          </p:cNvSpPr>
          <p:nvPr/>
        </p:nvSpPr>
        <p:spPr bwMode="auto">
          <a:xfrm flipH="1">
            <a:off x="6510338" y="4387850"/>
            <a:ext cx="1587" cy="331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9"/>
          <p:cNvSpPr>
            <a:spLocks noChangeShapeType="1"/>
          </p:cNvSpPr>
          <p:nvPr/>
        </p:nvSpPr>
        <p:spPr bwMode="auto">
          <a:xfrm>
            <a:off x="7289800" y="516572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2" name="Group 20"/>
          <p:cNvGrpSpPr>
            <a:grpSpLocks/>
          </p:cNvGrpSpPr>
          <p:nvPr/>
        </p:nvGrpSpPr>
        <p:grpSpPr bwMode="auto">
          <a:xfrm>
            <a:off x="5927725" y="4719638"/>
            <a:ext cx="1417638" cy="1222375"/>
            <a:chOff x="3142" y="3018"/>
            <a:chExt cx="893" cy="770"/>
          </a:xfrm>
        </p:grpSpPr>
        <p:sp>
          <p:nvSpPr>
            <p:cNvPr id="14361" name="Text Box 21"/>
            <p:cNvSpPr txBox="1">
              <a:spLocks noChangeArrowheads="1"/>
            </p:cNvSpPr>
            <p:nvPr/>
          </p:nvSpPr>
          <p:spPr bwMode="auto">
            <a:xfrm>
              <a:off x="3142" y="3032"/>
              <a:ext cx="893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charset="0"/>
                </a:rPr>
                <a:t>Classifier</a:t>
              </a:r>
              <a:br>
                <a:rPr lang="en-US" altLang="en-US" sz="2400">
                  <a:latin typeface="Times New Roman" charset="0"/>
                </a:rPr>
              </a:br>
              <a:r>
                <a:rPr lang="en-US" altLang="en-US" sz="2400" b="1">
                  <a:solidFill>
                    <a:srgbClr val="FFFF00"/>
                  </a:solidFill>
                  <a:latin typeface="Times New Roman" charset="0"/>
                </a:rPr>
                <a:t>(svmfwd)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4362" name="Rectangle 22"/>
            <p:cNvSpPr>
              <a:spLocks noChangeArrowheads="1"/>
            </p:cNvSpPr>
            <p:nvPr/>
          </p:nvSpPr>
          <p:spPr bwMode="auto">
            <a:xfrm>
              <a:off x="3145" y="3018"/>
              <a:ext cx="855" cy="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53" name="Group 23"/>
          <p:cNvGrpSpPr>
            <a:grpSpLocks/>
          </p:cNvGrpSpPr>
          <p:nvPr/>
        </p:nvGrpSpPr>
        <p:grpSpPr bwMode="auto">
          <a:xfrm>
            <a:off x="2287588" y="4719638"/>
            <a:ext cx="1970087" cy="908050"/>
            <a:chOff x="1300" y="1073"/>
            <a:chExt cx="1166" cy="927"/>
          </a:xfrm>
        </p:grpSpPr>
        <p:sp>
          <p:nvSpPr>
            <p:cNvPr id="14359" name="Text Box 24"/>
            <p:cNvSpPr txBox="1">
              <a:spLocks noChangeArrowheads="1"/>
            </p:cNvSpPr>
            <p:nvPr/>
          </p:nvSpPr>
          <p:spPr bwMode="auto">
            <a:xfrm>
              <a:off x="1378" y="1199"/>
              <a:ext cx="1088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Extract Features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(color, texture)</a:t>
              </a:r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4360" name="Rectangle 25"/>
            <p:cNvSpPr>
              <a:spLocks noChangeArrowheads="1"/>
            </p:cNvSpPr>
            <p:nvPr/>
          </p:nvSpPr>
          <p:spPr bwMode="auto">
            <a:xfrm>
              <a:off x="1300" y="1073"/>
              <a:ext cx="1154" cy="9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54" name="Line 14"/>
          <p:cNvSpPr>
            <a:spLocks noChangeShapeType="1"/>
          </p:cNvSpPr>
          <p:nvPr/>
        </p:nvSpPr>
        <p:spPr bwMode="auto">
          <a:xfrm>
            <a:off x="4191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42672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6" name="Group 7"/>
          <p:cNvGrpSpPr>
            <a:grpSpLocks/>
          </p:cNvGrpSpPr>
          <p:nvPr/>
        </p:nvGrpSpPr>
        <p:grpSpPr bwMode="auto">
          <a:xfrm>
            <a:off x="4572000" y="1905000"/>
            <a:ext cx="523478" cy="3886200"/>
            <a:chOff x="1300" y="-576"/>
            <a:chExt cx="1319" cy="2576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1378" y="-576"/>
              <a:ext cx="1241" cy="24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FFFF00"/>
                  </a:solidFill>
                  <a:latin typeface="Times New Roman" pitchFamily="18" charset="0"/>
                </a:rPr>
                <a:t>Normalize in same way</a:t>
              </a:r>
              <a:endParaRPr lang="en-US" sz="24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1300" y="-433"/>
              <a:ext cx="1152" cy="24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vert270"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Sunset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6482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Loop over 6 folders of images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Extract features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Normalize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Split into train and test and label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Save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Loop over kernel </a:t>
            </a:r>
            <a:r>
              <a:rPr lang="en-US" sz="2400" dirty="0" err="1"/>
              <a:t>params</a:t>
            </a:r>
            <a:r>
              <a:rPr lang="en-US" sz="2400" dirty="0"/>
              <a:t> (sigma, </a:t>
            </a:r>
            <a:r>
              <a:rPr lang="en-US" sz="2400" dirty="0" err="1"/>
              <a:t>boxConstraints</a:t>
            </a:r>
            <a:r>
              <a:rPr lang="en-US" sz="2400" dirty="0"/>
              <a:t>)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Train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Test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Record accuracy, #</a:t>
            </a:r>
            <a:r>
              <a:rPr lang="en-US" sz="2000" dirty="0" err="1"/>
              <a:t>s.v</a:t>
            </a:r>
            <a:r>
              <a:rPr lang="en-US" sz="2000" dirty="0"/>
              <a:t>.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Determine which one gives best accuracy w/o too many </a:t>
            </a:r>
            <a:r>
              <a:rPr lang="en-US" sz="2000" dirty="0" err="1"/>
              <a:t>s.v</a:t>
            </a:r>
            <a:r>
              <a:rPr lang="en-US" sz="2000" dirty="0"/>
              <a:t>.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For best SVM,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Generate ROC curve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Find good images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I suggest writing as you 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13415</TotalTime>
  <Words>173</Words>
  <Application>Microsoft Macintosh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Orbit</vt:lpstr>
      <vt:lpstr>CSSE463: Image Recognition  Day 20</vt:lpstr>
      <vt:lpstr>Midterm exam</vt:lpstr>
      <vt:lpstr>Common model of learning machines</vt:lpstr>
      <vt:lpstr>Sunset Process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Boutell, Matt</cp:lastModifiedBy>
  <cp:revision>731</cp:revision>
  <dcterms:created xsi:type="dcterms:W3CDTF">2006-02-27T20:44:00Z</dcterms:created>
  <dcterms:modified xsi:type="dcterms:W3CDTF">2020-01-17T13:56:55Z</dcterms:modified>
</cp:coreProperties>
</file>