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handoutMasterIdLst>
    <p:handoutMasterId r:id="rId11"/>
  </p:handoutMasterIdLst>
  <p:sldIdLst>
    <p:sldId id="265" r:id="rId2"/>
    <p:sldId id="342" r:id="rId3"/>
    <p:sldId id="341" r:id="rId4"/>
    <p:sldId id="343" r:id="rId5"/>
    <p:sldId id="346" r:id="rId6"/>
    <p:sldId id="344" r:id="rId7"/>
    <p:sldId id="345" r:id="rId8"/>
    <p:sldId id="338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39"/>
    <p:restoredTop sz="91503" autoAdjust="0"/>
  </p:normalViewPr>
  <p:slideViewPr>
    <p:cSldViewPr>
      <p:cViewPr varScale="1">
        <p:scale>
          <a:sx n="113" d="100"/>
          <a:sy n="113" d="100"/>
        </p:scale>
        <p:origin x="10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204861A6-F521-B648-B4BD-CCDC786BF21F}" type="datetimeFigureOut">
              <a:rPr lang="en-US"/>
              <a:pPr>
                <a:defRPr/>
              </a:pPr>
              <a:t>12/13/19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27FE30C-DC6C-FB43-96CE-A8A0DF5E9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31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1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1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5509243-77D8-984F-820F-43824B0C437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EA8E5364-B3C0-D540-BE34-86318D416C91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D58B7D1-BC47-C24E-8E27-5C306A149A7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2023B083-4781-0C43-BB40-C23039C8DF68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1DB4C9F-02A6-6044-AC95-F8EC545BF44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43484C0-E06A-4344-B940-8E2D36D3394D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087ADA0A-E09E-7A46-B445-39E61C4094F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Interpretation for P4: a pixel is part of the perimeter P4 if it has an 8-neighbor not in the region.</a:t>
            </a:r>
          </a:p>
          <a:p>
            <a:pPr eaLnBrk="1" hangingPunct="1"/>
            <a:r>
              <a:rPr lang="en-US" altLang="en-US"/>
              <a:t>For the figure above, |P4| = 12, |P8| = 6 + 3sqrt(2)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F7835622-EFD4-884B-8870-D9E4FED0CB69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55F4E69-41C0-6745-BF19-3A3D94346A8A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/>
              <a:t>1. Do blob, 2. Circle, 3.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1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537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44A5D-BFAB-B848-8814-80BA56602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0432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5CA476-48BD-0B4E-9B8F-AB11E9B33E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619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021392-3FFF-A944-BB08-68C883C2A1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44162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AE056-3F52-3F44-A303-404C2F0CF4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79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A23A3-EF00-6843-B33F-A11A5CE69C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33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2F615-A210-0848-8520-8B04072FBBF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0523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42646-9E4D-0742-A041-4773A34F15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76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68B1A2-2366-B54B-99BC-EFEC4469B1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938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6FCD5-24E4-444F-ABA9-070B330D95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7417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FC7C-A8FA-7B49-B436-1CDC48E572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02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1CC318-666C-6E40-B208-EEF702010BD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715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BE958-3342-A842-8E87-B6FCC00F04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9321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FE5F0-381A-364E-9C04-DF469DB4F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9137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14339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/>
              <a:ahLst/>
              <a:cxnLst>
                <a:cxn ang="0">
                  <a:pos x="329" y="66"/>
                </a:cxn>
                <a:cxn ang="0">
                  <a:pos x="161" y="3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161" y="42"/>
                </a:cxn>
                <a:cxn ang="0">
                  <a:pos x="323" y="78"/>
                </a:cxn>
                <a:cxn ang="0">
                  <a:pos x="556" y="150"/>
                </a:cxn>
                <a:cxn ang="0">
                  <a:pos x="777" y="245"/>
                </a:cxn>
                <a:cxn ang="0">
                  <a:pos x="993" y="365"/>
                </a:cxn>
                <a:cxn ang="0">
                  <a:pos x="1196" y="503"/>
                </a:cxn>
                <a:cxn ang="0">
                  <a:pos x="1381" y="653"/>
                </a:cxn>
                <a:cxn ang="0">
                  <a:pos x="1555" y="827"/>
                </a:cxn>
                <a:cxn ang="0">
                  <a:pos x="1710" y="1019"/>
                </a:cxn>
                <a:cxn ang="0">
                  <a:pos x="1854" y="1229"/>
                </a:cxn>
                <a:cxn ang="0">
                  <a:pos x="1937" y="1366"/>
                </a:cxn>
                <a:cxn ang="0">
                  <a:pos x="2009" y="1510"/>
                </a:cxn>
                <a:cxn ang="0">
                  <a:pos x="2069" y="1654"/>
                </a:cxn>
                <a:cxn ang="0">
                  <a:pos x="2123" y="1804"/>
                </a:cxn>
                <a:cxn ang="0">
                  <a:pos x="2135" y="1804"/>
                </a:cxn>
                <a:cxn ang="0">
                  <a:pos x="2081" y="1654"/>
                </a:cxn>
                <a:cxn ang="0">
                  <a:pos x="2021" y="1510"/>
                </a:cxn>
                <a:cxn ang="0">
                  <a:pos x="1949" y="1366"/>
                </a:cxn>
                <a:cxn ang="0">
                  <a:pos x="1866" y="1223"/>
                </a:cxn>
                <a:cxn ang="0">
                  <a:pos x="1722" y="1013"/>
                </a:cxn>
                <a:cxn ang="0">
                  <a:pos x="1561" y="821"/>
                </a:cxn>
                <a:cxn ang="0">
                  <a:pos x="1387" y="647"/>
                </a:cxn>
                <a:cxn ang="0">
                  <a:pos x="1202" y="491"/>
                </a:cxn>
                <a:cxn ang="0">
                  <a:pos x="999" y="353"/>
                </a:cxn>
                <a:cxn ang="0">
                  <a:pos x="783" y="239"/>
                </a:cxn>
                <a:cxn ang="0">
                  <a:pos x="562" y="138"/>
                </a:cxn>
                <a:cxn ang="0">
                  <a:pos x="329" y="66"/>
                </a:cxn>
                <a:cxn ang="0">
                  <a:pos x="329" y="66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0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/>
              <a:ahLst/>
              <a:cxnLst>
                <a:cxn ang="0">
                  <a:pos x="1854" y="1858"/>
                </a:cxn>
                <a:cxn ang="0">
                  <a:pos x="0" y="1858"/>
                </a:cxn>
                <a:cxn ang="0">
                  <a:pos x="0" y="0"/>
                </a:cxn>
                <a:cxn ang="0">
                  <a:pos x="1854" y="1858"/>
                </a:cxn>
                <a:cxn ang="0">
                  <a:pos x="1854" y="1858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1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/>
              <a:ahLst/>
              <a:cxnLst>
                <a:cxn ang="0">
                  <a:pos x="1640" y="1377"/>
                </a:cxn>
                <a:cxn ang="0">
                  <a:pos x="1692" y="1479"/>
                </a:cxn>
                <a:cxn ang="0">
                  <a:pos x="1732" y="1577"/>
                </a:cxn>
                <a:cxn ang="0">
                  <a:pos x="1745" y="1577"/>
                </a:cxn>
                <a:cxn ang="0">
                  <a:pos x="1703" y="1469"/>
                </a:cxn>
                <a:cxn ang="0">
                  <a:pos x="1649" y="1367"/>
                </a:cxn>
                <a:cxn ang="0">
                  <a:pos x="1535" y="1157"/>
                </a:cxn>
                <a:cxn ang="0">
                  <a:pos x="1395" y="951"/>
                </a:cxn>
                <a:cxn ang="0">
                  <a:pos x="1236" y="756"/>
                </a:cxn>
                <a:cxn ang="0">
                  <a:pos x="1061" y="582"/>
                </a:cxn>
                <a:cxn ang="0">
                  <a:pos x="876" y="426"/>
                </a:cxn>
                <a:cxn ang="0">
                  <a:pos x="672" y="294"/>
                </a:cxn>
                <a:cxn ang="0">
                  <a:pos x="455" y="174"/>
                </a:cxn>
                <a:cxn ang="0">
                  <a:pos x="234" y="7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22" y="89"/>
                </a:cxn>
                <a:cxn ang="0">
                  <a:pos x="446" y="185"/>
                </a:cxn>
                <a:cxn ang="0">
                  <a:pos x="662" y="305"/>
                </a:cxn>
                <a:cxn ang="0">
                  <a:pos x="866" y="437"/>
                </a:cxn>
                <a:cxn ang="0">
                  <a:pos x="1052" y="593"/>
                </a:cxn>
                <a:cxn ang="0">
                  <a:pos x="1226" y="767"/>
                </a:cxn>
                <a:cxn ang="0">
                  <a:pos x="1385" y="960"/>
                </a:cxn>
                <a:cxn ang="0">
                  <a:pos x="1526" y="1167"/>
                </a:cxn>
                <a:cxn ang="0">
                  <a:pos x="1640" y="1377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342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10" y="88"/>
                </a:cxn>
                <a:cxn ang="0">
                  <a:pos x="426" y="190"/>
                </a:cxn>
                <a:cxn ang="0">
                  <a:pos x="630" y="304"/>
                </a:cxn>
                <a:cxn ang="0">
                  <a:pos x="818" y="442"/>
                </a:cxn>
                <a:cxn ang="0">
                  <a:pos x="998" y="592"/>
                </a:cxn>
                <a:cxn ang="0">
                  <a:pos x="1164" y="766"/>
                </a:cxn>
                <a:cxn ang="0">
                  <a:pos x="1310" y="942"/>
                </a:cxn>
                <a:cxn ang="0">
                  <a:pos x="1454" y="1146"/>
                </a:cxn>
                <a:cxn ang="0">
                  <a:pos x="1536" y="1298"/>
                </a:cxn>
                <a:cxn ang="0">
                  <a:pos x="1614" y="1456"/>
                </a:cxn>
                <a:cxn ang="0">
                  <a:pos x="1682" y="1616"/>
                </a:cxn>
                <a:cxn ang="0">
                  <a:pos x="1733" y="1768"/>
                </a:cxn>
                <a:cxn ang="0">
                  <a:pos x="1745" y="1768"/>
                </a:cxn>
                <a:cxn ang="0">
                  <a:pos x="1691" y="1606"/>
                </a:cxn>
                <a:cxn ang="0">
                  <a:pos x="1623" y="1445"/>
                </a:cxn>
                <a:cxn ang="0">
                  <a:pos x="1547" y="1288"/>
                </a:cxn>
                <a:cxn ang="0">
                  <a:pos x="1463" y="1136"/>
                </a:cxn>
                <a:cxn ang="0">
                  <a:pos x="1320" y="932"/>
                </a:cxn>
                <a:cxn ang="0">
                  <a:pos x="1173" y="755"/>
                </a:cxn>
                <a:cxn ang="0">
                  <a:pos x="1008" y="581"/>
                </a:cxn>
                <a:cxn ang="0">
                  <a:pos x="827" y="431"/>
                </a:cxn>
                <a:cxn ang="0">
                  <a:pos x="642" y="293"/>
                </a:cxn>
                <a:cxn ang="0">
                  <a:pos x="437" y="179"/>
                </a:cxn>
                <a:cxn ang="0">
                  <a:pos x="222" y="7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6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7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8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434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8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12DD561-117A-0F40-BD76-9D818E0E82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0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emf"/><Relationship Id="rId5" Type="http://schemas.openxmlformats.org/officeDocument/2006/relationships/image" Target="../media/image1.e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8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7.emf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/>
              <a:t>CSSE463: Image Recognition 	Day 9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Look at course schedule:</a:t>
            </a:r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Lab 3 (edges) due soon</a:t>
            </a:r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Test 1 (soon)</a:t>
            </a:r>
          </a:p>
          <a:p>
            <a:pPr lvl="2" eaLnBrk="1" hangingPunct="1">
              <a:buFont typeface="Wingdings" panose="05000000000000000000" pitchFamily="2" charset="2"/>
              <a:buChar char="l"/>
              <a:defRPr/>
            </a:pPr>
            <a:r>
              <a:rPr lang="en-US" sz="2000" dirty="0"/>
              <a:t>Mostly written problems too long for in-class quizzes</a:t>
            </a:r>
          </a:p>
          <a:p>
            <a:pPr lvl="2" eaLnBrk="1" hangingPunct="1">
              <a:buFont typeface="Wingdings" panose="05000000000000000000" pitchFamily="2" charset="2"/>
              <a:buChar char="l"/>
              <a:defRPr/>
            </a:pPr>
            <a:r>
              <a:rPr lang="en-US" sz="2000" dirty="0"/>
              <a:t>I’ll distribute this week</a:t>
            </a:r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You could start the (already posted) Sunset detector this week to save a crazy week 5: you know how to extract the features.</a:t>
            </a:r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And term project coming soon!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/>
              <a:t>Today: region properties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Representing a Region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/>
              <a:t>Review: Connected components labels groups of connected pixels.</a:t>
            </a:r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/>
              <a:t>4-connectivity vs. 8-connectivity matters</a:t>
            </a:r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/>
              <a:t>Could you write a recursive algorithm for connected components?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6705600" y="4495800"/>
            <a:ext cx="2057400" cy="20574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6705600" y="3810000"/>
            <a:ext cx="685800" cy="6858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6019800" y="4495800"/>
            <a:ext cx="685800" cy="6858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18438" name="Line 7"/>
          <p:cNvSpPr>
            <a:spLocks noChangeShapeType="1"/>
          </p:cNvSpPr>
          <p:nvPr/>
        </p:nvSpPr>
        <p:spPr bwMode="auto">
          <a:xfrm>
            <a:off x="7391400" y="4495800"/>
            <a:ext cx="0" cy="2057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8077200" y="4495800"/>
            <a:ext cx="0" cy="2057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>
            <a:off x="6705600" y="5867400"/>
            <a:ext cx="20574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>
            <a:off x="6705600" y="5181600"/>
            <a:ext cx="20574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solidFill>
                  <a:schemeClr val="folHlink"/>
                </a:solidFill>
              </a:rPr>
              <a:t>Region properties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/>
              <a:t>Includes location, size, shape, and orientation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/>
              <a:t>Focus on binary images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6705600" y="4495800"/>
            <a:ext cx="2057400" cy="20574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6705600" y="3810000"/>
            <a:ext cx="685800" cy="6858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6019800" y="4495800"/>
            <a:ext cx="685800" cy="68580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>
            <a:off x="7391400" y="4495800"/>
            <a:ext cx="0" cy="2057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8077200" y="4495800"/>
            <a:ext cx="0" cy="205740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>
            <a:off x="6705600" y="5867400"/>
            <a:ext cx="20574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>
            <a:off x="6705600" y="5181600"/>
            <a:ext cx="20574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/>
              <a:t>Region Properties</a:t>
            </a:r>
            <a:br>
              <a:rPr lang="en-US" sz="4000"/>
            </a:br>
            <a:r>
              <a:rPr lang="en-US" sz="3200"/>
              <a:t>Area and Centroid</a:t>
            </a:r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Area: sum of pixels in region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sz="2800" dirty="0" err="1"/>
              <a:t>Centroid</a:t>
            </a:r>
            <a:r>
              <a:rPr lang="en-US" sz="2800" dirty="0"/>
              <a:t>: (</a:t>
            </a:r>
            <a:r>
              <a:rPr lang="en-US" sz="2800" dirty="0" err="1"/>
              <a:t>avg</a:t>
            </a:r>
            <a:r>
              <a:rPr lang="en-US" sz="2800" dirty="0"/>
              <a:t> row, </a:t>
            </a:r>
            <a:r>
              <a:rPr lang="en-US" sz="2800" dirty="0" err="1"/>
              <a:t>avg</a:t>
            </a:r>
            <a:r>
              <a:rPr lang="en-US" sz="2800" dirty="0"/>
              <a:t> column) = 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endParaRPr lang="en-US" sz="28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endParaRPr lang="en-US" sz="2800" dirty="0"/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endParaRPr lang="en-US" sz="2400" dirty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dirty="0"/>
              <a:t>Recall that </a:t>
            </a:r>
            <a:r>
              <a:rPr lang="en-US" i="1" dirty="0"/>
              <a:t>find </a:t>
            </a:r>
            <a:r>
              <a:rPr lang="en-US" dirty="0"/>
              <a:t>returns row and column coordinates if you ask it to do so: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dirty="0"/>
              <a:t>[</a:t>
            </a:r>
            <a:r>
              <a:rPr lang="en-US" dirty="0" err="1"/>
              <a:t>r,c</a:t>
            </a:r>
            <a:r>
              <a:rPr lang="en-US" dirty="0"/>
              <a:t>] = find(mask == 1)</a:t>
            </a:r>
          </a:p>
          <a:p>
            <a:pPr lvl="1"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endParaRPr lang="en-US" sz="2400" dirty="0"/>
          </a:p>
        </p:txBody>
      </p:sp>
      <p:graphicFrame>
        <p:nvGraphicFramePr>
          <p:cNvPr id="22531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19800" y="1524000"/>
          <a:ext cx="1371600" cy="81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2" name="Equation" r:id="rId4" imgW="749300" imgH="431800" progId="Equation.3">
                  <p:embed/>
                </p:oleObj>
              </mc:Choice>
              <mc:Fallback>
                <p:oleObj name="Equation" r:id="rId4" imgW="7493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0" y="1524000"/>
                        <a:ext cx="1371600" cy="81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1828800" y="3616325"/>
          <a:ext cx="15240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3" name="Equation" r:id="rId6" imgW="952500" imgH="533400" progId="Equation.3">
                  <p:embed/>
                </p:oleObj>
              </mc:Choice>
              <mc:Fallback>
                <p:oleObj name="Equation" r:id="rId6" imgW="952500" imgH="533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616325"/>
                        <a:ext cx="15240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6"/>
          <p:cNvGraphicFramePr>
            <a:graphicFrameLocks noChangeAspect="1"/>
          </p:cNvGraphicFramePr>
          <p:nvPr/>
        </p:nvGraphicFramePr>
        <p:xfrm>
          <a:off x="3733800" y="3603625"/>
          <a:ext cx="1524000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4" name="Equation" r:id="rId8" imgW="952500" imgH="533400" progId="Equation.3">
                  <p:embed/>
                </p:oleObj>
              </mc:Choice>
              <mc:Fallback>
                <p:oleObj name="Equation" r:id="rId8" imgW="952500" imgH="5334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3603625"/>
                        <a:ext cx="1524000" cy="879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7"/>
          <p:cNvGraphicFramePr>
            <a:graphicFrameLocks noChangeAspect="1"/>
          </p:cNvGraphicFramePr>
          <p:nvPr/>
        </p:nvGraphicFramePr>
        <p:xfrm>
          <a:off x="6315075" y="2484438"/>
          <a:ext cx="10223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5" name="Equation" r:id="rId10" imgW="444500" imgH="228600" progId="Equation.3">
                  <p:embed/>
                </p:oleObj>
              </mc:Choice>
              <mc:Fallback>
                <p:oleObj name="Equation" r:id="rId10" imgW="44450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5075" y="2484438"/>
                        <a:ext cx="1022350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TextBox 9"/>
          <p:cNvSpPr txBox="1">
            <a:spLocks noChangeArrowheads="1"/>
          </p:cNvSpPr>
          <p:nvPr/>
        </p:nvSpPr>
        <p:spPr bwMode="auto">
          <a:xfrm>
            <a:off x="8651875" y="6477000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Q1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Bounding box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267200" cy="3733800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/>
              <a:t>Can be used to describe a region’s location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/>
              <a:t>For region to right, (</a:t>
            </a:r>
            <a:r>
              <a:rPr lang="en-US" dirty="0" err="1"/>
              <a:t>r</a:t>
            </a:r>
            <a:r>
              <a:rPr lang="en-US" baseline="-25000" dirty="0" err="1"/>
              <a:t>min</a:t>
            </a:r>
            <a:r>
              <a:rPr lang="en-US" dirty="0"/>
              <a:t>, </a:t>
            </a:r>
            <a:r>
              <a:rPr lang="en-US" dirty="0" err="1"/>
              <a:t>r</a:t>
            </a:r>
            <a:r>
              <a:rPr lang="en-US" baseline="-25000" dirty="0" err="1"/>
              <a:t>max</a:t>
            </a:r>
            <a:r>
              <a:rPr lang="en-US" dirty="0"/>
              <a:t>, </a:t>
            </a:r>
            <a:r>
              <a:rPr lang="en-US" dirty="0" err="1"/>
              <a:t>c</a:t>
            </a:r>
            <a:r>
              <a:rPr lang="en-US" baseline="-25000" dirty="0" err="1"/>
              <a:t>min</a:t>
            </a:r>
            <a:r>
              <a:rPr lang="en-US" dirty="0"/>
              <a:t>, </a:t>
            </a:r>
            <a:r>
              <a:rPr lang="en-US" dirty="0" err="1"/>
              <a:t>c</a:t>
            </a:r>
            <a:r>
              <a:rPr lang="en-US" baseline="-25000" dirty="0" err="1"/>
              <a:t>max</a:t>
            </a:r>
            <a:r>
              <a:rPr lang="en-US" dirty="0"/>
              <a:t>) = (1,4,4,7)</a:t>
            </a:r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endParaRPr lang="en-US" dirty="0"/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dirty="0" err="1"/>
              <a:t>Matlab</a:t>
            </a:r>
            <a:r>
              <a:rPr lang="en-US" dirty="0"/>
              <a:t> returns</a:t>
            </a:r>
            <a:br>
              <a:rPr lang="en-US" dirty="0"/>
            </a:br>
            <a:r>
              <a:rPr lang="en-US" sz="2400" dirty="0"/>
              <a:t>(</a:t>
            </a:r>
            <a:r>
              <a:rPr lang="en-US" sz="2400" dirty="0" err="1"/>
              <a:t>x</a:t>
            </a:r>
            <a:r>
              <a:rPr lang="en-US" sz="2400" baseline="-25000" dirty="0" err="1"/>
              <a:t>min</a:t>
            </a:r>
            <a:r>
              <a:rPr lang="en-US" sz="2400" dirty="0"/>
              <a:t>, </a:t>
            </a:r>
            <a:r>
              <a:rPr lang="en-US" sz="2400" dirty="0" err="1"/>
              <a:t>y</a:t>
            </a:r>
            <a:r>
              <a:rPr lang="en-US" sz="2400" baseline="-25000" dirty="0" err="1"/>
              <a:t>min</a:t>
            </a:r>
            <a:r>
              <a:rPr lang="en-US" sz="2400" dirty="0"/>
              <a:t>, width, height)</a:t>
            </a:r>
            <a:endParaRPr lang="en-US" dirty="0"/>
          </a:p>
        </p:txBody>
      </p:sp>
      <p:pic>
        <p:nvPicPr>
          <p:cNvPr id="2457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99" t="78633" r="27568" b="6778"/>
          <a:stretch>
            <a:fillRect/>
          </a:stretch>
        </p:blipFill>
        <p:spPr bwMode="auto">
          <a:xfrm>
            <a:off x="4876800" y="1828800"/>
            <a:ext cx="3536950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0" name="Rectangle 5"/>
          <p:cNvSpPr>
            <a:spLocks noChangeArrowheads="1"/>
          </p:cNvSpPr>
          <p:nvPr/>
        </p:nvSpPr>
        <p:spPr bwMode="auto">
          <a:xfrm>
            <a:off x="6553200" y="1981200"/>
            <a:ext cx="1524000" cy="68580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4581" name="TextBox 6"/>
          <p:cNvSpPr txBox="1">
            <a:spLocks noChangeArrowheads="1"/>
          </p:cNvSpPr>
          <p:nvPr/>
        </p:nvSpPr>
        <p:spPr bwMode="auto">
          <a:xfrm>
            <a:off x="5410200" y="4038600"/>
            <a:ext cx="3429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i="1"/>
              <a:t>Extent</a:t>
            </a:r>
            <a:r>
              <a:rPr lang="en-US" altLang="en-US" sz="1800"/>
              <a:t> = (area of region)/</a:t>
            </a:r>
            <a:br>
              <a:rPr lang="en-US" altLang="en-US" sz="1800"/>
            </a:br>
            <a:r>
              <a:rPr lang="en-US" altLang="en-US" sz="1800"/>
              <a:t>	(area of bounding box)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What types of shapes have </a:t>
            </a:r>
            <a:br>
              <a:rPr lang="en-US" altLang="en-US" sz="1800"/>
            </a:br>
            <a:r>
              <a:rPr lang="en-US" altLang="en-US" sz="1800"/>
              <a:t>maximal/minimal extent?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Perimeter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2800"/>
              <a:t>Perimeter (assume no holes)</a:t>
            </a:r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 sz="2400"/>
              <a:t>The set of interior border pixels</a:t>
            </a:r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endParaRPr lang="en-US" sz="2400"/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endParaRPr lang="en-US" sz="2400"/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 sz="2400"/>
              <a:t>Interpretation, please?</a:t>
            </a:r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 sz="2400"/>
              <a:t>In Matlab P</a:t>
            </a:r>
            <a:r>
              <a:rPr lang="en-US" sz="2400" baseline="-25000"/>
              <a:t>8</a:t>
            </a:r>
            <a:r>
              <a:rPr lang="en-US" sz="2400"/>
              <a:t>(region) is called </a:t>
            </a:r>
            <a:r>
              <a:rPr lang="en-US" sz="2400" b="1"/>
              <a:t>bwperim(region, </a:t>
            </a:r>
            <a:r>
              <a:rPr lang="en-US" sz="2400" b="1">
                <a:solidFill>
                  <a:schemeClr val="folHlink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4</a:t>
            </a:r>
            <a:r>
              <a:rPr lang="en-US" sz="2400" b="1"/>
              <a:t>)</a:t>
            </a:r>
            <a:r>
              <a:rPr lang="en-US" sz="2400"/>
              <a:t> because the border pixels are connected with the background using a 4-neighborhood.</a:t>
            </a:r>
          </a:p>
          <a:p>
            <a:pPr lvl="2" eaLnBrk="1" hangingPunct="1">
              <a:buFont typeface="Wingdings" panose="05000000000000000000" pitchFamily="2" charset="2"/>
              <a:buChar char="l"/>
              <a:defRPr/>
            </a:pPr>
            <a:r>
              <a:rPr lang="en-US" sz="2000"/>
              <a:t>The output is a mask</a:t>
            </a:r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 sz="2400"/>
              <a:t>The definition for P</a:t>
            </a:r>
            <a:r>
              <a:rPr lang="en-US" sz="2400" baseline="-25000"/>
              <a:t>4 </a:t>
            </a:r>
            <a:r>
              <a:rPr lang="en-US" sz="2400"/>
              <a:t>is dual to P</a:t>
            </a:r>
            <a:r>
              <a:rPr lang="en-US" sz="2400" baseline="-25000"/>
              <a:t>8 </a:t>
            </a:r>
            <a:r>
              <a:rPr lang="en-US" sz="2400"/>
              <a:t>.</a:t>
            </a:r>
          </a:p>
        </p:txBody>
      </p:sp>
      <p:graphicFrame>
        <p:nvGraphicFramePr>
          <p:cNvPr id="26627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533525" y="2686050"/>
          <a:ext cx="6400800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3" name="Equation" r:id="rId4" imgW="2933700" imgH="254000" progId="Equation.3">
                  <p:embed/>
                </p:oleObj>
              </mc:Choice>
              <mc:Fallback>
                <p:oleObj name="Equation" r:id="rId4" imgW="2933700" imgH="2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3525" y="2686050"/>
                        <a:ext cx="6400800" cy="652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7772400" y="5486400"/>
            <a:ext cx="679450" cy="679450"/>
          </a:xfrm>
          <a:prstGeom prst="rect">
            <a:avLst/>
          </a:prstGeom>
          <a:solidFill>
            <a:schemeClr val="hlink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29" name="Rectangle 6"/>
          <p:cNvSpPr>
            <a:spLocks noChangeArrowheads="1"/>
          </p:cNvSpPr>
          <p:nvPr/>
        </p:nvSpPr>
        <p:spPr bwMode="auto">
          <a:xfrm>
            <a:off x="7772400" y="5257800"/>
            <a:ext cx="227013" cy="227013"/>
          </a:xfrm>
          <a:prstGeom prst="rect">
            <a:avLst/>
          </a:prstGeom>
          <a:solidFill>
            <a:schemeClr val="hlink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0" name="Rectangle 7"/>
          <p:cNvSpPr>
            <a:spLocks noChangeArrowheads="1"/>
          </p:cNvSpPr>
          <p:nvPr/>
        </p:nvSpPr>
        <p:spPr bwMode="auto">
          <a:xfrm>
            <a:off x="7543800" y="5486400"/>
            <a:ext cx="227013" cy="227013"/>
          </a:xfrm>
          <a:prstGeom prst="rect">
            <a:avLst/>
          </a:prstGeom>
          <a:solidFill>
            <a:schemeClr val="hlink"/>
          </a:solidFill>
          <a:ln w="190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/>
          </a:p>
        </p:txBody>
      </p:sp>
      <p:sp>
        <p:nvSpPr>
          <p:cNvPr id="26631" name="Line 8"/>
          <p:cNvSpPr>
            <a:spLocks noChangeShapeType="1"/>
          </p:cNvSpPr>
          <p:nvPr/>
        </p:nvSpPr>
        <p:spPr bwMode="auto">
          <a:xfrm>
            <a:off x="8001000" y="5486400"/>
            <a:ext cx="1588" cy="6794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2" name="Line 9"/>
          <p:cNvSpPr>
            <a:spLocks noChangeShapeType="1"/>
          </p:cNvSpPr>
          <p:nvPr/>
        </p:nvSpPr>
        <p:spPr bwMode="auto">
          <a:xfrm>
            <a:off x="8229600" y="5486400"/>
            <a:ext cx="1588" cy="67945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>
            <a:off x="7772400" y="5715000"/>
            <a:ext cx="679450" cy="158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1"/>
          <p:cNvSpPr>
            <a:spLocks noChangeShapeType="1"/>
          </p:cNvSpPr>
          <p:nvPr/>
        </p:nvSpPr>
        <p:spPr bwMode="auto">
          <a:xfrm>
            <a:off x="7772400" y="5943600"/>
            <a:ext cx="679450" cy="1588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Perimeter length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Assume we have an algorithm to list the </a:t>
            </a:r>
            <a:r>
              <a:rPr lang="en-US" sz="2400" dirty="0">
                <a:effectLst/>
              </a:rPr>
              <a:t>perimeter pixels in a chain of neighboring pixels…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2000" dirty="0" err="1"/>
              <a:t>Matlab’s</a:t>
            </a:r>
            <a:r>
              <a:rPr lang="en-US" sz="2000" dirty="0"/>
              <a:t> </a:t>
            </a:r>
            <a:r>
              <a:rPr lang="en-US" sz="2000" dirty="0" err="1"/>
              <a:t>bwtraceboundary</a:t>
            </a:r>
            <a:endParaRPr lang="en-US" sz="2000" dirty="0"/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endParaRPr lang="en-US" sz="2400" dirty="0"/>
          </a:p>
          <a:p>
            <a:pPr marL="914400" lvl="1" indent="-4572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2000" dirty="0"/>
              <a:t>On the test, you may study the “inner boundary tracing” algorithm (from text)</a:t>
            </a:r>
          </a:p>
          <a:p>
            <a:pPr marL="1295400" lvl="2" indent="-381000" eaLnBrk="1" hangingPunct="1">
              <a:lnSpc>
                <a:spcPct val="90000"/>
              </a:lnSpc>
              <a:buFont typeface="Wingdings" panose="05000000000000000000" pitchFamily="2" charset="2"/>
              <a:buAutoNum type="arabicPeriod"/>
              <a:defRPr/>
            </a:pPr>
            <a:r>
              <a:rPr lang="en-US" sz="1800" dirty="0"/>
              <a:t>Extremely efficient representation for large regions</a:t>
            </a:r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endParaRPr lang="en-US" sz="2400" dirty="0"/>
          </a:p>
          <a:p>
            <a:pPr marL="533400" indent="-533400"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…to find perimeter length, denoted PL or |P|: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sz="2000" dirty="0">
                <a:effectLst/>
              </a:rPr>
              <a:t>Each pair of horizontal/vert. neighbors contributes 1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sz="2000" dirty="0">
                <a:effectLst/>
              </a:rPr>
              <a:t>Each pair of diagonal neighbors contributes </a:t>
            </a:r>
            <a:r>
              <a:rPr lang="en-US" sz="2000" dirty="0" err="1">
                <a:effectLst/>
              </a:rPr>
              <a:t>sqrt</a:t>
            </a:r>
            <a:r>
              <a:rPr lang="en-US" sz="2000" dirty="0">
                <a:effectLst/>
              </a:rPr>
              <a:t>(2)</a:t>
            </a:r>
          </a:p>
          <a:p>
            <a:pPr marL="914400" lvl="1" indent="-457200" eaLnBrk="1" hangingPunct="1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en-US" sz="2000" dirty="0"/>
              <a:t>Which is typically shorter, |P</a:t>
            </a:r>
            <a:r>
              <a:rPr lang="en-US" sz="2000" baseline="-25000" dirty="0"/>
              <a:t>8</a:t>
            </a:r>
            <a:r>
              <a:rPr lang="en-US" sz="2000" dirty="0"/>
              <a:t>| or |P</a:t>
            </a:r>
            <a:r>
              <a:rPr lang="en-US" sz="2000" baseline="-25000" dirty="0"/>
              <a:t>4</a:t>
            </a:r>
            <a:r>
              <a:rPr lang="en-US" sz="2000" dirty="0"/>
              <a:t>| ?</a:t>
            </a:r>
          </a:p>
        </p:txBody>
      </p:sp>
      <p:sp>
        <p:nvSpPr>
          <p:cNvPr id="28675" name="TextBox 5"/>
          <p:cNvSpPr txBox="1">
            <a:spLocks noChangeArrowheads="1"/>
          </p:cNvSpPr>
          <p:nvPr/>
        </p:nvSpPr>
        <p:spPr bwMode="auto">
          <a:xfrm>
            <a:off x="8459788" y="6477000"/>
            <a:ext cx="684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Q2,3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Circularity measures</a:t>
            </a:r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67200" y="1524000"/>
            <a:ext cx="4724400" cy="45307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Circles (theoretically) have minimum ratio, C</a:t>
            </a:r>
            <a:r>
              <a:rPr lang="en-US" sz="2800" baseline="-25000" dirty="0"/>
              <a:t>1</a:t>
            </a:r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Why?</a:t>
            </a:r>
          </a:p>
          <a:p>
            <a:pPr lvl="2" eaLnBrk="1" hangingPunct="1">
              <a:buFont typeface="Wingdings" panose="05000000000000000000" pitchFamily="2" charset="2"/>
              <a:buChar char="l"/>
              <a:defRPr/>
            </a:pPr>
            <a:endParaRPr lang="en-US" sz="2000" dirty="0"/>
          </a:p>
          <a:p>
            <a:pPr eaLnBrk="1" hangingPunct="1">
              <a:buFont typeface="Wingdings" panose="05000000000000000000" pitchFamily="2" charset="2"/>
              <a:buChar char="l"/>
              <a:defRPr/>
            </a:pPr>
            <a:r>
              <a:rPr lang="en-US" sz="2800" dirty="0"/>
              <a:t>Having a small standard deviation gives a larger circularity.</a:t>
            </a:r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Sample </a:t>
            </a:r>
            <a:r>
              <a:rPr lang="en-US" sz="2400" i="1" dirty="0"/>
              <a:t>radial representations </a:t>
            </a:r>
            <a:r>
              <a:rPr lang="en-US" sz="2400" dirty="0"/>
              <a:t>of images</a:t>
            </a:r>
          </a:p>
          <a:p>
            <a:pPr lvl="1" eaLnBrk="1" hangingPunct="1">
              <a:buFont typeface="Wingdings" panose="05000000000000000000" pitchFamily="2" charset="2"/>
              <a:buChar char="l"/>
              <a:defRPr/>
            </a:pPr>
            <a:r>
              <a:rPr lang="en-US" sz="2400" dirty="0"/>
              <a:t>What’s a circle’s C</a:t>
            </a:r>
            <a:r>
              <a:rPr lang="en-US" sz="2400" baseline="-25000" dirty="0"/>
              <a:t>2</a:t>
            </a:r>
            <a:r>
              <a:rPr lang="en-US" sz="2400" dirty="0"/>
              <a:t>?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sz="2400" dirty="0"/>
          </a:p>
        </p:txBody>
      </p:sp>
      <p:graphicFrame>
        <p:nvGraphicFramePr>
          <p:cNvPr id="30723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389063" y="1600200"/>
          <a:ext cx="134937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0" name="Equation" r:id="rId4" imgW="800100" imgH="508000" progId="Equation.3">
                  <p:embed/>
                </p:oleObj>
              </mc:Choice>
              <mc:Fallback>
                <p:oleObj name="Equation" r:id="rId4" imgW="800100" imgH="508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9063" y="1600200"/>
                        <a:ext cx="1349375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4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28600" y="2671763"/>
          <a:ext cx="4114800" cy="3279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1" name="Equation" r:id="rId6" imgW="4051300" imgH="3225800" progId="Equation.3">
                  <p:embed/>
                </p:oleObj>
              </mc:Choice>
              <mc:Fallback>
                <p:oleObj name="Equation" r:id="rId6" imgW="4051300" imgH="3225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2671763"/>
                        <a:ext cx="4114800" cy="3279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TextBox 7"/>
          <p:cNvSpPr txBox="1">
            <a:spLocks noChangeArrowheads="1"/>
          </p:cNvSpPr>
          <p:nvPr/>
        </p:nvSpPr>
        <p:spPr bwMode="auto">
          <a:xfrm>
            <a:off x="7772400" y="6477000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folHlink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/>
              <a:t>Q2,skip Q4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</Template>
  <TotalTime>10626</TotalTime>
  <Words>484</Words>
  <Application>Microsoft Macintosh PowerPoint</Application>
  <PresentationFormat>On-screen Show (4:3)</PresentationFormat>
  <Paragraphs>76</Paragraphs>
  <Slides>8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Wingdings</vt:lpstr>
      <vt:lpstr>Orbit</vt:lpstr>
      <vt:lpstr>Equation</vt:lpstr>
      <vt:lpstr>CSSE463: Image Recognition  Day 9</vt:lpstr>
      <vt:lpstr>Representing a Region</vt:lpstr>
      <vt:lpstr>Region properties</vt:lpstr>
      <vt:lpstr>Region Properties Area and Centroid</vt:lpstr>
      <vt:lpstr>Bounding box</vt:lpstr>
      <vt:lpstr>Perimeter</vt:lpstr>
      <vt:lpstr>Perimeter length</vt:lpstr>
      <vt:lpstr>Circularity measures</vt:lpstr>
    </vt:vector>
  </TitlesOfParts>
  <Company>Rose-Hulman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Boutell</dc:creator>
  <cp:lastModifiedBy>Boutell, Matthew R</cp:lastModifiedBy>
  <cp:revision>395</cp:revision>
  <dcterms:created xsi:type="dcterms:W3CDTF">2006-02-27T20:44:00Z</dcterms:created>
  <dcterms:modified xsi:type="dcterms:W3CDTF">2019-12-13T21:28:45Z</dcterms:modified>
</cp:coreProperties>
</file>