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sldIdLst>
    <p:sldId id="265" r:id="rId2"/>
    <p:sldId id="331" r:id="rId3"/>
    <p:sldId id="319" r:id="rId4"/>
    <p:sldId id="322" r:id="rId5"/>
    <p:sldId id="308" r:id="rId6"/>
    <p:sldId id="309" r:id="rId7"/>
    <p:sldId id="310" r:id="rId8"/>
    <p:sldId id="335" r:id="rId9"/>
    <p:sldId id="336" r:id="rId10"/>
    <p:sldId id="337" r:id="rId11"/>
    <p:sldId id="338" r:id="rId12"/>
    <p:sldId id="339" r:id="rId13"/>
    <p:sldId id="340" r:id="rId14"/>
    <p:sldId id="341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56"/>
    <p:restoredTop sz="94593"/>
  </p:normalViewPr>
  <p:slideViewPr>
    <p:cSldViewPr>
      <p:cViewPr varScale="1">
        <p:scale>
          <a:sx n="117" d="100"/>
          <a:sy n="117" d="100"/>
        </p:scale>
        <p:origin x="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175CC91-A73D-4899-97CD-86C7E7C19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17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E5775-0DE5-4BB0-8832-7239AC86E56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86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Thomas Root was the first one to point out…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75CC91-A73D-4899-97CD-86C7E7C1978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04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6E9276-F09B-452B-A4E6-3FDFE2C11ED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22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082C8-D5B0-4E9C-8D49-2B021ECBE97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92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9E826-6EEA-49EC-BFCE-6147B1C646E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7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9080B-D035-4FEE-AEC6-7E88E6426C6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0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8F315D-F423-4E09-A9CA-0ADEF0EC3D4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59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15B89C-CAF4-4746-AE91-A1BB256227E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5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74C16-D12C-403A-AFA2-2A77970769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96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5366-1B7F-431A-B5D7-6575458A9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57D9A-5813-46AD-B22F-A23781A7B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94377-1726-409F-A0A0-993723BFB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651D7-64C1-4B97-895E-A9A68C2AC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F9D3B-042A-486A-BEFC-D707ECBF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F6788-5F02-4E64-81F8-BE801D99E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67414-C681-4D5A-A518-0D785EF94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F8519-04F5-4A42-AF57-2F6577FDB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4E3AC-5176-409A-9DB2-F755F4B0A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0097A-1902-4B4C-8AC9-2EFB349ED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1E9DD-F19B-4351-B928-9C35B8108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A00AB-74C6-4545-91F1-725F7CD9E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7C95-3656-4418-B082-FF0CF4989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2EC0D-3871-48C9-A9A2-19060F023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1F456A9D-FE47-48F1-93A9-1B34A0D1D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9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CSSE463: Image Recognition 	Day 6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Yesterday: </a:t>
            </a:r>
            <a:r>
              <a:rPr lang="en-US" sz="1800" dirty="0"/>
              <a:t>Local, global, and </a:t>
            </a:r>
            <a:r>
              <a:rPr lang="en-US" sz="1800" i="1" dirty="0"/>
              <a:t>point</a:t>
            </a:r>
            <a:r>
              <a:rPr lang="en-US" sz="1800" dirty="0"/>
              <a:t> (neighborhood = only the pixel itself) operators use different context, but </a:t>
            </a:r>
            <a:r>
              <a:rPr lang="en-US" sz="1800" b="1" dirty="0"/>
              <a:t>all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operate on entire image,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changing one pixel at a time!!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Lab is due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Fruit-finder deadline </a:t>
            </a:r>
            <a:r>
              <a:rPr lang="en-US" sz="2000" b="1" dirty="0"/>
              <a:t>Friday</a:t>
            </a:r>
            <a:r>
              <a:rPr lang="en-US" sz="2000" dirty="0"/>
              <a:t>, 11:00pm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Please leave time for a solid write-up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Nice example of how to show results: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See rubric online for other standards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Questions?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/>
              <a:t>Today: edge features (another local operator)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err="1"/>
              <a:t>Sonka</a:t>
            </a:r>
            <a:r>
              <a:rPr lang="en-US" sz="1800" dirty="0"/>
              <a:t> 5.3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743200"/>
            <a:ext cx="18002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8459788" y="6477000"/>
            <a:ext cx="697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Q1-2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Edge gradient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828800" y="2514600"/>
            <a:ext cx="3657600" cy="35814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4" name="Right Triangle 5"/>
          <p:cNvSpPr>
            <a:spLocks noChangeArrowheads="1"/>
          </p:cNvSpPr>
          <p:nvPr/>
        </p:nvSpPr>
        <p:spPr bwMode="auto">
          <a:xfrm flipV="1">
            <a:off x="1828800" y="2514600"/>
            <a:ext cx="2819400" cy="3581400"/>
          </a:xfrm>
          <a:prstGeom prst="rtTriangl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5365" name="Straight Arrow Connector 7"/>
          <p:cNvCxnSpPr>
            <a:cxnSpLocks noChangeShapeType="1"/>
          </p:cNvCxnSpPr>
          <p:nvPr/>
        </p:nvCxnSpPr>
        <p:spPr bwMode="auto">
          <a:xfrm>
            <a:off x="3421063" y="4114800"/>
            <a:ext cx="1295400" cy="1588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15366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2819401" y="3505200"/>
            <a:ext cx="1219200" cy="3175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15367" name="Straight Arrow Connector 11"/>
          <p:cNvCxnSpPr>
            <a:cxnSpLocks noChangeShapeType="1"/>
          </p:cNvCxnSpPr>
          <p:nvPr/>
        </p:nvCxnSpPr>
        <p:spPr bwMode="auto">
          <a:xfrm flipH="1" flipV="1">
            <a:off x="2590800" y="3352800"/>
            <a:ext cx="838200" cy="76200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15368" name="TextBox 14"/>
          <p:cNvSpPr txBox="1">
            <a:spLocks noChangeArrowheads="1"/>
          </p:cNvSpPr>
          <p:nvPr/>
        </p:nvSpPr>
        <p:spPr bwMode="auto">
          <a:xfrm>
            <a:off x="4191000" y="37338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x</a:t>
            </a:r>
          </a:p>
        </p:txBody>
      </p:sp>
      <p:sp>
        <p:nvSpPr>
          <p:cNvPr id="15369" name="TextBox 15"/>
          <p:cNvSpPr txBox="1">
            <a:spLocks noChangeArrowheads="1"/>
          </p:cNvSpPr>
          <p:nvPr/>
        </p:nvSpPr>
        <p:spPr bwMode="auto">
          <a:xfrm>
            <a:off x="3429000" y="32004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</a:t>
            </a:r>
            <a:r>
              <a:rPr lang="en-US" baseline="-250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5370" name="TextBox 16"/>
          <p:cNvSpPr txBox="1">
            <a:spLocks noChangeArrowheads="1"/>
          </p:cNvSpPr>
          <p:nvPr/>
        </p:nvSpPr>
        <p:spPr bwMode="auto">
          <a:xfrm>
            <a:off x="2252664" y="3091656"/>
            <a:ext cx="414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</a:t>
            </a:r>
            <a:r>
              <a:rPr lang="en-US" dirty="0">
                <a:solidFill>
                  <a:schemeClr val="bg1"/>
                </a:solidFill>
              </a:rPr>
              <a:t>f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15371" name="TextBox 17"/>
          <p:cNvSpPr txBox="1">
            <a:spLocks noChangeArrowheads="1"/>
          </p:cNvSpPr>
          <p:nvPr/>
        </p:nvSpPr>
        <p:spPr bwMode="auto">
          <a:xfrm>
            <a:off x="838200" y="1295400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Vector pointing in direction of greatest positive change.</a:t>
            </a:r>
          </a:p>
          <a:p>
            <a:r>
              <a:rPr lang="en-US" sz="2400" dirty="0"/>
              <a:t>	We want its magnitude and direction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5669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1. Find partials using filters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08513"/>
            <a:ext cx="8229600" cy="106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Note that this is 1D filter, but averaged over 3 rows (for </a:t>
            </a:r>
            <a:r>
              <a:rPr lang="en-US" sz="2000" dirty="0" err="1"/>
              <a:t>df</a:t>
            </a:r>
            <a:r>
              <a:rPr lang="en-US" sz="2000" dirty="0"/>
              <a:t>/</a:t>
            </a:r>
            <a:r>
              <a:rPr lang="en-US" sz="2000" dirty="0" err="1"/>
              <a:t>dx</a:t>
            </a:r>
            <a:r>
              <a:rPr lang="en-US" sz="2000" dirty="0"/>
              <a:t>) or 3 cols (for </a:t>
            </a:r>
            <a:r>
              <a:rPr lang="en-US" sz="2000" dirty="0" err="1"/>
              <a:t>df</a:t>
            </a:r>
            <a:r>
              <a:rPr lang="en-US" sz="2000" dirty="0"/>
              <a:t>/</a:t>
            </a:r>
            <a:r>
              <a:rPr lang="en-US" sz="2000" dirty="0" err="1"/>
              <a:t>dy</a:t>
            </a:r>
            <a:r>
              <a:rPr lang="en-US" sz="2000" dirty="0"/>
              <a:t>) and with 1/6 factored out to allow integer multiplication</a:t>
            </a:r>
          </a:p>
        </p:txBody>
      </p:sp>
      <p:graphicFrame>
        <p:nvGraphicFramePr>
          <p:cNvPr id="2051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57200" y="3246438"/>
          <a:ext cx="73152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4508280" imgH="711000" progId="Equation.3">
                  <p:embed/>
                </p:oleObj>
              </mc:Choice>
              <mc:Fallback>
                <p:oleObj name="Equation" r:id="rId3" imgW="4508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46438"/>
                        <a:ext cx="7315200" cy="1154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5675313"/>
          <a:ext cx="75438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5" imgW="4508280" imgH="457200" progId="Equation.3">
                  <p:embed/>
                </p:oleObj>
              </mc:Choice>
              <mc:Fallback>
                <p:oleObj name="Equation" r:id="rId5" imgW="4508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75313"/>
                        <a:ext cx="754380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Box 8"/>
          <p:cNvSpPr txBox="1">
            <a:spLocks noChangeArrowheads="1"/>
          </p:cNvSpPr>
          <p:nvPr/>
        </p:nvSpPr>
        <p:spPr bwMode="auto">
          <a:xfrm>
            <a:off x="8229600" y="6400800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Q6,7</a:t>
            </a:r>
          </a:p>
        </p:txBody>
      </p:sp>
      <p:graphicFrame>
        <p:nvGraphicFramePr>
          <p:cNvPr id="2056" name="Object 4"/>
          <p:cNvGraphicFramePr>
            <a:graphicFrameLocks noChangeAspect="1"/>
          </p:cNvGraphicFramePr>
          <p:nvPr/>
        </p:nvGraphicFramePr>
        <p:xfrm>
          <a:off x="9296400" y="1828800"/>
          <a:ext cx="718185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7" imgW="4152600" imgH="711000" progId="Equation.3">
                  <p:embed/>
                </p:oleObj>
              </mc:Choice>
              <mc:Fallback>
                <p:oleObj name="Equation" r:id="rId7" imgW="41526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6400" y="1828800"/>
                        <a:ext cx="7181850" cy="123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3875" y="1625600"/>
            <a:ext cx="71818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7578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2. Find edge gradient magnitude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Definition: the gradient,     , is the vector pointing in the direction of greatest change.</a:t>
            </a:r>
            <a:endParaRPr lang="en-US" sz="3600" dirty="0"/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defRPr/>
            </a:pPr>
            <a:r>
              <a:rPr lang="en-US" sz="2800" dirty="0"/>
              <a:t>To find its magnitude:</a:t>
            </a:r>
          </a:p>
          <a:p>
            <a:pPr eaLnBrk="1" hangingPunct="1">
              <a:defRPr/>
            </a:pPr>
            <a:endParaRPr lang="en-US" sz="2800" dirty="0"/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57400" y="3941762"/>
          <a:ext cx="25146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1434960" imgH="533160" progId="Equation.3">
                  <p:embed/>
                </p:oleObj>
              </mc:Choice>
              <mc:Fallback>
                <p:oleObj name="Equation" r:id="rId3" imgW="14349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941762"/>
                        <a:ext cx="2514600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0" y="1600200"/>
          <a:ext cx="5826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5" imgW="228600" imgH="203040" progId="Equation.3">
                  <p:embed/>
                </p:oleObj>
              </mc:Choice>
              <mc:Fallback>
                <p:oleObj name="Equation" r:id="rId5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0200"/>
                        <a:ext cx="58261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651875" y="6477000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Q2</a:t>
            </a:r>
          </a:p>
        </p:txBody>
      </p:sp>
    </p:spTree>
    <p:extLst>
      <p:ext uri="{BB962C8B-B14F-4D97-AF65-F5344CB8AC3E}">
        <p14:creationId xmlns:p14="http://schemas.microsoft.com/office/powerpoint/2010/main" val="1325527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3. Find edge gradient direction 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tan</a:t>
            </a:r>
            <a:r>
              <a:rPr lang="en-US" sz="2400" baseline="30000" dirty="0"/>
              <a:t>-1</a:t>
            </a:r>
            <a:r>
              <a:rPr lang="en-US" sz="2400" dirty="0"/>
              <a:t>(</a:t>
            </a:r>
            <a:r>
              <a:rPr lang="en-US" sz="2400" dirty="0" err="1"/>
              <a:t>y,x</a:t>
            </a:r>
            <a:r>
              <a:rPr lang="en-US" sz="2400" dirty="0"/>
              <a:t>)</a:t>
            </a:r>
            <a:endParaRPr lang="en-US" sz="2400" dirty="0">
              <a:latin typeface="Symbol" pitchFamily="18" charset="2"/>
            </a:endParaRPr>
          </a:p>
          <a:p>
            <a:pPr eaLnBrk="1" hangingPunct="1">
              <a:defRPr/>
            </a:pPr>
            <a:r>
              <a:rPr lang="en-US" sz="2400" dirty="0" err="1"/>
              <a:t>Matlab’s</a:t>
            </a:r>
            <a:r>
              <a:rPr lang="en-US" sz="2400" dirty="0"/>
              <a:t> atan2(</a:t>
            </a:r>
            <a:r>
              <a:rPr lang="en-US" sz="2400" dirty="0" err="1"/>
              <a:t>y,x</a:t>
            </a:r>
            <a:r>
              <a:rPr lang="en-US" sz="2400" dirty="0"/>
              <a:t>) gives full range, [-</a:t>
            </a:r>
            <a:r>
              <a:rPr lang="en-US" sz="2400" dirty="0">
                <a:latin typeface="Symbol" pitchFamily="18" charset="2"/>
              </a:rPr>
              <a:t>p, p]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81400" y="2990850"/>
            <a:ext cx="12954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4038600" y="2762250"/>
            <a:ext cx="381000" cy="3810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4419600" y="2609850"/>
            <a:ext cx="2405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dir=arctan(-1,0) = -</a:t>
            </a:r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  <a:latin typeface="Symbol" pitchFamily="18" charset="2"/>
              </a:rPr>
              <a:t>p</a:t>
            </a:r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/2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4686300" y="3448050"/>
            <a:ext cx="381000" cy="3810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5181600" y="3448050"/>
            <a:ext cx="2138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dir=arctan(0,-1) = </a:t>
            </a:r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  <a:latin typeface="Symbol" pitchFamily="18" charset="2"/>
              </a:rPr>
              <a:t>p</a:t>
            </a:r>
            <a:endParaRPr lang="en-US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3733800" y="4591050"/>
            <a:ext cx="2189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dir=arctan(1,0)= </a:t>
            </a:r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  <a:latin typeface="Symbol" pitchFamily="18" charset="2"/>
              </a:rPr>
              <a:t>p</a:t>
            </a:r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/2</a:t>
            </a: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914400" y="3527425"/>
            <a:ext cx="200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dir=arctan(0,1)= 0</a:t>
            </a:r>
            <a:endParaRPr lang="en-US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3352800" y="3524250"/>
            <a:ext cx="381000" cy="3810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4038600" y="4057650"/>
            <a:ext cx="381000" cy="3810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73" name="Rectangle 13"/>
          <p:cNvSpPr>
            <a:spLocks noChangeArrowheads="1"/>
          </p:cNvSpPr>
          <p:nvPr/>
        </p:nvSpPr>
        <p:spPr bwMode="auto">
          <a:xfrm>
            <a:off x="685800" y="5105400"/>
            <a:ext cx="8229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en-US" sz="24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Direction is thus the angle formed by the x-axis and the line “pointing towards” light region.</a:t>
            </a:r>
            <a:endParaRPr lang="en-US" sz="2400" dirty="0">
              <a:effectLst>
                <a:outerShdw blurRad="38100" dist="38100" dir="2700000" algn="tl">
                  <a:srgbClr val="010199"/>
                </a:outerShdw>
              </a:effectLst>
              <a:latin typeface="Symbol" pitchFamily="18" charset="2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8461242" y="6488668"/>
            <a:ext cx="697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Q3-4</a:t>
            </a:r>
          </a:p>
        </p:txBody>
      </p:sp>
    </p:spTree>
    <p:extLst>
      <p:ext uri="{BB962C8B-B14F-4D97-AF65-F5344CB8AC3E}">
        <p14:creationId xmlns:p14="http://schemas.microsoft.com/office/powerpoint/2010/main" val="145136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Review: filters to reduce noise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00600" y="1371600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From last slide from Day 5 class</a:t>
            </a:r>
          </a:p>
          <a:p>
            <a:pPr eaLnBrk="1" hangingPunct="1">
              <a:defRPr/>
            </a:pPr>
            <a:r>
              <a:rPr lang="en-US" sz="2400" dirty="0"/>
              <a:t>To get the output at a single point, take cross-correlation (basically a dot-product) of filter and image at that point</a:t>
            </a:r>
          </a:p>
          <a:p>
            <a:pPr eaLnBrk="1" hangingPunct="1">
              <a:defRPr/>
            </a:pPr>
            <a:r>
              <a:rPr lang="en-US" sz="2400" dirty="0"/>
              <a:t>To filter the whole image, shift the filter over each pixel in the original image</a:t>
            </a:r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400" dirty="0">
                <a:solidFill>
                  <a:srgbClr val="FFFF00"/>
                </a:solidFill>
              </a:rPr>
              <a:t>This is a 3x3 version of which filter?</a:t>
            </a:r>
          </a:p>
        </p:txBody>
      </p:sp>
      <p:graphicFrame>
        <p:nvGraphicFramePr>
          <p:cNvPr id="2970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5800" y="1295400"/>
          <a:ext cx="205740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047885" imgH="666660" progId="Equation.3">
                  <p:embed/>
                </p:oleObj>
              </mc:Choice>
              <mc:Fallback>
                <p:oleObj name="Equation" r:id="rId3" imgW="1047885" imgH="6666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95400"/>
                        <a:ext cx="2057400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288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There are 2 types of programmers in the world:</a:t>
            </a:r>
          </a:p>
          <a:p>
            <a:pPr marL="800100" lvl="2" indent="0">
              <a:buNone/>
            </a:pPr>
            <a:r>
              <a:rPr lang="en-US" sz="2000" dirty="0">
                <a:effectLst/>
              </a:rPr>
              <a:t>1. Those who prefer </a:t>
            </a:r>
            <a:r>
              <a:rPr lang="en-US" sz="2000">
                <a:effectLst/>
              </a:rPr>
              <a:t>1-based indexing</a:t>
            </a:r>
            <a:endParaRPr lang="en-US" sz="2000" dirty="0">
              <a:effectLst/>
            </a:endParaRPr>
          </a:p>
          <a:p>
            <a:pPr marL="800100" lvl="2" indent="0">
              <a:buNone/>
            </a:pPr>
            <a:r>
              <a:rPr lang="en-US" sz="2000" dirty="0">
                <a:effectLst/>
              </a:rPr>
              <a:t>1. Those who prefer 0-based indexing</a:t>
            </a:r>
          </a:p>
          <a:p>
            <a:pPr marL="514350" indent="-514350">
              <a:buFont typeface="Wingdings" pitchFamily="2" charset="2"/>
              <a:buNone/>
              <a:defRPr/>
            </a:pPr>
            <a:endParaRPr lang="en-US" dirty="0"/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dirty="0"/>
              <a:t>Thanks to 463 student John </a:t>
            </a:r>
            <a:r>
              <a:rPr lang="en-US" dirty="0" err="1"/>
              <a:t>Krasich</a:t>
            </a:r>
            <a:r>
              <a:rPr lang="en-US" dirty="0"/>
              <a:t> for clarifying this for us.</a:t>
            </a:r>
          </a:p>
          <a:p>
            <a:pPr marL="514350" indent="-51435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Edge Features – Why?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5334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“Edginess” (# edges) and their directions can give you info about the scene content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Orientation of the image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Natural vs. manmade images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Edges can be used to segment the image.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Color information is usually used as well.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/>
              <a:t>Specifically, boundaries occur where the </a:t>
            </a:r>
            <a:r>
              <a:rPr lang="en-US" sz="1800" dirty="0" err="1"/>
              <a:t>chroma</a:t>
            </a:r>
            <a:r>
              <a:rPr lang="en-US" sz="1800" dirty="0"/>
              <a:t> and/or luminance change (drastically).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We could use to enhance the fruit-finder in a later assignment (</a:t>
            </a:r>
            <a:r>
              <a:rPr lang="en-US" sz="2000" i="1" dirty="0"/>
              <a:t>not </a:t>
            </a:r>
            <a:r>
              <a:rPr lang="en-US" sz="2000" dirty="0"/>
              <a:t>now).</a:t>
            </a:r>
          </a:p>
        </p:txBody>
      </p:sp>
      <p:pic>
        <p:nvPicPr>
          <p:cNvPr id="8196" name="Picture 5" descr="city_kob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295400"/>
            <a:ext cx="2998788" cy="3997325"/>
          </a:xfrm>
          <a:noFill/>
        </p:spPr>
      </p:pic>
      <p:pic>
        <p:nvPicPr>
          <p:cNvPr id="8197" name="Picture 6" descr="city_ed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2133600"/>
            <a:ext cx="2971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Outline for next 2 sessions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Concept: How to find “edges” in 1D signal</a:t>
            </a:r>
          </a:p>
          <a:p>
            <a:pPr eaLnBrk="1" hangingPunct="1">
              <a:defRPr/>
            </a:pPr>
            <a:r>
              <a:rPr lang="en-US"/>
              <a:t>Edges in 2D images</a:t>
            </a:r>
          </a:p>
          <a:p>
            <a:pPr eaLnBrk="1" hangingPunct="1">
              <a:defRPr/>
            </a:pPr>
            <a:r>
              <a:rPr lang="en-US"/>
              <a:t>Limitations</a:t>
            </a:r>
          </a:p>
          <a:p>
            <a:pPr eaLnBrk="1" hangingPunct="1">
              <a:defRPr/>
            </a:pPr>
            <a:r>
              <a:rPr lang="en-US"/>
              <a:t>Edges vs edgels, Canny edge detector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Intuition: Finding edges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What’s an edge?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How to find changes in intensity?</a:t>
            </a:r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How to find first derivative?</a:t>
            </a:r>
          </a:p>
        </p:txBody>
      </p:sp>
      <p:grpSp>
        <p:nvGrpSpPr>
          <p:cNvPr id="10244" name="Group 8"/>
          <p:cNvGrpSpPr>
            <a:grpSpLocks/>
          </p:cNvGrpSpPr>
          <p:nvPr/>
        </p:nvGrpSpPr>
        <p:grpSpPr bwMode="auto">
          <a:xfrm>
            <a:off x="533400" y="1447800"/>
            <a:ext cx="3748088" cy="1279525"/>
            <a:chOff x="1354" y="1861"/>
            <a:chExt cx="2361" cy="806"/>
          </a:xfrm>
        </p:grpSpPr>
        <p:sp>
          <p:nvSpPr>
            <p:cNvPr id="10251" name="Rectangle 5"/>
            <p:cNvSpPr>
              <a:spLocks noChangeArrowheads="1"/>
            </p:cNvSpPr>
            <p:nvPr/>
          </p:nvSpPr>
          <p:spPr bwMode="auto">
            <a:xfrm>
              <a:off x="1584" y="1861"/>
              <a:ext cx="1785" cy="80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Rectangle 6"/>
            <p:cNvSpPr>
              <a:spLocks noChangeArrowheads="1"/>
            </p:cNvSpPr>
            <p:nvPr/>
          </p:nvSpPr>
          <p:spPr bwMode="auto">
            <a:xfrm>
              <a:off x="2218" y="1861"/>
              <a:ext cx="518" cy="8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7"/>
            <p:cNvSpPr>
              <a:spLocks noChangeShapeType="1"/>
            </p:cNvSpPr>
            <p:nvPr/>
          </p:nvSpPr>
          <p:spPr bwMode="auto">
            <a:xfrm>
              <a:off x="1354" y="2264"/>
              <a:ext cx="2361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Freeform 10"/>
          <p:cNvSpPr>
            <a:spLocks/>
          </p:cNvSpPr>
          <p:nvPr/>
        </p:nvSpPr>
        <p:spPr bwMode="auto">
          <a:xfrm>
            <a:off x="914400" y="3200400"/>
            <a:ext cx="2819400" cy="762000"/>
          </a:xfrm>
          <a:custGeom>
            <a:avLst/>
            <a:gdLst>
              <a:gd name="T0" fmla="*/ 0 w 1776"/>
              <a:gd name="T1" fmla="*/ 1209675089 h 480"/>
              <a:gd name="T2" fmla="*/ 1451609998 w 1776"/>
              <a:gd name="T3" fmla="*/ 1209675089 h 480"/>
              <a:gd name="T4" fmla="*/ 1451609998 w 1776"/>
              <a:gd name="T5" fmla="*/ 0 h 480"/>
              <a:gd name="T6" fmla="*/ 2147483647 w 1776"/>
              <a:gd name="T7" fmla="*/ 0 h 480"/>
              <a:gd name="T8" fmla="*/ 2147483647 w 1776"/>
              <a:gd name="T9" fmla="*/ 1209675089 h 480"/>
              <a:gd name="T10" fmla="*/ 2147483647 w 1776"/>
              <a:gd name="T11" fmla="*/ 1209675089 h 4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480"/>
              <a:gd name="T20" fmla="*/ 1776 w 1776"/>
              <a:gd name="T21" fmla="*/ 480 h 4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480">
                <a:moveTo>
                  <a:pt x="0" y="480"/>
                </a:moveTo>
                <a:lnTo>
                  <a:pt x="576" y="480"/>
                </a:lnTo>
                <a:lnTo>
                  <a:pt x="576" y="0"/>
                </a:lnTo>
                <a:lnTo>
                  <a:pt x="1152" y="0"/>
                </a:lnTo>
                <a:lnTo>
                  <a:pt x="1152" y="480"/>
                </a:lnTo>
                <a:lnTo>
                  <a:pt x="1776" y="48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60325" y="1636713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Image</a:t>
            </a:r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76200" y="342900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Intensity</a:t>
            </a:r>
          </a:p>
        </p:txBody>
      </p:sp>
      <p:sp>
        <p:nvSpPr>
          <p:cNvPr id="10248" name="Freeform 13"/>
          <p:cNvSpPr>
            <a:spLocks/>
          </p:cNvSpPr>
          <p:nvPr/>
        </p:nvSpPr>
        <p:spPr bwMode="auto">
          <a:xfrm>
            <a:off x="914400" y="4495800"/>
            <a:ext cx="2743200" cy="1905000"/>
          </a:xfrm>
          <a:custGeom>
            <a:avLst/>
            <a:gdLst>
              <a:gd name="T0" fmla="*/ 0 w 1728"/>
              <a:gd name="T1" fmla="*/ 1572577257 h 1200"/>
              <a:gd name="T2" fmla="*/ 1330642521 w 1728"/>
              <a:gd name="T3" fmla="*/ 1572577257 h 1200"/>
              <a:gd name="T4" fmla="*/ 1451609987 w 1728"/>
              <a:gd name="T5" fmla="*/ 0 h 1200"/>
              <a:gd name="T6" fmla="*/ 1572577453 w 1728"/>
              <a:gd name="T7" fmla="*/ 1572577257 h 1200"/>
              <a:gd name="T8" fmla="*/ 2147483647 w 1728"/>
              <a:gd name="T9" fmla="*/ 1572577257 h 1200"/>
              <a:gd name="T10" fmla="*/ 2147483647 w 1728"/>
              <a:gd name="T11" fmla="*/ 2147483647 h 1200"/>
              <a:gd name="T12" fmla="*/ 2147483647 w 1728"/>
              <a:gd name="T13" fmla="*/ 1572577257 h 1200"/>
              <a:gd name="T14" fmla="*/ 2147483647 w 1728"/>
              <a:gd name="T15" fmla="*/ 1572577257 h 12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200"/>
              <a:gd name="T26" fmla="*/ 1728 w 1728"/>
              <a:gd name="T27" fmla="*/ 1200 h 12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28" h="1200">
                <a:moveTo>
                  <a:pt x="0" y="624"/>
                </a:moveTo>
                <a:lnTo>
                  <a:pt x="528" y="624"/>
                </a:lnTo>
                <a:lnTo>
                  <a:pt x="576" y="0"/>
                </a:lnTo>
                <a:lnTo>
                  <a:pt x="624" y="624"/>
                </a:lnTo>
                <a:lnTo>
                  <a:pt x="1104" y="624"/>
                </a:lnTo>
                <a:lnTo>
                  <a:pt x="1152" y="1200"/>
                </a:lnTo>
                <a:lnTo>
                  <a:pt x="1200" y="624"/>
                </a:lnTo>
                <a:lnTo>
                  <a:pt x="1728" y="62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Text Box 14"/>
          <p:cNvSpPr txBox="1">
            <a:spLocks noChangeArrowheads="1"/>
          </p:cNvSpPr>
          <p:nvPr/>
        </p:nvSpPr>
        <p:spPr bwMode="auto">
          <a:xfrm>
            <a:off x="0" y="50292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First deriv.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Finding derivatives (1D)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Let y be intensity of point at location 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Def: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/>
          </a:p>
          <a:p>
            <a:pPr eaLnBrk="1" hangingPunct="1">
              <a:lnSpc>
                <a:spcPct val="90000"/>
              </a:lnSpc>
              <a:defRPr/>
            </a:pPr>
            <a:endParaRPr lang="en-US" sz="20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Fix </a:t>
            </a:r>
            <a:r>
              <a:rPr lang="en-US" sz="2000">
                <a:latin typeface="Symbol" pitchFamily="18" charset="2"/>
              </a:rPr>
              <a:t>D</a:t>
            </a:r>
            <a:r>
              <a:rPr lang="en-US" sz="2000"/>
              <a:t>x = 1 pixel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dy/dx = y</a:t>
            </a:r>
            <a:r>
              <a:rPr lang="en-US" sz="2000" baseline="-25000"/>
              <a:t>2</a:t>
            </a:r>
            <a:r>
              <a:rPr lang="en-US" sz="2000"/>
              <a:t>-y</a:t>
            </a:r>
            <a:r>
              <a:rPr lang="en-US" sz="2000" baseline="-25000"/>
              <a:t>1</a:t>
            </a:r>
            <a:r>
              <a:rPr lang="en-US" sz="200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>
                <a:latin typeface="Courier New" pitchFamily="49" charset="0"/>
              </a:rPr>
              <a:t>f: [0 0 0 0 0 50 50 50 50 0 0 0 0 0];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>
                <a:latin typeface="Courier New" pitchFamily="49" charset="0"/>
              </a:rPr>
              <a:t>f’:[ 0 0 0 0 50 0  0  0 </a:t>
            </a:r>
            <a:r>
              <a:rPr lang="en-US" sz="1400">
                <a:latin typeface="Courier New" pitchFamily="49" charset="0"/>
              </a:rPr>
              <a:t>-50 </a:t>
            </a:r>
            <a:r>
              <a:rPr lang="en-US" sz="2000">
                <a:latin typeface="Courier New" pitchFamily="49" charset="0"/>
              </a:rPr>
              <a:t>0 0 0 0 ];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Correlate image with filter [-1,1] to find positions of change.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Edges “between” pixels.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What is significance of magnitude of first deriv. ?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189288" y="1905000"/>
          <a:ext cx="138271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4" imgW="558720" imgH="393480" progId="Equation.3">
                  <p:embed/>
                </p:oleObj>
              </mc:Choice>
              <mc:Fallback>
                <p:oleObj name="Equation" r:id="rId4" imgW="5587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1905000"/>
                        <a:ext cx="1382712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Applying Filters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7543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i="1" dirty="0"/>
              <a:t>Example for differential with </a:t>
            </a:r>
            <a:r>
              <a:rPr lang="en-US" sz="2800" dirty="0" err="1">
                <a:latin typeface="Symbol" pitchFamily="18" charset="2"/>
              </a:rPr>
              <a:t>D</a:t>
            </a:r>
            <a:r>
              <a:rPr lang="en-US" sz="2800" dirty="0" err="1"/>
              <a:t>x</a:t>
            </a:r>
            <a:r>
              <a:rPr lang="en-US" sz="2800" dirty="0"/>
              <a:t> = 2 pixels: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i="1" dirty="0"/>
              <a:t>(Better; no output “between” pixels)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/>
          </a:p>
        </p:txBody>
      </p:sp>
      <p:graphicFrame>
        <p:nvGraphicFramePr>
          <p:cNvPr id="101412" name="Group 36"/>
          <p:cNvGraphicFramePr>
            <a:graphicFrameLocks noGrp="1"/>
          </p:cNvGraphicFramePr>
          <p:nvPr>
            <p:ph sz="quarter" idx="2"/>
          </p:nvPr>
        </p:nvGraphicFramePr>
        <p:xfrm>
          <a:off x="1981200" y="2590800"/>
          <a:ext cx="4038600" cy="609600"/>
        </p:xfrm>
        <a:graphic>
          <a:graphicData uri="http://schemas.openxmlformats.org/drawingml/2006/table">
            <a:tbl>
              <a:tblPr/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1548" name="Group 172"/>
          <p:cNvGraphicFramePr>
            <a:graphicFrameLocks noGrp="1"/>
          </p:cNvGraphicFramePr>
          <p:nvPr>
            <p:ph sz="quarter" idx="3"/>
          </p:nvPr>
        </p:nvGraphicFramePr>
        <p:xfrm>
          <a:off x="1981200" y="2971800"/>
          <a:ext cx="990600" cy="381000"/>
        </p:xfrm>
        <a:graphic>
          <a:graphicData uri="http://schemas.openxmlformats.org/drawingml/2006/table">
            <a:tbl>
              <a:tblPr/>
              <a:tblGrid>
                <a:gridCol w="33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1506" name="Group 130"/>
          <p:cNvGraphicFramePr>
            <a:graphicFrameLocks noGrp="1"/>
          </p:cNvGraphicFramePr>
          <p:nvPr/>
        </p:nvGraphicFramePr>
        <p:xfrm>
          <a:off x="1981200" y="3810000"/>
          <a:ext cx="4038600" cy="609600"/>
        </p:xfrm>
        <a:graphic>
          <a:graphicData uri="http://schemas.openxmlformats.org/drawingml/2006/table">
            <a:tbl>
              <a:tblPr/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1477" name="Group 101"/>
          <p:cNvGraphicFramePr>
            <a:graphicFrameLocks noGrp="1"/>
          </p:cNvGraphicFramePr>
          <p:nvPr/>
        </p:nvGraphicFramePr>
        <p:xfrm>
          <a:off x="2667000" y="2957513"/>
          <a:ext cx="990600" cy="415925"/>
        </p:xfrm>
        <a:graphic>
          <a:graphicData uri="http://schemas.openxmlformats.org/drawingml/2006/table">
            <a:tbl>
              <a:tblPr/>
              <a:tblGrid>
                <a:gridCol w="33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1487" name="Group 111"/>
          <p:cNvGraphicFramePr>
            <a:graphicFrameLocks noGrp="1"/>
          </p:cNvGraphicFramePr>
          <p:nvPr/>
        </p:nvGraphicFramePr>
        <p:xfrm>
          <a:off x="2286000" y="2963863"/>
          <a:ext cx="990600" cy="415925"/>
        </p:xfrm>
        <a:graphic>
          <a:graphicData uri="http://schemas.openxmlformats.org/drawingml/2006/table">
            <a:tbl>
              <a:tblPr/>
              <a:tblGrid>
                <a:gridCol w="33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1507" name="Text Box 131"/>
          <p:cNvSpPr txBox="1">
            <a:spLocks noChangeArrowheads="1"/>
          </p:cNvSpPr>
          <p:nvPr/>
        </p:nvSpPr>
        <p:spPr bwMode="auto">
          <a:xfrm>
            <a:off x="2286000" y="3962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01508" name="Text Box 132"/>
          <p:cNvSpPr txBox="1">
            <a:spLocks noChangeArrowheads="1"/>
          </p:cNvSpPr>
          <p:nvPr/>
        </p:nvSpPr>
        <p:spPr bwMode="auto">
          <a:xfrm>
            <a:off x="2625725" y="3962400"/>
            <a:ext cx="4492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1"/>
                </a:solidFill>
              </a:rPr>
              <a:t>-3.5</a:t>
            </a:r>
          </a:p>
        </p:txBody>
      </p:sp>
      <p:sp>
        <p:nvSpPr>
          <p:cNvPr id="101509" name="Text Box 133"/>
          <p:cNvSpPr txBox="1">
            <a:spLocks noChangeArrowheads="1"/>
          </p:cNvSpPr>
          <p:nvPr/>
        </p:nvSpPr>
        <p:spPr bwMode="auto">
          <a:xfrm>
            <a:off x="2971800" y="3962400"/>
            <a:ext cx="4492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1"/>
                </a:solidFill>
              </a:rPr>
              <a:t>-3.5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357" name="Text Box 134"/>
          <p:cNvSpPr txBox="1">
            <a:spLocks noChangeArrowheads="1"/>
          </p:cNvSpPr>
          <p:nvPr/>
        </p:nvSpPr>
        <p:spPr bwMode="auto">
          <a:xfrm>
            <a:off x="288925" y="2627313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Image</a:t>
            </a:r>
          </a:p>
        </p:txBody>
      </p:sp>
      <p:sp>
        <p:nvSpPr>
          <p:cNvPr id="11358" name="Text Box 135"/>
          <p:cNvSpPr txBox="1">
            <a:spLocks noChangeArrowheads="1"/>
          </p:cNvSpPr>
          <p:nvPr/>
        </p:nvSpPr>
        <p:spPr bwMode="auto">
          <a:xfrm>
            <a:off x="336550" y="31242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Mask</a:t>
            </a:r>
          </a:p>
        </p:txBody>
      </p:sp>
      <p:sp>
        <p:nvSpPr>
          <p:cNvPr id="11359" name="Text Box 136"/>
          <p:cNvSpPr txBox="1">
            <a:spLocks noChangeArrowheads="1"/>
          </p:cNvSpPr>
          <p:nvPr/>
        </p:nvSpPr>
        <p:spPr bwMode="auto">
          <a:xfrm>
            <a:off x="304800" y="39624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Output</a:t>
            </a:r>
          </a:p>
        </p:txBody>
      </p:sp>
      <p:sp>
        <p:nvSpPr>
          <p:cNvPr id="101513" name="Text Box 137"/>
          <p:cNvSpPr txBox="1">
            <a:spLocks noChangeArrowheads="1"/>
          </p:cNvSpPr>
          <p:nvPr/>
        </p:nvSpPr>
        <p:spPr bwMode="auto">
          <a:xfrm>
            <a:off x="3352800" y="38862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…</a:t>
            </a:r>
          </a:p>
        </p:txBody>
      </p:sp>
      <p:sp>
        <p:nvSpPr>
          <p:cNvPr id="101514" name="Rectangle 138"/>
          <p:cNvSpPr>
            <a:spLocks noChangeArrowheads="1"/>
          </p:cNvSpPr>
          <p:nvPr/>
        </p:nvSpPr>
        <p:spPr bwMode="auto">
          <a:xfrm>
            <a:off x="457200" y="5029200"/>
            <a:ext cx="708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Could you do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Ramps? Impulse? Step edges? (on quiz)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Properties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If no contrast?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</a:p>
        </p:txBody>
      </p:sp>
      <p:sp>
        <p:nvSpPr>
          <p:cNvPr id="11362" name="TextBox 5"/>
          <p:cNvSpPr txBox="1">
            <a:spLocks noChangeArrowheads="1"/>
          </p:cNvSpPr>
          <p:nvPr/>
        </p:nvSpPr>
        <p:spPr bwMode="auto">
          <a:xfrm>
            <a:off x="8459788" y="6477000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Q3,4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507" grpId="0"/>
      <p:bldP spid="101508" grpId="0"/>
      <p:bldP spid="101509" grpId="0"/>
      <p:bldP spid="1015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/>
              <a:t>Why should the values in an edge filter sum to 0?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if they didn’t?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Consider running it on a homogeneous region: 40, 40, 40, 40, 40, 40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8459788" y="6477000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Q5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2D Edges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Local operators</a:t>
            </a:r>
          </a:p>
          <a:p>
            <a:pPr lvl="2" eaLnBrk="1" hangingPunct="1">
              <a:defRPr/>
            </a:pPr>
            <a:r>
              <a:rPr lang="en-US"/>
              <a:t>Prewitt operators</a:t>
            </a:r>
          </a:p>
          <a:p>
            <a:pPr lvl="2" eaLnBrk="1" hangingPunct="1">
              <a:defRPr/>
            </a:pPr>
            <a:r>
              <a:rPr lang="en-US"/>
              <a:t>Sobel masks</a:t>
            </a:r>
          </a:p>
          <a:p>
            <a:pPr lvl="2" eaLnBrk="1" hangingPunct="1">
              <a:defRPr/>
            </a:pPr>
            <a:r>
              <a:rPr lang="en-US"/>
              <a:t>Roberts 2x2 cross-operators</a:t>
            </a:r>
          </a:p>
          <a:p>
            <a:pPr eaLnBrk="1" hangingPunct="1">
              <a:defRPr/>
            </a:pPr>
            <a:r>
              <a:rPr lang="en-US"/>
              <a:t>Gradient: magnitude </a:t>
            </a:r>
          </a:p>
          <a:p>
            <a:pPr eaLnBrk="1" hangingPunct="1">
              <a:defRPr/>
            </a:pPr>
            <a:r>
              <a:rPr lang="en-US"/>
              <a:t>Gradient direction</a:t>
            </a:r>
          </a:p>
          <a:p>
            <a:pPr eaLnBrk="1" hangingPunct="1">
              <a:defRPr/>
            </a:pPr>
            <a:endParaRPr lang="en-US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20147"/>
      </p:ext>
    </p:extLst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12301</TotalTime>
  <Words>727</Words>
  <Application>Microsoft Macintosh PowerPoint</Application>
  <PresentationFormat>On-screen Show (4:3)</PresentationFormat>
  <Paragraphs>145</Paragraphs>
  <Slides>14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Courier New</vt:lpstr>
      <vt:lpstr>Symbol</vt:lpstr>
      <vt:lpstr>Wingdings</vt:lpstr>
      <vt:lpstr>Orbit</vt:lpstr>
      <vt:lpstr>Equation</vt:lpstr>
      <vt:lpstr>CSSE463: Image Recognition  Day 6</vt:lpstr>
      <vt:lpstr>PowerPoint Presentation</vt:lpstr>
      <vt:lpstr>Edge Features – Why?</vt:lpstr>
      <vt:lpstr>Outline for next 2 sessions</vt:lpstr>
      <vt:lpstr>Intuition: Finding edges</vt:lpstr>
      <vt:lpstr>Finding derivatives (1D)</vt:lpstr>
      <vt:lpstr>Applying Filters</vt:lpstr>
      <vt:lpstr>Why should the values in an edge filter sum to 0?</vt:lpstr>
      <vt:lpstr>2D Edges</vt:lpstr>
      <vt:lpstr>Edge gradient</vt:lpstr>
      <vt:lpstr>1. Find partials using filters</vt:lpstr>
      <vt:lpstr>2. Find edge gradient magnitude</vt:lpstr>
      <vt:lpstr>3. Find edge gradient direction </vt:lpstr>
      <vt:lpstr>Review: filters to reduce noise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Boutell, Matthew R</cp:lastModifiedBy>
  <cp:revision>418</cp:revision>
  <dcterms:created xsi:type="dcterms:W3CDTF">2006-02-27T20:44:00Z</dcterms:created>
  <dcterms:modified xsi:type="dcterms:W3CDTF">2019-12-10T13:55:21Z</dcterms:modified>
</cp:coreProperties>
</file>