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handoutMasterIdLst>
    <p:handoutMasterId r:id="rId13"/>
  </p:handoutMasterIdLst>
  <p:sldIdLst>
    <p:sldId id="281" r:id="rId2"/>
    <p:sldId id="285" r:id="rId3"/>
    <p:sldId id="288" r:id="rId4"/>
    <p:sldId id="286" r:id="rId5"/>
    <p:sldId id="291" r:id="rId6"/>
    <p:sldId id="290" r:id="rId7"/>
    <p:sldId id="289" r:id="rId8"/>
    <p:sldId id="282" r:id="rId9"/>
    <p:sldId id="287" r:id="rId10"/>
    <p:sldId id="283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78" autoAdjust="0"/>
    <p:restoredTop sz="94627"/>
  </p:normalViewPr>
  <p:slideViewPr>
    <p:cSldViewPr>
      <p:cViewPr varScale="1">
        <p:scale>
          <a:sx n="110" d="100"/>
          <a:sy n="110" d="100"/>
        </p:scale>
        <p:origin x="152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135400-1759-F94F-980F-E1A27D0D37FE}" type="datetimeFigureOut">
              <a:rPr lang="en-US" smtClean="0"/>
              <a:t>1/13/17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3F3CC-3A53-8049-89A2-73DC96D1FD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131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04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904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04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0BA0554-3008-3C49-A4BF-4D9F74EA47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8FC6C7C-0937-D346-8621-13F76B24117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55152D8-BBDA-524F-8643-9D132B150D1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843B66B-AEC0-0745-A793-1BDB085F9AB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06F18F5-2D6B-274C-B031-173933188C3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5370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FCBCF-0132-744A-BE88-AFEFA72ED5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088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5ACAC-8A37-4C4A-B3FC-20B62FF8D1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0506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9EE92-6D98-1442-9F21-922D63054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481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86D46-730F-5B46-95EE-1CB3CA11CC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0021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1C016-2D9A-0349-9852-BD55108059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4389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21A7E-B130-834F-BEE2-159FD697DD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261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7A790F-E751-1149-98A7-7998D86BB26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923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DB546-4B2B-4E42-8397-49B840FC32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4576B-4624-9F4C-AACB-F3EF5B928F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9992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11A17-5BF1-1549-8F80-595C3910E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705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B08F2A-EC29-7D4F-82BD-9CB33EB92B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59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6B152C-0B5C-1643-9C4D-9BBEEC8D39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6539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CF5BB-E6B2-6B4A-9C6D-122735AF85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6529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F86D1-E890-6741-9E66-DE38083070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00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8727A-7634-5D46-8ADA-2C76238724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980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7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  <p:sp>
          <p:nvSpPr>
            <p:cNvPr id="1038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n-US" altLang="en-US" smtClean="0"/>
            </a:p>
          </p:txBody>
        </p:sp>
      </p:grpSp>
      <p:sp>
        <p:nvSpPr>
          <p:cNvPr id="14346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AC1C4C2-6598-CE4F-A6E7-476F696072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8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  <p:sldLayoutId id="2147483794" r:id="rId12"/>
    <p:sldLayoutId id="2147483795" r:id="rId13"/>
    <p:sldLayoutId id="2147483796" r:id="rId14"/>
    <p:sldLayoutId id="2147483797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CSSE463: Image Recognition 	Day 20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Project </a:t>
            </a:r>
            <a:r>
              <a:rPr lang="en-US" b="1" dirty="0" smtClean="0"/>
              <a:t>Teams: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effectLst/>
              </a:rPr>
              <a:t>Stabilizer</a:t>
            </a:r>
            <a:r>
              <a:rPr lang="en-US" sz="2000" dirty="0">
                <a:effectLst/>
              </a:rPr>
              <a:t>: 		</a:t>
            </a:r>
            <a:r>
              <a:rPr lang="en-US" sz="2000" dirty="0" err="1" smtClean="0">
                <a:effectLst/>
              </a:rPr>
              <a:t>Yuzong</a:t>
            </a:r>
            <a:r>
              <a:rPr lang="en-US" sz="2000" dirty="0" smtClean="0">
                <a:effectLst/>
              </a:rPr>
              <a:t> </a:t>
            </a:r>
            <a:r>
              <a:rPr lang="en-US" sz="2000" dirty="0">
                <a:effectLst/>
              </a:rPr>
              <a:t>G, </a:t>
            </a:r>
            <a:r>
              <a:rPr lang="en-US" sz="2000" dirty="0" smtClean="0">
                <a:effectLst/>
              </a:rPr>
              <a:t>Jackie </a:t>
            </a:r>
            <a:r>
              <a:rPr lang="en-US" sz="2000" dirty="0">
                <a:effectLst/>
              </a:rPr>
              <a:t>Z, Tony Y, </a:t>
            </a:r>
            <a:r>
              <a:rPr lang="en-US" sz="2000" dirty="0" smtClean="0">
                <a:effectLst/>
              </a:rPr>
              <a:t>Yolande X</a:t>
            </a:r>
          </a:p>
          <a:p>
            <a:pPr marL="0" indent="0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 smtClean="0">
                <a:effectLst/>
              </a:rPr>
              <a:t>Champion </a:t>
            </a:r>
            <a:r>
              <a:rPr lang="en-US" sz="2000" dirty="0">
                <a:effectLst/>
              </a:rPr>
              <a:t>Annotator:	Thomas D, Ben K, Tim M, Dan S </a:t>
            </a:r>
            <a:endParaRPr lang="en-US" sz="2000" dirty="0" smtClean="0">
              <a:effectLst/>
            </a:endParaRPr>
          </a:p>
          <a:p>
            <a:pPr marL="0" indent="0">
              <a:buNone/>
              <a:defRPr/>
            </a:pPr>
            <a:r>
              <a:rPr lang="en-US" sz="2000" dirty="0" smtClean="0">
                <a:effectLst/>
              </a:rPr>
              <a:t>Automobiles :		Larry G, Nicole M, Aaron M, Jarvis Z</a:t>
            </a:r>
          </a:p>
          <a:p>
            <a:pPr marL="0" indent="0">
              <a:buNone/>
              <a:defRPr/>
            </a:pPr>
            <a:r>
              <a:rPr lang="en-US" sz="2000" dirty="0">
                <a:effectLst/>
              </a:rPr>
              <a:t>Math Handwriting: 	Josh G, Dustin G, Joe M</a:t>
            </a:r>
          </a:p>
          <a:p>
            <a:pPr marL="0" indent="0">
              <a:buNone/>
              <a:defRPr/>
            </a:pPr>
            <a:r>
              <a:rPr lang="en-US" sz="2000" dirty="0">
                <a:effectLst/>
              </a:rPr>
              <a:t>Deep Learning: </a:t>
            </a:r>
            <a:r>
              <a:rPr lang="en-US" sz="2000" dirty="0" smtClean="0">
                <a:effectLst/>
              </a:rPr>
              <a:t>		Nathan </a:t>
            </a:r>
            <a:r>
              <a:rPr lang="en-US" sz="2000" dirty="0">
                <a:effectLst/>
              </a:rPr>
              <a:t>B, Matthew G, Jared H, Matthew P </a:t>
            </a:r>
            <a:endParaRPr lang="en-US" sz="2000" dirty="0" smtClean="0">
              <a:effectLst/>
            </a:endParaRPr>
          </a:p>
          <a:p>
            <a:pPr marL="0" indent="0">
              <a:buNone/>
              <a:defRPr/>
            </a:pPr>
            <a:r>
              <a:rPr lang="en-US" sz="2000" dirty="0" smtClean="0">
                <a:effectLst/>
              </a:rPr>
              <a:t>???:			 </a:t>
            </a:r>
            <a:r>
              <a:rPr lang="en-US" sz="2000" dirty="0">
                <a:effectLst/>
              </a:rPr>
              <a:t>Josh </a:t>
            </a:r>
            <a:r>
              <a:rPr lang="en-US" sz="2000" dirty="0" smtClean="0">
                <a:effectLst/>
              </a:rPr>
              <a:t>L, Max </a:t>
            </a:r>
            <a:r>
              <a:rPr lang="en-US" sz="2000" dirty="0">
                <a:effectLst/>
              </a:rPr>
              <a:t>M, </a:t>
            </a:r>
            <a:r>
              <a:rPr lang="en-US" sz="2000" dirty="0" err="1" smtClean="0">
                <a:effectLst/>
              </a:rPr>
              <a:t>Runzhi</a:t>
            </a:r>
            <a:r>
              <a:rPr lang="en-US" sz="2000" dirty="0" smtClean="0">
                <a:effectLst/>
              </a:rPr>
              <a:t> Y, Chi </a:t>
            </a:r>
            <a:r>
              <a:rPr lang="en-US" sz="2000" dirty="0">
                <a:effectLst/>
              </a:rPr>
              <a:t>Z</a:t>
            </a:r>
          </a:p>
          <a:p>
            <a:pPr marL="0" indent="0">
              <a:buNone/>
              <a:defRPr/>
            </a:pPr>
            <a:endParaRPr lang="en-US" sz="2000" dirty="0">
              <a:effectLst/>
            </a:endParaRPr>
          </a:p>
          <a:p>
            <a:pPr marL="0" indent="0">
              <a:buNone/>
              <a:defRPr/>
            </a:pPr>
            <a:endParaRPr lang="en-US" sz="2000" dirty="0">
              <a:effectLst/>
            </a:endParaRPr>
          </a:p>
          <a:p>
            <a:pPr marL="0" indent="0">
              <a:buNone/>
              <a:defRPr/>
            </a:pPr>
            <a:endParaRPr lang="en-US" sz="2000" dirty="0">
              <a:effectLst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Sunset Process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495800" cy="5562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Loop over 4 folders of images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Extract features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Normalize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Split into train and test and label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Save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Loop over kernel </a:t>
            </a:r>
            <a:r>
              <a:rPr lang="en-US" sz="2400" dirty="0" err="1" smtClean="0"/>
              <a:t>params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Train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Test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Record accuracy, #sup </a:t>
            </a:r>
            <a:r>
              <a:rPr lang="en-US" sz="2000" dirty="0" err="1" smtClean="0"/>
              <a:t>vec</a:t>
            </a:r>
            <a:endParaRPr lang="en-US" sz="2000" dirty="0" smtClean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marL="457200" lvl="1" indent="0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/>
              <a:t>For SVM with </a:t>
            </a:r>
            <a:r>
              <a:rPr lang="en-US" sz="2400" dirty="0" err="1"/>
              <a:t>param</a:t>
            </a:r>
            <a:r>
              <a:rPr lang="en-US" sz="2400" dirty="0"/>
              <a:t> giving best accuracy,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/>
              <a:t>Generate ROC curve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/>
              <a:t>Find good images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sz="2000" dirty="0"/>
              <a:t>Do extension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I suggest writing as you go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Term project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From the </a:t>
            </a:r>
            <a:r>
              <a:rPr lang="en-US" b="1" dirty="0" smtClean="0"/>
              <a:t>Lit Review specification</a:t>
            </a:r>
            <a:r>
              <a:rPr lang="en-US" dirty="0" smtClean="0"/>
              <a:t>. 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Goal</a:t>
            </a:r>
            <a:r>
              <a:rPr lang="en-US" dirty="0"/>
              <a:t>: </a:t>
            </a:r>
            <a:r>
              <a:rPr lang="en-US" dirty="0" smtClean="0"/>
              <a:t>Review what others have done. </a:t>
            </a:r>
            <a:br>
              <a:rPr lang="en-US" dirty="0" smtClean="0"/>
            </a:br>
            <a:r>
              <a:rPr lang="en-US" dirty="0" smtClean="0"/>
              <a:t>Don’t re-invent the wheel. 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/>
              <a:t>Read papers!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Summarize papers</a:t>
            </a:r>
          </a:p>
          <a:p>
            <a:pPr lvl="1"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Due next </a:t>
            </a:r>
            <a:r>
              <a:rPr lang="en-US" dirty="0" smtClean="0"/>
              <a:t>Sunday night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CSSE463: Image Recognition 	Day 20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Today: Lab for sunset detector</a:t>
            </a:r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endParaRPr lang="en-US" sz="2400" dirty="0" smtClean="0"/>
          </a:p>
          <a:p>
            <a:pPr eaLnBrk="1" hangingPunct="1"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Next week:</a:t>
            </a:r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Monday: </a:t>
            </a:r>
            <a:r>
              <a:rPr lang="en-US" sz="2400" dirty="0" smtClean="0"/>
              <a:t>Sunset detector worktime</a:t>
            </a:r>
            <a:endParaRPr lang="en-US" sz="2400" dirty="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Tuesday</a:t>
            </a:r>
            <a:r>
              <a:rPr lang="en-US" sz="2400" dirty="0" smtClean="0"/>
              <a:t>:</a:t>
            </a:r>
            <a:r>
              <a:rPr lang="en-US" sz="2400" dirty="0"/>
              <a:t> Midterm Exam</a:t>
            </a:r>
            <a:endParaRPr lang="en-US" sz="2400" dirty="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Thursday: k-means </a:t>
            </a:r>
            <a:r>
              <a:rPr lang="en-US" sz="2400" dirty="0" smtClean="0"/>
              <a:t>clustering (sunset due 11:00 pm)</a:t>
            </a:r>
            <a:endParaRPr lang="en-US" sz="2400" dirty="0" smtClean="0"/>
          </a:p>
          <a:p>
            <a:pPr lvl="1" eaLnBrk="1" hangingPunct="1"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Friday: lab 6 (k-means)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Exam prep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Bright blue roadmap sheet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Exam review slides (courtesy reminder)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Last words on neural nets/SVM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does </a:t>
            </a:r>
            <a:r>
              <a:rPr lang="en-US" dirty="0" err="1" smtClean="0"/>
              <a:t>svmfwd</a:t>
            </a:r>
            <a:r>
              <a:rPr lang="en-US" dirty="0" smtClean="0"/>
              <a:t> compute y1?</a:t>
            </a:r>
            <a:endParaRPr lang="en-US" dirty="0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>
            <a:off x="609600" y="1371600"/>
            <a:ext cx="80168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y1 is just the weighted sum of contributions of individual support vectors: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	d = data dimension, e.g., 294, </a:t>
            </a:r>
            <a:r>
              <a:rPr lang="en-US" altLang="en-US" sz="1800">
                <a:latin typeface="Symbol" charset="2"/>
              </a:rPr>
              <a:t>s</a:t>
            </a:r>
            <a:r>
              <a:rPr lang="en-US" altLang="en-US" sz="1800"/>
              <a:t> = kernel width.</a:t>
            </a:r>
          </a:p>
        </p:txBody>
      </p:sp>
      <p:sp>
        <p:nvSpPr>
          <p:cNvPr id="5" name="Text Box 12"/>
          <p:cNvSpPr txBox="1">
            <a:spLocks noChangeArrowheads="1"/>
          </p:cNvSpPr>
          <p:nvPr/>
        </p:nvSpPr>
        <p:spPr bwMode="auto">
          <a:xfrm>
            <a:off x="838200" y="3200400"/>
            <a:ext cx="80168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numSupVecs, svcoeff (alpha) and bias are learned during training.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/>
              <a:t>Note: looking at which of your training examples are support vectors can be revealing! (Keep in mind for sunset detector and term project)</a:t>
            </a:r>
          </a:p>
        </p:txBody>
      </p:sp>
      <p:graphicFrame>
        <p:nvGraphicFramePr>
          <p:cNvPr id="6" name="Object 13"/>
          <p:cNvGraphicFramePr>
            <a:graphicFrameLocks noChangeAspect="1"/>
          </p:cNvGraphicFramePr>
          <p:nvPr/>
        </p:nvGraphicFramePr>
        <p:xfrm>
          <a:off x="1425575" y="2133600"/>
          <a:ext cx="5345113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Equation" r:id="rId3" imgW="2616200" imgH="444500" progId="Equation.3">
                  <p:embed/>
                </p:oleObj>
              </mc:Choice>
              <mc:Fallback>
                <p:oleObj name="Equation" r:id="rId3" imgW="2616200" imgH="4445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5575" y="2133600"/>
                        <a:ext cx="5345113" cy="90805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12750" y="5164138"/>
            <a:ext cx="8229600" cy="16764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Much easier computation than training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Was easy to implement on a device without MATLAB (</a:t>
            </a:r>
            <a:r>
              <a:rPr lang="en-US" sz="2400" i="1" dirty="0" err="1" smtClean="0"/>
              <a:t>e</a:t>
            </a:r>
            <a:r>
              <a:rPr lang="en-US" sz="2400" dirty="0" err="1" smtClean="0"/>
              <a:t>a</a:t>
            </a:r>
            <a:r>
              <a:rPr lang="en-US" sz="2400" dirty="0" smtClean="0"/>
              <a:t> smartphone)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SVMs vs. Neural Nets</a:t>
            </a:r>
          </a:p>
        </p:txBody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66800"/>
            <a:ext cx="8229600" cy="453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SVM: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Training can take a </a:t>
            </a:r>
            <a:r>
              <a:rPr lang="en-US" sz="2400" i="1" dirty="0" smtClean="0"/>
              <a:t>long </a:t>
            </a:r>
            <a:r>
              <a:rPr lang="en-US" sz="2400" dirty="0" smtClean="0"/>
              <a:t>time with large data sets due to choosing parameters…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But the classification runtime and space are </a:t>
            </a:r>
            <a:r>
              <a:rPr lang="en-US" sz="2400" i="1" dirty="0" smtClean="0"/>
              <a:t>O(</a:t>
            </a:r>
            <a:r>
              <a:rPr lang="en-US" sz="2400" i="1" dirty="0" err="1" smtClean="0"/>
              <a:t>sd</a:t>
            </a:r>
            <a:r>
              <a:rPr lang="en-US" sz="2400" i="1" dirty="0" smtClean="0"/>
              <a:t>)</a:t>
            </a:r>
            <a:r>
              <a:rPr lang="en-US" sz="2400" dirty="0" smtClean="0"/>
              <a:t>, where </a:t>
            </a:r>
            <a:r>
              <a:rPr lang="en-US" sz="2400" i="1" dirty="0" smtClean="0"/>
              <a:t>s</a:t>
            </a:r>
            <a:r>
              <a:rPr lang="en-US" sz="2400" dirty="0" smtClean="0"/>
              <a:t> is the number of support vectors, and d is the dimensionality of the feature vectors.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In the worst case, </a:t>
            </a:r>
            <a:r>
              <a:rPr lang="en-US" sz="2400" i="1" dirty="0" smtClean="0"/>
              <a:t>s</a:t>
            </a:r>
            <a:r>
              <a:rPr lang="en-US" sz="2400" dirty="0" smtClean="0"/>
              <a:t> = size of whole training set (like nearest neighbor)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000" dirty="0" smtClean="0"/>
              <a:t>Overfitting is occurring: can use with accuracy to choose classifier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But no worse than implementing a neural net with </a:t>
            </a:r>
            <a:r>
              <a:rPr lang="en-US" sz="2400" i="1" dirty="0" smtClean="0"/>
              <a:t>s</a:t>
            </a:r>
            <a:r>
              <a:rPr lang="en-US" sz="2400" dirty="0" smtClean="0"/>
              <a:t> </a:t>
            </a:r>
            <a:r>
              <a:rPr lang="en-US" sz="2400" dirty="0" err="1" smtClean="0"/>
              <a:t>perceptrons</a:t>
            </a:r>
            <a:r>
              <a:rPr lang="en-US" sz="2400" dirty="0" smtClean="0"/>
              <a:t> in the hidden layer.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/>
              <a:t>Empirically shown to have good generalizability even with relatively-small training sets and no domain knowledge</a:t>
            </a:r>
            <a:r>
              <a:rPr lang="en-US" sz="2400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800" dirty="0" smtClean="0"/>
              <a:t>Neural networks: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Char char="l"/>
              <a:defRPr/>
            </a:pPr>
            <a:r>
              <a:rPr lang="en-US" sz="2400" dirty="0" smtClean="0"/>
              <a:t>can tune architecture. Lots of parameters!</a:t>
            </a:r>
            <a:endParaRPr lang="en-US" sz="2400" dirty="0"/>
          </a:p>
        </p:txBody>
      </p:sp>
      <p:sp>
        <p:nvSpPr>
          <p:cNvPr id="12292" name="TextBox 3"/>
          <p:cNvSpPr txBox="1">
            <a:spLocks noChangeArrowheads="1"/>
          </p:cNvSpPr>
          <p:nvPr/>
        </p:nvSpPr>
        <p:spPr bwMode="auto">
          <a:xfrm>
            <a:off x="5791200" y="6488113"/>
            <a:ext cx="3352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/>
              <a:t>Q3 on old SVM quiz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695325" y="649288"/>
            <a:ext cx="7323138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Common model of learning machines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5715000" y="1789113"/>
            <a:ext cx="1709738" cy="1471612"/>
            <a:chOff x="3008" y="1127"/>
            <a:chExt cx="1077" cy="927"/>
          </a:xfrm>
        </p:grpSpPr>
        <p:sp>
          <p:nvSpPr>
            <p:cNvPr id="14365" name="Rectangle 4"/>
            <p:cNvSpPr>
              <a:spLocks noChangeArrowheads="1"/>
            </p:cNvSpPr>
            <p:nvPr/>
          </p:nvSpPr>
          <p:spPr bwMode="auto">
            <a:xfrm>
              <a:off x="3008" y="1127"/>
              <a:ext cx="1018" cy="92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  <p:sp>
          <p:nvSpPr>
            <p:cNvPr id="14366" name="Text Box 5"/>
            <p:cNvSpPr txBox="1">
              <a:spLocks noChangeArrowheads="1"/>
            </p:cNvSpPr>
            <p:nvPr/>
          </p:nvSpPr>
          <p:spPr bwMode="auto">
            <a:xfrm>
              <a:off x="3096" y="1205"/>
              <a:ext cx="989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charset="0"/>
                </a:rPr>
                <a:t>Statistical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charset="0"/>
                </a:rPr>
                <a:t>Learning </a:t>
              </a:r>
              <a:br>
                <a:rPr lang="en-US" altLang="en-US" sz="2400">
                  <a:latin typeface="Times New Roman" charset="0"/>
                </a:rPr>
              </a:br>
              <a:r>
                <a:rPr lang="en-US" altLang="en-US" sz="2400" b="1">
                  <a:solidFill>
                    <a:srgbClr val="FFFF00"/>
                  </a:solidFill>
                  <a:latin typeface="Times New Roman" charset="0"/>
                </a:rPr>
                <a:t>(svmtrain)</a:t>
              </a:r>
            </a:p>
          </p:txBody>
        </p:sp>
      </p:grp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200025" y="1928813"/>
            <a:ext cx="157003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charset="0"/>
              </a:rPr>
              <a:t>Labeled Training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charset="0"/>
              </a:rPr>
              <a:t>Images</a:t>
            </a:r>
          </a:p>
        </p:txBody>
      </p:sp>
      <p:grpSp>
        <p:nvGrpSpPr>
          <p:cNvPr id="14341" name="Group 7"/>
          <p:cNvGrpSpPr>
            <a:grpSpLocks/>
          </p:cNvGrpSpPr>
          <p:nvPr/>
        </p:nvGrpSpPr>
        <p:grpSpPr bwMode="auto">
          <a:xfrm>
            <a:off x="2208213" y="2054225"/>
            <a:ext cx="1970087" cy="908050"/>
            <a:chOff x="1300" y="1073"/>
            <a:chExt cx="1166" cy="927"/>
          </a:xfrm>
        </p:grpSpPr>
        <p:sp>
          <p:nvSpPr>
            <p:cNvPr id="14363" name="Text Box 8"/>
            <p:cNvSpPr txBox="1">
              <a:spLocks noChangeArrowheads="1"/>
            </p:cNvSpPr>
            <p:nvPr/>
          </p:nvSpPr>
          <p:spPr bwMode="auto">
            <a:xfrm>
              <a:off x="1378" y="1199"/>
              <a:ext cx="1088" cy="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charset="0"/>
                </a:rPr>
                <a:t>Extract Features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charset="0"/>
                </a:rPr>
                <a:t>(color, texture)</a:t>
              </a:r>
              <a:endParaRPr lang="en-US" altLang="en-US" sz="2400">
                <a:latin typeface="Times New Roman" charset="0"/>
              </a:endParaRPr>
            </a:p>
          </p:txBody>
        </p:sp>
        <p:sp>
          <p:nvSpPr>
            <p:cNvPr id="14364" name="Rectangle 9"/>
            <p:cNvSpPr>
              <a:spLocks noChangeArrowheads="1"/>
            </p:cNvSpPr>
            <p:nvPr/>
          </p:nvSpPr>
          <p:spPr bwMode="auto">
            <a:xfrm>
              <a:off x="1300" y="1073"/>
              <a:ext cx="1154" cy="92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42" name="Text Box 10"/>
          <p:cNvSpPr txBox="1">
            <a:spLocks noChangeArrowheads="1"/>
          </p:cNvSpPr>
          <p:nvPr/>
        </p:nvSpPr>
        <p:spPr bwMode="auto">
          <a:xfrm>
            <a:off x="479425" y="4746625"/>
            <a:ext cx="9445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charset="0"/>
              </a:rPr>
              <a:t>Test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charset="0"/>
              </a:rPr>
              <a:t>Image</a:t>
            </a:r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5816600" y="3810000"/>
            <a:ext cx="1368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charset="0"/>
              </a:rPr>
              <a:t>Summary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7994650" y="4953000"/>
            <a:ext cx="1149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5000"/>
              <a:buFont typeface="Wingdings" charset="2"/>
              <a:buChar char="l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75000"/>
              <a:buFont typeface="Wingdings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2"/>
              <a:buChar char="l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charset="2"/>
              <a:buChar char="l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charset="0"/>
              </a:rPr>
              <a:t>Label</a:t>
            </a:r>
          </a:p>
        </p:txBody>
      </p:sp>
      <p:sp>
        <p:nvSpPr>
          <p:cNvPr id="14345" name="Line 13"/>
          <p:cNvSpPr>
            <a:spLocks noChangeShapeType="1"/>
          </p:cNvSpPr>
          <p:nvPr/>
        </p:nvSpPr>
        <p:spPr bwMode="auto">
          <a:xfrm>
            <a:off x="1774825" y="2524125"/>
            <a:ext cx="4191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4"/>
          <p:cNvSpPr>
            <a:spLocks noChangeShapeType="1"/>
          </p:cNvSpPr>
          <p:nvPr/>
        </p:nvSpPr>
        <p:spPr bwMode="auto">
          <a:xfrm>
            <a:off x="5029200" y="2514600"/>
            <a:ext cx="684213" cy="95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Line 15"/>
          <p:cNvSpPr>
            <a:spLocks noChangeShapeType="1"/>
          </p:cNvSpPr>
          <p:nvPr/>
        </p:nvSpPr>
        <p:spPr bwMode="auto">
          <a:xfrm>
            <a:off x="1530350" y="5165725"/>
            <a:ext cx="7635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Line 16"/>
          <p:cNvSpPr>
            <a:spLocks noChangeShapeType="1"/>
          </p:cNvSpPr>
          <p:nvPr/>
        </p:nvSpPr>
        <p:spPr bwMode="auto">
          <a:xfrm flipV="1">
            <a:off x="5029200" y="5165725"/>
            <a:ext cx="928688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Line 17"/>
          <p:cNvSpPr>
            <a:spLocks noChangeShapeType="1"/>
          </p:cNvSpPr>
          <p:nvPr/>
        </p:nvSpPr>
        <p:spPr bwMode="auto">
          <a:xfrm>
            <a:off x="6524625" y="3278188"/>
            <a:ext cx="0" cy="331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Line 18"/>
          <p:cNvSpPr>
            <a:spLocks noChangeShapeType="1"/>
          </p:cNvSpPr>
          <p:nvPr/>
        </p:nvSpPr>
        <p:spPr bwMode="auto">
          <a:xfrm flipH="1">
            <a:off x="6510338" y="4387850"/>
            <a:ext cx="1587" cy="3317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Line 19"/>
          <p:cNvSpPr>
            <a:spLocks noChangeShapeType="1"/>
          </p:cNvSpPr>
          <p:nvPr/>
        </p:nvSpPr>
        <p:spPr bwMode="auto">
          <a:xfrm>
            <a:off x="7289800" y="5165725"/>
            <a:ext cx="7207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52" name="Group 20"/>
          <p:cNvGrpSpPr>
            <a:grpSpLocks/>
          </p:cNvGrpSpPr>
          <p:nvPr/>
        </p:nvGrpSpPr>
        <p:grpSpPr bwMode="auto">
          <a:xfrm>
            <a:off x="5927725" y="4719638"/>
            <a:ext cx="1417638" cy="1222375"/>
            <a:chOff x="3142" y="3018"/>
            <a:chExt cx="893" cy="770"/>
          </a:xfrm>
        </p:grpSpPr>
        <p:sp>
          <p:nvSpPr>
            <p:cNvPr id="14361" name="Text Box 21"/>
            <p:cNvSpPr txBox="1">
              <a:spLocks noChangeArrowheads="1"/>
            </p:cNvSpPr>
            <p:nvPr/>
          </p:nvSpPr>
          <p:spPr bwMode="auto">
            <a:xfrm>
              <a:off x="3142" y="3032"/>
              <a:ext cx="893" cy="7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400">
                  <a:latin typeface="Times New Roman" charset="0"/>
                </a:rPr>
                <a:t>Classifier</a:t>
              </a:r>
              <a:br>
                <a:rPr lang="en-US" altLang="en-US" sz="2400">
                  <a:latin typeface="Times New Roman" charset="0"/>
                </a:rPr>
              </a:br>
              <a:r>
                <a:rPr lang="en-US" altLang="en-US" sz="2400" b="1">
                  <a:solidFill>
                    <a:srgbClr val="FFFF00"/>
                  </a:solidFill>
                  <a:latin typeface="Times New Roman" charset="0"/>
                </a:rPr>
                <a:t>(svmfwd)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 New Roman" charset="0"/>
              </a:endParaRPr>
            </a:p>
          </p:txBody>
        </p:sp>
        <p:sp>
          <p:nvSpPr>
            <p:cNvPr id="14362" name="Rectangle 22"/>
            <p:cNvSpPr>
              <a:spLocks noChangeArrowheads="1"/>
            </p:cNvSpPr>
            <p:nvPr/>
          </p:nvSpPr>
          <p:spPr bwMode="auto">
            <a:xfrm>
              <a:off x="3145" y="3018"/>
              <a:ext cx="855" cy="56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14353" name="Group 23"/>
          <p:cNvGrpSpPr>
            <a:grpSpLocks/>
          </p:cNvGrpSpPr>
          <p:nvPr/>
        </p:nvGrpSpPr>
        <p:grpSpPr bwMode="auto">
          <a:xfrm>
            <a:off x="2287588" y="4719638"/>
            <a:ext cx="1970087" cy="908050"/>
            <a:chOff x="1300" y="1073"/>
            <a:chExt cx="1166" cy="927"/>
          </a:xfrm>
        </p:grpSpPr>
        <p:sp>
          <p:nvSpPr>
            <p:cNvPr id="14359" name="Text Box 24"/>
            <p:cNvSpPr txBox="1">
              <a:spLocks noChangeArrowheads="1"/>
            </p:cNvSpPr>
            <p:nvPr/>
          </p:nvSpPr>
          <p:spPr bwMode="auto">
            <a:xfrm>
              <a:off x="1378" y="1199"/>
              <a:ext cx="1088" cy="7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charset="0"/>
                </a:rPr>
                <a:t>Extract Features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imes New Roman" charset="0"/>
                </a:rPr>
                <a:t>(color, texture)</a:t>
              </a:r>
              <a:endParaRPr lang="en-US" altLang="en-US" sz="2400">
                <a:latin typeface="Times New Roman" charset="0"/>
              </a:endParaRPr>
            </a:p>
          </p:txBody>
        </p:sp>
        <p:sp>
          <p:nvSpPr>
            <p:cNvPr id="14360" name="Rectangle 25"/>
            <p:cNvSpPr>
              <a:spLocks noChangeArrowheads="1"/>
            </p:cNvSpPr>
            <p:nvPr/>
          </p:nvSpPr>
          <p:spPr bwMode="auto">
            <a:xfrm>
              <a:off x="1300" y="1073"/>
              <a:ext cx="1154" cy="927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charset="2"/>
                <a:buChar char="l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2"/>
                </a:buClr>
                <a:buSzPct val="75000"/>
                <a:buFont typeface="Wingdings" charset="2"/>
                <a:buChar char="l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75000"/>
                <a:buFont typeface="Wingdings" charset="2"/>
                <a:buChar char="l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folHlink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SzPct val="75000"/>
                <a:buFont typeface="Wingdings" charset="2"/>
                <a:buChar char="l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4354" name="Line 14"/>
          <p:cNvSpPr>
            <a:spLocks noChangeShapeType="1"/>
          </p:cNvSpPr>
          <p:nvPr/>
        </p:nvSpPr>
        <p:spPr bwMode="auto">
          <a:xfrm>
            <a:off x="4191000" y="2514600"/>
            <a:ext cx="381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Line 14"/>
          <p:cNvSpPr>
            <a:spLocks noChangeShapeType="1"/>
          </p:cNvSpPr>
          <p:nvPr/>
        </p:nvSpPr>
        <p:spPr bwMode="auto">
          <a:xfrm>
            <a:off x="4267200" y="5181600"/>
            <a:ext cx="304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4356" name="Group 7"/>
          <p:cNvGrpSpPr>
            <a:grpSpLocks/>
          </p:cNvGrpSpPr>
          <p:nvPr/>
        </p:nvGrpSpPr>
        <p:grpSpPr bwMode="auto">
          <a:xfrm>
            <a:off x="4572000" y="1905000"/>
            <a:ext cx="523478" cy="3886200"/>
            <a:chOff x="1300" y="-576"/>
            <a:chExt cx="1319" cy="2576"/>
          </a:xfrm>
        </p:grpSpPr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1378" y="-576"/>
              <a:ext cx="1241" cy="243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vert="vert270">
              <a:spAutoFit/>
            </a:bodyPr>
            <a:lstStyle/>
            <a:p>
              <a:pPr algn="ctr">
                <a:defRPr/>
              </a:pPr>
              <a:r>
                <a:rPr lang="en-US" sz="2000" b="1" dirty="0" smtClean="0">
                  <a:solidFill>
                    <a:srgbClr val="FFFF00"/>
                  </a:solidFill>
                  <a:latin typeface="Times New Roman" pitchFamily="18" charset="0"/>
                </a:rPr>
                <a:t>Normalize in same way</a:t>
              </a:r>
              <a:endParaRPr lang="en-US" sz="2400" b="1" dirty="0">
                <a:solidFill>
                  <a:srgbClr val="FFFF00"/>
                </a:solidFill>
                <a:latin typeface="Times New Roman" pitchFamily="18" charset="0"/>
              </a:endParaRPr>
            </a:p>
          </p:txBody>
        </p: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1300" y="-433"/>
              <a:ext cx="1152" cy="2433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vert="vert270"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Sunset detector addition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Please email me a zip file of 10 images that you think would be tough to classify by Monday. I’ll compile and send out.</a:t>
            </a:r>
          </a:p>
          <a:p>
            <a:pPr>
              <a:buFont typeface="Wingdings" panose="05000000000000000000" pitchFamily="2" charset="2"/>
              <a:buChar char="l"/>
              <a:defRPr/>
            </a:pPr>
            <a:r>
              <a:rPr lang="en-US" dirty="0" smtClean="0"/>
              <a:t>Best if the resolution is 384  x 256 (or slightly bigger, but don’t change the aspect ratio as you rescale)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13351</TotalTime>
  <Words>429</Words>
  <Application>Microsoft Macintosh PowerPoint</Application>
  <PresentationFormat>On-screen Show (4:3)</PresentationFormat>
  <Paragraphs>82</Paragraphs>
  <Slides>10</Slides>
  <Notes>4</Notes>
  <HiddenSlides>3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Wingdings</vt:lpstr>
      <vt:lpstr>Symbol</vt:lpstr>
      <vt:lpstr>Times New Roman</vt:lpstr>
      <vt:lpstr>Orbit</vt:lpstr>
      <vt:lpstr>Microsoft Equation 3.0</vt:lpstr>
      <vt:lpstr>CSSE463: Image Recognition  Day 20</vt:lpstr>
      <vt:lpstr>Term project next steps</vt:lpstr>
      <vt:lpstr>CSSE463: Image Recognition  Day 20</vt:lpstr>
      <vt:lpstr>Exam prep</vt:lpstr>
      <vt:lpstr>Last words on neural nets/SVM</vt:lpstr>
      <vt:lpstr>How does svmfwd compute y1?</vt:lpstr>
      <vt:lpstr>SVMs vs. Neural Nets</vt:lpstr>
      <vt:lpstr>Common model of learning machines</vt:lpstr>
      <vt:lpstr>Sunset detector addition</vt:lpstr>
      <vt:lpstr>Sunset Process</vt:lpstr>
    </vt:vector>
  </TitlesOfParts>
  <Company>Rose-Hulman Institute of Technology</Company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Boutell</dc:creator>
  <cp:lastModifiedBy>Microsoft Office User</cp:lastModifiedBy>
  <cp:revision>724</cp:revision>
  <dcterms:created xsi:type="dcterms:W3CDTF">2006-02-27T20:44:00Z</dcterms:created>
  <dcterms:modified xsi:type="dcterms:W3CDTF">2017-01-13T19:36:16Z</dcterms:modified>
</cp:coreProperties>
</file>