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oleObject"/>
  <Default Extension="vml" ContentType="application/vnd.openxmlformats-officedocument.vmlDrawing"/>
  <Default Extension="png" ContentType="image/pn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0"/>
  </p:notesMasterIdLst>
  <p:handoutMasterIdLst>
    <p:handoutMasterId r:id="rId11"/>
  </p:handoutMasterIdLst>
  <p:sldIdLst>
    <p:sldId id="265" r:id="rId2"/>
    <p:sldId id="342" r:id="rId3"/>
    <p:sldId id="341" r:id="rId4"/>
    <p:sldId id="343" r:id="rId5"/>
    <p:sldId id="346" r:id="rId6"/>
    <p:sldId id="344" r:id="rId7"/>
    <p:sldId id="345" r:id="rId8"/>
    <p:sldId id="338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71"/>
    <p:restoredTop sz="91418" autoAdjust="0"/>
  </p:normalViewPr>
  <p:slideViewPr>
    <p:cSldViewPr>
      <p:cViewPr varScale="1">
        <p:scale>
          <a:sx n="105" d="100"/>
          <a:sy n="105" d="100"/>
        </p:scale>
        <p:origin x="146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Relationship Id="rId2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204861A6-F521-B648-B4BD-CCDC786BF21F}" type="datetimeFigureOut">
              <a:rPr lang="en-US"/>
              <a:pPr>
                <a:defRPr/>
              </a:pPr>
              <a:t>12/11/17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D27FE30C-DC6C-FB43-96CE-A8A0DF5E94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1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1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1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5509243-77D8-984F-820F-43824B0C43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A8E5364-B3C0-D540-BE34-86318D416C9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74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D58B7D1-BC47-C24E-8E27-5C306A149A7A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94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023B083-4781-0C43-BB40-C23039C8DF68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15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1DB4C9F-02A6-6044-AC95-F8EC545BF443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3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43484C0-E06A-4344-B940-8E2D36D3394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56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87ADA0A-E09E-7A46-B445-39E61C4094F1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7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Interpretation for P4: a pixel is part of the perimeter P4 if it has an 8-neighbor not in the region.</a:t>
            </a:r>
          </a:p>
          <a:p>
            <a:pPr eaLnBrk="1" hangingPunct="1"/>
            <a:r>
              <a:rPr lang="en-US" altLang="en-US"/>
              <a:t>For the figure above, |P4| = 12, |P8| = 6 + 3sqrt(2)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7835622-EFD4-884B-8870-D9E4FED0CB69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96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55F4E69-41C0-6745-BF19-3A3D94346A8A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17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1. Do blob, 2. Circle, 3.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</p:grpSp>
      <p:sp>
        <p:nvSpPr>
          <p:cNvPr id="15370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371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44A5D-BFAB-B848-8814-80BA56602C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0432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5CA476-48BD-0B4E-9B8F-AB11E9B33E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619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021392-3FFF-A944-BB08-68C883C2A1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41622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AE056-3F52-3F44-A303-404C2F0CF4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679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FA23A3-EF00-6843-B33F-A11A5CE69C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0335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2F615-A210-0848-8520-8B04072FBB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0523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42646-9E4D-0742-A041-4773A34F15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766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8B1A2-2366-B54B-99BC-EFEC4469B1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9386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6FCD5-24E4-444F-ABA9-070B330D95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7417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9FC7C-A8FA-7B49-B436-1CDC48E572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20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1CC318-666C-6E40-B208-EEF702010B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1715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BE958-3342-A842-8E87-B6FCC00F04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932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FE5F0-381A-364E-9C04-DF469DB4F6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9137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14339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40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41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42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37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38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</p:grpSp>
      <p:sp>
        <p:nvSpPr>
          <p:cNvPr id="1434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4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34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5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12DD561-117A-0F40-BD76-9D818E0E82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0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  <p:sldLayoutId id="2147483779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2.emf"/><Relationship Id="rId8" Type="http://schemas.openxmlformats.org/officeDocument/2006/relationships/oleObject" Target="../embeddings/oleObject3.bin"/><Relationship Id="rId9" Type="http://schemas.openxmlformats.org/officeDocument/2006/relationships/image" Target="../media/image3.emf"/><Relationship Id="rId10" Type="http://schemas.openxmlformats.org/officeDocument/2006/relationships/oleObject" Target="../embeddings/oleObject4.bin"/><Relationship Id="rId11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5.bin"/><Relationship Id="rId5" Type="http://schemas.openxmlformats.org/officeDocument/2006/relationships/image" Target="../media/image6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6.bin"/><Relationship Id="rId5" Type="http://schemas.openxmlformats.org/officeDocument/2006/relationships/image" Target="../media/image7.emf"/><Relationship Id="rId6" Type="http://schemas.openxmlformats.org/officeDocument/2006/relationships/oleObject" Target="../embeddings/oleObject7.bin"/><Relationship Id="rId7" Type="http://schemas.openxmlformats.org/officeDocument/2006/relationships/image" Target="../media/image8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smtClean="0"/>
              <a:t>CSSE463: Image Recognition 	Day 9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sz="2800" dirty="0" smtClean="0"/>
              <a:t>Look at </a:t>
            </a:r>
            <a:r>
              <a:rPr lang="en-US" sz="2800" dirty="0"/>
              <a:t>course </a:t>
            </a:r>
            <a:r>
              <a:rPr lang="en-US" sz="2800" dirty="0" smtClean="0"/>
              <a:t>schedule:</a:t>
            </a:r>
            <a:endParaRPr lang="en-US" sz="2800" dirty="0" smtClean="0"/>
          </a:p>
          <a:p>
            <a:pPr lvl="1" eaLnBrk="1" hangingPunct="1">
              <a:buFont typeface="Wingdings" panose="05000000000000000000" pitchFamily="2" charset="2"/>
              <a:buChar char="l"/>
              <a:defRPr/>
            </a:pPr>
            <a:r>
              <a:rPr lang="en-US" sz="2400" dirty="0"/>
              <a:t>Lab 3 (edges) due soon</a:t>
            </a:r>
          </a:p>
          <a:p>
            <a:pPr lvl="1" eaLnBrk="1" hangingPunct="1">
              <a:buFont typeface="Wingdings" panose="05000000000000000000" pitchFamily="2" charset="2"/>
              <a:buChar char="l"/>
              <a:defRPr/>
            </a:pPr>
            <a:r>
              <a:rPr lang="en-US" sz="2400" dirty="0" smtClean="0"/>
              <a:t>Test </a:t>
            </a:r>
            <a:r>
              <a:rPr lang="en-US" sz="2400" dirty="0" smtClean="0"/>
              <a:t>1 (take home, due after break)</a:t>
            </a:r>
          </a:p>
          <a:p>
            <a:pPr lvl="2" eaLnBrk="1" hangingPunct="1">
              <a:buFont typeface="Wingdings" panose="05000000000000000000" pitchFamily="2" charset="2"/>
              <a:buChar char="l"/>
              <a:defRPr/>
            </a:pPr>
            <a:r>
              <a:rPr lang="en-US" sz="2000" dirty="0" smtClean="0"/>
              <a:t>Mostly written problems too long for in-class quizzes</a:t>
            </a:r>
          </a:p>
          <a:p>
            <a:pPr lvl="2" eaLnBrk="1" hangingPunct="1">
              <a:buFont typeface="Wingdings" panose="05000000000000000000" pitchFamily="2" charset="2"/>
              <a:buChar char="l"/>
              <a:defRPr/>
            </a:pPr>
            <a:r>
              <a:rPr lang="en-US" sz="2000" dirty="0" smtClean="0"/>
              <a:t>I’ll distribute </a:t>
            </a:r>
            <a:r>
              <a:rPr lang="en-US" sz="2000" dirty="0" smtClean="0"/>
              <a:t>next week</a:t>
            </a:r>
            <a:endParaRPr lang="en-US" sz="2000" dirty="0" smtClean="0"/>
          </a:p>
          <a:p>
            <a:pPr lvl="1" eaLnBrk="1" hangingPunct="1">
              <a:buFont typeface="Wingdings" panose="05000000000000000000" pitchFamily="2" charset="2"/>
              <a:buChar char="l"/>
              <a:defRPr/>
            </a:pPr>
            <a:r>
              <a:rPr lang="en-US" sz="2400" dirty="0" smtClean="0"/>
              <a:t>You </a:t>
            </a:r>
            <a:r>
              <a:rPr lang="en-US" sz="2400" dirty="0" smtClean="0"/>
              <a:t>can start </a:t>
            </a:r>
            <a:r>
              <a:rPr lang="en-US" sz="2400" dirty="0" smtClean="0"/>
              <a:t>the (already posted) Sunset detector this week to save a crazy week 5: you know how to extract the features</a:t>
            </a:r>
            <a:r>
              <a:rPr lang="en-US" sz="2400" dirty="0" smtClean="0"/>
              <a:t>.</a:t>
            </a:r>
          </a:p>
          <a:p>
            <a:pPr lvl="1" eaLnBrk="1" hangingPunct="1">
              <a:buFont typeface="Wingdings" panose="05000000000000000000" pitchFamily="2" charset="2"/>
              <a:buChar char="l"/>
              <a:defRPr/>
            </a:pPr>
            <a:r>
              <a:rPr lang="en-US" sz="2400" dirty="0" smtClean="0"/>
              <a:t>Project coming soon!</a:t>
            </a:r>
            <a:endParaRPr lang="en-US" sz="2400" dirty="0" smtClean="0"/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dirty="0" smtClean="0"/>
              <a:t>Today: region </a:t>
            </a:r>
            <a:r>
              <a:rPr lang="en-US" dirty="0" smtClean="0"/>
              <a:t>properties</a:t>
            </a:r>
            <a:endParaRPr lang="en-US" dirty="0" smtClean="0"/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dirty="0" smtClean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Representing a Region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smtClean="0"/>
              <a:t>Review: Connected components labels groups of connected pixels.</a:t>
            </a:r>
          </a:p>
          <a:p>
            <a:pPr lvl="1" eaLnBrk="1" hangingPunct="1">
              <a:buFont typeface="Wingdings" panose="05000000000000000000" pitchFamily="2" charset="2"/>
              <a:buChar char="l"/>
              <a:defRPr/>
            </a:pPr>
            <a:r>
              <a:rPr lang="en-US" smtClean="0"/>
              <a:t>4-connectivity vs. 8-connectivity matters</a:t>
            </a:r>
          </a:p>
          <a:p>
            <a:pPr lvl="1" eaLnBrk="1" hangingPunct="1">
              <a:buFont typeface="Wingdings" panose="05000000000000000000" pitchFamily="2" charset="2"/>
              <a:buChar char="l"/>
              <a:defRPr/>
            </a:pPr>
            <a:r>
              <a:rPr lang="en-US" smtClean="0"/>
              <a:t>Could you write a recursive algorithm for connected components?</a:t>
            </a:r>
          </a:p>
        </p:txBody>
      </p:sp>
      <p:sp>
        <p:nvSpPr>
          <p:cNvPr id="18435" name="Rectangle 4"/>
          <p:cNvSpPr>
            <a:spLocks noChangeArrowheads="1"/>
          </p:cNvSpPr>
          <p:nvPr/>
        </p:nvSpPr>
        <p:spPr bwMode="auto">
          <a:xfrm>
            <a:off x="6705600" y="4495800"/>
            <a:ext cx="2057400" cy="205740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6705600" y="3810000"/>
            <a:ext cx="685800" cy="68580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8437" name="Rectangle 6"/>
          <p:cNvSpPr>
            <a:spLocks noChangeArrowheads="1"/>
          </p:cNvSpPr>
          <p:nvPr/>
        </p:nvSpPr>
        <p:spPr bwMode="auto">
          <a:xfrm>
            <a:off x="6019800" y="4495800"/>
            <a:ext cx="685800" cy="68580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8438" name="Line 7"/>
          <p:cNvSpPr>
            <a:spLocks noChangeShapeType="1"/>
          </p:cNvSpPr>
          <p:nvPr/>
        </p:nvSpPr>
        <p:spPr bwMode="auto">
          <a:xfrm>
            <a:off x="7391400" y="4495800"/>
            <a:ext cx="0" cy="20574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9" name="Line 8"/>
          <p:cNvSpPr>
            <a:spLocks noChangeShapeType="1"/>
          </p:cNvSpPr>
          <p:nvPr/>
        </p:nvSpPr>
        <p:spPr bwMode="auto">
          <a:xfrm>
            <a:off x="8077200" y="4495800"/>
            <a:ext cx="0" cy="20574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Line 9"/>
          <p:cNvSpPr>
            <a:spLocks noChangeShapeType="1"/>
          </p:cNvSpPr>
          <p:nvPr/>
        </p:nvSpPr>
        <p:spPr bwMode="auto">
          <a:xfrm>
            <a:off x="6705600" y="5867400"/>
            <a:ext cx="20574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Line 10"/>
          <p:cNvSpPr>
            <a:spLocks noChangeShapeType="1"/>
          </p:cNvSpPr>
          <p:nvPr/>
        </p:nvSpPr>
        <p:spPr bwMode="auto">
          <a:xfrm>
            <a:off x="6705600" y="5181600"/>
            <a:ext cx="20574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folHlink"/>
                </a:solidFill>
              </a:rPr>
              <a:t>Region properties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dirty="0" smtClean="0"/>
              <a:t>Includes location, size, shape, and orientation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dirty="0" smtClean="0"/>
              <a:t>Focus on binary images</a:t>
            </a:r>
          </a:p>
        </p:txBody>
      </p:sp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6705600" y="4495800"/>
            <a:ext cx="2057400" cy="205740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6705600" y="3810000"/>
            <a:ext cx="685800" cy="68580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0485" name="Rectangle 6"/>
          <p:cNvSpPr>
            <a:spLocks noChangeArrowheads="1"/>
          </p:cNvSpPr>
          <p:nvPr/>
        </p:nvSpPr>
        <p:spPr bwMode="auto">
          <a:xfrm>
            <a:off x="6019800" y="4495800"/>
            <a:ext cx="685800" cy="68580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0486" name="Line 7"/>
          <p:cNvSpPr>
            <a:spLocks noChangeShapeType="1"/>
          </p:cNvSpPr>
          <p:nvPr/>
        </p:nvSpPr>
        <p:spPr bwMode="auto">
          <a:xfrm>
            <a:off x="7391400" y="4495800"/>
            <a:ext cx="0" cy="20574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7" name="Line 8"/>
          <p:cNvSpPr>
            <a:spLocks noChangeShapeType="1"/>
          </p:cNvSpPr>
          <p:nvPr/>
        </p:nvSpPr>
        <p:spPr bwMode="auto">
          <a:xfrm>
            <a:off x="8077200" y="4495800"/>
            <a:ext cx="0" cy="20574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9"/>
          <p:cNvSpPr>
            <a:spLocks noChangeShapeType="1"/>
          </p:cNvSpPr>
          <p:nvPr/>
        </p:nvSpPr>
        <p:spPr bwMode="auto">
          <a:xfrm>
            <a:off x="6705600" y="5867400"/>
            <a:ext cx="20574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10"/>
          <p:cNvSpPr>
            <a:spLocks noChangeShapeType="1"/>
          </p:cNvSpPr>
          <p:nvPr/>
        </p:nvSpPr>
        <p:spPr bwMode="auto">
          <a:xfrm>
            <a:off x="6705600" y="5181600"/>
            <a:ext cx="20574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Region Properties</a:t>
            </a:r>
            <a:br>
              <a:rPr lang="en-US" sz="4000" smtClean="0"/>
            </a:br>
            <a:r>
              <a:rPr lang="en-US" sz="3200" smtClean="0"/>
              <a:t>Area and Centroid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7724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sz="2800" dirty="0" smtClean="0"/>
              <a:t>Area: sum of pixels in region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sz="2800" dirty="0" err="1" smtClean="0"/>
              <a:t>Centroid</a:t>
            </a:r>
            <a:r>
              <a:rPr lang="en-US" sz="2800" dirty="0" smtClean="0"/>
              <a:t>: (</a:t>
            </a:r>
            <a:r>
              <a:rPr lang="en-US" sz="2800" dirty="0" err="1" smtClean="0"/>
              <a:t>avg</a:t>
            </a:r>
            <a:r>
              <a:rPr lang="en-US" sz="2800" dirty="0" smtClean="0"/>
              <a:t> row, </a:t>
            </a:r>
            <a:r>
              <a:rPr lang="en-US" sz="2800" dirty="0" err="1" smtClean="0"/>
              <a:t>avg</a:t>
            </a:r>
            <a:r>
              <a:rPr lang="en-US" sz="2800" dirty="0" smtClean="0"/>
              <a:t> column) =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endParaRPr lang="en-US" sz="2800" dirty="0" smtClean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dirty="0" smtClean="0"/>
              <a:t>Recall that </a:t>
            </a:r>
            <a:r>
              <a:rPr lang="en-US" i="1" dirty="0" smtClean="0"/>
              <a:t>find </a:t>
            </a:r>
            <a:r>
              <a:rPr lang="en-US" dirty="0" smtClean="0"/>
              <a:t>returns row and column coordinates if you ask it to do so: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dirty="0" smtClean="0"/>
              <a:t>[</a:t>
            </a:r>
            <a:r>
              <a:rPr lang="en-US" dirty="0" err="1" smtClean="0"/>
              <a:t>r,c</a:t>
            </a:r>
            <a:r>
              <a:rPr lang="en-US" dirty="0" smtClean="0"/>
              <a:t>] = find(mask == 1)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endParaRPr lang="en-US" sz="2400" dirty="0" smtClean="0"/>
          </a:p>
        </p:txBody>
      </p:sp>
      <p:graphicFrame>
        <p:nvGraphicFramePr>
          <p:cNvPr id="22531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6019800" y="1524000"/>
          <a:ext cx="1371600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4" name="Equation" r:id="rId4" imgW="749300" imgH="431800" progId="Equation.3">
                  <p:embed/>
                </p:oleObj>
              </mc:Choice>
              <mc:Fallback>
                <p:oleObj name="Equation" r:id="rId4" imgW="749300" imgH="431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1524000"/>
                        <a:ext cx="1371600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2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1828800" y="3616325"/>
          <a:ext cx="1524000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5" name="Equation" r:id="rId6" imgW="952500" imgH="533400" progId="Equation.3">
                  <p:embed/>
                </p:oleObj>
              </mc:Choice>
              <mc:Fallback>
                <p:oleObj name="Equation" r:id="rId6" imgW="952500" imgH="533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616325"/>
                        <a:ext cx="1524000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3" name="Object 6"/>
          <p:cNvGraphicFramePr>
            <a:graphicFrameLocks noChangeAspect="1"/>
          </p:cNvGraphicFramePr>
          <p:nvPr/>
        </p:nvGraphicFramePr>
        <p:xfrm>
          <a:off x="3733800" y="3603625"/>
          <a:ext cx="1524000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6" name="Equation" r:id="rId8" imgW="952500" imgH="533400" progId="Equation.3">
                  <p:embed/>
                </p:oleObj>
              </mc:Choice>
              <mc:Fallback>
                <p:oleObj name="Equation" r:id="rId8" imgW="952500" imgH="533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3603625"/>
                        <a:ext cx="1524000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4" name="Object 7"/>
          <p:cNvGraphicFramePr>
            <a:graphicFrameLocks noChangeAspect="1"/>
          </p:cNvGraphicFramePr>
          <p:nvPr/>
        </p:nvGraphicFramePr>
        <p:xfrm>
          <a:off x="6315075" y="2484438"/>
          <a:ext cx="1022350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7" name="Equation" r:id="rId10" imgW="444500" imgH="228600" progId="Equation.3">
                  <p:embed/>
                </p:oleObj>
              </mc:Choice>
              <mc:Fallback>
                <p:oleObj name="Equation" r:id="rId10" imgW="44450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5075" y="2484438"/>
                        <a:ext cx="1022350" cy="563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5" name="TextBox 9"/>
          <p:cNvSpPr txBox="1">
            <a:spLocks noChangeArrowheads="1"/>
          </p:cNvSpPr>
          <p:nvPr/>
        </p:nvSpPr>
        <p:spPr bwMode="auto">
          <a:xfrm>
            <a:off x="8651875" y="6477000"/>
            <a:ext cx="492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Q1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Bounding box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267200" cy="3733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dirty="0" smtClean="0"/>
              <a:t>Can be used to describe a region’s location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dirty="0" smtClean="0"/>
              <a:t>For region to right, (</a:t>
            </a:r>
            <a:r>
              <a:rPr lang="en-US" dirty="0" err="1" smtClean="0"/>
              <a:t>r</a:t>
            </a:r>
            <a:r>
              <a:rPr lang="en-US" baseline="-25000" dirty="0" err="1" smtClean="0"/>
              <a:t>min</a:t>
            </a:r>
            <a:r>
              <a:rPr lang="en-US" dirty="0" smtClean="0"/>
              <a:t>,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max</a:t>
            </a:r>
            <a:r>
              <a:rPr lang="en-US" dirty="0" smtClean="0"/>
              <a:t>,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min</a:t>
            </a:r>
            <a:r>
              <a:rPr lang="en-US" dirty="0" smtClean="0"/>
              <a:t>,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max</a:t>
            </a:r>
            <a:r>
              <a:rPr lang="en-US" dirty="0" smtClean="0"/>
              <a:t>) = (1,4,4,7)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endParaRPr lang="en-US" dirty="0" smtClean="0"/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dirty="0" err="1" smtClean="0"/>
              <a:t>Matlab</a:t>
            </a:r>
            <a:r>
              <a:rPr lang="en-US" dirty="0" smtClean="0"/>
              <a:t> returns</a:t>
            </a:r>
            <a:br>
              <a:rPr lang="en-US" dirty="0" smtClean="0"/>
            </a:br>
            <a:r>
              <a:rPr lang="en-US" sz="2400" dirty="0" smtClean="0"/>
              <a:t>(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min</a:t>
            </a:r>
            <a:r>
              <a:rPr lang="en-US" sz="2400" dirty="0" smtClean="0"/>
              <a:t>, </a:t>
            </a:r>
            <a:r>
              <a:rPr lang="en-US" sz="2400" dirty="0" err="1" smtClean="0"/>
              <a:t>y</a:t>
            </a:r>
            <a:r>
              <a:rPr lang="en-US" sz="2400" baseline="-25000" dirty="0" err="1" smtClean="0"/>
              <a:t>min</a:t>
            </a:r>
            <a:r>
              <a:rPr lang="en-US" sz="2400" dirty="0" smtClean="0"/>
              <a:t>, width, height)</a:t>
            </a:r>
            <a:endParaRPr lang="en-US" dirty="0" smtClean="0"/>
          </a:p>
        </p:txBody>
      </p:sp>
      <p:pic>
        <p:nvPicPr>
          <p:cNvPr id="2457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99" t="78633" r="27568" b="6778"/>
          <a:stretch>
            <a:fillRect/>
          </a:stretch>
        </p:blipFill>
        <p:spPr bwMode="auto">
          <a:xfrm>
            <a:off x="4876800" y="1828800"/>
            <a:ext cx="3536950" cy="98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6553200" y="1981200"/>
            <a:ext cx="1524000" cy="68580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4581" name="TextBox 6"/>
          <p:cNvSpPr txBox="1">
            <a:spLocks noChangeArrowheads="1"/>
          </p:cNvSpPr>
          <p:nvPr/>
        </p:nvSpPr>
        <p:spPr bwMode="auto">
          <a:xfrm>
            <a:off x="5410200" y="4038600"/>
            <a:ext cx="34290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i="1"/>
              <a:t>Extent</a:t>
            </a:r>
            <a:r>
              <a:rPr lang="en-US" altLang="en-US" sz="1800"/>
              <a:t> = (area of region)/</a:t>
            </a:r>
            <a:br>
              <a:rPr lang="en-US" altLang="en-US" sz="1800"/>
            </a:br>
            <a:r>
              <a:rPr lang="en-US" altLang="en-US" sz="1800"/>
              <a:t>	(area of bounding box)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What types of shapes have </a:t>
            </a:r>
            <a:br>
              <a:rPr lang="en-US" altLang="en-US" sz="1800"/>
            </a:br>
            <a:r>
              <a:rPr lang="en-US" altLang="en-US" sz="1800"/>
              <a:t>maximal/minimal extent?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Perimeter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53400" cy="45307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sz="2800" smtClean="0"/>
              <a:t>Perimeter (assume no holes)</a:t>
            </a:r>
          </a:p>
          <a:p>
            <a:pPr lvl="1" eaLnBrk="1" hangingPunct="1">
              <a:buFont typeface="Wingdings" panose="05000000000000000000" pitchFamily="2" charset="2"/>
              <a:buChar char="l"/>
              <a:defRPr/>
            </a:pPr>
            <a:r>
              <a:rPr lang="en-US" sz="2400" smtClean="0"/>
              <a:t>The set of interior border pixels</a:t>
            </a:r>
          </a:p>
          <a:p>
            <a:pPr lvl="1" eaLnBrk="1" hangingPunct="1">
              <a:buFont typeface="Wingdings" panose="05000000000000000000" pitchFamily="2" charset="2"/>
              <a:buChar char="l"/>
              <a:defRPr/>
            </a:pPr>
            <a:endParaRPr lang="en-US" sz="2400" smtClean="0"/>
          </a:p>
          <a:p>
            <a:pPr lvl="1" eaLnBrk="1" hangingPunct="1">
              <a:buFont typeface="Wingdings" panose="05000000000000000000" pitchFamily="2" charset="2"/>
              <a:buChar char="l"/>
              <a:defRPr/>
            </a:pPr>
            <a:endParaRPr lang="en-US" sz="2400" smtClean="0"/>
          </a:p>
          <a:p>
            <a:pPr lvl="1" eaLnBrk="1" hangingPunct="1">
              <a:buFont typeface="Wingdings" panose="05000000000000000000" pitchFamily="2" charset="2"/>
              <a:buChar char="l"/>
              <a:defRPr/>
            </a:pPr>
            <a:r>
              <a:rPr lang="en-US" sz="2400" smtClean="0"/>
              <a:t>Interpretation, please?</a:t>
            </a:r>
          </a:p>
          <a:p>
            <a:pPr lvl="1" eaLnBrk="1" hangingPunct="1">
              <a:buFont typeface="Wingdings" panose="05000000000000000000" pitchFamily="2" charset="2"/>
              <a:buChar char="l"/>
              <a:defRPr/>
            </a:pPr>
            <a:r>
              <a:rPr lang="en-US" sz="2400" smtClean="0"/>
              <a:t>In Matlab P</a:t>
            </a:r>
            <a:r>
              <a:rPr lang="en-US" sz="2400" baseline="-25000" smtClean="0"/>
              <a:t>8</a:t>
            </a:r>
            <a:r>
              <a:rPr lang="en-US" sz="2400" smtClean="0"/>
              <a:t>(region) is called </a:t>
            </a:r>
            <a:r>
              <a:rPr lang="en-US" sz="2400" b="1" smtClean="0"/>
              <a:t>bwperim(region, </a:t>
            </a:r>
            <a:r>
              <a:rPr lang="en-US" sz="24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  <a:r>
              <a:rPr lang="en-US" sz="2400" b="1" smtClean="0"/>
              <a:t>)</a:t>
            </a:r>
            <a:r>
              <a:rPr lang="en-US" sz="2400" smtClean="0"/>
              <a:t> because the border pixels are connected with the background using a 4-neighborhood.</a:t>
            </a:r>
          </a:p>
          <a:p>
            <a:pPr lvl="2" eaLnBrk="1" hangingPunct="1">
              <a:buFont typeface="Wingdings" panose="05000000000000000000" pitchFamily="2" charset="2"/>
              <a:buChar char="l"/>
              <a:defRPr/>
            </a:pPr>
            <a:r>
              <a:rPr lang="en-US" sz="2000" smtClean="0"/>
              <a:t>The output is a mask</a:t>
            </a:r>
          </a:p>
          <a:p>
            <a:pPr lvl="1" eaLnBrk="1" hangingPunct="1">
              <a:buFont typeface="Wingdings" panose="05000000000000000000" pitchFamily="2" charset="2"/>
              <a:buChar char="l"/>
              <a:defRPr/>
            </a:pPr>
            <a:r>
              <a:rPr lang="en-US" sz="2400" smtClean="0"/>
              <a:t>The definition for P</a:t>
            </a:r>
            <a:r>
              <a:rPr lang="en-US" sz="2400" baseline="-25000" smtClean="0"/>
              <a:t>4 </a:t>
            </a:r>
            <a:r>
              <a:rPr lang="en-US" sz="2400" smtClean="0"/>
              <a:t>is dual to P</a:t>
            </a:r>
            <a:r>
              <a:rPr lang="en-US" sz="2400" baseline="-25000" smtClean="0"/>
              <a:t>8 </a:t>
            </a:r>
            <a:r>
              <a:rPr lang="en-US" sz="2400" smtClean="0"/>
              <a:t>.</a:t>
            </a:r>
          </a:p>
        </p:txBody>
      </p:sp>
      <p:graphicFrame>
        <p:nvGraphicFramePr>
          <p:cNvPr id="26627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533525" y="2686050"/>
          <a:ext cx="6400800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7" name="Equation" r:id="rId4" imgW="2933700" imgH="254000" progId="Equation.3">
                  <p:embed/>
                </p:oleObj>
              </mc:Choice>
              <mc:Fallback>
                <p:oleObj name="Equation" r:id="rId4" imgW="2933700" imgH="254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3525" y="2686050"/>
                        <a:ext cx="6400800" cy="652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8" name="Rectangle 5"/>
          <p:cNvSpPr>
            <a:spLocks noChangeArrowheads="1"/>
          </p:cNvSpPr>
          <p:nvPr/>
        </p:nvSpPr>
        <p:spPr bwMode="auto">
          <a:xfrm>
            <a:off x="7772400" y="5486400"/>
            <a:ext cx="679450" cy="67945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6629" name="Rectangle 6"/>
          <p:cNvSpPr>
            <a:spLocks noChangeArrowheads="1"/>
          </p:cNvSpPr>
          <p:nvPr/>
        </p:nvSpPr>
        <p:spPr bwMode="auto">
          <a:xfrm>
            <a:off x="7772400" y="5257800"/>
            <a:ext cx="227013" cy="227013"/>
          </a:xfrm>
          <a:prstGeom prst="rect">
            <a:avLst/>
          </a:prstGeom>
          <a:solidFill>
            <a:schemeClr val="hlink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6630" name="Rectangle 7"/>
          <p:cNvSpPr>
            <a:spLocks noChangeArrowheads="1"/>
          </p:cNvSpPr>
          <p:nvPr/>
        </p:nvSpPr>
        <p:spPr bwMode="auto">
          <a:xfrm>
            <a:off x="7543800" y="5486400"/>
            <a:ext cx="227013" cy="227013"/>
          </a:xfrm>
          <a:prstGeom prst="rect">
            <a:avLst/>
          </a:prstGeom>
          <a:solidFill>
            <a:schemeClr val="hlink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6631" name="Line 8"/>
          <p:cNvSpPr>
            <a:spLocks noChangeShapeType="1"/>
          </p:cNvSpPr>
          <p:nvPr/>
        </p:nvSpPr>
        <p:spPr bwMode="auto">
          <a:xfrm>
            <a:off x="8001000" y="5486400"/>
            <a:ext cx="1588" cy="67945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9"/>
          <p:cNvSpPr>
            <a:spLocks noChangeShapeType="1"/>
          </p:cNvSpPr>
          <p:nvPr/>
        </p:nvSpPr>
        <p:spPr bwMode="auto">
          <a:xfrm>
            <a:off x="8229600" y="5486400"/>
            <a:ext cx="1588" cy="67945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10"/>
          <p:cNvSpPr>
            <a:spLocks noChangeShapeType="1"/>
          </p:cNvSpPr>
          <p:nvPr/>
        </p:nvSpPr>
        <p:spPr bwMode="auto">
          <a:xfrm>
            <a:off x="7772400" y="5715000"/>
            <a:ext cx="679450" cy="1588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1"/>
          <p:cNvSpPr>
            <a:spLocks noChangeShapeType="1"/>
          </p:cNvSpPr>
          <p:nvPr/>
        </p:nvSpPr>
        <p:spPr bwMode="auto">
          <a:xfrm>
            <a:off x="7772400" y="5943600"/>
            <a:ext cx="679450" cy="1588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Perimeter length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sz="2400" dirty="0" smtClean="0"/>
              <a:t>Assume we have an algorithm to list the </a:t>
            </a:r>
            <a:r>
              <a:rPr lang="en-US" sz="2400" dirty="0" smtClean="0">
                <a:effectLst/>
              </a:rPr>
              <a:t>perimeter pixels in a chain of neighboring pixels…</a:t>
            </a:r>
          </a:p>
          <a:p>
            <a:pPr marL="914400" lvl="1" indent="-4572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US" sz="2000" dirty="0" err="1" smtClean="0"/>
              <a:t>Matlab’s</a:t>
            </a:r>
            <a:r>
              <a:rPr lang="en-US" sz="2000" dirty="0" smtClean="0"/>
              <a:t> </a:t>
            </a:r>
            <a:r>
              <a:rPr lang="en-US" sz="2000" dirty="0" err="1" smtClean="0"/>
              <a:t>bwtraceboundary</a:t>
            </a:r>
            <a:endParaRPr lang="en-US" sz="2000" dirty="0" smtClean="0"/>
          </a:p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en-US" sz="2400" dirty="0" smtClean="0"/>
          </a:p>
          <a:p>
            <a:pPr marL="914400" lvl="1" indent="-4572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US" sz="2000" dirty="0" smtClean="0"/>
              <a:t>On the test, you’ll study the “inner boundary tracing” algorithm (from text)</a:t>
            </a:r>
          </a:p>
          <a:p>
            <a:pPr marL="1295400" lvl="2" indent="-3810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US" sz="1800" dirty="0" smtClean="0"/>
              <a:t>Extremely efficient representation for large regions</a:t>
            </a:r>
          </a:p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endParaRPr lang="en-US" sz="2400" dirty="0" smtClean="0"/>
          </a:p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sz="2400" dirty="0" smtClean="0"/>
              <a:t>…to find perimeter length, denoted PL or |P|:</a:t>
            </a:r>
          </a:p>
          <a:p>
            <a:pPr marL="914400" lvl="1" indent="-457200"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sz="2000" dirty="0" smtClean="0">
                <a:effectLst/>
              </a:rPr>
              <a:t>Each pair of horizontal/vert. neighbors contributes 1</a:t>
            </a:r>
          </a:p>
          <a:p>
            <a:pPr marL="914400" lvl="1" indent="-457200"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sz="2000" dirty="0" smtClean="0">
                <a:effectLst/>
              </a:rPr>
              <a:t>Each pair of diagonal neighbors contributes </a:t>
            </a:r>
            <a:r>
              <a:rPr lang="en-US" sz="2000" dirty="0" err="1" smtClean="0">
                <a:effectLst/>
              </a:rPr>
              <a:t>sqrt</a:t>
            </a:r>
            <a:r>
              <a:rPr lang="en-US" sz="2000" dirty="0" smtClean="0">
                <a:effectLst/>
              </a:rPr>
              <a:t>(2)</a:t>
            </a:r>
          </a:p>
          <a:p>
            <a:pPr marL="914400" lvl="1" indent="-457200" eaLnBrk="1" hangingPunct="1">
              <a:lnSpc>
                <a:spcPct val="90000"/>
              </a:lnSpc>
              <a:buFont typeface="Wingdings" panose="05000000000000000000" pitchFamily="2" charset="2"/>
              <a:buChar char="l"/>
              <a:defRPr/>
            </a:pPr>
            <a:r>
              <a:rPr lang="en-US" sz="2000" dirty="0" smtClean="0"/>
              <a:t>Which is typically shorter, |P</a:t>
            </a:r>
            <a:r>
              <a:rPr lang="en-US" sz="2000" baseline="-25000" dirty="0" smtClean="0"/>
              <a:t>8</a:t>
            </a:r>
            <a:r>
              <a:rPr lang="en-US" sz="2000" dirty="0" smtClean="0"/>
              <a:t>| or |P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| ?</a:t>
            </a:r>
          </a:p>
        </p:txBody>
      </p:sp>
      <p:sp>
        <p:nvSpPr>
          <p:cNvPr id="28675" name="TextBox 5"/>
          <p:cNvSpPr txBox="1">
            <a:spLocks noChangeArrowheads="1"/>
          </p:cNvSpPr>
          <p:nvPr/>
        </p:nvSpPr>
        <p:spPr bwMode="auto">
          <a:xfrm>
            <a:off x="8459788" y="6477000"/>
            <a:ext cx="6842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Q2,3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Circularity measures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67200" y="1524000"/>
            <a:ext cx="4724400" cy="45307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sz="2800" dirty="0" smtClean="0"/>
              <a:t>Circles (theoretically) have minimum ratio, C</a:t>
            </a:r>
            <a:r>
              <a:rPr lang="en-US" sz="2800" baseline="-25000" dirty="0" smtClean="0"/>
              <a:t>1</a:t>
            </a:r>
          </a:p>
          <a:p>
            <a:pPr lvl="1" eaLnBrk="1" hangingPunct="1">
              <a:buFont typeface="Wingdings" panose="05000000000000000000" pitchFamily="2" charset="2"/>
              <a:buChar char="l"/>
              <a:defRPr/>
            </a:pPr>
            <a:r>
              <a:rPr lang="en-US" sz="2400" dirty="0" smtClean="0"/>
              <a:t>Why?</a:t>
            </a:r>
          </a:p>
          <a:p>
            <a:pPr lvl="2" eaLnBrk="1" hangingPunct="1">
              <a:buFont typeface="Wingdings" panose="05000000000000000000" pitchFamily="2" charset="2"/>
              <a:buChar char="l"/>
              <a:defRPr/>
            </a:pPr>
            <a:endParaRPr lang="en-US" sz="2000" dirty="0" smtClean="0"/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sz="2800" dirty="0" smtClean="0"/>
              <a:t>Having a small standard deviation gives a larger circularity.</a:t>
            </a:r>
          </a:p>
          <a:p>
            <a:pPr lvl="1" eaLnBrk="1" hangingPunct="1">
              <a:buFont typeface="Wingdings" panose="05000000000000000000" pitchFamily="2" charset="2"/>
              <a:buChar char="l"/>
              <a:defRPr/>
            </a:pPr>
            <a:r>
              <a:rPr lang="en-US" sz="2400" dirty="0" smtClean="0"/>
              <a:t>Sample </a:t>
            </a:r>
            <a:r>
              <a:rPr lang="en-US" sz="2400" i="1" dirty="0" smtClean="0"/>
              <a:t>radial representations </a:t>
            </a:r>
            <a:r>
              <a:rPr lang="en-US" sz="2400" dirty="0" smtClean="0"/>
              <a:t>of images</a:t>
            </a:r>
          </a:p>
          <a:p>
            <a:pPr lvl="1" eaLnBrk="1" hangingPunct="1">
              <a:buFont typeface="Wingdings" panose="05000000000000000000" pitchFamily="2" charset="2"/>
              <a:buChar char="l"/>
              <a:defRPr/>
            </a:pPr>
            <a:r>
              <a:rPr lang="en-US" sz="2400" dirty="0" smtClean="0"/>
              <a:t>What’s a circle’s C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?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endParaRPr lang="en-US" sz="2400" dirty="0" smtClean="0"/>
          </a:p>
        </p:txBody>
      </p:sp>
      <p:graphicFrame>
        <p:nvGraphicFramePr>
          <p:cNvPr id="30723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389063" y="1600200"/>
          <a:ext cx="1349375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0" name="Equation" r:id="rId4" imgW="800100" imgH="508000" progId="Equation.3">
                  <p:embed/>
                </p:oleObj>
              </mc:Choice>
              <mc:Fallback>
                <p:oleObj name="Equation" r:id="rId4" imgW="800100" imgH="508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9063" y="1600200"/>
                        <a:ext cx="1349375" cy="89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4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228600" y="2671763"/>
          <a:ext cx="4114800" cy="327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1" name="Equation" r:id="rId6" imgW="4051300" imgH="3225800" progId="Equation.3">
                  <p:embed/>
                </p:oleObj>
              </mc:Choice>
              <mc:Fallback>
                <p:oleObj name="Equation" r:id="rId6" imgW="4051300" imgH="3225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671763"/>
                        <a:ext cx="4114800" cy="327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5" name="TextBox 7"/>
          <p:cNvSpPr txBox="1">
            <a:spLocks noChangeArrowheads="1"/>
          </p:cNvSpPr>
          <p:nvPr/>
        </p:nvSpPr>
        <p:spPr bwMode="auto">
          <a:xfrm>
            <a:off x="8459788" y="6477000"/>
            <a:ext cx="6842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Q2,4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10625</TotalTime>
  <Words>433</Words>
  <Application>Microsoft Macintosh PowerPoint</Application>
  <PresentationFormat>On-screen Show (4:3)</PresentationFormat>
  <Paragraphs>76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Wingdings</vt:lpstr>
      <vt:lpstr>Orbit</vt:lpstr>
      <vt:lpstr>Microsoft Equation 3.0</vt:lpstr>
      <vt:lpstr>CSSE463: Image Recognition  Day 9</vt:lpstr>
      <vt:lpstr>Representing a Region</vt:lpstr>
      <vt:lpstr>Region properties</vt:lpstr>
      <vt:lpstr>Region Properties Area and Centroid</vt:lpstr>
      <vt:lpstr>Bounding box</vt:lpstr>
      <vt:lpstr>Perimeter</vt:lpstr>
      <vt:lpstr>Perimeter length</vt:lpstr>
      <vt:lpstr>Circularity measures</vt:lpstr>
    </vt:vector>
  </TitlesOfParts>
  <Company>Rose-Hulman Institute of Technology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Matthew Boutell</dc:creator>
  <cp:lastModifiedBy>Matt Boutell</cp:lastModifiedBy>
  <cp:revision>391</cp:revision>
  <dcterms:created xsi:type="dcterms:W3CDTF">2006-02-27T20:44:00Z</dcterms:created>
  <dcterms:modified xsi:type="dcterms:W3CDTF">2017-12-11T20:26:03Z</dcterms:modified>
</cp:coreProperties>
</file>