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5"/>
  </p:notesMasterIdLst>
  <p:sldIdLst>
    <p:sldId id="265" r:id="rId2"/>
    <p:sldId id="331" r:id="rId3"/>
    <p:sldId id="319" r:id="rId4"/>
    <p:sldId id="322" r:id="rId5"/>
    <p:sldId id="308" r:id="rId6"/>
    <p:sldId id="309" r:id="rId7"/>
    <p:sldId id="310" r:id="rId8"/>
    <p:sldId id="335" r:id="rId9"/>
    <p:sldId id="311" r:id="rId10"/>
    <p:sldId id="332" r:id="rId11"/>
    <p:sldId id="329" r:id="rId12"/>
    <p:sldId id="338" r:id="rId13"/>
    <p:sldId id="330" r:id="rId14"/>
    <p:sldId id="325" r:id="rId15"/>
    <p:sldId id="339" r:id="rId16"/>
    <p:sldId id="323" r:id="rId17"/>
    <p:sldId id="320" r:id="rId18"/>
    <p:sldId id="321" r:id="rId19"/>
    <p:sldId id="315" r:id="rId20"/>
    <p:sldId id="316" r:id="rId21"/>
    <p:sldId id="317" r:id="rId22"/>
    <p:sldId id="334" r:id="rId23"/>
    <p:sldId id="337" r:id="rId2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/>
    <p:restoredTop sz="94627"/>
  </p:normalViewPr>
  <p:slideViewPr>
    <p:cSldViewPr>
      <p:cViewPr varScale="1">
        <p:scale>
          <a:sx n="107" d="100"/>
          <a:sy n="107" d="100"/>
        </p:scale>
        <p:origin x="176" y="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Relationship Id="rId2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3175CC91-A73D-4899-97CD-86C7E7C19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1172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1E5775-0DE5-4BB0-8832-7239AC86E56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949867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A74C16-D12C-403A-AFA2-2A77970769F0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65963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E9C3D0-6DFE-45E8-9837-145DBF4C06D0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310335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31925B-0612-4152-9393-D9A7B1E211C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543199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ECC9E6-B341-4085-925B-05A5649573E7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39248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77E9F9-85A7-4D41-BB55-CA16655C5FF7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426846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5DA742-9E81-4E79-BFA9-F83C5B8AFED6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072875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CA3EF6-AB92-4BAA-BEC9-2C9781C75961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312318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7FA756-E650-400D-9334-D2BA762F0777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74793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Thomas Root was the first one to point out…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75CC91-A73D-4899-97CD-86C7E7C1978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304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6E9276-F09B-452B-A4E6-3FDFE2C11ED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72522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5082C8-D5B0-4E9C-8D49-2B021ECBE97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62992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59E826-6EEA-49EC-BFCE-6147B1C646E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8777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A9080B-D035-4FEE-AEC6-7E88E6426C6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9302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8F315D-F423-4E09-A9CA-0ADEF0EC3D4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013598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15B89C-CAF4-4746-AE91-A1BB256227E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03726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C26D85-2EF1-4822-A134-BF6564FCB13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13320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537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37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B5366-1B7F-431A-B5D7-6575458A92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57D9A-5813-46AD-B22F-A23781A7B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94377-1726-409F-A0A0-993723BFBA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651D7-64C1-4B97-895E-A9A68C2ACF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F9D3B-042A-486A-BEFC-D707ECBF6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F6788-5F02-4E64-81F8-BE801D99E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67414-C681-4D5A-A518-0D785EF94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F8519-04F5-4A42-AF57-2F6577FDB6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4E3AC-5176-409A-9DB2-F755F4B0A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0097A-1902-4B4C-8AC9-2EFB349EDE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1E9DD-F19B-4351-B928-9C35B8108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A00AB-74C6-4545-91F1-725F7CD9EA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C7C95-3656-4418-B082-FF0CF4989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2EC0D-3871-48C9-A9A2-19060F023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433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34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5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fld id="{1F456A9D-FE47-48F1-93A9-1B34A0D1D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4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6.e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7.emf"/><Relationship Id="rId9" Type="http://schemas.openxmlformats.org/officeDocument/2006/relationships/image" Target="../media/image8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9.e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10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11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7QrnwoO1-8A&amp;feature=mfu_in_order&amp;list=UL" TargetMode="External"/><Relationship Id="rId3" Type="http://schemas.openxmlformats.org/officeDocument/2006/relationships/hyperlink" Target="http://www.engadget.com/2010/12/09/kinect-finally-fulfills-its-minority-report-destiny-video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/>
              <a:t>CSSE463: Image Recognition 	Day 6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Yesterday: </a:t>
            </a:r>
            <a:r>
              <a:rPr lang="en-US" sz="1800" dirty="0" smtClean="0"/>
              <a:t>Local, global, and point operators use different context, but </a:t>
            </a:r>
            <a:r>
              <a:rPr lang="en-US" sz="1800" b="1" dirty="0" smtClean="0"/>
              <a:t>all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 smtClean="0"/>
              <a:t>operate on entire image,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 smtClean="0"/>
              <a:t>changing one pixel at a time!!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Lab </a:t>
            </a:r>
            <a:r>
              <a:rPr lang="en-US" sz="2000" dirty="0" smtClean="0"/>
              <a:t>was due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Fruit-finder deadline </a:t>
            </a:r>
            <a:r>
              <a:rPr lang="en-US" sz="2000" b="1" dirty="0" smtClean="0"/>
              <a:t>Friday</a:t>
            </a:r>
            <a:r>
              <a:rPr lang="en-US" sz="2000" dirty="0" smtClean="0"/>
              <a:t>, 11:00pm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 smtClean="0"/>
              <a:t>Please leave time for a solid write-up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 smtClean="0"/>
              <a:t>Nice example of how to show results: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 smtClean="0"/>
              <a:t>See rubric online for other standards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 smtClean="0"/>
              <a:t>Questions?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Today: edge features (another local operator)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 err="1" smtClean="0"/>
              <a:t>Sonka</a:t>
            </a:r>
            <a:r>
              <a:rPr lang="en-US" sz="1800" dirty="0" smtClean="0"/>
              <a:t> 5.3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18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743200"/>
            <a:ext cx="180022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Edge gradient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828800" y="2514600"/>
            <a:ext cx="3657600" cy="35814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364" name="Right Triangle 5"/>
          <p:cNvSpPr>
            <a:spLocks noChangeArrowheads="1"/>
          </p:cNvSpPr>
          <p:nvPr/>
        </p:nvSpPr>
        <p:spPr bwMode="auto">
          <a:xfrm flipV="1">
            <a:off x="1828800" y="2514600"/>
            <a:ext cx="2819400" cy="3581400"/>
          </a:xfrm>
          <a:prstGeom prst="rtTriangl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5365" name="Straight Arrow Connector 7"/>
          <p:cNvCxnSpPr>
            <a:cxnSpLocks noChangeShapeType="1"/>
          </p:cNvCxnSpPr>
          <p:nvPr/>
        </p:nvCxnSpPr>
        <p:spPr bwMode="auto">
          <a:xfrm>
            <a:off x="3421063" y="4114800"/>
            <a:ext cx="1295400" cy="1588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</p:spPr>
      </p:cxnSp>
      <p:cxnSp>
        <p:nvCxnSpPr>
          <p:cNvPr id="15366" name="Straight Arrow Connector 8"/>
          <p:cNvCxnSpPr>
            <a:cxnSpLocks noChangeShapeType="1"/>
          </p:cNvCxnSpPr>
          <p:nvPr/>
        </p:nvCxnSpPr>
        <p:spPr bwMode="auto">
          <a:xfrm rot="5400000" flipH="1" flipV="1">
            <a:off x="2819401" y="3505200"/>
            <a:ext cx="1219200" cy="3175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</p:spPr>
      </p:cxnSp>
      <p:cxnSp>
        <p:nvCxnSpPr>
          <p:cNvPr id="15367" name="Straight Arrow Connector 11"/>
          <p:cNvCxnSpPr>
            <a:cxnSpLocks noChangeShapeType="1"/>
          </p:cNvCxnSpPr>
          <p:nvPr/>
        </p:nvCxnSpPr>
        <p:spPr bwMode="auto">
          <a:xfrm flipH="1" flipV="1">
            <a:off x="2590800" y="3352800"/>
            <a:ext cx="838200" cy="762000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</p:spPr>
      </p:cxnSp>
      <p:sp>
        <p:nvSpPr>
          <p:cNvPr id="15368" name="TextBox 14"/>
          <p:cNvSpPr txBox="1">
            <a:spLocks noChangeArrowheads="1"/>
          </p:cNvSpPr>
          <p:nvPr/>
        </p:nvSpPr>
        <p:spPr bwMode="auto">
          <a:xfrm>
            <a:off x="4191000" y="3733800"/>
            <a:ext cx="325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</a:t>
            </a:r>
            <a:r>
              <a:rPr lang="en-US" baseline="-25000"/>
              <a:t>x</a:t>
            </a:r>
          </a:p>
        </p:txBody>
      </p:sp>
      <p:sp>
        <p:nvSpPr>
          <p:cNvPr id="15369" name="TextBox 15"/>
          <p:cNvSpPr txBox="1">
            <a:spLocks noChangeArrowheads="1"/>
          </p:cNvSpPr>
          <p:nvPr/>
        </p:nvSpPr>
        <p:spPr bwMode="auto">
          <a:xfrm>
            <a:off x="3429000" y="3200400"/>
            <a:ext cx="325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f</a:t>
            </a:r>
            <a:r>
              <a:rPr lang="en-US" baseline="-2500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15370" name="TextBox 16"/>
          <p:cNvSpPr txBox="1">
            <a:spLocks noChangeArrowheads="1"/>
          </p:cNvSpPr>
          <p:nvPr/>
        </p:nvSpPr>
        <p:spPr bwMode="auto">
          <a:xfrm>
            <a:off x="2252664" y="3091656"/>
            <a:ext cx="4143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sym typeface="Symbol" pitchFamily="18" charset="2"/>
              </a:rPr>
              <a:t></a:t>
            </a:r>
            <a:r>
              <a:rPr lang="en-US" dirty="0">
                <a:solidFill>
                  <a:schemeClr val="bg1"/>
                </a:solidFill>
              </a:rPr>
              <a:t>f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15371" name="TextBox 17"/>
          <p:cNvSpPr txBox="1">
            <a:spLocks noChangeArrowheads="1"/>
          </p:cNvSpPr>
          <p:nvPr/>
        </p:nvSpPr>
        <p:spPr bwMode="auto">
          <a:xfrm>
            <a:off x="838200" y="1295400"/>
            <a:ext cx="7848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Vector pointing in direction of greatest </a:t>
            </a:r>
            <a:r>
              <a:rPr lang="en-US" sz="2400" dirty="0" smtClean="0"/>
              <a:t>positive change.</a:t>
            </a:r>
            <a:endParaRPr lang="en-US" sz="2400" dirty="0"/>
          </a:p>
          <a:p>
            <a:r>
              <a:rPr lang="en-US" sz="2400" dirty="0"/>
              <a:t>	We want its magnitude and direction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1. Find partials using filters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608513"/>
            <a:ext cx="8229600" cy="1066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Note that this is 1D filter, but averaged over 3 rows (for </a:t>
            </a:r>
            <a:r>
              <a:rPr lang="en-US" sz="2000" dirty="0" err="1" smtClean="0"/>
              <a:t>df</a:t>
            </a:r>
            <a:r>
              <a:rPr lang="en-US" sz="2000" dirty="0" smtClean="0"/>
              <a:t>/</a:t>
            </a:r>
            <a:r>
              <a:rPr lang="en-US" sz="2000" dirty="0" err="1" smtClean="0"/>
              <a:t>dx</a:t>
            </a:r>
            <a:r>
              <a:rPr lang="en-US" sz="2000" dirty="0" smtClean="0"/>
              <a:t>) or 3 cols (for </a:t>
            </a:r>
            <a:r>
              <a:rPr lang="en-US" sz="2000" dirty="0" err="1" smtClean="0"/>
              <a:t>df</a:t>
            </a:r>
            <a:r>
              <a:rPr lang="en-US" sz="2000" dirty="0" smtClean="0"/>
              <a:t>/</a:t>
            </a:r>
            <a:r>
              <a:rPr lang="en-US" sz="2000" dirty="0" err="1" smtClean="0"/>
              <a:t>dy</a:t>
            </a:r>
            <a:r>
              <a:rPr lang="en-US" sz="2000" dirty="0" smtClean="0"/>
              <a:t>) and with 1/6 factored out to allow integer multiplication</a:t>
            </a:r>
          </a:p>
        </p:txBody>
      </p:sp>
      <p:graphicFrame>
        <p:nvGraphicFramePr>
          <p:cNvPr id="2051" name="Object 5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858771408"/>
              </p:ext>
            </p:extLst>
          </p:nvPr>
        </p:nvGraphicFramePr>
        <p:xfrm>
          <a:off x="457200" y="3246438"/>
          <a:ext cx="7315200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" name="Equation" r:id="rId3" imgW="4508280" imgH="711000" progId="Equation.3">
                  <p:embed/>
                </p:oleObj>
              </mc:Choice>
              <mc:Fallback>
                <p:oleObj name="Equation" r:id="rId3" imgW="4508280" imgH="71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246438"/>
                        <a:ext cx="7315200" cy="1154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6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0" y="5675313"/>
          <a:ext cx="75438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" name="Equation" r:id="rId5" imgW="4508280" imgH="457200" progId="Equation.3">
                  <p:embed/>
                </p:oleObj>
              </mc:Choice>
              <mc:Fallback>
                <p:oleObj name="Equation" r:id="rId5" imgW="450828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675313"/>
                        <a:ext cx="7543800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TextBox 8"/>
          <p:cNvSpPr txBox="1">
            <a:spLocks noChangeArrowheads="1"/>
          </p:cNvSpPr>
          <p:nvPr/>
        </p:nvSpPr>
        <p:spPr bwMode="auto">
          <a:xfrm>
            <a:off x="8229600" y="6400800"/>
            <a:ext cx="8643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Q4,Q5</a:t>
            </a:r>
            <a:endParaRPr lang="en-US" dirty="0"/>
          </a:p>
        </p:txBody>
      </p:sp>
      <p:graphicFrame>
        <p:nvGraphicFramePr>
          <p:cNvPr id="2056" name="Object 4"/>
          <p:cNvGraphicFramePr>
            <a:graphicFrameLocks noChangeAspect="1"/>
          </p:cNvGraphicFramePr>
          <p:nvPr/>
        </p:nvGraphicFramePr>
        <p:xfrm>
          <a:off x="9296400" y="1828800"/>
          <a:ext cx="7181850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" name="Equation" r:id="rId7" imgW="4152600" imgH="711000" progId="Equation.3">
                  <p:embed/>
                </p:oleObj>
              </mc:Choice>
              <mc:Fallback>
                <p:oleObj name="Equation" r:id="rId7" imgW="415260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96400" y="1828800"/>
                        <a:ext cx="7181850" cy="123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23875" y="1625600"/>
            <a:ext cx="7181850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Demo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My homemade </a:t>
            </a:r>
            <a:r>
              <a:rPr lang="en-US" dirty="0" err="1" smtClean="0"/>
              <a:t>edgefinder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Finds vertical and horizontal edges using filters</a:t>
            </a:r>
          </a:p>
          <a:p>
            <a:pPr lvl="1" eaLnBrk="1" hangingPunct="1">
              <a:defRPr/>
            </a:pPr>
            <a:r>
              <a:rPr lang="en-US" dirty="0" smtClean="0"/>
              <a:t>Combines to find edge magnitude</a:t>
            </a:r>
          </a:p>
          <a:p>
            <a:pPr lvl="1" eaLnBrk="1" hangingPunct="1">
              <a:defRPr/>
            </a:pPr>
            <a:r>
              <a:rPr lang="en-US" dirty="0" smtClean="0"/>
              <a:t>Combines to find edge direction</a:t>
            </a:r>
          </a:p>
          <a:p>
            <a:pPr lvl="1" eaLnBrk="1" hangingPunct="1">
              <a:defRPr/>
            </a:pPr>
            <a:r>
              <a:rPr lang="en-US" dirty="0" smtClean="0"/>
              <a:t>Re-scale for display</a:t>
            </a:r>
          </a:p>
          <a:p>
            <a:pPr eaLnBrk="1" hangingPunct="1">
              <a:defRPr/>
            </a:pPr>
            <a:r>
              <a:rPr lang="en-US" dirty="0" smtClean="0"/>
              <a:t>Similar to part of Lab 3.</a:t>
            </a:r>
          </a:p>
          <a:p>
            <a:pPr lvl="1" eaLnBrk="1" hangingPunct="1">
              <a:defRPr/>
            </a:pPr>
            <a:r>
              <a:rPr lang="en-US" dirty="0" smtClean="0"/>
              <a:t>So I can’t post code</a:t>
            </a:r>
          </a:p>
          <a:p>
            <a:pPr lvl="1"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713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2. Find edge gradient magnitude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10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Definition: the gradient,     , is the vector pointing in the direction of greatest change.</a:t>
            </a:r>
            <a:endParaRPr lang="en-US" sz="3600" smtClean="0"/>
          </a:p>
          <a:p>
            <a:pPr eaLnBrk="1" hangingPunct="1">
              <a:defRPr/>
            </a:pPr>
            <a:endParaRPr lang="en-US" sz="3600" smtClean="0"/>
          </a:p>
          <a:p>
            <a:pPr eaLnBrk="1" hangingPunct="1">
              <a:defRPr/>
            </a:pPr>
            <a:r>
              <a:rPr lang="en-US" sz="2800" smtClean="0"/>
              <a:t>To find its magnitude:</a:t>
            </a:r>
          </a:p>
          <a:p>
            <a:pPr eaLnBrk="1" hangingPunct="1">
              <a:defRPr/>
            </a:pPr>
            <a:endParaRPr lang="en-US" sz="2800" smtClean="0"/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057400" y="3941762"/>
          <a:ext cx="251460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Equation" r:id="rId3" imgW="1434960" imgH="533160" progId="Equation.3">
                  <p:embed/>
                </p:oleObj>
              </mc:Choice>
              <mc:Fallback>
                <p:oleObj name="Equation" r:id="rId3" imgW="1434960" imgH="5331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941762"/>
                        <a:ext cx="2514600" cy="935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572000" y="1600200"/>
          <a:ext cx="58261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Equation" r:id="rId5" imgW="228600" imgH="203040" progId="Equation.3">
                  <p:embed/>
                </p:oleObj>
              </mc:Choice>
              <mc:Fallback>
                <p:oleObj name="Equation" r:id="rId5" imgW="22860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600200"/>
                        <a:ext cx="582613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8651875" y="6477000"/>
            <a:ext cx="4924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Q2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3. Find edge gradient direction 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tan</a:t>
            </a:r>
            <a:r>
              <a:rPr lang="en-US" sz="2400" baseline="30000" dirty="0" smtClean="0"/>
              <a:t>-1</a:t>
            </a:r>
            <a:r>
              <a:rPr lang="en-US" sz="2400" dirty="0" smtClean="0"/>
              <a:t>(</a:t>
            </a:r>
            <a:r>
              <a:rPr lang="en-US" sz="2400" dirty="0" err="1" smtClean="0"/>
              <a:t>y,x</a:t>
            </a:r>
            <a:r>
              <a:rPr lang="en-US" sz="2400" dirty="0" smtClean="0"/>
              <a:t>)</a:t>
            </a:r>
            <a:endParaRPr lang="en-US" sz="2400" dirty="0" smtClean="0">
              <a:latin typeface="Symbol" pitchFamily="18" charset="2"/>
            </a:endParaRPr>
          </a:p>
          <a:p>
            <a:pPr eaLnBrk="1" hangingPunct="1">
              <a:defRPr/>
            </a:pPr>
            <a:r>
              <a:rPr lang="en-US" sz="2400" dirty="0" err="1" smtClean="0"/>
              <a:t>Matlab’s</a:t>
            </a:r>
            <a:r>
              <a:rPr lang="en-US" sz="2400" dirty="0" smtClean="0"/>
              <a:t> atan2(</a:t>
            </a:r>
            <a:r>
              <a:rPr lang="en-US" sz="2400" dirty="0" err="1" smtClean="0"/>
              <a:t>y,x</a:t>
            </a:r>
            <a:r>
              <a:rPr lang="en-US" sz="2400" dirty="0" smtClean="0"/>
              <a:t>) gives full range, [-</a:t>
            </a:r>
            <a:r>
              <a:rPr lang="en-US" sz="2400" dirty="0" smtClean="0">
                <a:latin typeface="Symbol" pitchFamily="18" charset="2"/>
              </a:rPr>
              <a:t>p, p]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581400" y="2990850"/>
            <a:ext cx="1295400" cy="129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4038600" y="2762250"/>
            <a:ext cx="381000" cy="381000"/>
          </a:xfrm>
          <a:prstGeom prst="ellips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66" name="Text Box 6"/>
          <p:cNvSpPr txBox="1">
            <a:spLocks noChangeArrowheads="1"/>
          </p:cNvSpPr>
          <p:nvPr/>
        </p:nvSpPr>
        <p:spPr bwMode="auto">
          <a:xfrm>
            <a:off x="4419600" y="2609850"/>
            <a:ext cx="2405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/>
              <a:t>dir=arctan(-1,0) = -</a:t>
            </a:r>
            <a:r>
              <a:rPr lang="en-US">
                <a:effectLst>
                  <a:outerShdw blurRad="38100" dist="38100" dir="2700000" algn="tl">
                    <a:srgbClr val="010199"/>
                  </a:outerShdw>
                </a:effectLst>
                <a:latin typeface="Symbol" pitchFamily="18" charset="2"/>
              </a:rPr>
              <a:t>p</a:t>
            </a:r>
            <a:r>
              <a:rPr lang="en-US">
                <a:effectLst>
                  <a:outerShdw blurRad="38100" dist="38100" dir="2700000" algn="tl">
                    <a:srgbClr val="010199"/>
                  </a:outerShdw>
                </a:effectLst>
              </a:rPr>
              <a:t>/2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4686300" y="3448050"/>
            <a:ext cx="381000" cy="381000"/>
          </a:xfrm>
          <a:prstGeom prst="ellips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68" name="Text Box 8"/>
          <p:cNvSpPr txBox="1">
            <a:spLocks noChangeArrowheads="1"/>
          </p:cNvSpPr>
          <p:nvPr/>
        </p:nvSpPr>
        <p:spPr bwMode="auto">
          <a:xfrm>
            <a:off x="5181600" y="3448050"/>
            <a:ext cx="2138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/>
              <a:t>dir=arctan(0,-1) = </a:t>
            </a:r>
            <a:r>
              <a:rPr lang="en-US">
                <a:effectLst>
                  <a:outerShdw blurRad="38100" dist="38100" dir="2700000" algn="tl">
                    <a:srgbClr val="010199"/>
                  </a:outerShdw>
                </a:effectLst>
                <a:latin typeface="Symbol" pitchFamily="18" charset="2"/>
              </a:rPr>
              <a:t>p</a:t>
            </a:r>
            <a:endParaRPr lang="en-US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43369" name="Text Box 9"/>
          <p:cNvSpPr txBox="1">
            <a:spLocks noChangeArrowheads="1"/>
          </p:cNvSpPr>
          <p:nvPr/>
        </p:nvSpPr>
        <p:spPr bwMode="auto">
          <a:xfrm>
            <a:off x="3733800" y="4591050"/>
            <a:ext cx="2189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/>
              <a:t>dir=arctan(1,0)= </a:t>
            </a:r>
            <a:r>
              <a:rPr lang="en-US">
                <a:effectLst>
                  <a:outerShdw blurRad="38100" dist="38100" dir="2700000" algn="tl">
                    <a:srgbClr val="010199"/>
                  </a:outerShdw>
                </a:effectLst>
                <a:latin typeface="Symbol" pitchFamily="18" charset="2"/>
              </a:rPr>
              <a:t>p</a:t>
            </a:r>
            <a:r>
              <a:rPr lang="en-US">
                <a:effectLst>
                  <a:outerShdw blurRad="38100" dist="38100" dir="2700000" algn="tl">
                    <a:srgbClr val="010199"/>
                  </a:outerShdw>
                </a:effectLst>
              </a:rPr>
              <a:t>/2</a:t>
            </a:r>
          </a:p>
        </p:txBody>
      </p:sp>
      <p:sp>
        <p:nvSpPr>
          <p:cNvPr id="143370" name="Text Box 10"/>
          <p:cNvSpPr txBox="1">
            <a:spLocks noChangeArrowheads="1"/>
          </p:cNvSpPr>
          <p:nvPr/>
        </p:nvSpPr>
        <p:spPr bwMode="auto">
          <a:xfrm>
            <a:off x="914400" y="3527425"/>
            <a:ext cx="200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/>
              <a:t>dir=arctan(0,1)= 0</a:t>
            </a:r>
            <a:endParaRPr lang="en-US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7419" name="Oval 11"/>
          <p:cNvSpPr>
            <a:spLocks noChangeArrowheads="1"/>
          </p:cNvSpPr>
          <p:nvPr/>
        </p:nvSpPr>
        <p:spPr bwMode="auto">
          <a:xfrm>
            <a:off x="3352800" y="3524250"/>
            <a:ext cx="381000" cy="381000"/>
          </a:xfrm>
          <a:prstGeom prst="ellips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Oval 12"/>
          <p:cNvSpPr>
            <a:spLocks noChangeArrowheads="1"/>
          </p:cNvSpPr>
          <p:nvPr/>
        </p:nvSpPr>
        <p:spPr bwMode="auto">
          <a:xfrm>
            <a:off x="4038600" y="4057650"/>
            <a:ext cx="381000" cy="381000"/>
          </a:xfrm>
          <a:prstGeom prst="ellips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73" name="Rectangle 13"/>
          <p:cNvSpPr>
            <a:spLocks noChangeArrowheads="1"/>
          </p:cNvSpPr>
          <p:nvPr/>
        </p:nvSpPr>
        <p:spPr bwMode="auto">
          <a:xfrm>
            <a:off x="685800" y="5105400"/>
            <a:ext cx="8229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endParaRPr lang="en-US" sz="240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4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Direction is thus the angle formed by the x-axis and the line “pointing towards” light region.</a:t>
            </a:r>
            <a:endParaRPr lang="en-US" sz="2400" dirty="0">
              <a:effectLst>
                <a:outerShdw blurRad="38100" dist="38100" dir="2700000" algn="tl">
                  <a:srgbClr val="010199"/>
                </a:outerShdw>
              </a:effectLst>
              <a:latin typeface="Symbol" pitchFamily="18" charset="2"/>
            </a:endParaRPr>
          </a:p>
        </p:txBody>
      </p:sp>
      <p:sp>
        <p:nvSpPr>
          <p:cNvPr id="14" name="TextBox 8"/>
          <p:cNvSpPr txBox="1">
            <a:spLocks noChangeArrowheads="1"/>
          </p:cNvSpPr>
          <p:nvPr/>
        </p:nvSpPr>
        <p:spPr bwMode="auto">
          <a:xfrm>
            <a:off x="8461242" y="6488668"/>
            <a:ext cx="6976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Q3-4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Review: filters to reduce noise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00600" y="1371600"/>
            <a:ext cx="4038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From last slide from Day 5 class</a:t>
            </a:r>
          </a:p>
          <a:p>
            <a:pPr eaLnBrk="1" hangingPunct="1">
              <a:defRPr/>
            </a:pPr>
            <a:r>
              <a:rPr lang="en-US" sz="2400" dirty="0" smtClean="0"/>
              <a:t>To get the output at a single point, take cross-correlation (basically a dot-product) of filter and image at that point</a:t>
            </a:r>
          </a:p>
          <a:p>
            <a:pPr eaLnBrk="1" hangingPunct="1">
              <a:defRPr/>
            </a:pPr>
            <a:r>
              <a:rPr lang="en-US" sz="2400" dirty="0" smtClean="0"/>
              <a:t>To filter the whole image, shift the filter over each pixel in the original image</a:t>
            </a:r>
          </a:p>
          <a:p>
            <a:pPr eaLnBrk="1" hangingPunct="1">
              <a:defRPr/>
            </a:pPr>
            <a:endParaRPr lang="en-US" sz="2400" dirty="0"/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FFFF00"/>
                </a:solidFill>
              </a:rPr>
              <a:t>This is a 3x3 version of which filter?</a:t>
            </a:r>
          </a:p>
        </p:txBody>
      </p:sp>
      <p:graphicFrame>
        <p:nvGraphicFramePr>
          <p:cNvPr id="2970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685800" y="1295400"/>
          <a:ext cx="2057400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3" imgW="1047885" imgH="666660" progId="Equation.3">
                  <p:embed/>
                </p:oleObj>
              </mc:Choice>
              <mc:Fallback>
                <p:oleObj name="Equation" r:id="rId3" imgW="1047885" imgH="6666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295400"/>
                        <a:ext cx="2057400" cy="133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996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Color edges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Rarely used historically</a:t>
            </a:r>
          </a:p>
          <a:p>
            <a:pPr eaLnBrk="1" hangingPunct="1">
              <a:defRPr/>
            </a:pPr>
            <a:r>
              <a:rPr lang="en-US" dirty="0" smtClean="0"/>
              <a:t>Intuition: edges occur between regions of different hue but same intensity.</a:t>
            </a:r>
          </a:p>
          <a:p>
            <a:pPr eaLnBrk="1" hangingPunct="1">
              <a:defRPr/>
            </a:pPr>
            <a:r>
              <a:rPr lang="en-US" dirty="0" smtClean="0"/>
              <a:t>One technique patented by David </a:t>
            </a:r>
            <a:r>
              <a:rPr lang="en-US" dirty="0" err="1" smtClean="0"/>
              <a:t>Cok</a:t>
            </a:r>
            <a:r>
              <a:rPr lang="en-US" dirty="0" smtClean="0"/>
              <a:t>, Eastman Kodak Co.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Limitations of edgel-finders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Natural variation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Shadows and highlights can obscure edges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Internal vs. external edges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We might want the outline of an article of clothing, but the stripes in our shirt are edges too.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Noise!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Signal-to-noise ratio important in determining how hard it is to find edges. </a:t>
            </a:r>
          </a:p>
        </p:txBody>
      </p:sp>
      <p:sp>
        <p:nvSpPr>
          <p:cNvPr id="4" name="TextBox 8"/>
          <p:cNvSpPr txBox="1">
            <a:spLocks noChangeArrowheads="1"/>
          </p:cNvSpPr>
          <p:nvPr/>
        </p:nvSpPr>
        <p:spPr bwMode="auto">
          <a:xfrm>
            <a:off x="8651875" y="6477000"/>
            <a:ext cx="492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Q5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Dealing with noise by smoothing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1600200"/>
            <a:ext cx="35814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Our goal is to combine smoothing and edgel detection.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Smooth using Gaussian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Find edges by finding zero-crossings of 2</a:t>
            </a:r>
            <a:r>
              <a:rPr lang="en-US" sz="2000" baseline="30000" smtClean="0"/>
              <a:t>nd</a:t>
            </a:r>
            <a:r>
              <a:rPr lang="en-US" sz="2000" smtClean="0"/>
              <a:t> deriv. filter (1 -2 1)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Can combine by using a difference of Gaussian (DOG) filter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Then find zero-crossings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print"/>
          <a:srcRect l="39380" t="60411" r="9377" b="8055"/>
          <a:stretch>
            <a:fillRect/>
          </a:stretch>
        </p:blipFill>
        <p:spPr bwMode="auto">
          <a:xfrm>
            <a:off x="0" y="3581400"/>
            <a:ext cx="4999038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 cstate="print"/>
          <a:srcRect l="39380" t="80548" r="46881" b="9398"/>
          <a:stretch>
            <a:fillRect/>
          </a:stretch>
        </p:blipFill>
        <p:spPr bwMode="auto">
          <a:xfrm>
            <a:off x="1905000" y="1600200"/>
            <a:ext cx="1341438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270125" y="2246313"/>
            <a:ext cx="552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3x3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133600" y="5791200"/>
            <a:ext cx="806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11x11</a:t>
            </a:r>
          </a:p>
        </p:txBody>
      </p:sp>
      <p:pic>
        <p:nvPicPr>
          <p:cNvPr id="132104" name="Picture 8" descr="MexicanHat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1400" y="26670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Edgels vs. Edges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791200" y="1600200"/>
            <a:ext cx="2895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i="1" dirty="0" err="1" smtClean="0"/>
              <a:t>Edgels</a:t>
            </a:r>
            <a:r>
              <a:rPr lang="en-US" sz="2400" dirty="0" smtClean="0"/>
              <a:t> are unconnected groups of pixels detected by a mask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i="1" dirty="0" smtClean="0"/>
              <a:t>Edges</a:t>
            </a:r>
            <a:r>
              <a:rPr lang="en-US" sz="2400" dirty="0" smtClean="0"/>
              <a:t> are longer segments found by grouping </a:t>
            </a:r>
            <a:r>
              <a:rPr lang="en-US" sz="2400" dirty="0" err="1" smtClean="0"/>
              <a:t>edgels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Intuitively, we think of edges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Different data structure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How might you process a “raw” edge image?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</p:txBody>
      </p:sp>
      <p:pic>
        <p:nvPicPr>
          <p:cNvPr id="21508" name="Picture 5" descr="Matt3_rawEdges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295400"/>
            <a:ext cx="5867400" cy="4400550"/>
          </a:xfrm>
          <a:noFill/>
        </p:spPr>
      </p:pic>
      <p:pic>
        <p:nvPicPr>
          <p:cNvPr id="108550" name="Picture 6" descr="Matt3_threshEdg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47800"/>
            <a:ext cx="58674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1" name="Picture 7" descr="Matt3_prewit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600200"/>
            <a:ext cx="58674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There are 2 types of programmers in the </a:t>
            </a:r>
            <a:r>
              <a:rPr lang="en-US" dirty="0" smtClean="0">
                <a:effectLst/>
              </a:rPr>
              <a:t>world:</a:t>
            </a:r>
            <a:endParaRPr lang="en-US" dirty="0">
              <a:effectLst/>
            </a:endParaRPr>
          </a:p>
          <a:p>
            <a:pPr marL="800100" lvl="2" indent="0">
              <a:buNone/>
            </a:pPr>
            <a:r>
              <a:rPr lang="en-US" sz="2000" dirty="0">
                <a:effectLst/>
              </a:rPr>
              <a:t>1. Those who prefer 1-based indexing</a:t>
            </a:r>
          </a:p>
          <a:p>
            <a:pPr marL="800100" lvl="2" indent="0">
              <a:buNone/>
            </a:pPr>
            <a:r>
              <a:rPr lang="en-US" sz="2000" dirty="0">
                <a:effectLst/>
              </a:rPr>
              <a:t>1. Those who prefer 0-based indexing</a:t>
            </a:r>
          </a:p>
          <a:p>
            <a:pPr marL="514350" indent="-514350">
              <a:buFont typeface="Wingdings" pitchFamily="2" charset="2"/>
              <a:buNone/>
              <a:defRPr/>
            </a:pPr>
            <a:endParaRPr lang="en-US" dirty="0" smtClean="0"/>
          </a:p>
          <a:p>
            <a:pPr marL="514350" indent="-514350">
              <a:buFont typeface="Wingdings" pitchFamily="2" charset="2"/>
              <a:buNone/>
              <a:defRPr/>
            </a:pPr>
            <a:r>
              <a:rPr lang="en-US" dirty="0" smtClean="0"/>
              <a:t>Thanks to 463 student John </a:t>
            </a:r>
            <a:r>
              <a:rPr lang="en-US" dirty="0" err="1" smtClean="0"/>
              <a:t>Krasich</a:t>
            </a:r>
            <a:r>
              <a:rPr lang="en-US" dirty="0" smtClean="0"/>
              <a:t> for clarifying this for us.</a:t>
            </a:r>
          </a:p>
          <a:p>
            <a:pPr marL="514350" indent="-514350"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From mask output to edgels: ideas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Threshold away “weak” output</a:t>
            </a:r>
          </a:p>
          <a:p>
            <a:pPr lvl="1" eaLnBrk="1" hangingPunct="1">
              <a:defRPr/>
            </a:pPr>
            <a:r>
              <a:rPr lang="en-US" sz="2400" dirty="0" smtClean="0"/>
              <a:t>What threshold to use?</a:t>
            </a:r>
          </a:p>
          <a:p>
            <a:pPr lvl="1" eaLnBrk="1" hangingPunct="1">
              <a:defRPr/>
            </a:pPr>
            <a:r>
              <a:rPr lang="en-US" sz="2400" dirty="0" smtClean="0"/>
              <a:t>Always fixed or should it vary?</a:t>
            </a:r>
          </a:p>
          <a:p>
            <a:pPr eaLnBrk="1" hangingPunct="1">
              <a:defRPr/>
            </a:pPr>
            <a:r>
              <a:rPr lang="en-US" sz="2800" dirty="0" smtClean="0"/>
              <a:t>“Thin” edges by </a:t>
            </a:r>
            <a:r>
              <a:rPr lang="en-US" sz="2800" dirty="0" err="1" smtClean="0"/>
              <a:t>nonmaximum</a:t>
            </a:r>
            <a:r>
              <a:rPr lang="en-US" sz="2800" dirty="0" smtClean="0"/>
              <a:t> suppression. </a:t>
            </a:r>
          </a:p>
          <a:p>
            <a:pPr lvl="1" eaLnBrk="1" hangingPunct="1">
              <a:defRPr/>
            </a:pPr>
            <a:r>
              <a:rPr lang="en-US" sz="2400" dirty="0" smtClean="0"/>
              <a:t>Idea: If an edge is 5 pixels wide, we can replace it with only the innermost segment.</a:t>
            </a:r>
          </a:p>
          <a:p>
            <a:pPr lvl="1" eaLnBrk="1" hangingPunct="1">
              <a:defRPr/>
            </a:pPr>
            <a:r>
              <a:rPr lang="en-US" sz="2400" dirty="0" smtClean="0"/>
              <a:t>Remove the edge response of an pixel not greater than its 2 neighbors in the direction of the gradient.</a:t>
            </a:r>
          </a:p>
        </p:txBody>
      </p:sp>
      <p:sp>
        <p:nvSpPr>
          <p:cNvPr id="4" name="TextBox 8"/>
          <p:cNvSpPr txBox="1">
            <a:spLocks noChangeArrowheads="1"/>
          </p:cNvSpPr>
          <p:nvPr/>
        </p:nvSpPr>
        <p:spPr bwMode="auto">
          <a:xfrm>
            <a:off x="8651875" y="6477000"/>
            <a:ext cx="4924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Q6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Canny edge detection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First smoothes the intensity image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Parameter </a:t>
            </a:r>
            <a:r>
              <a:rPr lang="en-US" sz="2400" dirty="0" smtClean="0">
                <a:latin typeface="Symbol" pitchFamily="18" charset="2"/>
              </a:rPr>
              <a:t>s</a:t>
            </a:r>
            <a:r>
              <a:rPr lang="en-US" sz="2400" dirty="0" smtClean="0"/>
              <a:t> controls how many edges found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Non-maximal suppression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Uses </a:t>
            </a:r>
            <a:r>
              <a:rPr lang="en-US" sz="2800" b="1" dirty="0" smtClean="0"/>
              <a:t>two thresholds</a:t>
            </a:r>
            <a:r>
              <a:rPr lang="en-US" sz="2800" dirty="0" smtClean="0"/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High: to initiate contour following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Low: to follow along a contour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Result: segments from noise are less likely to be found (unless the noise is too strong)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Aggregates neighboring </a:t>
            </a:r>
            <a:r>
              <a:rPr lang="en-US" sz="2800" dirty="0" err="1" smtClean="0"/>
              <a:t>edgels</a:t>
            </a:r>
            <a:r>
              <a:rPr lang="en-US" sz="2800" dirty="0" smtClean="0"/>
              <a:t> into curves (“edges”)</a:t>
            </a:r>
          </a:p>
        </p:txBody>
      </p:sp>
      <p:sp>
        <p:nvSpPr>
          <p:cNvPr id="4" name="TextBox 8"/>
          <p:cNvSpPr txBox="1">
            <a:spLocks noChangeArrowheads="1"/>
          </p:cNvSpPr>
          <p:nvPr/>
        </p:nvSpPr>
        <p:spPr bwMode="auto">
          <a:xfrm>
            <a:off x="8461242" y="6488668"/>
            <a:ext cx="6976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Q7-8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Canny edge detection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572000" cy="45307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You’ll get to play with various</a:t>
            </a:r>
            <a:br>
              <a:rPr lang="en-US" sz="2400" dirty="0" smtClean="0"/>
            </a:br>
            <a:r>
              <a:rPr lang="en-US" sz="2400" dirty="0" err="1" smtClean="0"/>
              <a:t>edgefinders</a:t>
            </a:r>
            <a:r>
              <a:rPr lang="en-US" sz="2400" dirty="0" smtClean="0"/>
              <a:t> in Lab 3 using </a:t>
            </a:r>
            <a:br>
              <a:rPr lang="en-US" sz="2400" dirty="0" smtClean="0"/>
            </a:br>
            <a:r>
              <a:rPr lang="en-US" sz="2400" dirty="0" err="1" smtClean="0"/>
              <a:t>Matlab’s</a:t>
            </a:r>
            <a:r>
              <a:rPr lang="en-US" sz="2400" dirty="0" smtClean="0"/>
              <a:t> built-in </a:t>
            </a:r>
            <a:r>
              <a:rPr lang="en-US" sz="2400" i="1" dirty="0" err="1" smtClean="0"/>
              <a:t>edgedemo</a:t>
            </a:r>
            <a:endParaRPr lang="en-US" sz="2400" i="1" dirty="0" smtClean="0"/>
          </a:p>
          <a:p>
            <a:pPr>
              <a:lnSpc>
                <a:spcPct val="90000"/>
              </a:lnSpc>
              <a:defRPr/>
            </a:pPr>
            <a:endParaRPr lang="en-US" sz="2400" i="1" dirty="0"/>
          </a:p>
        </p:txBody>
      </p:sp>
      <p:pic>
        <p:nvPicPr>
          <p:cNvPr id="24580" name="Picture 4" descr="C:\_Mine\repos\463-200920\Labs\Lab2\best_canny_.05_.3_s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143000"/>
            <a:ext cx="3962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Some neat image rec/computer vision demos using the </a:t>
            </a:r>
            <a:r>
              <a:rPr lang="en-US" dirty="0" err="1" smtClean="0"/>
              <a:t>kinect</a:t>
            </a:r>
            <a:r>
              <a:rPr lang="en-US" dirty="0" smtClean="0"/>
              <a:t>:</a:t>
            </a:r>
          </a:p>
          <a:p>
            <a:pPr lvl="1">
              <a:defRPr/>
            </a:pPr>
            <a:r>
              <a:rPr lang="en-US" sz="2400" dirty="0" smtClean="0">
                <a:hlinkClick r:id="rId2"/>
              </a:rPr>
              <a:t>http://www.youtube.com/watch?v=7QrnwoO1-8A&amp;feature=mfu_in_order&amp;list=UL</a:t>
            </a:r>
            <a:endParaRPr lang="en-US" sz="2400" dirty="0"/>
          </a:p>
          <a:p>
            <a:pPr lvl="1">
              <a:defRPr/>
            </a:pPr>
            <a:r>
              <a:rPr lang="en-US" sz="2400" dirty="0" smtClean="0">
                <a:hlinkClick r:id="rId3"/>
              </a:rPr>
              <a:t>http://www.engadget.com/2010/12/09/kinect-finally-fulfills-its-minority-report-destiny-video/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7793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Edge Features – Why?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95400"/>
            <a:ext cx="4038600" cy="53340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“Edginess” (# edges) and their directions can give you info about the scene content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/>
              <a:t>Orientation of the image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/>
              <a:t>Natural vs. manmade images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Edges can be used to segment the image.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/>
              <a:t>Color information is usually used as well.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/>
              <a:t>Specifically, boundaries occur where the </a:t>
            </a:r>
            <a:r>
              <a:rPr lang="en-US" sz="1800" dirty="0" err="1" smtClean="0"/>
              <a:t>chroma</a:t>
            </a:r>
            <a:r>
              <a:rPr lang="en-US" sz="1800" dirty="0" smtClean="0"/>
              <a:t> and/or luminance change (drastically).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We could use to enhance the fruit-finder in a later assignment (</a:t>
            </a:r>
            <a:r>
              <a:rPr lang="en-US" sz="2000" i="1" dirty="0" smtClean="0"/>
              <a:t>not </a:t>
            </a:r>
            <a:r>
              <a:rPr lang="en-US" sz="2000" dirty="0" smtClean="0"/>
              <a:t>now).</a:t>
            </a:r>
          </a:p>
        </p:txBody>
      </p:sp>
      <p:pic>
        <p:nvPicPr>
          <p:cNvPr id="8196" name="Picture 5" descr="city_kobe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28600" y="1295400"/>
            <a:ext cx="2998788" cy="3997325"/>
          </a:xfrm>
          <a:noFill/>
        </p:spPr>
      </p:pic>
      <p:pic>
        <p:nvPicPr>
          <p:cNvPr id="8197" name="Picture 6" descr="city_edg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2133600"/>
            <a:ext cx="2971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Outline for next 2 sessions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Concept: How to find “edges” in 1D signal</a:t>
            </a:r>
          </a:p>
          <a:p>
            <a:pPr eaLnBrk="1" hangingPunct="1">
              <a:defRPr/>
            </a:pPr>
            <a:r>
              <a:rPr lang="en-US" smtClean="0"/>
              <a:t>Edges in 2D images</a:t>
            </a:r>
          </a:p>
          <a:p>
            <a:pPr eaLnBrk="1" hangingPunct="1">
              <a:defRPr/>
            </a:pPr>
            <a:r>
              <a:rPr lang="en-US" smtClean="0"/>
              <a:t>Limitations</a:t>
            </a:r>
          </a:p>
          <a:p>
            <a:pPr eaLnBrk="1" hangingPunct="1">
              <a:defRPr/>
            </a:pPr>
            <a:r>
              <a:rPr lang="en-US" smtClean="0"/>
              <a:t>Edges vs edgels, Canny edge detector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Intuition: Finding edges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What’s an edge?</a:t>
            </a:r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/>
              <a:t>How to find changes in intensity?</a:t>
            </a:r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/>
              <a:t>How to find first derivative?</a:t>
            </a:r>
          </a:p>
        </p:txBody>
      </p:sp>
      <p:grpSp>
        <p:nvGrpSpPr>
          <p:cNvPr id="10244" name="Group 8"/>
          <p:cNvGrpSpPr>
            <a:grpSpLocks/>
          </p:cNvGrpSpPr>
          <p:nvPr/>
        </p:nvGrpSpPr>
        <p:grpSpPr bwMode="auto">
          <a:xfrm>
            <a:off x="533400" y="1447800"/>
            <a:ext cx="3748088" cy="1279525"/>
            <a:chOff x="1354" y="1861"/>
            <a:chExt cx="2361" cy="806"/>
          </a:xfrm>
        </p:grpSpPr>
        <p:sp>
          <p:nvSpPr>
            <p:cNvPr id="10251" name="Rectangle 5"/>
            <p:cNvSpPr>
              <a:spLocks noChangeArrowheads="1"/>
            </p:cNvSpPr>
            <p:nvPr/>
          </p:nvSpPr>
          <p:spPr bwMode="auto">
            <a:xfrm>
              <a:off x="1584" y="1861"/>
              <a:ext cx="1785" cy="806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2" name="Rectangle 6"/>
            <p:cNvSpPr>
              <a:spLocks noChangeArrowheads="1"/>
            </p:cNvSpPr>
            <p:nvPr/>
          </p:nvSpPr>
          <p:spPr bwMode="auto">
            <a:xfrm>
              <a:off x="2218" y="1861"/>
              <a:ext cx="518" cy="8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3" name="Line 7"/>
            <p:cNvSpPr>
              <a:spLocks noChangeShapeType="1"/>
            </p:cNvSpPr>
            <p:nvPr/>
          </p:nvSpPr>
          <p:spPr bwMode="auto">
            <a:xfrm>
              <a:off x="1354" y="2264"/>
              <a:ext cx="2361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5" name="Freeform 10"/>
          <p:cNvSpPr>
            <a:spLocks/>
          </p:cNvSpPr>
          <p:nvPr/>
        </p:nvSpPr>
        <p:spPr bwMode="auto">
          <a:xfrm>
            <a:off x="914400" y="3200400"/>
            <a:ext cx="2819400" cy="762000"/>
          </a:xfrm>
          <a:custGeom>
            <a:avLst/>
            <a:gdLst>
              <a:gd name="T0" fmla="*/ 0 w 1776"/>
              <a:gd name="T1" fmla="*/ 1209675089 h 480"/>
              <a:gd name="T2" fmla="*/ 1451609998 w 1776"/>
              <a:gd name="T3" fmla="*/ 1209675089 h 480"/>
              <a:gd name="T4" fmla="*/ 1451609998 w 1776"/>
              <a:gd name="T5" fmla="*/ 0 h 480"/>
              <a:gd name="T6" fmla="*/ 2147483647 w 1776"/>
              <a:gd name="T7" fmla="*/ 0 h 480"/>
              <a:gd name="T8" fmla="*/ 2147483647 w 1776"/>
              <a:gd name="T9" fmla="*/ 1209675089 h 480"/>
              <a:gd name="T10" fmla="*/ 2147483647 w 1776"/>
              <a:gd name="T11" fmla="*/ 1209675089 h 4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776"/>
              <a:gd name="T19" fmla="*/ 0 h 480"/>
              <a:gd name="T20" fmla="*/ 1776 w 1776"/>
              <a:gd name="T21" fmla="*/ 480 h 48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776" h="480">
                <a:moveTo>
                  <a:pt x="0" y="480"/>
                </a:moveTo>
                <a:lnTo>
                  <a:pt x="576" y="480"/>
                </a:lnTo>
                <a:lnTo>
                  <a:pt x="576" y="0"/>
                </a:lnTo>
                <a:lnTo>
                  <a:pt x="1152" y="0"/>
                </a:lnTo>
                <a:lnTo>
                  <a:pt x="1152" y="480"/>
                </a:lnTo>
                <a:lnTo>
                  <a:pt x="1776" y="48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Text Box 11"/>
          <p:cNvSpPr txBox="1">
            <a:spLocks noChangeArrowheads="1"/>
          </p:cNvSpPr>
          <p:nvPr/>
        </p:nvSpPr>
        <p:spPr bwMode="auto">
          <a:xfrm>
            <a:off x="60325" y="1636713"/>
            <a:ext cx="81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Image</a:t>
            </a:r>
          </a:p>
        </p:txBody>
      </p:sp>
      <p:sp>
        <p:nvSpPr>
          <p:cNvPr id="10247" name="Text Box 12"/>
          <p:cNvSpPr txBox="1">
            <a:spLocks noChangeArrowheads="1"/>
          </p:cNvSpPr>
          <p:nvPr/>
        </p:nvSpPr>
        <p:spPr bwMode="auto">
          <a:xfrm>
            <a:off x="76200" y="3429000"/>
            <a:ext cx="1035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Intensity</a:t>
            </a:r>
          </a:p>
        </p:txBody>
      </p:sp>
      <p:sp>
        <p:nvSpPr>
          <p:cNvPr id="10248" name="Freeform 13"/>
          <p:cNvSpPr>
            <a:spLocks/>
          </p:cNvSpPr>
          <p:nvPr/>
        </p:nvSpPr>
        <p:spPr bwMode="auto">
          <a:xfrm>
            <a:off x="914400" y="4495800"/>
            <a:ext cx="2743200" cy="1905000"/>
          </a:xfrm>
          <a:custGeom>
            <a:avLst/>
            <a:gdLst>
              <a:gd name="T0" fmla="*/ 0 w 1728"/>
              <a:gd name="T1" fmla="*/ 1572577257 h 1200"/>
              <a:gd name="T2" fmla="*/ 1330642521 w 1728"/>
              <a:gd name="T3" fmla="*/ 1572577257 h 1200"/>
              <a:gd name="T4" fmla="*/ 1451609987 w 1728"/>
              <a:gd name="T5" fmla="*/ 0 h 1200"/>
              <a:gd name="T6" fmla="*/ 1572577453 w 1728"/>
              <a:gd name="T7" fmla="*/ 1572577257 h 1200"/>
              <a:gd name="T8" fmla="*/ 2147483647 w 1728"/>
              <a:gd name="T9" fmla="*/ 1572577257 h 1200"/>
              <a:gd name="T10" fmla="*/ 2147483647 w 1728"/>
              <a:gd name="T11" fmla="*/ 2147483647 h 1200"/>
              <a:gd name="T12" fmla="*/ 2147483647 w 1728"/>
              <a:gd name="T13" fmla="*/ 1572577257 h 1200"/>
              <a:gd name="T14" fmla="*/ 2147483647 w 1728"/>
              <a:gd name="T15" fmla="*/ 1572577257 h 12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728"/>
              <a:gd name="T25" fmla="*/ 0 h 1200"/>
              <a:gd name="T26" fmla="*/ 1728 w 1728"/>
              <a:gd name="T27" fmla="*/ 1200 h 12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728" h="1200">
                <a:moveTo>
                  <a:pt x="0" y="624"/>
                </a:moveTo>
                <a:lnTo>
                  <a:pt x="528" y="624"/>
                </a:lnTo>
                <a:lnTo>
                  <a:pt x="576" y="0"/>
                </a:lnTo>
                <a:lnTo>
                  <a:pt x="624" y="624"/>
                </a:lnTo>
                <a:lnTo>
                  <a:pt x="1104" y="624"/>
                </a:lnTo>
                <a:lnTo>
                  <a:pt x="1152" y="1200"/>
                </a:lnTo>
                <a:lnTo>
                  <a:pt x="1200" y="624"/>
                </a:lnTo>
                <a:lnTo>
                  <a:pt x="1728" y="62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Text Box 14"/>
          <p:cNvSpPr txBox="1">
            <a:spLocks noChangeArrowheads="1"/>
          </p:cNvSpPr>
          <p:nvPr/>
        </p:nvSpPr>
        <p:spPr bwMode="auto">
          <a:xfrm>
            <a:off x="0" y="5029200"/>
            <a:ext cx="125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First deriv.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Finding derivatives (1D)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248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Let y be intensity of point at location x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Def: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Fix </a:t>
            </a:r>
            <a:r>
              <a:rPr lang="en-US" sz="2000" smtClean="0">
                <a:latin typeface="Symbol" pitchFamily="18" charset="2"/>
              </a:rPr>
              <a:t>D</a:t>
            </a:r>
            <a:r>
              <a:rPr lang="en-US" sz="2000" smtClean="0"/>
              <a:t>x = 1 pixel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dy/dx = y</a:t>
            </a:r>
            <a:r>
              <a:rPr lang="en-US" sz="2000" baseline="-25000" smtClean="0"/>
              <a:t>2</a:t>
            </a:r>
            <a:r>
              <a:rPr lang="en-US" sz="2000" smtClean="0"/>
              <a:t>-y</a:t>
            </a:r>
            <a:r>
              <a:rPr lang="en-US" sz="2000" baseline="-25000" smtClean="0"/>
              <a:t>1</a:t>
            </a:r>
            <a:r>
              <a:rPr lang="en-US" sz="200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smtClean="0">
                <a:latin typeface="Courier New" pitchFamily="49" charset="0"/>
              </a:rPr>
              <a:t>f: [0 0 0 0 0 50 50 50 50 0 0 0 0 0];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smtClean="0">
                <a:latin typeface="Courier New" pitchFamily="49" charset="0"/>
              </a:rPr>
              <a:t>f’:[ 0 0 0 0 50 0  0  0 </a:t>
            </a:r>
            <a:r>
              <a:rPr lang="en-US" sz="1400" smtClean="0">
                <a:latin typeface="Courier New" pitchFamily="49" charset="0"/>
              </a:rPr>
              <a:t>-50 </a:t>
            </a:r>
            <a:r>
              <a:rPr lang="en-US" sz="2000" smtClean="0">
                <a:latin typeface="Courier New" pitchFamily="49" charset="0"/>
              </a:rPr>
              <a:t>0 0 0 0 ];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Correlate image with filter [-1,1] to find positions of change.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Edges “between” pixels.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What is significance of magnitude of first deriv. ?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189288" y="1905000"/>
          <a:ext cx="1382712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4" imgW="558720" imgH="393480" progId="Equation.3">
                  <p:embed/>
                </p:oleObj>
              </mc:Choice>
              <mc:Fallback>
                <p:oleObj name="Equation" r:id="rId4" imgW="55872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9288" y="1905000"/>
                        <a:ext cx="1382712" cy="974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Applying Filters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75438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i="1" dirty="0" smtClean="0"/>
              <a:t>Example for differential with </a:t>
            </a:r>
            <a:r>
              <a:rPr lang="en-US" sz="2800" dirty="0" err="1" smtClean="0">
                <a:latin typeface="Symbol" pitchFamily="18" charset="2"/>
              </a:rPr>
              <a:t>D</a:t>
            </a:r>
            <a:r>
              <a:rPr lang="en-US" sz="2800" dirty="0" err="1" smtClean="0"/>
              <a:t>x</a:t>
            </a:r>
            <a:r>
              <a:rPr lang="en-US" sz="2800" dirty="0" smtClean="0"/>
              <a:t> = 2 pixels: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i="1" dirty="0" smtClean="0"/>
              <a:t>(Better; no output “between” pixels)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dirty="0" smtClean="0"/>
          </a:p>
        </p:txBody>
      </p:sp>
      <p:graphicFrame>
        <p:nvGraphicFramePr>
          <p:cNvPr id="101412" name="Group 36"/>
          <p:cNvGraphicFramePr>
            <a:graphicFrameLocks noGrp="1"/>
          </p:cNvGraphicFramePr>
          <p:nvPr>
            <p:ph sz="quarter" idx="2"/>
          </p:nvPr>
        </p:nvGraphicFramePr>
        <p:xfrm>
          <a:off x="1981200" y="2590800"/>
          <a:ext cx="4038600" cy="609600"/>
        </p:xfrm>
        <a:graphic>
          <a:graphicData uri="http://schemas.openxmlformats.org/drawingml/2006/table">
            <a:tbl>
              <a:tblPr/>
              <a:tblGrid>
                <a:gridCol w="336550"/>
                <a:gridCol w="336550"/>
                <a:gridCol w="336550"/>
                <a:gridCol w="336550"/>
                <a:gridCol w="336550"/>
                <a:gridCol w="336550"/>
                <a:gridCol w="336550"/>
                <a:gridCol w="336550"/>
                <a:gridCol w="336550"/>
                <a:gridCol w="336550"/>
                <a:gridCol w="336550"/>
                <a:gridCol w="33655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1548" name="Group 172"/>
          <p:cNvGraphicFramePr>
            <a:graphicFrameLocks noGrp="1"/>
          </p:cNvGraphicFramePr>
          <p:nvPr>
            <p:ph sz="quarter" idx="3"/>
          </p:nvPr>
        </p:nvGraphicFramePr>
        <p:xfrm>
          <a:off x="1981200" y="2971800"/>
          <a:ext cx="990600" cy="381000"/>
        </p:xfrm>
        <a:graphic>
          <a:graphicData uri="http://schemas.openxmlformats.org/drawingml/2006/table">
            <a:tbl>
              <a:tblPr/>
              <a:tblGrid>
                <a:gridCol w="330200"/>
                <a:gridCol w="330200"/>
                <a:gridCol w="330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-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½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½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1506" name="Group 130"/>
          <p:cNvGraphicFramePr>
            <a:graphicFrameLocks noGrp="1"/>
          </p:cNvGraphicFramePr>
          <p:nvPr/>
        </p:nvGraphicFramePr>
        <p:xfrm>
          <a:off x="1981200" y="3810000"/>
          <a:ext cx="4038600" cy="609600"/>
        </p:xfrm>
        <a:graphic>
          <a:graphicData uri="http://schemas.openxmlformats.org/drawingml/2006/table">
            <a:tbl>
              <a:tblPr/>
              <a:tblGrid>
                <a:gridCol w="336550"/>
                <a:gridCol w="336550"/>
                <a:gridCol w="336550"/>
                <a:gridCol w="336550"/>
                <a:gridCol w="336550"/>
                <a:gridCol w="336550"/>
                <a:gridCol w="336550"/>
                <a:gridCol w="336550"/>
                <a:gridCol w="336550"/>
                <a:gridCol w="336550"/>
                <a:gridCol w="336550"/>
                <a:gridCol w="33655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1477" name="Group 101"/>
          <p:cNvGraphicFramePr>
            <a:graphicFrameLocks noGrp="1"/>
          </p:cNvGraphicFramePr>
          <p:nvPr/>
        </p:nvGraphicFramePr>
        <p:xfrm>
          <a:off x="2667000" y="2957513"/>
          <a:ext cx="990600" cy="415925"/>
        </p:xfrm>
        <a:graphic>
          <a:graphicData uri="http://schemas.openxmlformats.org/drawingml/2006/table">
            <a:tbl>
              <a:tblPr/>
              <a:tblGrid>
                <a:gridCol w="330200"/>
                <a:gridCol w="330200"/>
                <a:gridCol w="330200"/>
              </a:tblGrid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-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½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½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1487" name="Group 111"/>
          <p:cNvGraphicFramePr>
            <a:graphicFrameLocks noGrp="1"/>
          </p:cNvGraphicFramePr>
          <p:nvPr/>
        </p:nvGraphicFramePr>
        <p:xfrm>
          <a:off x="2286000" y="2963863"/>
          <a:ext cx="990600" cy="415925"/>
        </p:xfrm>
        <a:graphic>
          <a:graphicData uri="http://schemas.openxmlformats.org/drawingml/2006/table">
            <a:tbl>
              <a:tblPr/>
              <a:tblGrid>
                <a:gridCol w="330200"/>
                <a:gridCol w="330200"/>
                <a:gridCol w="330200"/>
              </a:tblGrid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-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½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½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1507" name="Text Box 131"/>
          <p:cNvSpPr txBox="1">
            <a:spLocks noChangeArrowheads="1"/>
          </p:cNvSpPr>
          <p:nvPr/>
        </p:nvSpPr>
        <p:spPr bwMode="auto">
          <a:xfrm>
            <a:off x="2286000" y="3962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101508" name="Text Box 132"/>
          <p:cNvSpPr txBox="1">
            <a:spLocks noChangeArrowheads="1"/>
          </p:cNvSpPr>
          <p:nvPr/>
        </p:nvSpPr>
        <p:spPr bwMode="auto">
          <a:xfrm>
            <a:off x="2625725" y="3962400"/>
            <a:ext cx="4492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accent1"/>
                </a:solidFill>
              </a:rPr>
              <a:t>-3.5</a:t>
            </a:r>
          </a:p>
        </p:txBody>
      </p:sp>
      <p:sp>
        <p:nvSpPr>
          <p:cNvPr id="101509" name="Text Box 133"/>
          <p:cNvSpPr txBox="1">
            <a:spLocks noChangeArrowheads="1"/>
          </p:cNvSpPr>
          <p:nvPr/>
        </p:nvSpPr>
        <p:spPr bwMode="auto">
          <a:xfrm>
            <a:off x="2971800" y="3962400"/>
            <a:ext cx="4492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accent1"/>
                </a:solidFill>
              </a:rPr>
              <a:t>-3.5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11357" name="Text Box 134"/>
          <p:cNvSpPr txBox="1">
            <a:spLocks noChangeArrowheads="1"/>
          </p:cNvSpPr>
          <p:nvPr/>
        </p:nvSpPr>
        <p:spPr bwMode="auto">
          <a:xfrm>
            <a:off x="288925" y="2627313"/>
            <a:ext cx="81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Image</a:t>
            </a:r>
          </a:p>
        </p:txBody>
      </p:sp>
      <p:sp>
        <p:nvSpPr>
          <p:cNvPr id="11358" name="Text Box 135"/>
          <p:cNvSpPr txBox="1">
            <a:spLocks noChangeArrowheads="1"/>
          </p:cNvSpPr>
          <p:nvPr/>
        </p:nvSpPr>
        <p:spPr bwMode="auto">
          <a:xfrm>
            <a:off x="336550" y="3124200"/>
            <a:ext cx="73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Mask</a:t>
            </a:r>
          </a:p>
        </p:txBody>
      </p:sp>
      <p:sp>
        <p:nvSpPr>
          <p:cNvPr id="11359" name="Text Box 136"/>
          <p:cNvSpPr txBox="1">
            <a:spLocks noChangeArrowheads="1"/>
          </p:cNvSpPr>
          <p:nvPr/>
        </p:nvSpPr>
        <p:spPr bwMode="auto">
          <a:xfrm>
            <a:off x="304800" y="3962400"/>
            <a:ext cx="869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Output</a:t>
            </a:r>
          </a:p>
        </p:txBody>
      </p:sp>
      <p:sp>
        <p:nvSpPr>
          <p:cNvPr id="101513" name="Text Box 137"/>
          <p:cNvSpPr txBox="1">
            <a:spLocks noChangeArrowheads="1"/>
          </p:cNvSpPr>
          <p:nvPr/>
        </p:nvSpPr>
        <p:spPr bwMode="auto">
          <a:xfrm>
            <a:off x="3352800" y="388620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…</a:t>
            </a:r>
          </a:p>
        </p:txBody>
      </p:sp>
      <p:sp>
        <p:nvSpPr>
          <p:cNvPr id="101514" name="Rectangle 138"/>
          <p:cNvSpPr>
            <a:spLocks noChangeArrowheads="1"/>
          </p:cNvSpPr>
          <p:nvPr/>
        </p:nvSpPr>
        <p:spPr bwMode="auto">
          <a:xfrm>
            <a:off x="457200" y="5029200"/>
            <a:ext cx="7086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Could you do</a:t>
            </a:r>
            <a:endParaRPr lang="en-US" sz="280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400" i="1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Ramps? Impulse? Step edges? (on quiz)</a:t>
            </a:r>
            <a:endParaRPr lang="en-US" sz="2400" i="1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800" i="1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Properties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400" i="1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If no contrast?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</a:p>
        </p:txBody>
      </p:sp>
      <p:sp>
        <p:nvSpPr>
          <p:cNvPr id="11362" name="TextBox 5"/>
          <p:cNvSpPr txBox="1">
            <a:spLocks noChangeArrowheads="1"/>
          </p:cNvSpPr>
          <p:nvPr/>
        </p:nvSpPr>
        <p:spPr bwMode="auto">
          <a:xfrm>
            <a:off x="8459788" y="6477000"/>
            <a:ext cx="6848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Q1,3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1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507" grpId="0"/>
      <p:bldP spid="101508" grpId="0"/>
      <p:bldP spid="101509" grpId="0"/>
      <p:bldP spid="1015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/>
              <a:t>Why should the values in an edge filter sum to 0?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What if they didn’t?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Consider </a:t>
            </a:r>
            <a:r>
              <a:rPr lang="en-US" dirty="0" smtClean="0"/>
              <a:t>running it on a </a:t>
            </a:r>
            <a:r>
              <a:rPr lang="en-US" dirty="0"/>
              <a:t>homogeneous </a:t>
            </a:r>
            <a:r>
              <a:rPr lang="en-US" dirty="0" smtClean="0"/>
              <a:t>region:</a:t>
            </a:r>
            <a:r>
              <a:rPr lang="en-US" dirty="0"/>
              <a:t> </a:t>
            </a:r>
            <a:r>
              <a:rPr lang="en-US" dirty="0" smtClean="0"/>
              <a:t>40</a:t>
            </a:r>
            <a:r>
              <a:rPr lang="en-US" dirty="0"/>
              <a:t>, 40, 40, 40, 40, 40</a:t>
            </a: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8459788" y="6477000"/>
            <a:ext cx="4924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Q2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2D Edges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Local operators</a:t>
            </a:r>
          </a:p>
          <a:p>
            <a:pPr lvl="2" eaLnBrk="1" hangingPunct="1">
              <a:defRPr/>
            </a:pPr>
            <a:r>
              <a:rPr lang="en-US" smtClean="0"/>
              <a:t>Prewitt operators</a:t>
            </a:r>
          </a:p>
          <a:p>
            <a:pPr lvl="2" eaLnBrk="1" hangingPunct="1">
              <a:defRPr/>
            </a:pPr>
            <a:r>
              <a:rPr lang="en-US" smtClean="0"/>
              <a:t>Sobel masks</a:t>
            </a:r>
          </a:p>
          <a:p>
            <a:pPr lvl="2" eaLnBrk="1" hangingPunct="1">
              <a:defRPr/>
            </a:pPr>
            <a:r>
              <a:rPr lang="en-US" smtClean="0"/>
              <a:t>Roberts 2x2 cross-operators</a:t>
            </a:r>
          </a:p>
          <a:p>
            <a:pPr eaLnBrk="1" hangingPunct="1">
              <a:defRPr/>
            </a:pPr>
            <a:r>
              <a:rPr lang="en-US" smtClean="0"/>
              <a:t>Gradient: magnitude </a:t>
            </a:r>
          </a:p>
          <a:p>
            <a:pPr eaLnBrk="1" hangingPunct="1">
              <a:defRPr/>
            </a:pPr>
            <a:r>
              <a:rPr lang="en-US" smtClean="0"/>
              <a:t>Gradient direction</a:t>
            </a:r>
          </a:p>
          <a:p>
            <a:pPr eaLnBrk="1" hangingPunct="1">
              <a:defRPr/>
            </a:pPr>
            <a:endParaRPr lang="en-US" smtClean="0"/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12186</TotalTime>
  <Words>1054</Words>
  <Application>Microsoft Macintosh PowerPoint</Application>
  <PresentationFormat>On-screen Show (4:3)</PresentationFormat>
  <Paragraphs>209</Paragraphs>
  <Slides>23</Slides>
  <Notes>17</Notes>
  <HiddenSlides>2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Courier New</vt:lpstr>
      <vt:lpstr>Symbol</vt:lpstr>
      <vt:lpstr>Wingdings</vt:lpstr>
      <vt:lpstr>Arial</vt:lpstr>
      <vt:lpstr>Orbit</vt:lpstr>
      <vt:lpstr>Equation</vt:lpstr>
      <vt:lpstr>CSSE463: Image Recognition  Day 6</vt:lpstr>
      <vt:lpstr>PowerPoint Presentation</vt:lpstr>
      <vt:lpstr>Edge Features – Why?</vt:lpstr>
      <vt:lpstr>Outline for next 2 sessions</vt:lpstr>
      <vt:lpstr>Intuition: Finding edges</vt:lpstr>
      <vt:lpstr>Finding derivatives (1D)</vt:lpstr>
      <vt:lpstr>Applying Filters</vt:lpstr>
      <vt:lpstr>Why should the values in an edge filter sum to 0?</vt:lpstr>
      <vt:lpstr>2D Edges</vt:lpstr>
      <vt:lpstr>Edge gradient</vt:lpstr>
      <vt:lpstr>1. Find partials using filters</vt:lpstr>
      <vt:lpstr>Demo</vt:lpstr>
      <vt:lpstr>2. Find edge gradient magnitude</vt:lpstr>
      <vt:lpstr>3. Find edge gradient direction </vt:lpstr>
      <vt:lpstr>Review: filters to reduce noise</vt:lpstr>
      <vt:lpstr>Color edges</vt:lpstr>
      <vt:lpstr>Limitations of edgel-finders</vt:lpstr>
      <vt:lpstr>Dealing with noise by smoothing</vt:lpstr>
      <vt:lpstr>Edgels vs. Edges</vt:lpstr>
      <vt:lpstr>From mask output to edgels: ideas</vt:lpstr>
      <vt:lpstr>Canny edge detection</vt:lpstr>
      <vt:lpstr>Canny edge detection</vt:lpstr>
      <vt:lpstr>PowerPoint Presentation</vt:lpstr>
    </vt:vector>
  </TitlesOfParts>
  <Company>Rose-Hulman Institute of Technology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Matthew Boutell</dc:creator>
  <cp:lastModifiedBy>Matt Boutell</cp:lastModifiedBy>
  <cp:revision>409</cp:revision>
  <dcterms:created xsi:type="dcterms:W3CDTF">2006-02-27T20:44:00Z</dcterms:created>
  <dcterms:modified xsi:type="dcterms:W3CDTF">2017-12-05T20:36:37Z</dcterms:modified>
</cp:coreProperties>
</file>