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1" r:id="rId10"/>
    <p:sldId id="302" r:id="rId11"/>
    <p:sldId id="303" r:id="rId12"/>
    <p:sldId id="304" r:id="rId13"/>
    <p:sldId id="305" r:id="rId14"/>
    <p:sldId id="320" r:id="rId1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1"/>
    <p:restoredTop sz="94627"/>
  </p:normalViewPr>
  <p:slideViewPr>
    <p:cSldViewPr>
      <p:cViewPr varScale="1">
        <p:scale>
          <a:sx n="110" d="100"/>
          <a:sy n="110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80BD63B-C47F-FF4B-8350-C95B3B16549E}" type="datetimeFigureOut">
              <a:rPr lang="en-US"/>
              <a:pPr>
                <a:defRPr/>
              </a:pPr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53C62C-BEA9-AB4E-A57B-2AE8F0CEC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650F0C-801F-4E4C-A810-88E3BF7EF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4F09F1-E7EA-8D4E-A0A6-3F6C4D2BD03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F707F-51A2-9A4B-8637-1CA3EB1EB5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1C74B8-5E65-AB46-8001-5803D7E0DAA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719858-F6CB-4943-B9A2-AE6340D9FB8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B5378-8036-6642-BAC2-D073A70A081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F6444A-62B8-4C47-86F3-FA83AB2AEBE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en-US" altLang="en-US"/>
              <a:t>Shapiro, 5.2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2B9A51-E112-EB46-9377-E6F9C205EB0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0C8B90-9F54-864E-AEAB-0DB7EBAED97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Defined in Shapiro, 5.2.1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CB6ED-673C-FA48-83C6-E22E065A8A9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B25C2C-67F1-FE4D-8727-B8AED1ADA12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A8C4B7-BFCF-5542-AC87-A788AC6FE22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813ADA-E106-FC45-B5AC-756C329833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53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3CAD-0DB9-4D47-95D4-A8FBB246B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AC24-603D-7045-B176-9A7595751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7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1437-0AA9-6E4F-B206-577CB17D8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5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70BA-3CE8-8B4A-A209-C73F0EA3F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8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2CB5-D09A-A941-9898-409B33E0E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5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7C37-3DF1-8B45-BFDD-C8C950184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5B35-63B2-2648-8F9B-B14B9A729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3B71-012F-0A47-A60D-1CA88D0EB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8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2E39-F5BB-9242-8DF2-F9B73D9F7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4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BBAE-BB1A-CF4B-AD4C-2269B124E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560A-1F10-444D-B576-13D447E0F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6742-E21B-C240-933B-B20971DE9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52E8-E23C-A441-9D0C-1F35DDB8C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C8D7-386D-6D49-90B0-78BFEC452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48F506-27F7-6549-AE08-1DAD52379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CSSE463: Image Recognition 	Day 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Lab 2 </a:t>
            </a:r>
            <a:r>
              <a:rPr lang="en-US" sz="2400" dirty="0" smtClean="0"/>
              <a:t>due soon.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Fruit Finder </a:t>
            </a:r>
            <a:r>
              <a:rPr lang="en-US" sz="2400" dirty="0" smtClean="0"/>
              <a:t>due Friday, 11:00 </a:t>
            </a:r>
            <a:r>
              <a:rPr lang="en-US" sz="2400" dirty="0" smtClean="0"/>
              <a:t>pm.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Ask questions as they arise, about technique or about MATLAB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Today: Global </a:t>
            </a:r>
            <a:r>
              <a:rPr lang="en-US" sz="2400" dirty="0" err="1" smtClean="0"/>
              <a:t>vs</a:t>
            </a:r>
            <a:r>
              <a:rPr lang="en-US" sz="2400" dirty="0" smtClean="0"/>
              <a:t> local operations, filtering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Image smoothing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Gaussian distributions are often used to model noise in the image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g =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+ N(0,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g = sensed gray value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err="1" smtClean="0"/>
              <a:t>g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= real </a:t>
            </a:r>
            <a:r>
              <a:rPr lang="en-US" sz="2000" dirty="0" err="1" smtClean="0"/>
              <a:t>grayvalue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N(0,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) is a Gaussian (aka, 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2000" dirty="0" smtClean="0"/>
              <a:t>ormal, or bell curve) with </a:t>
            </a:r>
            <a:br>
              <a:rPr lang="en-US" sz="2000" dirty="0" smtClean="0"/>
            </a:br>
            <a:r>
              <a:rPr lang="en-US" sz="2000" dirty="0" smtClean="0"/>
              <a:t>mean = 0, std. dev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.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Lots of Gaussian distributions in this course…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Answer: average it out! 3 methods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Box filter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Gaussian filter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Median filter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Box filters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013325" y="5029200"/>
          <a:ext cx="41846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4" imgW="2527300" imgH="533400" progId="Equation.3">
                  <p:embed/>
                </p:oleObj>
              </mc:Choice>
              <mc:Fallback>
                <p:oleObj name="Equation" r:id="rId4" imgW="25273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5029200"/>
                        <a:ext cx="41846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3352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Simplest.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Improves homogeneous regions.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Unweighted average of the pixels in a small neighborhood.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z="2000" smtClean="0"/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For 5x5 neighborhood,</a:t>
            </a:r>
            <a:endParaRPr lang="en-US" sz="2800" smtClean="0"/>
          </a:p>
        </p:txBody>
      </p:sp>
      <p:pic>
        <p:nvPicPr>
          <p:cNvPr id="92165" name="Picture 5" descr="gray_pepp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gray_peppers_gau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57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gray_peppers_gauss_bo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4937125" y="6208713"/>
            <a:ext cx="372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See why this is a “local operation?”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279525" y="6400800"/>
            <a:ext cx="332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 = orig image, J=filtered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Gaussian filters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4876800"/>
            <a:ext cx="4038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Then use weight in box filter formula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In practice, we use a discrete approximation to W(i,j)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95400"/>
            <a:ext cx="4038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Nicest theoretical properties.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Average weighted by distance from center pixel. Weight of pixel (i,j):</a:t>
            </a:r>
          </a:p>
        </p:txBody>
      </p:sp>
      <p:graphicFrame>
        <p:nvGraphicFramePr>
          <p:cNvPr id="38916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5638800" y="3581400"/>
          <a:ext cx="33099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4" imgW="1752600" imgH="584200" progId="Equation.3">
                  <p:embed/>
                </p:oleObj>
              </mc:Choice>
              <mc:Fallback>
                <p:oleObj name="Equation" r:id="rId4" imgW="1752600" imgH="5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81400"/>
                        <a:ext cx="33099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Median filters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Step edge demo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err="1" smtClean="0"/>
              <a:t>smoothGaussDemo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Salt demo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err="1" smtClean="0"/>
              <a:t>smoothSaltDemo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dirty="0" smtClean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84275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Averaging filters have two problems.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They blur edges.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They don’t do well with “salt-and-pepper” noise: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Faulty CCD elements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Dust on lens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Median filter: Replace each pixel with the median of the pixels in its neighborhood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More expensive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Harder to do with hardware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But can be made somewhat efficient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(</a:t>
            </a:r>
            <a:r>
              <a:rPr lang="en-US" sz="2000" dirty="0" err="1" smtClean="0"/>
              <a:t>Sonka</a:t>
            </a:r>
            <a:r>
              <a:rPr lang="en-US" sz="2000" dirty="0" smtClean="0"/>
              <a:t>, p 129)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Hybrid: sigma filtering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 smtClean="0"/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8458200" y="64770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Q4,5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Discrete filters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371600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Discrete 3x3 box filter: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To get the output at a single point, take cross-correlation (basically a dot-product) of filter and image at that point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To filter the whole image, shift the filter over each pixel in the original image</a:t>
            </a:r>
          </a:p>
        </p:txBody>
      </p:sp>
      <p:graphicFrame>
        <p:nvGraphicFramePr>
          <p:cNvPr id="43011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85800" y="1295400"/>
          <a:ext cx="20574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3" imgW="1397000" imgH="889000" progId="Equation.3">
                  <p:embed/>
                </p:oleObj>
              </mc:Choice>
              <mc:Fallback>
                <p:oleObj name="Equation" r:id="rId3" imgW="13970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20574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Global vs. local operators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Given a pixel, p, it can be transformed to p’ using:</a:t>
                </a:r>
              </a:p>
              <a:p>
                <a:pPr lvl="1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Global operators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Use information from the entire image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’ = f(p, 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img</a:t>
                </a:r>
                <a:r>
                  <a:rPr lang="en-US" dirty="0" smtClean="0"/>
                  <a:t>)</a:t>
                </a:r>
              </a:p>
              <a:p>
                <a:pPr lvl="1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Local operators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Transform each pixel based on its value or its neighborhoods’ values only (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includes p) 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’ = f(p,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111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Enhancement: gray-level mapping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Maps each pixel value to another value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Could use a lookup table, e.g., [(0,0), (1, 3), (2, 5), …]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Could use a function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Identity mapping, y=x is straight line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Function values above y=x are boosted, those below are suppressed.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Gamma function, y = x^(1/g) (assuming x in range [0,1]) is a common a control in monitors/TVs.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 g=2 shown to left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Effect?</a:t>
            </a:r>
          </a:p>
        </p:txBody>
      </p:sp>
      <p:pic>
        <p:nvPicPr>
          <p:cNvPr id="21507" name="Picture 4" descr="gam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Meliora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1925"/>
            <a:ext cx="36560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MelioraG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6560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Gamma mappings, y = x^(1/g)</a:t>
            </a:r>
          </a:p>
        </p:txBody>
      </p:sp>
      <p:pic>
        <p:nvPicPr>
          <p:cNvPr id="23554" name="Picture 3" descr="MelioraD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Meliora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MelioraG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MelioraVeryL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4196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771650" y="12557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Original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715000" y="1295400"/>
            <a:ext cx="158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Dark (g = 0.5)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447800" y="4038600"/>
            <a:ext cx="140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Light (g = 2)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562600" y="4038600"/>
            <a:ext cx="186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Very light (g =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Histogram Equalization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Creates a mapping that flattens the histogram.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Uses full range [0, 255]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Good: “automatically” enhances contrast where needed.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Approx same level of pixels of each gray level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Unpredictable results.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Maintains the histogram’s shape, but changes the density of the histogram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Good example of a </a:t>
            </a:r>
            <a:r>
              <a:rPr lang="en-US" sz="2800" i="1" dirty="0" smtClean="0"/>
              <a:t>global </a:t>
            </a:r>
            <a:r>
              <a:rPr lang="en-US" sz="2800" dirty="0" smtClean="0"/>
              <a:t>operation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Next: pros and 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HistEq on Sunset</a:t>
            </a:r>
          </a:p>
        </p:txBody>
      </p:sp>
      <p:pic>
        <p:nvPicPr>
          <p:cNvPr id="27650" name="Picture 3" descr="sunset_grayHistEq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3954463"/>
            <a:ext cx="2952750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4" descr="sunset_gray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612900"/>
            <a:ext cx="2952750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5" descr="sunset_histEq_mapping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286000"/>
            <a:ext cx="4495800" cy="319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HistEq on Matt</a:t>
            </a:r>
          </a:p>
        </p:txBody>
      </p:sp>
      <p:pic>
        <p:nvPicPr>
          <p:cNvPr id="29698" name="Picture 3" descr="gray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2498725" cy="249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4" descr="matt_histEq_mapping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95400"/>
            <a:ext cx="5181600" cy="368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-1800000">
            <a:off x="4111625" y="5335588"/>
            <a:ext cx="311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>
                <a:solidFill>
                  <a:schemeClr val="folHlink"/>
                </a:solidFill>
              </a:rPr>
              <a:t>Whoops!</a:t>
            </a:r>
          </a:p>
        </p:txBody>
      </p:sp>
      <p:pic>
        <p:nvPicPr>
          <p:cNvPr id="131078" name="Picture 6" descr="matt_gray_hist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2475"/>
            <a:ext cx="3505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But where’s the color?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Can we use gray-level mapping on color images?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Discuss how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 smtClean="0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The most common local operators are </a:t>
            </a:r>
            <a:r>
              <a:rPr lang="en-US" b="1" dirty="0" smtClean="0"/>
              <a:t>filters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Today: for smoothing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Tomorrow: for edge detection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9797</TotalTime>
  <Words>593</Words>
  <Application>Microsoft Macintosh PowerPoint</Application>
  <PresentationFormat>On-screen Show (4:3)</PresentationFormat>
  <Paragraphs>112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Symbol</vt:lpstr>
      <vt:lpstr>Orbit</vt:lpstr>
      <vt:lpstr>Microsoft Equation 3.0</vt:lpstr>
      <vt:lpstr>CSSE463: Image Recognition  Day 5</vt:lpstr>
      <vt:lpstr>Global vs. local operators</vt:lpstr>
      <vt:lpstr>Enhancement: gray-level mapping</vt:lpstr>
      <vt:lpstr>Gamma mappings, y = x^(1/g)</vt:lpstr>
      <vt:lpstr>Histogram Equalization</vt:lpstr>
      <vt:lpstr>HistEq on Sunset</vt:lpstr>
      <vt:lpstr>HistEq on Matt</vt:lpstr>
      <vt:lpstr>But where’s the color?</vt:lpstr>
      <vt:lpstr>Local operators</vt:lpstr>
      <vt:lpstr>Image smoothing</vt:lpstr>
      <vt:lpstr>Box filters</vt:lpstr>
      <vt:lpstr>Gaussian filters</vt:lpstr>
      <vt:lpstr>Median filters</vt:lpstr>
      <vt:lpstr>Discrete filters</vt:lpstr>
    </vt:vector>
  </TitlesOfParts>
  <Company>Rose-Hulman Institute of Technology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Boutell</dc:creator>
  <cp:lastModifiedBy>Matt Boutell</cp:lastModifiedBy>
  <cp:revision>294</cp:revision>
  <dcterms:created xsi:type="dcterms:W3CDTF">2006-02-27T20:44:00Z</dcterms:created>
  <dcterms:modified xsi:type="dcterms:W3CDTF">2017-12-04T17:44:16Z</dcterms:modified>
</cp:coreProperties>
</file>