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sldIdLst>
    <p:sldId id="259" r:id="rId2"/>
    <p:sldId id="283" r:id="rId3"/>
    <p:sldId id="265" r:id="rId4"/>
    <p:sldId id="260" r:id="rId5"/>
    <p:sldId id="258" r:id="rId6"/>
    <p:sldId id="282" r:id="rId7"/>
    <p:sldId id="267" r:id="rId8"/>
    <p:sldId id="270" r:id="rId9"/>
    <p:sldId id="271" r:id="rId10"/>
    <p:sldId id="272" r:id="rId11"/>
    <p:sldId id="273" r:id="rId12"/>
    <p:sldId id="268" r:id="rId13"/>
    <p:sldId id="269" r:id="rId14"/>
    <p:sldId id="275" r:id="rId15"/>
    <p:sldId id="279" r:id="rId16"/>
    <p:sldId id="261" r:id="rId17"/>
    <p:sldId id="281" r:id="rId18"/>
    <p:sldId id="278" r:id="rId19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4" autoAdjust="0"/>
    <p:restoredTop sz="94254" autoAdjust="0"/>
  </p:normalViewPr>
  <p:slideViewPr>
    <p:cSldViewPr>
      <p:cViewPr varScale="1">
        <p:scale>
          <a:sx n="109" d="100"/>
          <a:sy n="109" d="100"/>
        </p:scale>
        <p:origin x="196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1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1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7297DF2D-5406-4E5F-BDE9-0385E0E7B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09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35749-2438-4F4C-91FE-1964B255BB58}" type="slidenum">
              <a:rPr lang="en-US"/>
              <a:pPr/>
              <a:t>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95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CC8A9-EEF0-4E50-BEB3-1E64F0709BCE}" type="slidenum">
              <a:rPr lang="en-US"/>
              <a:pPr/>
              <a:t>11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10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4EAD1-D477-4743-BD33-509AD72EE3C4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80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9B3747-36BC-4BA6-BDD7-DD507EDFF598}" type="slidenum">
              <a:rPr lang="en-US"/>
              <a:pPr/>
              <a:t>13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Course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85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779A3-C0A2-4298-BCCE-6204C177C88A}" type="slidenum">
              <a:rPr lang="en-US"/>
              <a:pPr/>
              <a:t>14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9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849309-3A6B-4350-9B27-3EBAB8CF2173}" type="slidenum">
              <a:rPr lang="en-US"/>
              <a:pPr/>
              <a:t>15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52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C06C81-0AF4-487B-AB33-5EF9600085D9}" type="slidenum">
              <a:rPr lang="en-US"/>
              <a:pPr/>
              <a:t>16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81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8E591-20B9-4220-88C1-604AE7FF769D}" type="slidenum">
              <a:rPr lang="en-US"/>
              <a:pPr/>
              <a:t>17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905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FB89-C206-4E75-89DD-85D4901399DE}" type="slidenum">
              <a:rPr lang="en-US"/>
              <a:pPr/>
              <a:t>18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1 Demo</a:t>
            </a:r>
            <a:r>
              <a:rPr lang="en-US" baseline="0" dirty="0" smtClean="0"/>
              <a:t> </a:t>
            </a:r>
            <a:r>
              <a:rPr lang="en-US" dirty="0" smtClean="0"/>
              <a:t>prepped. If 2d-&gt;3d hangs, restart MATLAB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44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35749-2438-4F4C-91FE-1964B255BB58}" type="slidenum">
              <a:rPr lang="en-US"/>
              <a:pPr/>
              <a:t>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24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8D0AD-2363-455B-B70F-1E957FF5188B}" type="slidenum">
              <a:rPr lang="en-US"/>
              <a:pPr/>
              <a:t>3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98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85109-F852-4EE1-AF64-769673728077}" type="slidenum">
              <a:rPr lang="en-US"/>
              <a:pPr/>
              <a:t>4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31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BCFF37-D64C-4A57-A5EC-7487C880DF61}" type="slidenum">
              <a:rPr lang="en-US"/>
              <a:pPr/>
              <a:t>5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08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C0D44-7F3C-4DC9-999B-75FF2721674B}" type="slidenum">
              <a:rPr lang="en-US"/>
              <a:pPr/>
              <a:t>7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69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6315E-1617-462E-AC51-8D50DCB88684}" type="slidenum">
              <a:rPr lang="en-US"/>
              <a:pPr/>
              <a:t>8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83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AD0A4-FDD6-4876-B2F5-61E87D7D0212}" type="slidenum">
              <a:rPr lang="en-US"/>
              <a:pPr/>
              <a:t>9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02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A3B3C-DF15-4261-AB2F-A7DC45D852CF}" type="slidenum">
              <a:rPr lang="en-US"/>
              <a:pPr/>
              <a:t>10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3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331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1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1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3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13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13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5B8414-DB7B-4C15-BDD8-26D56B3350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892CC-9124-4776-AEFB-CBE87BC9A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2897D-27E3-4061-B35D-52EE275A1C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DB242B-B75A-4334-9796-004C0FF4DE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802E718-87CF-4F2D-A211-B4806FF833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37A96-0EA0-4F75-92DF-6D86DF58A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EB918-E97E-4F3B-927E-14E1D54260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43F29-94E7-42CB-A275-DD99AE11A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BCC02-C149-4417-A622-91F4F4F58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8E243-FBAC-4F4E-ADF2-8C74C1ABA7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5FA20-5CB2-4DC9-8503-2FC2FF8538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95658-E203-4309-8D2C-9BE99B4E42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C88DC-94CF-4CF0-938B-057BFD817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09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21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21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2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2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2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CB353C00-6D31-4798-8D06-6E876A6B45A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boutell@rose-hulman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rose-hulman.edu/class/csse/csse463/201820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image" Target="../media/image10.jpeg"/><Relationship Id="rId5" Type="http://schemas.openxmlformats.org/officeDocument/2006/relationships/oleObject" Target="../embeddings/oleObject1.bin"/><Relationship Id="rId6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AdditiveColorMixing.png" TargetMode="External"/><Relationship Id="rId4" Type="http://schemas.openxmlformats.org/officeDocument/2006/relationships/image" Target="../media/image11.png"/><Relationship Id="rId5" Type="http://schemas.openxmlformats.org/officeDocument/2006/relationships/hyperlink" Target="http://en.wikipedia.org/wiki/Image:Cie_crt_gamut.png" TargetMode="External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1425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CSSE463: </a:t>
            </a:r>
            <a:br>
              <a:rPr lang="en-US" dirty="0"/>
            </a:br>
            <a:r>
              <a:rPr lang="en-US" dirty="0"/>
              <a:t>Image Recognition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Matt Boutell</a:t>
            </a:r>
            <a:br>
              <a:rPr lang="en-US" dirty="0"/>
            </a:br>
            <a:r>
              <a:rPr lang="en-US" dirty="0" err="1" smtClean="0"/>
              <a:t>Moench</a:t>
            </a:r>
            <a:r>
              <a:rPr lang="en-US" dirty="0" smtClean="0"/>
              <a:t> D219B     </a:t>
            </a:r>
            <a:r>
              <a:rPr lang="en-US" dirty="0"/>
              <a:t>x8534 </a:t>
            </a:r>
            <a:br>
              <a:rPr lang="en-US" dirty="0"/>
            </a:br>
            <a:r>
              <a:rPr lang="en-US" dirty="0">
                <a:hlinkClick r:id="rId3"/>
              </a:rPr>
              <a:t>boutell@rose-hulman.edu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IU?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short list:</a:t>
            </a:r>
          </a:p>
          <a:p>
            <a:pPr lvl="1"/>
            <a:r>
              <a:rPr lang="en-US" dirty="0"/>
              <a:t>Photo organization and retrieval</a:t>
            </a:r>
          </a:p>
          <a:p>
            <a:pPr lvl="1"/>
            <a:r>
              <a:rPr lang="en-US" dirty="0"/>
              <a:t>Control robots</a:t>
            </a:r>
          </a:p>
          <a:p>
            <a:pPr lvl="1"/>
            <a:r>
              <a:rPr lang="en-US" dirty="0"/>
              <a:t>Video surveillance</a:t>
            </a:r>
          </a:p>
          <a:p>
            <a:pPr lvl="1"/>
            <a:r>
              <a:rPr lang="en-US" dirty="0"/>
              <a:t>Security (face and fingerprint recognition)</a:t>
            </a:r>
          </a:p>
          <a:p>
            <a:pPr lvl="1"/>
            <a:r>
              <a:rPr lang="en-US" dirty="0"/>
              <a:t>Intelligent </a:t>
            </a:r>
            <a:r>
              <a:rPr lang="en-US" dirty="0" smtClean="0"/>
              <a:t>IP</a:t>
            </a:r>
          </a:p>
          <a:p>
            <a:r>
              <a:rPr lang="en-US" dirty="0" smtClean="0"/>
              <a:t>Think now about other apps</a:t>
            </a:r>
          </a:p>
          <a:p>
            <a:pPr lvl="1"/>
            <a:r>
              <a:rPr lang="en-US" dirty="0" smtClean="0"/>
              <a:t>And your ears open for apps in the news and keep me posted; I love to </a:t>
            </a:r>
            <a:r>
              <a:rPr lang="en-US" smtClean="0"/>
              <a:t>stay current!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players</a:t>
            </a:r>
          </a:p>
          <a:p>
            <a:r>
              <a:rPr lang="en-US"/>
              <a:t>The topic</a:t>
            </a:r>
          </a:p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course structure</a:t>
            </a:r>
          </a:p>
          <a:p>
            <a:r>
              <a:rPr lang="en-US"/>
              <a:t>The course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will we do?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Learn theory (lecture, </a:t>
            </a:r>
            <a:r>
              <a:rPr lang="en-US" sz="2800" dirty="0" smtClean="0"/>
              <a:t>written </a:t>
            </a:r>
            <a:r>
              <a:rPr lang="en-US" sz="2800" dirty="0"/>
              <a:t>problems) and “play” with it </a:t>
            </a:r>
            <a:r>
              <a:rPr lang="en-US" sz="2800" dirty="0" smtClean="0"/>
              <a:t>(Friday labs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See applications (</a:t>
            </a:r>
            <a:r>
              <a:rPr lang="en-US" sz="2800" dirty="0" smtClean="0"/>
              <a:t>papers)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Create applications (</a:t>
            </a:r>
            <a:r>
              <a:rPr lang="en-US" sz="2800" dirty="0" smtClean="0"/>
              <a:t>2 </a:t>
            </a:r>
            <a:r>
              <a:rPr lang="en-US" sz="2800" dirty="0"/>
              <a:t>programming assignments with </a:t>
            </a:r>
            <a:r>
              <a:rPr lang="en-US" sz="2800" dirty="0" smtClean="0"/>
              <a:t>formal reports</a:t>
            </a:r>
            <a:r>
              <a:rPr lang="en-US" sz="2800" dirty="0"/>
              <a:t>, </a:t>
            </a:r>
            <a:r>
              <a:rPr lang="en-US" sz="2800" b="1" dirty="0" smtClean="0"/>
              <a:t>big term project starting in week 4</a:t>
            </a:r>
            <a:r>
              <a:rPr lang="en-US" sz="2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</a:t>
            </a:r>
            <a:r>
              <a:rPr lang="en-US" sz="2400" dirty="0" smtClean="0"/>
              <a:t>roposal from Ryan Poplin (Google Brain) already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Learn </a:t>
            </a:r>
            <a:r>
              <a:rPr lang="en-US" sz="2800" dirty="0" smtClean="0"/>
              <a:t>MATLAB. </a:t>
            </a:r>
            <a:r>
              <a:rPr lang="en-US" sz="2800" dirty="0"/>
              <a:t>(Install it asap if not installed</a:t>
            </a:r>
            <a:r>
              <a:rPr lang="en-US" sz="2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Instructions in Lab 1 (from course webpage)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Resources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Moodle for copyrighted papers, </a:t>
            </a:r>
            <a:r>
              <a:rPr lang="en-US" dirty="0" err="1" smtClean="0"/>
              <a:t>dropboxes</a:t>
            </a:r>
            <a:r>
              <a:rPr lang="en-US" dirty="0" smtClean="0"/>
              <a:t> for labs and assignments</a:t>
            </a:r>
          </a:p>
          <a:p>
            <a:r>
              <a:rPr lang="en-US" dirty="0"/>
              <a:t>W</a:t>
            </a:r>
            <a:r>
              <a:rPr lang="en-US" dirty="0" smtClean="0"/>
              <a:t>ebpage for other. Bookmark:</a:t>
            </a:r>
          </a:p>
          <a:p>
            <a:pPr>
              <a:buNone/>
            </a:pPr>
            <a:r>
              <a:rPr lang="en-US" sz="2400" dirty="0" smtClean="0">
                <a:hlinkClick r:id="rId3"/>
              </a:rPr>
              <a:t>https://www.rose-hulman.edu/class/csse/csse463/201820/</a:t>
            </a:r>
            <a:r>
              <a:rPr lang="en-US" sz="2400" dirty="0" smtClean="0"/>
              <a:t> </a:t>
            </a:r>
          </a:p>
          <a:p>
            <a:r>
              <a:rPr lang="en-US" dirty="0" smtClean="0"/>
              <a:t>Schedule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See HW due tomorrow and Wednesday</a:t>
            </a:r>
          </a:p>
          <a:p>
            <a:r>
              <a:rPr lang="en-US" dirty="0" smtClean="0"/>
              <a:t>Syllabus: </a:t>
            </a:r>
          </a:p>
          <a:p>
            <a:pPr lvl="1"/>
            <a:r>
              <a:rPr lang="en-US" dirty="0" smtClean="0"/>
              <a:t>Text optional</a:t>
            </a:r>
            <a:endParaRPr lang="en-US" dirty="0"/>
          </a:p>
          <a:p>
            <a:pPr lvl="1"/>
            <a:r>
              <a:rPr lang="en-US" dirty="0"/>
              <a:t>Grading, attendance, academic </a:t>
            </a:r>
            <a:r>
              <a:rPr lang="en-US" dirty="0" smtClean="0"/>
              <a:t>integrity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players</a:t>
            </a:r>
          </a:p>
          <a:p>
            <a:r>
              <a:rPr lang="en-US"/>
              <a:t>The topic</a:t>
            </a:r>
          </a:p>
          <a:p>
            <a:r>
              <a:rPr lang="en-US"/>
              <a:t>The course structure</a:t>
            </a:r>
          </a:p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course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Sunset detector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 system that will automatically distinguish between sunsets and non-sunset scenes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 use this as a running example of image recognition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It’s also </a:t>
            </a:r>
            <a:r>
              <a:rPr lang="en-US" sz="2400" dirty="0" smtClean="0"/>
              <a:t>the second major </a:t>
            </a:r>
            <a:r>
              <a:rPr lang="en-US" sz="2400" dirty="0"/>
              <a:t>programming </a:t>
            </a:r>
            <a:r>
              <a:rPr lang="en-US" sz="2400" dirty="0" smtClean="0"/>
              <a:t>assignment, </a:t>
            </a:r>
            <a:r>
              <a:rPr lang="en-US" sz="2400" dirty="0"/>
              <a:t>due </a:t>
            </a:r>
            <a:r>
              <a:rPr lang="en-US" sz="2400" dirty="0" smtClean="0"/>
              <a:t>at midterm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b="1" dirty="0">
                <a:solidFill>
                  <a:srgbClr val="FFC000"/>
                </a:solidFill>
              </a:rPr>
              <a:t>Read the paper tonight</a:t>
            </a:r>
            <a:r>
              <a:rPr lang="en-US" sz="2000" b="1" dirty="0"/>
              <a:t> </a:t>
            </a:r>
            <a:r>
              <a:rPr lang="en-US" sz="2000" dirty="0"/>
              <a:t>(focus: section 2.1, skim rest, come with questions tomorrow; </a:t>
            </a:r>
            <a:r>
              <a:rPr lang="en-US" sz="2000" dirty="0" smtClean="0"/>
              <a:t>I’ll ask you about it on the quiz)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We’ll discuss features in weeks 1-3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We’ll discuss classifiers in </a:t>
            </a:r>
            <a:r>
              <a:rPr lang="en-US" sz="2000" dirty="0" smtClean="0"/>
              <a:t>weeks 4-5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A “warm-up” for your </a:t>
            </a:r>
            <a:r>
              <a:rPr lang="en-US" sz="2400" b="1" dirty="0">
                <a:solidFill>
                  <a:srgbClr val="FFC000"/>
                </a:solidFill>
              </a:rPr>
              <a:t>large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term </a:t>
            </a:r>
            <a:r>
              <a:rPr lang="en-US" sz="2400" b="1" dirty="0">
                <a:solidFill>
                  <a:srgbClr val="FFC000"/>
                </a:solidFill>
              </a:rPr>
              <a:t>project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 chance to apply what you’ve learned to a known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Pixels to Predicates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038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/>
              <a:t>1. Extract features from images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62400" y="1600200"/>
            <a:ext cx="5181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/>
              <a:t>2. Use machine learning to cluster and classify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914400" y="5181600"/>
            <a:ext cx="1371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Color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Texture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Shape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Edges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Motion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800600" y="5486400"/>
            <a:ext cx="2711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Principal components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Neural networks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Support vector machines</a:t>
            </a:r>
          </a:p>
          <a:p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Gaussian models</a:t>
            </a:r>
            <a:endParaRPr lang="en-US"/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381000" y="3429000"/>
            <a:ext cx="1905000" cy="1403350"/>
            <a:chOff x="2056" y="1583"/>
            <a:chExt cx="1678" cy="1106"/>
          </a:xfrm>
        </p:grpSpPr>
        <p:grpSp>
          <p:nvGrpSpPr>
            <p:cNvPr id="21512" name="Group 8"/>
            <p:cNvGrpSpPr>
              <a:grpSpLocks/>
            </p:cNvGrpSpPr>
            <p:nvPr/>
          </p:nvGrpSpPr>
          <p:grpSpPr bwMode="auto">
            <a:xfrm>
              <a:off x="2056" y="1585"/>
              <a:ext cx="1678" cy="1100"/>
              <a:chOff x="2047" y="1585"/>
              <a:chExt cx="1678" cy="1100"/>
            </a:xfrm>
          </p:grpSpPr>
          <p:pic>
            <p:nvPicPr>
              <p:cNvPr id="21513" name="Picture 9" descr="18506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3751" t="5624" r="3751" b="5624"/>
              <a:stretch>
                <a:fillRect/>
              </a:stretch>
            </p:blipFill>
            <p:spPr bwMode="auto">
              <a:xfrm>
                <a:off x="2058" y="1587"/>
                <a:ext cx="1666" cy="1092"/>
              </a:xfrm>
              <a:prstGeom prst="rect">
                <a:avLst/>
              </a:prstGeom>
              <a:noFill/>
            </p:spPr>
          </p:pic>
          <p:grpSp>
            <p:nvGrpSpPr>
              <p:cNvPr id="21514" name="Group 10"/>
              <p:cNvGrpSpPr>
                <a:grpSpLocks/>
              </p:cNvGrpSpPr>
              <p:nvPr/>
            </p:nvGrpSpPr>
            <p:grpSpPr bwMode="auto">
              <a:xfrm>
                <a:off x="2047" y="1585"/>
                <a:ext cx="1678" cy="1100"/>
                <a:chOff x="643" y="2584"/>
                <a:chExt cx="1678" cy="1100"/>
              </a:xfrm>
            </p:grpSpPr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643" y="2584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643" y="2741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643" y="2898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643" y="3055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643" y="3212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643" y="3369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1" name="Line 17"/>
                <p:cNvSpPr>
                  <a:spLocks noChangeShapeType="1"/>
                </p:cNvSpPr>
                <p:nvPr/>
              </p:nvSpPr>
              <p:spPr bwMode="auto">
                <a:xfrm>
                  <a:off x="643" y="3526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>
                  <a:off x="643" y="3684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2056" y="1583"/>
              <a:ext cx="1676" cy="1106"/>
              <a:chOff x="652" y="2582"/>
              <a:chExt cx="1676" cy="1106"/>
            </a:xfrm>
          </p:grpSpPr>
          <p:sp>
            <p:nvSpPr>
              <p:cNvPr id="21524" name="Line 20"/>
              <p:cNvSpPr>
                <a:spLocks noChangeShapeType="1"/>
              </p:cNvSpPr>
              <p:nvPr/>
            </p:nvSpPr>
            <p:spPr bwMode="auto">
              <a:xfrm flipV="1">
                <a:off x="891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 flipV="1">
                <a:off x="1130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6" name="Line 22"/>
              <p:cNvSpPr>
                <a:spLocks noChangeShapeType="1"/>
              </p:cNvSpPr>
              <p:nvPr/>
            </p:nvSpPr>
            <p:spPr bwMode="auto">
              <a:xfrm flipV="1">
                <a:off x="1609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Line 23"/>
              <p:cNvSpPr>
                <a:spLocks noChangeShapeType="1"/>
              </p:cNvSpPr>
              <p:nvPr/>
            </p:nvSpPr>
            <p:spPr bwMode="auto">
              <a:xfrm flipV="1">
                <a:off x="1370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8" name="Line 24"/>
              <p:cNvSpPr>
                <a:spLocks noChangeShapeType="1"/>
              </p:cNvSpPr>
              <p:nvPr/>
            </p:nvSpPr>
            <p:spPr bwMode="auto">
              <a:xfrm flipV="1">
                <a:off x="1849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Line 25"/>
              <p:cNvSpPr>
                <a:spLocks noChangeShapeType="1"/>
              </p:cNvSpPr>
              <p:nvPr/>
            </p:nvSpPr>
            <p:spPr bwMode="auto">
              <a:xfrm flipV="1">
                <a:off x="2088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0" name="Line 26"/>
              <p:cNvSpPr>
                <a:spLocks noChangeShapeType="1"/>
              </p:cNvSpPr>
              <p:nvPr/>
            </p:nvSpPr>
            <p:spPr bwMode="auto">
              <a:xfrm flipV="1">
                <a:off x="2328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Line 27"/>
              <p:cNvSpPr>
                <a:spLocks noChangeShapeType="1"/>
              </p:cNvSpPr>
              <p:nvPr/>
            </p:nvSpPr>
            <p:spPr bwMode="auto">
              <a:xfrm flipV="1">
                <a:off x="652" y="2582"/>
                <a:ext cx="0" cy="11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21532" name="Object 28"/>
          <p:cNvGraphicFramePr>
            <a:graphicFrameLocks/>
          </p:cNvGraphicFramePr>
          <p:nvPr/>
        </p:nvGraphicFramePr>
        <p:xfrm>
          <a:off x="2438400" y="3352800"/>
          <a:ext cx="14192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Equation" r:id="rId5" imgW="838080" imgH="914400" progId="Equation.3">
                  <p:embed/>
                </p:oleObj>
              </mc:Choice>
              <mc:Fallback>
                <p:oleObj name="Equation" r:id="rId5" imgW="838080" imgH="914400" progId="Equation.3">
                  <p:embed/>
                  <p:pic>
                    <p:nvPicPr>
                      <p:cNvPr id="0" name="Picture 2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352800"/>
                        <a:ext cx="1419225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33" name="Group 29"/>
          <p:cNvGrpSpPr>
            <a:grpSpLocks/>
          </p:cNvGrpSpPr>
          <p:nvPr/>
        </p:nvGrpSpPr>
        <p:grpSpPr bwMode="auto">
          <a:xfrm>
            <a:off x="5130800" y="3222625"/>
            <a:ext cx="2401888" cy="1760538"/>
            <a:chOff x="3081" y="2155"/>
            <a:chExt cx="1655" cy="1191"/>
          </a:xfrm>
        </p:grpSpPr>
        <p:grpSp>
          <p:nvGrpSpPr>
            <p:cNvPr id="21534" name="Group 30"/>
            <p:cNvGrpSpPr>
              <a:grpSpLocks/>
            </p:cNvGrpSpPr>
            <p:nvPr/>
          </p:nvGrpSpPr>
          <p:grpSpPr bwMode="auto">
            <a:xfrm>
              <a:off x="3081" y="2155"/>
              <a:ext cx="803" cy="491"/>
              <a:chOff x="3081" y="2155"/>
              <a:chExt cx="803" cy="491"/>
            </a:xfrm>
          </p:grpSpPr>
          <p:sp>
            <p:nvSpPr>
              <p:cNvPr id="21535" name="Oval 31"/>
              <p:cNvSpPr>
                <a:spLocks noChangeArrowheads="1"/>
              </p:cNvSpPr>
              <p:nvPr/>
            </p:nvSpPr>
            <p:spPr bwMode="auto">
              <a:xfrm>
                <a:off x="3820" y="2183"/>
                <a:ext cx="64" cy="64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36" name="Line 32"/>
              <p:cNvSpPr>
                <a:spLocks noChangeShapeType="1"/>
              </p:cNvSpPr>
              <p:nvPr/>
            </p:nvSpPr>
            <p:spPr bwMode="auto">
              <a:xfrm>
                <a:off x="3427" y="2155"/>
                <a:ext cx="400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7" name="Line 33"/>
              <p:cNvSpPr>
                <a:spLocks noChangeShapeType="1"/>
              </p:cNvSpPr>
              <p:nvPr/>
            </p:nvSpPr>
            <p:spPr bwMode="auto">
              <a:xfrm flipV="1">
                <a:off x="3572" y="2209"/>
                <a:ext cx="264" cy="1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8" name="Line 34"/>
              <p:cNvSpPr>
                <a:spLocks noChangeShapeType="1"/>
              </p:cNvSpPr>
              <p:nvPr/>
            </p:nvSpPr>
            <p:spPr bwMode="auto">
              <a:xfrm flipV="1">
                <a:off x="3336" y="2209"/>
                <a:ext cx="500" cy="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9" name="Line 35"/>
              <p:cNvSpPr>
                <a:spLocks noChangeShapeType="1"/>
              </p:cNvSpPr>
              <p:nvPr/>
            </p:nvSpPr>
            <p:spPr bwMode="auto">
              <a:xfrm flipV="1">
                <a:off x="3163" y="2209"/>
                <a:ext cx="682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 flipV="1">
                <a:off x="3145" y="2209"/>
                <a:ext cx="691" cy="2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Line 37"/>
              <p:cNvSpPr>
                <a:spLocks noChangeShapeType="1"/>
              </p:cNvSpPr>
              <p:nvPr/>
            </p:nvSpPr>
            <p:spPr bwMode="auto">
              <a:xfrm flipV="1">
                <a:off x="3081" y="2209"/>
                <a:ext cx="746" cy="4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2" name="Line 38"/>
              <p:cNvSpPr>
                <a:spLocks noChangeShapeType="1"/>
              </p:cNvSpPr>
              <p:nvPr/>
            </p:nvSpPr>
            <p:spPr bwMode="auto">
              <a:xfrm flipV="1">
                <a:off x="3463" y="2218"/>
                <a:ext cx="364" cy="3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Line 39"/>
              <p:cNvSpPr>
                <a:spLocks noChangeShapeType="1"/>
              </p:cNvSpPr>
              <p:nvPr/>
            </p:nvSpPr>
            <p:spPr bwMode="auto">
              <a:xfrm flipV="1">
                <a:off x="3272" y="2209"/>
                <a:ext cx="555" cy="43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4" name="Group 40"/>
            <p:cNvGrpSpPr>
              <a:grpSpLocks/>
            </p:cNvGrpSpPr>
            <p:nvPr/>
          </p:nvGrpSpPr>
          <p:grpSpPr bwMode="auto">
            <a:xfrm>
              <a:off x="3300" y="2200"/>
              <a:ext cx="545" cy="964"/>
              <a:chOff x="3300" y="2200"/>
              <a:chExt cx="545" cy="964"/>
            </a:xfrm>
          </p:grpSpPr>
          <p:sp>
            <p:nvSpPr>
              <p:cNvPr id="21545" name="Line 41"/>
              <p:cNvSpPr>
                <a:spLocks noChangeShapeType="1"/>
              </p:cNvSpPr>
              <p:nvPr/>
            </p:nvSpPr>
            <p:spPr bwMode="auto">
              <a:xfrm flipV="1">
                <a:off x="3563" y="2227"/>
                <a:ext cx="282" cy="6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Line 42"/>
              <p:cNvSpPr>
                <a:spLocks noChangeShapeType="1"/>
              </p:cNvSpPr>
              <p:nvPr/>
            </p:nvSpPr>
            <p:spPr bwMode="auto">
              <a:xfrm flipV="1">
                <a:off x="3445" y="2218"/>
                <a:ext cx="391" cy="7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Line 43"/>
              <p:cNvSpPr>
                <a:spLocks noChangeShapeType="1"/>
              </p:cNvSpPr>
              <p:nvPr/>
            </p:nvSpPr>
            <p:spPr bwMode="auto">
              <a:xfrm flipV="1">
                <a:off x="3554" y="2209"/>
                <a:ext cx="273" cy="8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Line 44"/>
              <p:cNvSpPr>
                <a:spLocks noChangeShapeType="1"/>
              </p:cNvSpPr>
              <p:nvPr/>
            </p:nvSpPr>
            <p:spPr bwMode="auto">
              <a:xfrm flipV="1">
                <a:off x="3436" y="2209"/>
                <a:ext cx="400" cy="9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Line 45"/>
              <p:cNvSpPr>
                <a:spLocks noChangeShapeType="1"/>
              </p:cNvSpPr>
              <p:nvPr/>
            </p:nvSpPr>
            <p:spPr bwMode="auto">
              <a:xfrm flipV="1">
                <a:off x="3300" y="2200"/>
                <a:ext cx="527" cy="8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0" name="Group 46"/>
            <p:cNvGrpSpPr>
              <a:grpSpLocks/>
            </p:cNvGrpSpPr>
            <p:nvPr/>
          </p:nvGrpSpPr>
          <p:grpSpPr bwMode="auto">
            <a:xfrm>
              <a:off x="3827" y="2191"/>
              <a:ext cx="409" cy="1155"/>
              <a:chOff x="3827" y="2191"/>
              <a:chExt cx="409" cy="1155"/>
            </a:xfrm>
          </p:grpSpPr>
          <p:sp>
            <p:nvSpPr>
              <p:cNvPr id="21551" name="Line 47"/>
              <p:cNvSpPr>
                <a:spLocks noChangeShapeType="1"/>
              </p:cNvSpPr>
              <p:nvPr/>
            </p:nvSpPr>
            <p:spPr bwMode="auto">
              <a:xfrm flipH="1" flipV="1">
                <a:off x="3845" y="2200"/>
                <a:ext cx="236" cy="7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Line 48"/>
              <p:cNvSpPr>
                <a:spLocks noChangeShapeType="1"/>
              </p:cNvSpPr>
              <p:nvPr/>
            </p:nvSpPr>
            <p:spPr bwMode="auto">
              <a:xfrm flipH="1" flipV="1">
                <a:off x="3836" y="2191"/>
                <a:ext cx="136" cy="10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3" name="Line 49"/>
              <p:cNvSpPr>
                <a:spLocks noChangeShapeType="1"/>
              </p:cNvSpPr>
              <p:nvPr/>
            </p:nvSpPr>
            <p:spPr bwMode="auto">
              <a:xfrm flipH="1" flipV="1">
                <a:off x="3836" y="2200"/>
                <a:ext cx="291" cy="9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4" name="Line 50"/>
              <p:cNvSpPr>
                <a:spLocks noChangeShapeType="1"/>
              </p:cNvSpPr>
              <p:nvPr/>
            </p:nvSpPr>
            <p:spPr bwMode="auto">
              <a:xfrm flipH="1" flipV="1">
                <a:off x="3827" y="2200"/>
                <a:ext cx="409" cy="9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Line 51"/>
              <p:cNvSpPr>
                <a:spLocks noChangeShapeType="1"/>
              </p:cNvSpPr>
              <p:nvPr/>
            </p:nvSpPr>
            <p:spPr bwMode="auto">
              <a:xfrm flipH="1" flipV="1">
                <a:off x="3827" y="2200"/>
                <a:ext cx="336" cy="11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6" name="Group 52"/>
            <p:cNvGrpSpPr>
              <a:grpSpLocks/>
            </p:cNvGrpSpPr>
            <p:nvPr/>
          </p:nvGrpSpPr>
          <p:grpSpPr bwMode="auto">
            <a:xfrm>
              <a:off x="3836" y="2200"/>
              <a:ext cx="900" cy="537"/>
              <a:chOff x="3836" y="2200"/>
              <a:chExt cx="900" cy="537"/>
            </a:xfrm>
          </p:grpSpPr>
          <p:sp>
            <p:nvSpPr>
              <p:cNvPr id="21557" name="Line 53"/>
              <p:cNvSpPr>
                <a:spLocks noChangeShapeType="1"/>
              </p:cNvSpPr>
              <p:nvPr/>
            </p:nvSpPr>
            <p:spPr bwMode="auto">
              <a:xfrm flipH="1" flipV="1">
                <a:off x="3845" y="2209"/>
                <a:ext cx="455" cy="3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8" name="Line 54"/>
              <p:cNvSpPr>
                <a:spLocks noChangeShapeType="1"/>
              </p:cNvSpPr>
              <p:nvPr/>
            </p:nvSpPr>
            <p:spPr bwMode="auto">
              <a:xfrm flipH="1" flipV="1">
                <a:off x="3836" y="2218"/>
                <a:ext cx="527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Line 55"/>
              <p:cNvSpPr>
                <a:spLocks noChangeShapeType="1"/>
              </p:cNvSpPr>
              <p:nvPr/>
            </p:nvSpPr>
            <p:spPr bwMode="auto">
              <a:xfrm flipH="1" flipV="1">
                <a:off x="3836" y="2218"/>
                <a:ext cx="736" cy="5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0" name="Line 56"/>
              <p:cNvSpPr>
                <a:spLocks noChangeShapeType="1"/>
              </p:cNvSpPr>
              <p:nvPr/>
            </p:nvSpPr>
            <p:spPr bwMode="auto">
              <a:xfrm flipH="1" flipV="1">
                <a:off x="3836" y="2218"/>
                <a:ext cx="900" cy="5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Line 57"/>
              <p:cNvSpPr>
                <a:spLocks noChangeShapeType="1"/>
              </p:cNvSpPr>
              <p:nvPr/>
            </p:nvSpPr>
            <p:spPr bwMode="auto">
              <a:xfrm flipH="1" flipV="1">
                <a:off x="3845" y="2218"/>
                <a:ext cx="718" cy="3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2" name="Line 58"/>
              <p:cNvSpPr>
                <a:spLocks noChangeShapeType="1"/>
              </p:cNvSpPr>
              <p:nvPr/>
            </p:nvSpPr>
            <p:spPr bwMode="auto">
              <a:xfrm flipH="1" flipV="1">
                <a:off x="3845" y="2200"/>
                <a:ext cx="727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63" name="Line 59"/>
          <p:cNvSpPr>
            <a:spLocks noChangeShapeType="1"/>
          </p:cNvSpPr>
          <p:nvPr/>
        </p:nvSpPr>
        <p:spPr bwMode="auto">
          <a:xfrm flipH="1" flipV="1">
            <a:off x="4800600" y="2989263"/>
            <a:ext cx="1588" cy="2298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4" name="Line 60"/>
          <p:cNvSpPr>
            <a:spLocks noChangeShapeType="1"/>
          </p:cNvSpPr>
          <p:nvPr/>
        </p:nvSpPr>
        <p:spPr bwMode="auto">
          <a:xfrm rot="5400000" flipH="1" flipV="1">
            <a:off x="5942807" y="4145756"/>
            <a:ext cx="1588" cy="2257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65" name="Group 61"/>
          <p:cNvGrpSpPr>
            <a:grpSpLocks/>
          </p:cNvGrpSpPr>
          <p:nvPr/>
        </p:nvGrpSpPr>
        <p:grpSpPr bwMode="auto">
          <a:xfrm>
            <a:off x="5106988" y="3200400"/>
            <a:ext cx="2513012" cy="1809750"/>
            <a:chOff x="3837" y="2368"/>
            <a:chExt cx="1731" cy="1224"/>
          </a:xfrm>
        </p:grpSpPr>
        <p:grpSp>
          <p:nvGrpSpPr>
            <p:cNvPr id="21566" name="Group 62"/>
            <p:cNvGrpSpPr>
              <a:grpSpLocks/>
            </p:cNvGrpSpPr>
            <p:nvPr/>
          </p:nvGrpSpPr>
          <p:grpSpPr bwMode="auto">
            <a:xfrm>
              <a:off x="3837" y="2368"/>
              <a:ext cx="551" cy="1056"/>
              <a:chOff x="3837" y="2368"/>
              <a:chExt cx="551" cy="1056"/>
            </a:xfrm>
          </p:grpSpPr>
          <p:sp>
            <p:nvSpPr>
              <p:cNvPr id="21567" name="Oval 63"/>
              <p:cNvSpPr>
                <a:spLocks noChangeArrowheads="1"/>
              </p:cNvSpPr>
              <p:nvPr/>
            </p:nvSpPr>
            <p:spPr bwMode="auto">
              <a:xfrm>
                <a:off x="3922" y="2449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68" name="Oval 64"/>
              <p:cNvSpPr>
                <a:spLocks noChangeArrowheads="1"/>
              </p:cNvSpPr>
              <p:nvPr/>
            </p:nvSpPr>
            <p:spPr bwMode="auto">
              <a:xfrm>
                <a:off x="3837" y="2836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69" name="Oval 65"/>
              <p:cNvSpPr>
                <a:spLocks noChangeArrowheads="1"/>
              </p:cNvSpPr>
              <p:nvPr/>
            </p:nvSpPr>
            <p:spPr bwMode="auto">
              <a:xfrm>
                <a:off x="4169" y="2368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0" name="Oval 66"/>
              <p:cNvSpPr>
                <a:spLocks noChangeArrowheads="1"/>
              </p:cNvSpPr>
              <p:nvPr/>
            </p:nvSpPr>
            <p:spPr bwMode="auto">
              <a:xfrm>
                <a:off x="4019" y="2846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1" name="Oval 67"/>
              <p:cNvSpPr>
                <a:spLocks noChangeArrowheads="1"/>
              </p:cNvSpPr>
              <p:nvPr/>
            </p:nvSpPr>
            <p:spPr bwMode="auto">
              <a:xfrm>
                <a:off x="4324" y="2533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2" name="Oval 68"/>
              <p:cNvSpPr>
                <a:spLocks noChangeArrowheads="1"/>
              </p:cNvSpPr>
              <p:nvPr/>
            </p:nvSpPr>
            <p:spPr bwMode="auto">
              <a:xfrm>
                <a:off x="3909" y="2645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3" name="Oval 69"/>
              <p:cNvSpPr>
                <a:spLocks noChangeArrowheads="1"/>
              </p:cNvSpPr>
              <p:nvPr/>
            </p:nvSpPr>
            <p:spPr bwMode="auto">
              <a:xfrm>
                <a:off x="4087" y="2504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4" name="Oval 70"/>
              <p:cNvSpPr>
                <a:spLocks noChangeArrowheads="1"/>
              </p:cNvSpPr>
              <p:nvPr/>
            </p:nvSpPr>
            <p:spPr bwMode="auto">
              <a:xfrm>
                <a:off x="4210" y="2737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5" name="Oval 71"/>
              <p:cNvSpPr>
                <a:spLocks noChangeArrowheads="1"/>
              </p:cNvSpPr>
              <p:nvPr/>
            </p:nvSpPr>
            <p:spPr bwMode="auto">
              <a:xfrm>
                <a:off x="4201" y="3173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6" name="Oval 72"/>
              <p:cNvSpPr>
                <a:spLocks noChangeArrowheads="1"/>
              </p:cNvSpPr>
              <p:nvPr/>
            </p:nvSpPr>
            <p:spPr bwMode="auto">
              <a:xfrm>
                <a:off x="4188" y="3360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7" name="Oval 73"/>
              <p:cNvSpPr>
                <a:spLocks noChangeArrowheads="1"/>
              </p:cNvSpPr>
              <p:nvPr/>
            </p:nvSpPr>
            <p:spPr bwMode="auto">
              <a:xfrm>
                <a:off x="4057" y="3275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8" name="Oval 74"/>
              <p:cNvSpPr>
                <a:spLocks noChangeArrowheads="1"/>
              </p:cNvSpPr>
              <p:nvPr/>
            </p:nvSpPr>
            <p:spPr bwMode="auto">
              <a:xfrm>
                <a:off x="4317" y="3107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79" name="Oval 75"/>
              <p:cNvSpPr>
                <a:spLocks noChangeArrowheads="1"/>
              </p:cNvSpPr>
              <p:nvPr/>
            </p:nvSpPr>
            <p:spPr bwMode="auto">
              <a:xfrm>
                <a:off x="4303" y="3294"/>
                <a:ext cx="64" cy="6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1580" name="Group 76"/>
            <p:cNvGrpSpPr>
              <a:grpSpLocks/>
            </p:cNvGrpSpPr>
            <p:nvPr/>
          </p:nvGrpSpPr>
          <p:grpSpPr bwMode="auto">
            <a:xfrm>
              <a:off x="4728" y="2510"/>
              <a:ext cx="840" cy="1082"/>
              <a:chOff x="4728" y="2510"/>
              <a:chExt cx="840" cy="1082"/>
            </a:xfrm>
          </p:grpSpPr>
          <p:sp>
            <p:nvSpPr>
              <p:cNvPr id="21581" name="Oval 77"/>
              <p:cNvSpPr>
                <a:spLocks noChangeArrowheads="1"/>
              </p:cNvSpPr>
              <p:nvPr/>
            </p:nvSpPr>
            <p:spPr bwMode="auto">
              <a:xfrm>
                <a:off x="4882" y="3318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2" name="Oval 78"/>
              <p:cNvSpPr>
                <a:spLocks noChangeArrowheads="1"/>
              </p:cNvSpPr>
              <p:nvPr/>
            </p:nvSpPr>
            <p:spPr bwMode="auto">
              <a:xfrm>
                <a:off x="4728" y="3464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3" name="Oval 79"/>
              <p:cNvSpPr>
                <a:spLocks noChangeArrowheads="1"/>
              </p:cNvSpPr>
              <p:nvPr/>
            </p:nvSpPr>
            <p:spPr bwMode="auto">
              <a:xfrm>
                <a:off x="4832" y="3187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4" name="Oval 80"/>
              <p:cNvSpPr>
                <a:spLocks noChangeArrowheads="1"/>
              </p:cNvSpPr>
              <p:nvPr/>
            </p:nvSpPr>
            <p:spPr bwMode="auto">
              <a:xfrm>
                <a:off x="4928" y="3528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5" name="Oval 81"/>
              <p:cNvSpPr>
                <a:spLocks noChangeArrowheads="1"/>
              </p:cNvSpPr>
              <p:nvPr/>
            </p:nvSpPr>
            <p:spPr bwMode="auto">
              <a:xfrm>
                <a:off x="4979" y="3333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6" name="Oval 82"/>
              <p:cNvSpPr>
                <a:spLocks noChangeArrowheads="1"/>
              </p:cNvSpPr>
              <p:nvPr/>
            </p:nvSpPr>
            <p:spPr bwMode="auto">
              <a:xfrm>
                <a:off x="5120" y="2539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7" name="Oval 83"/>
              <p:cNvSpPr>
                <a:spLocks noChangeArrowheads="1"/>
              </p:cNvSpPr>
              <p:nvPr/>
            </p:nvSpPr>
            <p:spPr bwMode="auto">
              <a:xfrm>
                <a:off x="5334" y="2926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8" name="Oval 84"/>
              <p:cNvSpPr>
                <a:spLocks noChangeArrowheads="1"/>
              </p:cNvSpPr>
              <p:nvPr/>
            </p:nvSpPr>
            <p:spPr bwMode="auto">
              <a:xfrm>
                <a:off x="5312" y="2731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89" name="Oval 85"/>
              <p:cNvSpPr>
                <a:spLocks noChangeArrowheads="1"/>
              </p:cNvSpPr>
              <p:nvPr/>
            </p:nvSpPr>
            <p:spPr bwMode="auto">
              <a:xfrm>
                <a:off x="5063" y="2791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90" name="Oval 86"/>
              <p:cNvSpPr>
                <a:spLocks noChangeArrowheads="1"/>
              </p:cNvSpPr>
              <p:nvPr/>
            </p:nvSpPr>
            <p:spPr bwMode="auto">
              <a:xfrm>
                <a:off x="5504" y="2923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1591" name="Oval 87"/>
              <p:cNvSpPr>
                <a:spLocks noChangeArrowheads="1"/>
              </p:cNvSpPr>
              <p:nvPr/>
            </p:nvSpPr>
            <p:spPr bwMode="auto">
              <a:xfrm>
                <a:off x="5337" y="2510"/>
                <a:ext cx="64" cy="64"/>
              </a:xfrm>
              <a:prstGeom prst="ellipse">
                <a:avLst/>
              </a:prstGeom>
              <a:solidFill>
                <a:srgbClr val="00CC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1592" name="Oval 88"/>
          <p:cNvSpPr>
            <a:spLocks noChangeArrowheads="1"/>
          </p:cNvSpPr>
          <p:nvPr/>
        </p:nvSpPr>
        <p:spPr bwMode="auto">
          <a:xfrm>
            <a:off x="6194425" y="3254375"/>
            <a:ext cx="119063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  <p:bldP spid="21510" grpId="0"/>
      <p:bldP spid="21563" grpId="0" animBg="1"/>
      <p:bldP spid="21564" grpId="0" animBg="1"/>
      <p:bldP spid="2159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Basics of Color Images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color image is made of red, green, and blue </a:t>
            </a:r>
            <a:r>
              <a:rPr lang="en-US" sz="2800" i="1" dirty="0"/>
              <a:t>bands </a:t>
            </a:r>
            <a:r>
              <a:rPr lang="en-US" sz="2800" dirty="0"/>
              <a:t>or </a:t>
            </a:r>
            <a:r>
              <a:rPr lang="en-US" sz="2800" i="1" dirty="0"/>
              <a:t>channels</a:t>
            </a:r>
            <a:r>
              <a:rPr lang="en-US" sz="2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Additive color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Colors formed by adding primaries to black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RGB mimics retinal cones in eye.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RGB used in sensors and </a:t>
            </a:r>
            <a:r>
              <a:rPr lang="en-US" sz="2400" dirty="0" smtClean="0"/>
              <a:t>displays</a:t>
            </a:r>
            <a:endParaRPr lang="en-US" sz="2400" dirty="0"/>
          </a:p>
        </p:txBody>
      </p:sp>
      <p:pic>
        <p:nvPicPr>
          <p:cNvPr id="84996" name="Picture 4" descr="A Representation of additive color mixing.">
            <a:hlinkClick r:id="rId3" tooltip="A Representation of additive color mixing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219200"/>
            <a:ext cx="2362200" cy="2362200"/>
          </a:xfrm>
          <a:prstGeom prst="rect">
            <a:avLst/>
          </a:prstGeom>
          <a:noFill/>
        </p:spPr>
      </p:pic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669925" y="605631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Source: Wikipedia</a:t>
            </a:r>
          </a:p>
        </p:txBody>
      </p:sp>
      <p:pic>
        <p:nvPicPr>
          <p:cNvPr id="84998" name="Picture 6" descr="A typical CRT gamut.The grayed-out horseshoe shape is the entire range of possible colors.  The colored triangle is the gamut available to a typical computer monitor; it does not cover the entire space.  The corners of the triangle are the primaries for this gamut; in the case of a CRT, they depend on the emittance of the phosphors of the monitor.">
            <a:hlinkClick r:id="rId5" tooltip="A typical CRT gamut.The grayed-out horseshoe shape is the entire range of possible colors.  The colored triangle is the gamut available to a typical computer monitor; it does not cover the entire space.  The corners of the triangle are the primaries for this gamut; in the case of a CRT, they depend on the emittance of the phosphors of the monitor.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810000"/>
            <a:ext cx="2286000" cy="218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image?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Grayscale image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2D array of pixels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(</a:t>
            </a:r>
            <a:r>
              <a:rPr lang="en-US" dirty="0" err="1"/>
              <a:t>row,col</a:t>
            </a:r>
            <a:r>
              <a:rPr lang="en-US" dirty="0"/>
              <a:t>), not (</a:t>
            </a:r>
            <a:r>
              <a:rPr lang="en-US" dirty="0" err="1"/>
              <a:t>x,y</a:t>
            </a:r>
            <a:r>
              <a:rPr lang="en-US" dirty="0"/>
              <a:t>)! Starts at top!</a:t>
            </a:r>
          </a:p>
          <a:p>
            <a:pPr lvl="1">
              <a:lnSpc>
                <a:spcPct val="80000"/>
              </a:lnSpc>
            </a:pPr>
            <a:r>
              <a:rPr lang="en-US" sz="2400" b="1" dirty="0" err="1" smtClean="0"/>
              <a:t>Matlab</a:t>
            </a:r>
            <a:r>
              <a:rPr lang="en-US" sz="2400" b="1" dirty="0" smtClean="0"/>
              <a:t> demo</a:t>
            </a:r>
            <a:r>
              <a:rPr lang="en-US" sz="2400" dirty="0" smtClean="0"/>
              <a:t> (preview of Friday lab):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Notice row-column indexing, 1-based, starting at top left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Color </a:t>
            </a:r>
            <a:r>
              <a:rPr lang="en-US" sz="2800" dirty="0"/>
              <a:t>image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3D array of pixels. Takes 3 values to describe color (e.g., RGB, HSV</a:t>
            </a:r>
            <a:r>
              <a:rPr lang="en-US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Video: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dimension is time. “Stack of images”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Interesting thought: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View grayscale image as 3D where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D is pixel value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446373" y="6488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Q6-7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02306" y="6488668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http://xkcd.com/1425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1065214" y="999309"/>
            <a:ext cx="4419600" cy="3856020"/>
          </a:xfrm>
          <a:solidFill>
            <a:schemeClr val="bg2">
              <a:lumMod val="75000"/>
            </a:schemeClr>
          </a:solidFill>
          <a:ln>
            <a:solidFill>
              <a:srgbClr val="FFC000"/>
            </a:solidFill>
          </a:ln>
        </p:spPr>
        <p:txBody>
          <a:bodyPr/>
          <a:lstStyle/>
          <a:p>
            <a:r>
              <a:rPr lang="en-US" sz="2400" dirty="0" smtClean="0">
                <a:effectLst/>
              </a:rPr>
              <a:t>In the 1960’s, Marvin Minsky assigned a couple of undergrads to spend the summer programming a computer to use a camera to identify objects in a scene. He figured they’d have the problem solved by the end of the summer. Half a century later, we’re still working on it.</a:t>
            </a:r>
            <a:endParaRPr lang="en-US" sz="2400" dirty="0"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1482" y="990600"/>
            <a:ext cx="3395370" cy="5530389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73783" y="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9pPr>
          </a:lstStyle>
          <a:p>
            <a:pPr eaLnBrk="1" hangingPunct="1"/>
            <a:r>
              <a:rPr lang="en-US" kern="0" dirty="0" smtClean="0"/>
              <a:t>What is image recognition?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5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Introductions to…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players</a:t>
            </a:r>
          </a:p>
          <a:p>
            <a:r>
              <a:rPr lang="en-US"/>
              <a:t>The topic</a:t>
            </a:r>
          </a:p>
          <a:p>
            <a:r>
              <a:rPr lang="en-US"/>
              <a:t>The course structure</a:t>
            </a:r>
          </a:p>
          <a:p>
            <a:r>
              <a:rPr lang="en-US"/>
              <a:t>The course material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Roll </a:t>
            </a:r>
            <a:r>
              <a:rPr lang="en-US" dirty="0"/>
              <a:t>call: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Your name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Pronunciations and nicknames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Help me learn your names quickly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Your major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Your </a:t>
            </a:r>
            <a:r>
              <a:rPr lang="en-US" dirty="0" smtClean="0"/>
              <a:t>hometown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Where you live in Terre Haute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488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Q1-2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6488668"/>
            <a:ext cx="482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to do a quiz question during this slide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R_webcam_f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505200"/>
            <a:ext cx="2921000" cy="2197100"/>
          </a:xfrm>
          <a:prstGeom prst="rect">
            <a:avLst/>
          </a:prstGeom>
          <a:noFill/>
        </p:spPr>
      </p:pic>
      <p:pic>
        <p:nvPicPr>
          <p:cNvPr id="4099" name="Picture 3" descr="kodak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2743200"/>
            <a:ext cx="2209800" cy="2124075"/>
          </a:xfrm>
          <a:prstGeom prst="rect">
            <a:avLst/>
          </a:prstGeom>
          <a:noFill/>
        </p:spPr>
      </p:pic>
      <p:pic>
        <p:nvPicPr>
          <p:cNvPr id="4100" name="Picture 4" descr="imag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5029200"/>
            <a:ext cx="1857375" cy="166370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2012"/>
          </a:xfrm>
        </p:spPr>
        <p:txBody>
          <a:bodyPr/>
          <a:lstStyle/>
          <a:p>
            <a:r>
              <a:rPr lang="en-US"/>
              <a:t>About me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309938" y="1076325"/>
            <a:ext cx="2514600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Matt Boutell</a:t>
            </a:r>
            <a:endParaRPr lang="en-US" sz="2800"/>
          </a:p>
        </p:txBody>
      </p:sp>
      <p:pic>
        <p:nvPicPr>
          <p:cNvPr id="4103" name="Picture 7" descr="pie2"/>
          <p:cNvPicPr>
            <a:picLocks noGrp="1" noChangeAspect="1" noChangeArrowheads="1"/>
          </p:cNvPicPr>
          <p:nvPr>
            <p:ph sz="half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953000" y="3124200"/>
            <a:ext cx="4038600" cy="3028950"/>
          </a:xfrm>
          <a:noFill/>
          <a:ln/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14400" y="1757363"/>
            <a:ext cx="1998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10199"/>
                  </a:outerShdw>
                </a:effectLst>
              </a:rPr>
              <a:t>U. Rochester</a:t>
            </a:r>
          </a:p>
          <a:p>
            <a:pPr lvl="1"/>
            <a:r>
              <a:rPr lang="en-US" sz="2400">
                <a:effectLst>
                  <a:outerShdw blurRad="38100" dist="38100" dir="2700000" algn="tl">
                    <a:srgbClr val="010199"/>
                  </a:outerShdw>
                </a:effectLst>
              </a:rPr>
              <a:t>PhD 2005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124200" y="1757363"/>
            <a:ext cx="243998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10199"/>
                  </a:outerShdw>
                </a:effectLst>
              </a:rPr>
              <a:t>Kodak Research</a:t>
            </a:r>
          </a:p>
          <a:p>
            <a:r>
              <a:rPr lang="en-US" sz="2400">
                <a:effectLst>
                  <a:outerShdw blurRad="38100" dist="38100" dir="2700000" algn="tl">
                    <a:srgbClr val="010199"/>
                  </a:outerShdw>
                </a:effectLst>
              </a:rPr>
              <a:t>intern 4 years</a:t>
            </a:r>
          </a:p>
          <a:p>
            <a:endParaRPr lang="en-US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410200" y="1752600"/>
            <a:ext cx="373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Here since 2005. CSSE120 (&amp; Robotics), 220, 221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230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325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</a:t>
            </a: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463</a:t>
            </a: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, 479,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483</a:t>
            </a: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, ME430, ROBO4x0, 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5</a:t>
            </a: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senior theses, many </a:t>
            </a:r>
            <a:r>
              <a:rPr lang="en-US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ind</a:t>
            </a: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studies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05" grpId="0"/>
      <p:bldP spid="4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Personal Info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6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players</a:t>
            </a:r>
          </a:p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topic</a:t>
            </a:r>
          </a:p>
          <a:p>
            <a:r>
              <a:rPr lang="en-US"/>
              <a:t>The course structure</a:t>
            </a:r>
          </a:p>
          <a:p>
            <a:r>
              <a:rPr lang="en-US"/>
              <a:t>The course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image recognition?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Image understanding (IU) is “Making decisions based on images and explicitly constructing the scene descriptions needed to do so” </a:t>
            </a:r>
            <a:r>
              <a:rPr lang="en-US" sz="1200" i="1" dirty="0"/>
              <a:t>(Shapiro, Computer Vision, p. 15)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Computer vision, machine vision, image understanding, image recognition all used interchangeably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 we won’t focus on 3D reconstruction of scenes, that’s CSSE461 with J.P. Mellor’s specialty.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IU is not image processing </a:t>
            </a:r>
            <a:r>
              <a:rPr lang="en-US" sz="2400" dirty="0" smtClean="0"/>
              <a:t>(IP; transforming </a:t>
            </a:r>
            <a:r>
              <a:rPr lang="en-US" sz="2400" dirty="0"/>
              <a:t>images into images), that’s ECE480/PH437.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 it uses it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IU isn’t </a:t>
            </a:r>
            <a:r>
              <a:rPr lang="en-US" sz="2400" dirty="0" smtClean="0"/>
              <a:t>machine learning; those are Dr. </a:t>
            </a:r>
            <a:r>
              <a:rPr lang="en-US" sz="2400" dirty="0" err="1" smtClean="0"/>
              <a:t>Shibberu’s</a:t>
            </a:r>
            <a:r>
              <a:rPr lang="en-US" sz="2400" dirty="0" smtClean="0"/>
              <a:t> classes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But it uses 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IU vs IP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5908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Knowledge from images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What’s in this scene?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It’s a sunset</a:t>
            </a:r>
          </a:p>
          <a:p>
            <a:pPr>
              <a:lnSpc>
                <a:spcPct val="90000"/>
              </a:lnSpc>
            </a:pPr>
            <a:r>
              <a:rPr lang="en-US" dirty="0"/>
              <a:t>It has a boat, people, water, sky, </a:t>
            </a:r>
            <a:r>
              <a:rPr lang="en-US" dirty="0" smtClean="0"/>
              <a:t>clouds</a:t>
            </a:r>
            <a:endParaRPr lang="en-US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638800" y="1600200"/>
            <a:ext cx="3276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Enhancing images</a:t>
            </a:r>
          </a:p>
          <a:p>
            <a:pPr lvl="1">
              <a:lnSpc>
                <a:spcPct val="90000"/>
              </a:lnSpc>
            </a:pPr>
            <a:r>
              <a:rPr lang="en-US"/>
              <a:t>Sharpen the scene!</a:t>
            </a:r>
          </a:p>
        </p:txBody>
      </p:sp>
      <p:pic>
        <p:nvPicPr>
          <p:cNvPr id="31752" name="Picture 8" descr="185069"/>
          <p:cNvPicPr>
            <a:picLocks noChangeAspect="1" noChangeArrowheads="1"/>
          </p:cNvPicPr>
          <p:nvPr/>
        </p:nvPicPr>
        <p:blipFill>
          <a:blip r:embed="rId3" cstate="print"/>
          <a:srcRect l="3751" t="5624" r="3751" b="5624"/>
          <a:stretch>
            <a:fillRect/>
          </a:stretch>
        </p:blipFill>
        <p:spPr bwMode="auto">
          <a:xfrm>
            <a:off x="3429000" y="2133600"/>
            <a:ext cx="1890713" cy="1384300"/>
          </a:xfrm>
          <a:prstGeom prst="rect">
            <a:avLst/>
          </a:prstGeom>
          <a:noFill/>
        </p:spPr>
      </p:pic>
      <p:pic>
        <p:nvPicPr>
          <p:cNvPr id="31771" name="Picture 27" descr="185069"/>
          <p:cNvPicPr>
            <a:picLocks noChangeAspect="1" noChangeArrowheads="1"/>
          </p:cNvPicPr>
          <p:nvPr/>
        </p:nvPicPr>
        <p:blipFill>
          <a:blip r:embed="rId4" cstate="print"/>
          <a:srcRect l="3751" t="5626" r="3751" b="5626"/>
          <a:stretch>
            <a:fillRect/>
          </a:stretch>
        </p:blipFill>
        <p:spPr bwMode="auto">
          <a:xfrm>
            <a:off x="6096000" y="4343400"/>
            <a:ext cx="1890713" cy="1384300"/>
          </a:xfrm>
          <a:prstGeom prst="rect">
            <a:avLst/>
          </a:prstGeom>
          <a:noFill/>
          <a:ln w="1524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31774" name="Picture 30" descr="sunset_grayHistE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6475" y="4337050"/>
            <a:ext cx="1914525" cy="1401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5553</TotalTime>
  <Words>793</Words>
  <Application>Microsoft Macintosh PowerPoint</Application>
  <PresentationFormat>On-screen Show (4:3)</PresentationFormat>
  <Paragraphs>151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Wingdings</vt:lpstr>
      <vt:lpstr>Orbit</vt:lpstr>
      <vt:lpstr>Equation</vt:lpstr>
      <vt:lpstr>CSSE463:  Image Recognition</vt:lpstr>
      <vt:lpstr>PowerPoint Presentation</vt:lpstr>
      <vt:lpstr>Agenda: Introductions to…</vt:lpstr>
      <vt:lpstr>Introductions</vt:lpstr>
      <vt:lpstr>About me</vt:lpstr>
      <vt:lpstr>Personal Info</vt:lpstr>
      <vt:lpstr>Agenda</vt:lpstr>
      <vt:lpstr>What is image recognition?</vt:lpstr>
      <vt:lpstr>IU vs IP</vt:lpstr>
      <vt:lpstr>Why IU?</vt:lpstr>
      <vt:lpstr>Agenda</vt:lpstr>
      <vt:lpstr>What will we do?</vt:lpstr>
      <vt:lpstr>Course Resources</vt:lpstr>
      <vt:lpstr>Agenda</vt:lpstr>
      <vt:lpstr>Sunset detector</vt:lpstr>
      <vt:lpstr>Pixels to Predicates</vt:lpstr>
      <vt:lpstr>Basics of Color Images</vt:lpstr>
      <vt:lpstr>What is an image?</vt:lpstr>
    </vt:vector>
  </TitlesOfParts>
  <Company>Rose-Hulman Institute of Technology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Boutell</dc:creator>
  <cp:lastModifiedBy>Matt Boutell</cp:lastModifiedBy>
  <cp:revision>201</cp:revision>
  <cp:lastPrinted>2010-11-15T16:37:08Z</cp:lastPrinted>
  <dcterms:created xsi:type="dcterms:W3CDTF">2006-02-27T20:44:00Z</dcterms:created>
  <dcterms:modified xsi:type="dcterms:W3CDTF">2017-11-25T23:53:25Z</dcterms:modified>
</cp:coreProperties>
</file>