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65" r:id="rId2"/>
    <p:sldId id="261" r:id="rId3"/>
    <p:sldId id="283" r:id="rId4"/>
    <p:sldId id="289" r:id="rId5"/>
    <p:sldId id="277" r:id="rId6"/>
    <p:sldId id="279" r:id="rId7"/>
    <p:sldId id="280" r:id="rId8"/>
    <p:sldId id="281" r:id="rId9"/>
    <p:sldId id="284" r:id="rId10"/>
    <p:sldId id="282" r:id="rId11"/>
    <p:sldId id="288" r:id="rId12"/>
    <p:sldId id="285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5E436451-E6D2-450A-A403-0DC67A59A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99F8-58B8-4D66-9A1C-231C23D494B2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3B8-3897-4138-8FDE-57C2A620D3A4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6735F-141C-46E2-B9B4-4B9F4554B5F9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D27E6-8C13-422E-9776-B5630F0C2F87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5D67-71D6-4FF5-B5C7-8B2D2F0FA5E6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4800-083F-4F26-B542-9F5240671A61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0A7-C308-400E-BEB1-AEC7099382CD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16MB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744B-5898-4B97-B92B-BC38BEC943D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6EA37-E3D8-47BB-8A53-52644CDF125E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26B5B-7CDB-48EF-B410-F7A70CAC771F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0DBB-CAD8-48A8-954B-C7E323107BD4}" type="slidenum">
              <a:rPr lang="en-US"/>
              <a:pPr/>
              <a:t>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A5664C-8733-46A0-B79A-F0664A80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1523-201B-4AEC-893F-C34B3AD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05FA-5B16-493D-AFEB-3DF22549F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7EB602-A780-42F1-BAA6-99B89E79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DF4C46-8D95-4615-9740-259768490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B2BD-A8B6-4F05-8C8E-819466ED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CA79-7FBB-4698-9D23-ED2E358B0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2F5-1009-4089-B647-777409C9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7856-142D-4197-AA62-9A2D22628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0623-CC28-47A9-8E70-4CAC8717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401D-FBFE-4F82-B59D-0878E7A70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7826-D5DD-4F60-A70E-3AB9CB49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F40-D225-4180-BC7F-A0F822312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65C8AB-0EB7-4DB0-9D44-E604763592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m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SV_color_space#Conversion_from_RGB_to_HSL_or_HSV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Image:HSV_cylinder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en.wikipedia.org/wiki/Image:HSV_cone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200"/>
              <a:t>CSSE463: Image Recognition 	Day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Roll call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Announcements: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Reinstall </a:t>
            </a:r>
            <a:r>
              <a:rPr lang="en-US" sz="2400" dirty="0" err="1"/>
              <a:t>Matlab</a:t>
            </a:r>
            <a:r>
              <a:rPr lang="en-US" sz="2400" dirty="0"/>
              <a:t> if you are having problems: Lab </a:t>
            </a:r>
            <a:r>
              <a:rPr lang="en-US" sz="2400" dirty="0" smtClean="0"/>
              <a:t>1 </a:t>
            </a:r>
            <a:r>
              <a:rPr lang="en-US" sz="2400" dirty="0"/>
              <a:t>has </a:t>
            </a:r>
            <a:r>
              <a:rPr lang="en-US" sz="2400" dirty="0" smtClean="0"/>
              <a:t>directions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Angel has drop box for Lab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Bonus points to first person to find errors in course materials</a:t>
            </a:r>
            <a:r>
              <a:rPr lang="en-US" sz="24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Tomorrow: more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how-to (</a:t>
            </a:r>
            <a:r>
              <a:rPr lang="en-US" sz="2400" smtClean="0"/>
              <a:t>bring laptop)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Last class we discussed: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Today</a:t>
            </a:r>
            <a:r>
              <a:rPr lang="en-US" sz="2800" dirty="0"/>
              <a:t>: Color and color features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component of color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/>
              <a:t>Break image into parts and describe each one</a:t>
            </a:r>
          </a:p>
          <a:p>
            <a:pPr lvl="1"/>
            <a:r>
              <a:rPr lang="en-US" sz="2000"/>
              <a:t>Can describe each part with moments or histograms</a:t>
            </a:r>
          </a:p>
          <a:p>
            <a:r>
              <a:rPr lang="en-US" sz="2400"/>
              <a:t>Regular grid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  <a:p>
            <a:r>
              <a:rPr lang="en-US" sz="2400"/>
              <a:t>Image regions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685800" y="1676400"/>
            <a:ext cx="2819400" cy="2209800"/>
            <a:chOff x="2056" y="1583"/>
            <a:chExt cx="1678" cy="1106"/>
          </a:xfrm>
        </p:grpSpPr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47113" name="Picture 9" descr="185069"/>
              <p:cNvPicPr>
                <a:picLocks noChangeAspect="1" noChangeArrowheads="1"/>
              </p:cNvPicPr>
              <p:nvPr/>
            </p:nvPicPr>
            <p:blipFill>
              <a:blip r:embed="rId3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471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471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132" name="Picture 28" descr="185069"/>
          <p:cNvPicPr>
            <a:picLocks noChangeAspect="1" noChangeArrowheads="1"/>
          </p:cNvPicPr>
          <p:nvPr/>
        </p:nvPicPr>
        <p:blipFill>
          <a:blip r:embed="rId4"/>
          <a:srcRect l="3751" t="5624" r="3751" b="5624"/>
          <a:stretch>
            <a:fillRect/>
          </a:stretch>
        </p:blipFill>
        <p:spPr bwMode="auto">
          <a:xfrm>
            <a:off x="685800" y="4191000"/>
            <a:ext cx="2819400" cy="2063750"/>
          </a:xfrm>
          <a:prstGeom prst="rect">
            <a:avLst/>
          </a:prstGeom>
          <a:noFill/>
        </p:spPr>
      </p:pic>
      <p:sp>
        <p:nvSpPr>
          <p:cNvPr id="47133" name="Freeform 29"/>
          <p:cNvSpPr>
            <a:spLocks/>
          </p:cNvSpPr>
          <p:nvPr/>
        </p:nvSpPr>
        <p:spPr bwMode="auto">
          <a:xfrm>
            <a:off x="677863" y="5056188"/>
            <a:ext cx="285115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6" y="7"/>
              </a:cxn>
            </a:cxnLst>
            <a:rect l="0" t="0" r="r" b="b"/>
            <a:pathLst>
              <a:path w="1796" h="7">
                <a:moveTo>
                  <a:pt x="0" y="0"/>
                </a:moveTo>
                <a:cubicBezTo>
                  <a:pt x="599" y="2"/>
                  <a:pt x="1197" y="7"/>
                  <a:pt x="1796" y="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1990725" y="5013325"/>
            <a:ext cx="1516063" cy="268288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54" y="0"/>
              </a:cxn>
              <a:cxn ang="0">
                <a:pos x="88" y="95"/>
              </a:cxn>
              <a:cxn ang="0">
                <a:pos x="95" y="122"/>
              </a:cxn>
              <a:cxn ang="0">
                <a:pos x="142" y="129"/>
              </a:cxn>
              <a:cxn ang="0">
                <a:pos x="169" y="122"/>
              </a:cxn>
              <a:cxn ang="0">
                <a:pos x="176" y="95"/>
              </a:cxn>
              <a:cxn ang="0">
                <a:pos x="216" y="34"/>
              </a:cxn>
              <a:cxn ang="0">
                <a:pos x="264" y="7"/>
              </a:cxn>
              <a:cxn ang="0">
                <a:pos x="284" y="34"/>
              </a:cxn>
              <a:cxn ang="0">
                <a:pos x="291" y="68"/>
              </a:cxn>
              <a:cxn ang="0">
                <a:pos x="338" y="95"/>
              </a:cxn>
              <a:cxn ang="0">
                <a:pos x="325" y="122"/>
              </a:cxn>
              <a:cxn ang="0">
                <a:pos x="379" y="101"/>
              </a:cxn>
              <a:cxn ang="0">
                <a:pos x="413" y="169"/>
              </a:cxn>
              <a:cxn ang="0">
                <a:pos x="684" y="149"/>
              </a:cxn>
              <a:cxn ang="0">
                <a:pos x="955" y="169"/>
              </a:cxn>
            </a:cxnLst>
            <a:rect l="0" t="0" r="r" b="b"/>
            <a:pathLst>
              <a:path w="955" h="169">
                <a:moveTo>
                  <a:pt x="0" y="88"/>
                </a:moveTo>
                <a:cubicBezTo>
                  <a:pt x="32" y="56"/>
                  <a:pt x="31" y="33"/>
                  <a:pt x="54" y="0"/>
                </a:cubicBezTo>
                <a:cubicBezTo>
                  <a:pt x="95" y="14"/>
                  <a:pt x="77" y="58"/>
                  <a:pt x="88" y="95"/>
                </a:cubicBezTo>
                <a:cubicBezTo>
                  <a:pt x="91" y="104"/>
                  <a:pt x="87" y="117"/>
                  <a:pt x="95" y="122"/>
                </a:cubicBezTo>
                <a:cubicBezTo>
                  <a:pt x="108" y="130"/>
                  <a:pt x="126" y="127"/>
                  <a:pt x="142" y="129"/>
                </a:cubicBezTo>
                <a:cubicBezTo>
                  <a:pt x="151" y="127"/>
                  <a:pt x="162" y="129"/>
                  <a:pt x="169" y="122"/>
                </a:cubicBezTo>
                <a:cubicBezTo>
                  <a:pt x="176" y="115"/>
                  <a:pt x="172" y="104"/>
                  <a:pt x="176" y="95"/>
                </a:cubicBezTo>
                <a:cubicBezTo>
                  <a:pt x="185" y="73"/>
                  <a:pt x="202" y="54"/>
                  <a:pt x="216" y="34"/>
                </a:cubicBezTo>
                <a:cubicBezTo>
                  <a:pt x="226" y="19"/>
                  <a:pt x="249" y="17"/>
                  <a:pt x="264" y="7"/>
                </a:cubicBezTo>
                <a:cubicBezTo>
                  <a:pt x="271" y="16"/>
                  <a:pt x="279" y="24"/>
                  <a:pt x="284" y="34"/>
                </a:cubicBezTo>
                <a:cubicBezTo>
                  <a:pt x="289" y="45"/>
                  <a:pt x="284" y="59"/>
                  <a:pt x="291" y="68"/>
                </a:cubicBezTo>
                <a:cubicBezTo>
                  <a:pt x="302" y="83"/>
                  <a:pt x="323" y="85"/>
                  <a:pt x="338" y="95"/>
                </a:cubicBezTo>
                <a:cubicBezTo>
                  <a:pt x="334" y="104"/>
                  <a:pt x="319" y="114"/>
                  <a:pt x="325" y="122"/>
                </a:cubicBezTo>
                <a:cubicBezTo>
                  <a:pt x="330" y="129"/>
                  <a:pt x="379" y="101"/>
                  <a:pt x="379" y="101"/>
                </a:cubicBezTo>
                <a:cubicBezTo>
                  <a:pt x="412" y="113"/>
                  <a:pt x="407" y="135"/>
                  <a:pt x="413" y="169"/>
                </a:cubicBezTo>
                <a:cubicBezTo>
                  <a:pt x="543" y="141"/>
                  <a:pt x="453" y="157"/>
                  <a:pt x="684" y="149"/>
                </a:cubicBezTo>
                <a:cubicBezTo>
                  <a:pt x="772" y="153"/>
                  <a:pt x="867" y="169"/>
                  <a:pt x="955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1492250" y="5148263"/>
            <a:ext cx="2014538" cy="290512"/>
          </a:xfrm>
          <a:custGeom>
            <a:avLst/>
            <a:gdLst/>
            <a:ahLst/>
            <a:cxnLst>
              <a:cxn ang="0">
                <a:pos x="307" y="23"/>
              </a:cxn>
              <a:cxn ang="0">
                <a:pos x="266" y="44"/>
              </a:cxn>
              <a:cxn ang="0">
                <a:pos x="171" y="30"/>
              </a:cxn>
              <a:cxn ang="0">
                <a:pos x="70" y="3"/>
              </a:cxn>
              <a:cxn ang="0">
                <a:pos x="9" y="10"/>
              </a:cxn>
              <a:cxn ang="0">
                <a:pos x="36" y="23"/>
              </a:cxn>
              <a:cxn ang="0">
                <a:pos x="56" y="44"/>
              </a:cxn>
              <a:cxn ang="0">
                <a:pos x="104" y="57"/>
              </a:cxn>
              <a:cxn ang="0">
                <a:pos x="788" y="118"/>
              </a:cxn>
              <a:cxn ang="0">
                <a:pos x="1086" y="125"/>
              </a:cxn>
              <a:cxn ang="0">
                <a:pos x="1269" y="132"/>
              </a:cxn>
            </a:cxnLst>
            <a:rect l="0" t="0" r="r" b="b"/>
            <a:pathLst>
              <a:path w="1269" h="183">
                <a:moveTo>
                  <a:pt x="307" y="23"/>
                </a:moveTo>
                <a:cubicBezTo>
                  <a:pt x="293" y="28"/>
                  <a:pt x="281" y="42"/>
                  <a:pt x="266" y="44"/>
                </a:cubicBezTo>
                <a:cubicBezTo>
                  <a:pt x="234" y="48"/>
                  <a:pt x="203" y="34"/>
                  <a:pt x="171" y="30"/>
                </a:cubicBezTo>
                <a:cubicBezTo>
                  <a:pt x="138" y="21"/>
                  <a:pt x="102" y="14"/>
                  <a:pt x="70" y="3"/>
                </a:cubicBezTo>
                <a:cubicBezTo>
                  <a:pt x="50" y="5"/>
                  <a:pt x="27" y="0"/>
                  <a:pt x="9" y="10"/>
                </a:cubicBezTo>
                <a:cubicBezTo>
                  <a:pt x="0" y="15"/>
                  <a:pt x="28" y="17"/>
                  <a:pt x="36" y="23"/>
                </a:cubicBezTo>
                <a:cubicBezTo>
                  <a:pt x="44" y="29"/>
                  <a:pt x="48" y="39"/>
                  <a:pt x="56" y="44"/>
                </a:cubicBezTo>
                <a:cubicBezTo>
                  <a:pt x="70" y="52"/>
                  <a:pt x="88" y="52"/>
                  <a:pt x="104" y="57"/>
                </a:cubicBezTo>
                <a:cubicBezTo>
                  <a:pt x="291" y="183"/>
                  <a:pt x="620" y="115"/>
                  <a:pt x="788" y="118"/>
                </a:cubicBezTo>
                <a:cubicBezTo>
                  <a:pt x="887" y="120"/>
                  <a:pt x="987" y="123"/>
                  <a:pt x="1086" y="125"/>
                </a:cubicBezTo>
                <a:cubicBezTo>
                  <a:pt x="1163" y="145"/>
                  <a:pt x="1104" y="132"/>
                  <a:pt x="1269" y="1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677863" y="4722813"/>
            <a:ext cx="2851150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83" y="54"/>
              </a:cxn>
              <a:cxn ang="0">
                <a:pos x="264" y="34"/>
              </a:cxn>
              <a:cxn ang="0">
                <a:pos x="488" y="54"/>
              </a:cxn>
              <a:cxn ang="0">
                <a:pos x="766" y="47"/>
              </a:cxn>
              <a:cxn ang="0">
                <a:pos x="833" y="0"/>
              </a:cxn>
              <a:cxn ang="0">
                <a:pos x="861" y="7"/>
              </a:cxn>
              <a:cxn ang="0">
                <a:pos x="874" y="47"/>
              </a:cxn>
              <a:cxn ang="0">
                <a:pos x="894" y="54"/>
              </a:cxn>
              <a:cxn ang="0">
                <a:pos x="1016" y="47"/>
              </a:cxn>
              <a:cxn ang="0">
                <a:pos x="1030" y="27"/>
              </a:cxn>
              <a:cxn ang="0">
                <a:pos x="1050" y="20"/>
              </a:cxn>
              <a:cxn ang="0">
                <a:pos x="1403" y="41"/>
              </a:cxn>
              <a:cxn ang="0">
                <a:pos x="1796" y="34"/>
              </a:cxn>
            </a:cxnLst>
            <a:rect l="0" t="0" r="r" b="b"/>
            <a:pathLst>
              <a:path w="1796" h="61">
                <a:moveTo>
                  <a:pt x="0" y="61"/>
                </a:moveTo>
                <a:cubicBezTo>
                  <a:pt x="61" y="59"/>
                  <a:pt x="122" y="58"/>
                  <a:pt x="183" y="54"/>
                </a:cubicBezTo>
                <a:cubicBezTo>
                  <a:pt x="211" y="52"/>
                  <a:pt x="264" y="34"/>
                  <a:pt x="264" y="34"/>
                </a:cubicBezTo>
                <a:cubicBezTo>
                  <a:pt x="381" y="39"/>
                  <a:pt x="401" y="39"/>
                  <a:pt x="488" y="54"/>
                </a:cubicBezTo>
                <a:cubicBezTo>
                  <a:pt x="581" y="52"/>
                  <a:pt x="674" y="53"/>
                  <a:pt x="766" y="47"/>
                </a:cubicBezTo>
                <a:cubicBezTo>
                  <a:pt x="772" y="47"/>
                  <a:pt x="817" y="6"/>
                  <a:pt x="833" y="0"/>
                </a:cubicBezTo>
                <a:cubicBezTo>
                  <a:pt x="842" y="2"/>
                  <a:pt x="853" y="1"/>
                  <a:pt x="861" y="7"/>
                </a:cubicBezTo>
                <a:cubicBezTo>
                  <a:pt x="872" y="16"/>
                  <a:pt x="864" y="37"/>
                  <a:pt x="874" y="47"/>
                </a:cubicBezTo>
                <a:cubicBezTo>
                  <a:pt x="879" y="52"/>
                  <a:pt x="887" y="52"/>
                  <a:pt x="894" y="54"/>
                </a:cubicBezTo>
                <a:cubicBezTo>
                  <a:pt x="935" y="52"/>
                  <a:pt x="976" y="55"/>
                  <a:pt x="1016" y="47"/>
                </a:cubicBezTo>
                <a:cubicBezTo>
                  <a:pt x="1024" y="45"/>
                  <a:pt x="1024" y="32"/>
                  <a:pt x="1030" y="27"/>
                </a:cubicBezTo>
                <a:cubicBezTo>
                  <a:pt x="1036" y="23"/>
                  <a:pt x="1043" y="22"/>
                  <a:pt x="1050" y="20"/>
                </a:cubicBezTo>
                <a:cubicBezTo>
                  <a:pt x="1183" y="37"/>
                  <a:pt x="1224" y="36"/>
                  <a:pt x="1403" y="41"/>
                </a:cubicBezTo>
                <a:cubicBezTo>
                  <a:pt x="1534" y="39"/>
                  <a:pt x="1665" y="34"/>
                  <a:pt x="1796" y="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6750" y="4525963"/>
            <a:ext cx="2840038" cy="153987"/>
          </a:xfrm>
          <a:custGeom>
            <a:avLst/>
            <a:gdLst/>
            <a:ahLst/>
            <a:cxnLst>
              <a:cxn ang="0">
                <a:pos x="1789" y="43"/>
              </a:cxn>
              <a:cxn ang="0">
                <a:pos x="1654" y="70"/>
              </a:cxn>
              <a:cxn ang="0">
                <a:pos x="1606" y="63"/>
              </a:cxn>
              <a:cxn ang="0">
                <a:pos x="1586" y="43"/>
              </a:cxn>
              <a:cxn ang="0">
                <a:pos x="1545" y="49"/>
              </a:cxn>
              <a:cxn ang="0">
                <a:pos x="1491" y="63"/>
              </a:cxn>
              <a:cxn ang="0">
                <a:pos x="1464" y="83"/>
              </a:cxn>
              <a:cxn ang="0">
                <a:pos x="1342" y="63"/>
              </a:cxn>
              <a:cxn ang="0">
                <a:pos x="1166" y="97"/>
              </a:cxn>
              <a:cxn ang="0">
                <a:pos x="1030" y="56"/>
              </a:cxn>
              <a:cxn ang="0">
                <a:pos x="956" y="22"/>
              </a:cxn>
              <a:cxn ang="0">
                <a:pos x="786" y="49"/>
              </a:cxn>
              <a:cxn ang="0">
                <a:pos x="732" y="70"/>
              </a:cxn>
              <a:cxn ang="0">
                <a:pos x="657" y="29"/>
              </a:cxn>
              <a:cxn ang="0">
                <a:pos x="542" y="56"/>
              </a:cxn>
              <a:cxn ang="0">
                <a:pos x="386" y="9"/>
              </a:cxn>
              <a:cxn ang="0">
                <a:pos x="231" y="15"/>
              </a:cxn>
              <a:cxn ang="0">
                <a:pos x="197" y="36"/>
              </a:cxn>
              <a:cxn ang="0">
                <a:pos x="136" y="9"/>
              </a:cxn>
              <a:cxn ang="0">
                <a:pos x="0" y="43"/>
              </a:cxn>
            </a:cxnLst>
            <a:rect l="0" t="0" r="r" b="b"/>
            <a:pathLst>
              <a:path w="1789" h="97">
                <a:moveTo>
                  <a:pt x="1789" y="43"/>
                </a:moveTo>
                <a:cubicBezTo>
                  <a:pt x="1687" y="49"/>
                  <a:pt x="1717" y="48"/>
                  <a:pt x="1654" y="70"/>
                </a:cubicBezTo>
                <a:cubicBezTo>
                  <a:pt x="1638" y="68"/>
                  <a:pt x="1621" y="69"/>
                  <a:pt x="1606" y="63"/>
                </a:cubicBezTo>
                <a:cubicBezTo>
                  <a:pt x="1597" y="60"/>
                  <a:pt x="1595" y="45"/>
                  <a:pt x="1586" y="43"/>
                </a:cubicBezTo>
                <a:cubicBezTo>
                  <a:pt x="1573" y="40"/>
                  <a:pt x="1559" y="46"/>
                  <a:pt x="1545" y="49"/>
                </a:cubicBezTo>
                <a:cubicBezTo>
                  <a:pt x="1527" y="53"/>
                  <a:pt x="1491" y="63"/>
                  <a:pt x="1491" y="63"/>
                </a:cubicBezTo>
                <a:cubicBezTo>
                  <a:pt x="1482" y="70"/>
                  <a:pt x="1475" y="81"/>
                  <a:pt x="1464" y="83"/>
                </a:cubicBezTo>
                <a:cubicBezTo>
                  <a:pt x="1433" y="88"/>
                  <a:pt x="1374" y="68"/>
                  <a:pt x="1342" y="63"/>
                </a:cubicBezTo>
                <a:cubicBezTo>
                  <a:pt x="1280" y="20"/>
                  <a:pt x="1226" y="76"/>
                  <a:pt x="1166" y="97"/>
                </a:cubicBezTo>
                <a:cubicBezTo>
                  <a:pt x="1113" y="89"/>
                  <a:pt x="1078" y="73"/>
                  <a:pt x="1030" y="56"/>
                </a:cubicBezTo>
                <a:cubicBezTo>
                  <a:pt x="1006" y="32"/>
                  <a:pt x="987" y="33"/>
                  <a:pt x="956" y="22"/>
                </a:cubicBezTo>
                <a:cubicBezTo>
                  <a:pt x="895" y="26"/>
                  <a:pt x="841" y="23"/>
                  <a:pt x="786" y="49"/>
                </a:cubicBezTo>
                <a:cubicBezTo>
                  <a:pt x="767" y="79"/>
                  <a:pt x="765" y="92"/>
                  <a:pt x="732" y="70"/>
                </a:cubicBezTo>
                <a:cubicBezTo>
                  <a:pt x="720" y="34"/>
                  <a:pt x="692" y="41"/>
                  <a:pt x="657" y="29"/>
                </a:cubicBezTo>
                <a:cubicBezTo>
                  <a:pt x="618" y="39"/>
                  <a:pt x="580" y="43"/>
                  <a:pt x="542" y="56"/>
                </a:cubicBezTo>
                <a:cubicBezTo>
                  <a:pt x="484" y="46"/>
                  <a:pt x="445" y="16"/>
                  <a:pt x="386" y="9"/>
                </a:cubicBezTo>
                <a:cubicBezTo>
                  <a:pt x="334" y="11"/>
                  <a:pt x="282" y="4"/>
                  <a:pt x="231" y="15"/>
                </a:cubicBezTo>
                <a:cubicBezTo>
                  <a:pt x="147" y="33"/>
                  <a:pt x="306" y="64"/>
                  <a:pt x="197" y="36"/>
                </a:cubicBezTo>
                <a:cubicBezTo>
                  <a:pt x="186" y="2"/>
                  <a:pt x="169" y="0"/>
                  <a:pt x="136" y="9"/>
                </a:cubicBezTo>
                <a:cubicBezTo>
                  <a:pt x="90" y="43"/>
                  <a:pt x="58" y="43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2430463" y="4335463"/>
            <a:ext cx="401637" cy="3222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95" y="34"/>
              </a:cxn>
              <a:cxn ang="0">
                <a:pos x="143" y="7"/>
              </a:cxn>
              <a:cxn ang="0">
                <a:pos x="238" y="54"/>
              </a:cxn>
              <a:cxn ang="0">
                <a:pos x="204" y="169"/>
              </a:cxn>
            </a:cxnLst>
            <a:rect l="0" t="0" r="r" b="b"/>
            <a:pathLst>
              <a:path w="253" h="203">
                <a:moveTo>
                  <a:pt x="0" y="203"/>
                </a:moveTo>
                <a:cubicBezTo>
                  <a:pt x="11" y="116"/>
                  <a:pt x="29" y="89"/>
                  <a:pt x="95" y="34"/>
                </a:cubicBezTo>
                <a:cubicBezTo>
                  <a:pt x="130" y="5"/>
                  <a:pt x="99" y="17"/>
                  <a:pt x="143" y="7"/>
                </a:cubicBezTo>
                <a:cubicBezTo>
                  <a:pt x="201" y="12"/>
                  <a:pt x="224" y="0"/>
                  <a:pt x="238" y="54"/>
                </a:cubicBezTo>
                <a:cubicBezTo>
                  <a:pt x="230" y="169"/>
                  <a:pt x="253" y="127"/>
                  <a:pt x="204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reading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Color gamuts</a:t>
            </a:r>
          </a:p>
          <a:p>
            <a:pPr lvl="1"/>
            <a:r>
              <a:rPr lang="en-US" sz="2400">
                <a:hlinkClick r:id="rId3"/>
              </a:rPr>
              <a:t>http://en.wikipedia.org/wiki/Gamut</a:t>
            </a:r>
            <a:endParaRPr lang="en-US" sz="2400"/>
          </a:p>
          <a:p>
            <a:r>
              <a:rPr lang="en-US" sz="2800"/>
              <a:t>Color coherence vectors</a:t>
            </a:r>
          </a:p>
          <a:p>
            <a:pPr lvl="1"/>
            <a:r>
              <a:rPr lang="en-US" sz="2400"/>
              <a:t>Extension of color histograms within local neighborhoods</a:t>
            </a:r>
          </a:p>
          <a:p>
            <a:pPr lvl="1"/>
            <a:r>
              <a:rPr lang="en-US" sz="1800"/>
              <a:t>Used in:</a:t>
            </a:r>
          </a:p>
          <a:p>
            <a:pPr lvl="2"/>
            <a:r>
              <a:rPr lang="en-US" sz="1600"/>
              <a:t>A. Vailaya, H-J Zhang, and A. Jain. On image classification: City images vs. landscapes. Pattern Recognition 31:1921-1936, Dec 1998.</a:t>
            </a:r>
          </a:p>
          <a:p>
            <a:pPr lvl="1"/>
            <a:r>
              <a:rPr lang="en-US" sz="1800"/>
              <a:t>Defined in:</a:t>
            </a:r>
          </a:p>
          <a:p>
            <a:pPr lvl="2"/>
            <a:r>
              <a:rPr lang="en-US" sz="1600"/>
              <a:t>G Pass, R Zabih, and J Miller. Comparing images using color coherence vectors. 4</a:t>
            </a:r>
            <a:r>
              <a:rPr lang="en-US" sz="1600" baseline="30000"/>
              <a:t>th</a:t>
            </a:r>
            <a:r>
              <a:rPr lang="en-US" sz="1600"/>
              <a:t> ACM Conf. Multimedia, pp 65-73, Boston, 1996.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ICME Sunset Paper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quiz questions</a:t>
            </a:r>
          </a:p>
          <a:p>
            <a:endParaRPr lang="en-US" dirty="0" smtClean="0"/>
          </a:p>
          <a:p>
            <a:r>
              <a:rPr lang="en-US" dirty="0" smtClean="0"/>
              <a:t>We’ll answer some in-class as time allows.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0" y="6488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Q8-10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p:oleObj spid="_x0000_s21532" name="Equation" r:id="rId5" imgW="838080" imgH="914400" progId="Equation.3">
              <p:embed/>
            </p:oleObj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2400"/>
              <a:t>A color image is made of red, green, and blue </a:t>
            </a:r>
            <a:r>
              <a:rPr lang="en-US" sz="2400" i="1"/>
              <a:t>bands</a:t>
            </a:r>
            <a:r>
              <a:rPr lang="en-US" sz="2400"/>
              <a:t>.</a:t>
            </a:r>
          </a:p>
          <a:p>
            <a:pPr lvl="1"/>
            <a:r>
              <a:rPr lang="en-US" sz="2000"/>
              <a:t>Additive color</a:t>
            </a:r>
          </a:p>
          <a:p>
            <a:pPr lvl="2"/>
            <a:r>
              <a:rPr lang="en-US" sz="1800"/>
              <a:t>Colors formed by adding primaries to black</a:t>
            </a:r>
          </a:p>
          <a:p>
            <a:pPr lvl="1"/>
            <a:r>
              <a:rPr lang="en-US" sz="2000"/>
              <a:t>Comments from graphics?</a:t>
            </a:r>
          </a:p>
          <a:p>
            <a:pPr lvl="1"/>
            <a:r>
              <a:rPr lang="en-US" sz="2000"/>
              <a:t>RGB mimics retinal cones in eye.</a:t>
            </a:r>
          </a:p>
          <a:p>
            <a:pPr lvl="1"/>
            <a:r>
              <a:rPr lang="en-US" sz="2000"/>
              <a:t>RGB used in sensors and displays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“16M colors”?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32 bit?</a:t>
            </a:r>
          </a:p>
          <a:p>
            <a:pPr lvl="1">
              <a:buFont typeface="Wingdings" pitchFamily="2" charset="2"/>
              <a:buNone/>
            </a:pP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0182" name="Picture 6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50184" name="Picture 8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5240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band is a 2D matrix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R, G, or B value typically stored in a byte.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Range of values?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4</a:t>
            </a:r>
            <a:r>
              <a:rPr lang="en-US" sz="2800" baseline="30000" dirty="0"/>
              <a:t>th</a:t>
            </a:r>
            <a:r>
              <a:rPr lang="en-US" sz="2800" dirty="0"/>
              <a:t> byte is typically left empty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quicker indexing, because of alignment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Reserved for transparency (in graphics)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much storage is required for a 4 megapixel color image (uncompressed)?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Color Features (statistics from images)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/>
              <a:t>1. Color histograms</a:t>
            </a:r>
          </a:p>
          <a:p>
            <a:r>
              <a:rPr lang="en-US"/>
              <a:t>2. Color moments</a:t>
            </a:r>
          </a:p>
          <a:p>
            <a:r>
              <a:rPr lang="en-US"/>
              <a:t>3. Color coherence vectors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Related to the feature types</a:t>
            </a:r>
          </a:p>
          <a:p>
            <a:r>
              <a:rPr lang="en-US"/>
              <a:t>Some color spaces “work better”</a:t>
            </a:r>
          </a:p>
          <a:p>
            <a:r>
              <a:rPr lang="en-US"/>
              <a:t>Spatial components can help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histograms</a:t>
            </a:r>
          </a:p>
        </p:txBody>
      </p:sp>
      <p:pic>
        <p:nvPicPr>
          <p:cNvPr id="44039" name="Picture 7" descr="MattGrayHisto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4038600"/>
            <a:ext cx="2919413" cy="2189163"/>
          </a:xfrm>
          <a:noFill/>
          <a:ln/>
        </p:spPr>
      </p:pic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distribution of colors</a:t>
            </a:r>
          </a:p>
          <a:p>
            <a:pPr>
              <a:lnSpc>
                <a:spcPct val="90000"/>
              </a:lnSpc>
            </a:pPr>
            <a:r>
              <a:rPr lang="en-US" sz="2400"/>
              <a:t>Sample to left is for intensities only</a:t>
            </a:r>
          </a:p>
          <a:p>
            <a:pPr>
              <a:lnSpc>
                <a:spcPct val="90000"/>
              </a:lnSpc>
            </a:pPr>
            <a:r>
              <a:rPr lang="en-US" sz="24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Quantizes data, but still keeps lots of info</a:t>
            </a:r>
          </a:p>
          <a:p>
            <a:pPr>
              <a:lnSpc>
                <a:spcPct val="90000"/>
              </a:lnSpc>
            </a:pPr>
            <a:r>
              <a:rPr lang="en-US" sz="24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to compare two images?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info gone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Histogram intersection (Swain and Ballard)</a:t>
            </a:r>
          </a:p>
        </p:txBody>
      </p:sp>
      <p:pic>
        <p:nvPicPr>
          <p:cNvPr id="44041" name="Picture 9" descr="gr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1676400"/>
            <a:ext cx="2193925" cy="2189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886200"/>
            <a:ext cx="2286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= 116.3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= 1152.9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 = -70078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 = 7.4 million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Central moments are </a:t>
            </a:r>
            <a:r>
              <a:rPr lang="en-US" sz="2400" i="1" dirty="0"/>
              <a:t>statistics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order = mean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order = variance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Some have used even higher order moments, but less intuitive</a:t>
            </a:r>
          </a:p>
          <a:p>
            <a:r>
              <a:rPr lang="en-US" sz="2400" dirty="0"/>
              <a:t>For color images, take moments of each band</a:t>
            </a:r>
          </a:p>
        </p:txBody>
      </p:sp>
      <p:pic>
        <p:nvPicPr>
          <p:cNvPr id="45061" name="Picture 5" descr="gra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28600" y="1447800"/>
            <a:ext cx="2209800" cy="2205038"/>
          </a:xfrm>
          <a:noFill/>
          <a:ln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667000" y="3886200"/>
            <a:ext cx="26209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132.4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2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2008.2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3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4226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4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=12.6 million</a:t>
            </a:r>
            <a:endParaRPr lang="en-US" sz="2000" baseline="30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45066" name="Picture 10" descr="sunset_gra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2073275"/>
            <a:ext cx="2162175" cy="1584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124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505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5638800"/>
          <a:ext cx="2419350" cy="879764"/>
        </p:xfrm>
        <a:graphic>
          <a:graphicData uri="http://schemas.openxmlformats.org/presentationml/2006/ole">
            <p:oleObj spid="_x0000_s45066" name="Equation" r:id="rId6" imgW="1257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HSV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114800" y="1600200"/>
            <a:ext cx="419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Hue-saturation-value (HSV) cone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called HSI (intensity)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Intuitive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H: more than “what color</a:t>
            </a:r>
            <a:r>
              <a:rPr lang="en-US" sz="1600" dirty="0" smtClean="0"/>
              <a:t>”: it’s the position on the spectrum!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S: how vibrant?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V: how light or dark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“Distance” between colors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handle wraparound of hue angle correctly (0 =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Matlab</a:t>
            </a:r>
            <a:r>
              <a:rPr lang="en-US" sz="2000" dirty="0"/>
              <a:t> has method to convert from </a:t>
            </a:r>
            <a:r>
              <a:rPr lang="en-US" sz="2000" dirty="0" err="1"/>
              <a:t>rgb</a:t>
            </a:r>
            <a:r>
              <a:rPr lang="en-US" sz="2000" dirty="0"/>
              <a:t> to </a:t>
            </a:r>
            <a:r>
              <a:rPr lang="en-US" sz="2000" dirty="0" err="1"/>
              <a:t>hsv</a:t>
            </a:r>
            <a:r>
              <a:rPr lang="en-US" sz="2000" dirty="0"/>
              <a:t>, can find formula </a:t>
            </a:r>
            <a:r>
              <a:rPr lang="en-US" sz="2000" dirty="0">
                <a:hlinkClick r:id="rId3"/>
              </a:rPr>
              <a:t>online</a:t>
            </a:r>
            <a:r>
              <a:rPr lang="en-US" sz="2000" dirty="0"/>
              <a:t>.</a:t>
            </a:r>
          </a:p>
        </p:txBody>
      </p:sp>
      <p:pic>
        <p:nvPicPr>
          <p:cNvPr id="46090" name="Picture 10" descr="HSV color space as a conical object">
            <a:hlinkClick r:id="rId4" tooltip="HSV color space as a conical object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524000"/>
            <a:ext cx="2857500" cy="2143125"/>
          </a:xfrm>
          <a:prstGeom prst="rect">
            <a:avLst/>
          </a:prstGeom>
          <a:noFill/>
        </p:spPr>
      </p:pic>
      <p:pic>
        <p:nvPicPr>
          <p:cNvPr id="46092" name="Picture 12" descr="HSV color space as a cylindrical object">
            <a:hlinkClick r:id="rId6" tooltip="HSV color space as a cylindrical object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3886200"/>
            <a:ext cx="2857500" cy="2143125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color spaces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LST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 = luminance: 	L = R + G + B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 and T are </a:t>
            </a:r>
            <a:r>
              <a:rPr lang="en-US" sz="2000" i="1" dirty="0" err="1"/>
              <a:t>chroma</a:t>
            </a:r>
            <a:r>
              <a:rPr lang="en-US" sz="2000" i="1" dirty="0"/>
              <a:t> </a:t>
            </a:r>
            <a:r>
              <a:rPr lang="en-US" sz="2000" dirty="0"/>
              <a:t>bands.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S: red vs. blue: S = R – B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T: green vs. magenta: T = R – 2G + B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(Typically, we then normalize these to the same scale)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These 3 are the </a:t>
            </a:r>
            <a:r>
              <a:rPr lang="en-US" sz="2000" i="1" dirty="0"/>
              <a:t>principal components </a:t>
            </a:r>
            <a:r>
              <a:rPr lang="en-US" sz="2000" dirty="0"/>
              <a:t>of the RGB space (PCA and eigenvectors later in course)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Slightly less intuitive than HSV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problem with wraparound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Others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YIQ (TV signals), QUV, Lab, LUV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3775</TotalTime>
  <Words>593</Words>
  <Application>Microsoft Office PowerPoint</Application>
  <PresentationFormat>On-screen Show (4:3)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Orbit</vt:lpstr>
      <vt:lpstr>Equation</vt:lpstr>
      <vt:lpstr>Microsoft Equation 3.0</vt:lpstr>
      <vt:lpstr>CSSE463: Image Recognition  Day 2</vt:lpstr>
      <vt:lpstr>Pixels to Predicates</vt:lpstr>
      <vt:lpstr>Basics of Color Images</vt:lpstr>
      <vt:lpstr>Basics of Color Images</vt:lpstr>
      <vt:lpstr>Color Features (statistics from images)</vt:lpstr>
      <vt:lpstr>Color histograms</vt:lpstr>
      <vt:lpstr>Color moments</vt:lpstr>
      <vt:lpstr>HSV color space</vt:lpstr>
      <vt:lpstr>Other color spaces</vt:lpstr>
      <vt:lpstr>Spatial component of color</vt:lpstr>
      <vt:lpstr>Additional reading</vt:lpstr>
      <vt:lpstr>ICME Sunset Paper</vt:lpstr>
    </vt:vector>
  </TitlesOfParts>
  <Company>Rose-Hulman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R. Boutell</cp:lastModifiedBy>
  <cp:revision>190</cp:revision>
  <dcterms:created xsi:type="dcterms:W3CDTF">2006-02-27T20:44:00Z</dcterms:created>
  <dcterms:modified xsi:type="dcterms:W3CDTF">2009-01-14T20:57:26Z</dcterms:modified>
</cp:coreProperties>
</file>