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1"/>
  </p:notesMasterIdLst>
  <p:handoutMasterIdLst>
    <p:handoutMasterId r:id="rId152"/>
  </p:handoutMasterIdLst>
  <p:sldIdLst>
    <p:sldId id="763" r:id="rId2"/>
    <p:sldId id="636" r:id="rId3"/>
    <p:sldId id="751" r:id="rId4"/>
    <p:sldId id="258" r:id="rId5"/>
    <p:sldId id="523" r:id="rId6"/>
    <p:sldId id="524" r:id="rId7"/>
    <p:sldId id="525" r:id="rId8"/>
    <p:sldId id="294" r:id="rId9"/>
    <p:sldId id="298" r:id="rId10"/>
    <p:sldId id="750" r:id="rId11"/>
    <p:sldId id="637" r:id="rId12"/>
    <p:sldId id="295" r:id="rId13"/>
    <p:sldId id="542" r:id="rId14"/>
    <p:sldId id="543" r:id="rId15"/>
    <p:sldId id="296" r:id="rId16"/>
    <p:sldId id="297" r:id="rId17"/>
    <p:sldId id="544" r:id="rId18"/>
    <p:sldId id="691" r:id="rId19"/>
    <p:sldId id="545" r:id="rId20"/>
    <p:sldId id="299" r:id="rId21"/>
    <p:sldId id="749" r:id="rId22"/>
    <p:sldId id="530" r:id="rId23"/>
    <p:sldId id="531" r:id="rId24"/>
    <p:sldId id="533" r:id="rId25"/>
    <p:sldId id="534" r:id="rId26"/>
    <p:sldId id="535" r:id="rId27"/>
    <p:sldId id="536" r:id="rId28"/>
    <p:sldId id="537" r:id="rId29"/>
    <p:sldId id="538" r:id="rId30"/>
    <p:sldId id="679" r:id="rId31"/>
    <p:sldId id="532" r:id="rId32"/>
    <p:sldId id="748" r:id="rId33"/>
    <p:sldId id="325" r:id="rId34"/>
    <p:sldId id="642" r:id="rId35"/>
    <p:sldId id="643" r:id="rId36"/>
    <p:sldId id="644" r:id="rId37"/>
    <p:sldId id="752" r:id="rId38"/>
    <p:sldId id="326" r:id="rId39"/>
    <p:sldId id="764" r:id="rId40"/>
    <p:sldId id="327" r:id="rId41"/>
    <p:sldId id="765" r:id="rId42"/>
    <p:sldId id="646" r:id="rId43"/>
    <p:sldId id="328" r:id="rId44"/>
    <p:sldId id="330" r:id="rId45"/>
    <p:sldId id="331" r:id="rId46"/>
    <p:sldId id="680" r:id="rId47"/>
    <p:sldId id="681" r:id="rId48"/>
    <p:sldId id="682" r:id="rId49"/>
    <p:sldId id="687" r:id="rId50"/>
    <p:sldId id="688" r:id="rId51"/>
    <p:sldId id="689" r:id="rId52"/>
    <p:sldId id="690" r:id="rId53"/>
    <p:sldId id="391" r:id="rId54"/>
    <p:sldId id="333" r:id="rId55"/>
    <p:sldId id="334" r:id="rId56"/>
    <p:sldId id="335" r:id="rId57"/>
    <p:sldId id="399" r:id="rId58"/>
    <p:sldId id="400" r:id="rId59"/>
    <p:sldId id="401" r:id="rId60"/>
    <p:sldId id="392" r:id="rId61"/>
    <p:sldId id="456" r:id="rId62"/>
    <p:sldId id="683" r:id="rId63"/>
    <p:sldId id="686" r:id="rId64"/>
    <p:sldId id="685" r:id="rId65"/>
    <p:sldId id="753" r:id="rId66"/>
    <p:sldId id="345" r:id="rId67"/>
    <p:sldId id="694" r:id="rId68"/>
    <p:sldId id="517" r:id="rId69"/>
    <p:sldId id="518" r:id="rId70"/>
    <p:sldId id="519" r:id="rId71"/>
    <p:sldId id="520" r:id="rId72"/>
    <p:sldId id="671" r:id="rId73"/>
    <p:sldId id="672" r:id="rId74"/>
    <p:sldId id="754" r:id="rId75"/>
    <p:sldId id="760" r:id="rId76"/>
    <p:sldId id="697" r:id="rId77"/>
    <p:sldId id="698" r:id="rId78"/>
    <p:sldId id="699" r:id="rId79"/>
    <p:sldId id="755" r:id="rId80"/>
    <p:sldId id="701" r:id="rId81"/>
    <p:sldId id="702" r:id="rId82"/>
    <p:sldId id="703" r:id="rId83"/>
    <p:sldId id="766" r:id="rId84"/>
    <p:sldId id="704" r:id="rId85"/>
    <p:sldId id="705" r:id="rId86"/>
    <p:sldId id="706" r:id="rId87"/>
    <p:sldId id="756" r:id="rId88"/>
    <p:sldId id="708" r:id="rId89"/>
    <p:sldId id="709" r:id="rId90"/>
    <p:sldId id="710" r:id="rId91"/>
    <p:sldId id="711" r:id="rId92"/>
    <p:sldId id="712" r:id="rId93"/>
    <p:sldId id="713" r:id="rId94"/>
    <p:sldId id="714" r:id="rId95"/>
    <p:sldId id="767" r:id="rId96"/>
    <p:sldId id="715" r:id="rId97"/>
    <p:sldId id="761" r:id="rId98"/>
    <p:sldId id="717" r:id="rId99"/>
    <p:sldId id="757" r:id="rId100"/>
    <p:sldId id="719" r:id="rId101"/>
    <p:sldId id="720" r:id="rId102"/>
    <p:sldId id="721" r:id="rId103"/>
    <p:sldId id="722" r:id="rId104"/>
    <p:sldId id="723" r:id="rId105"/>
    <p:sldId id="724" r:id="rId106"/>
    <p:sldId id="725" r:id="rId107"/>
    <p:sldId id="758" r:id="rId108"/>
    <p:sldId id="727" r:id="rId109"/>
    <p:sldId id="728" r:id="rId110"/>
    <p:sldId id="729" r:id="rId111"/>
    <p:sldId id="730" r:id="rId112"/>
    <p:sldId id="731" r:id="rId113"/>
    <p:sldId id="732" r:id="rId114"/>
    <p:sldId id="733" r:id="rId115"/>
    <p:sldId id="734" r:id="rId116"/>
    <p:sldId id="735" r:id="rId117"/>
    <p:sldId id="736" r:id="rId118"/>
    <p:sldId id="737" r:id="rId119"/>
    <p:sldId id="738" r:id="rId120"/>
    <p:sldId id="739" r:id="rId121"/>
    <p:sldId id="740" r:id="rId122"/>
    <p:sldId id="741" r:id="rId123"/>
    <p:sldId id="742" r:id="rId124"/>
    <p:sldId id="743" r:id="rId125"/>
    <p:sldId id="744" r:id="rId126"/>
    <p:sldId id="745" r:id="rId127"/>
    <p:sldId id="759" r:id="rId128"/>
    <p:sldId id="665" r:id="rId129"/>
    <p:sldId id="669" r:id="rId130"/>
    <p:sldId id="667" r:id="rId131"/>
    <p:sldId id="668" r:id="rId132"/>
    <p:sldId id="618" r:id="rId133"/>
    <p:sldId id="619" r:id="rId134"/>
    <p:sldId id="620" r:id="rId135"/>
    <p:sldId id="621" r:id="rId136"/>
    <p:sldId id="622" r:id="rId137"/>
    <p:sldId id="623" r:id="rId138"/>
    <p:sldId id="624" r:id="rId139"/>
    <p:sldId id="625" r:id="rId140"/>
    <p:sldId id="626" r:id="rId141"/>
    <p:sldId id="627" r:id="rId142"/>
    <p:sldId id="628" r:id="rId143"/>
    <p:sldId id="629" r:id="rId144"/>
    <p:sldId id="630" r:id="rId145"/>
    <p:sldId id="631" r:id="rId146"/>
    <p:sldId id="632" r:id="rId147"/>
    <p:sldId id="633" r:id="rId148"/>
    <p:sldId id="634" r:id="rId149"/>
    <p:sldId id="762" r:id="rId1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1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notesMaster" Target="notesMasters/notesMaster1.xml"/><Relationship Id="rId15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printerSettings" Target="printerSettings/printerSettings1.bin"/><Relationship Id="rId154" Type="http://schemas.openxmlformats.org/officeDocument/2006/relationships/presProps" Target="presProps.xml"/><Relationship Id="rId155" Type="http://schemas.openxmlformats.org/officeDocument/2006/relationships/viewProps" Target="viewProps.xml"/><Relationship Id="rId156" Type="http://schemas.openxmlformats.org/officeDocument/2006/relationships/theme" Target="theme/theme1.xml"/><Relationship Id="rId15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E6793B89-613E-054F-AC1E-BB55ECCC4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93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1C75633-64E8-AE41-8765-2FB205A7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7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kind of traffic is best for crossbar?  --  If traffic is dispersed</a:t>
            </a:r>
            <a:r>
              <a:rPr lang="en-US" baseline="0" dirty="0" smtClean="0"/>
              <a:t> to different links, so best traffic is distributed geographically/IP-wise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75633-64E8-AE41-8765-2FB205A7FEF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18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65EE59C-1D6F-3C4E-A2E2-9ED241CBA0EA}" type="slidenum">
              <a:rPr lang="en-US" smtClean="0">
                <a:latin typeface="Times New Roman" charset="0"/>
              </a:rPr>
              <a:pPr>
                <a:defRPr/>
              </a:pPr>
              <a:t>135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3.3 Network Layer: Multicast Routing Algorithms                                                      3-13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AF99CB7-7BCB-1943-8032-0AAD461B58C4}" type="slidenum">
              <a:rPr lang="en-US" smtClean="0">
                <a:latin typeface="Times New Roman" charset="0"/>
              </a:rPr>
              <a:pPr>
                <a:defRPr/>
              </a:pPr>
              <a:t>136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3.3 Network Layer: Multicast Routing Algorithms                                                      3-14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46BE26F-0AC0-2F4C-84EA-DA9990C9353A}" type="slidenum">
              <a:rPr lang="en-US" smtClean="0">
                <a:latin typeface="Times New Roman" charset="0"/>
              </a:rPr>
              <a:pPr>
                <a:defRPr/>
              </a:pPr>
              <a:t>137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3.3 Network Layer: Multicast Routing Algorithms                                                      3-15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8AEB372-7A81-F842-98C2-C49B565AD3CE}" type="slidenum">
              <a:rPr lang="en-US" smtClean="0">
                <a:latin typeface="Times New Roman" charset="0"/>
              </a:rPr>
              <a:pPr>
                <a:defRPr/>
              </a:pPr>
              <a:t>138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1. See L. Wei and D. Estrin, </a:t>
            </a:r>
            <a:r>
              <a:rPr lang="ja-JP" altLang="en-US">
                <a:latin typeface="Times New Roman" charset="0"/>
                <a:cs typeface="+mn-cs"/>
              </a:rPr>
              <a:t>“</a:t>
            </a:r>
            <a:r>
              <a:rPr lang="en-US">
                <a:latin typeface="Times New Roman" charset="0"/>
                <a:cs typeface="+mn-cs"/>
              </a:rPr>
              <a:t>A Comparison of multicast trees and algorithms,</a:t>
            </a:r>
            <a:r>
              <a:rPr lang="ja-JP" altLang="en-US">
                <a:latin typeface="Times New Roman" charset="0"/>
                <a:cs typeface="+mn-cs"/>
              </a:rPr>
              <a:t>”</a:t>
            </a:r>
            <a:r>
              <a:rPr lang="en-US">
                <a:latin typeface="Times New Roman" charset="0"/>
                <a:cs typeface="+mn-cs"/>
              </a:rPr>
              <a:t>  TR USC-CD-93-560, Dept. Computer Science, University of California, Sept 1993 for a comparison of heuristic approaches.</a:t>
            </a: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3.3 Network Layer: Multicast Routing Algorithms                                                      3-16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2A3E9D93-C6A0-F24C-9E76-90D5935FE95E}" type="slidenum">
              <a:rPr lang="en-US" smtClean="0">
                <a:latin typeface="Times New Roman" charset="0"/>
              </a:rPr>
              <a:pPr>
                <a:defRPr/>
              </a:pPr>
              <a:t>139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  <a:r>
              <a:rPr lang="en-US" b="1" u="sng">
                <a:latin typeface="Times New Roman" charset="0"/>
                <a:cs typeface="+mn-cs"/>
              </a:rPr>
              <a:t> </a:t>
            </a: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1. It</a:t>
            </a:r>
            <a:r>
              <a:rPr lang="ja-JP" altLang="en-US">
                <a:latin typeface="Times New Roman" charset="0"/>
                <a:cs typeface="+mn-cs"/>
              </a:rPr>
              <a:t>’</a:t>
            </a:r>
            <a:r>
              <a:rPr lang="en-US">
                <a:latin typeface="Times New Roman" charset="0"/>
                <a:cs typeface="+mn-cs"/>
              </a:rPr>
              <a:t>s always nice to see a PhD dissertation with impact.  The earliest discussion of center-based trees for multicast appears to be D. Wall, </a:t>
            </a:r>
            <a:r>
              <a:rPr lang="ja-JP" altLang="en-US">
                <a:latin typeface="Times New Roman" charset="0"/>
                <a:cs typeface="+mn-cs"/>
              </a:rPr>
              <a:t>“</a:t>
            </a:r>
            <a:r>
              <a:rPr lang="en-US">
                <a:latin typeface="Times New Roman" charset="0"/>
                <a:cs typeface="+mn-cs"/>
              </a:rPr>
              <a:t>Mechanisms for Broadcast and Selective Broadcast,</a:t>
            </a:r>
            <a:r>
              <a:rPr lang="ja-JP" altLang="en-US">
                <a:latin typeface="Times New Roman" charset="0"/>
                <a:cs typeface="+mn-cs"/>
              </a:rPr>
              <a:t>”</a:t>
            </a:r>
            <a:r>
              <a:rPr lang="en-US">
                <a:latin typeface="Times New Roman" charset="0"/>
                <a:cs typeface="+mn-cs"/>
              </a:rPr>
              <a:t> PhD dissertation, Stanford U., June 1980.</a:t>
            </a: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3.3 Network Layer: Multicast Routing Algorithms                                                      3-17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5CE86AD-EB00-F947-BFF5-7E000823FD78}" type="slidenum">
              <a:rPr lang="en-US" smtClean="0">
                <a:latin typeface="Times New Roman" charset="0"/>
              </a:rPr>
              <a:pPr>
                <a:defRPr/>
              </a:pPr>
              <a:t>140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</a:p>
          <a:p>
            <a:pPr>
              <a:defRPr/>
            </a:pPr>
            <a:endParaRPr lang="en-US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b="1" u="sng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3.3 Network Layer: Multicast Routing Algorithms                                                      3-18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BD9CD5F-10F9-9642-B890-90D610B7D953}" type="slidenum">
              <a:rPr lang="en-US" smtClean="0">
                <a:latin typeface="Times New Roman" charset="0"/>
              </a:rPr>
              <a:pPr>
                <a:defRPr/>
              </a:pPr>
              <a:t>141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  <a:r>
              <a:rPr lang="en-US" b="1" u="sng">
                <a:latin typeface="Times New Roman" charset="0"/>
                <a:cs typeface="+mn-cs"/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D. Waitzman, S. Deering, C. Partridge, </a:t>
            </a:r>
            <a:r>
              <a:rPr lang="ja-JP" altLang="en-US">
                <a:latin typeface="Times New Roman" charset="0"/>
                <a:cs typeface="+mn-cs"/>
              </a:rPr>
              <a:t>“</a:t>
            </a:r>
            <a:r>
              <a:rPr lang="en-US">
                <a:latin typeface="Times New Roman" charset="0"/>
                <a:cs typeface="+mn-cs"/>
              </a:rPr>
              <a:t>Distance Vector Multicast Routing Protocol,</a:t>
            </a:r>
            <a:r>
              <a:rPr lang="ja-JP" altLang="en-US">
                <a:latin typeface="Times New Roman" charset="0"/>
                <a:cs typeface="+mn-cs"/>
              </a:rPr>
              <a:t>”</a:t>
            </a:r>
            <a:r>
              <a:rPr lang="en-US">
                <a:latin typeface="Times New Roman" charset="0"/>
                <a:cs typeface="+mn-cs"/>
              </a:rPr>
              <a:t> RFC 1075, Nov. 1988.  The version of DVMRP in use today is considerably enhanced over the RFC1075 spec.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A more up-to-date </a:t>
            </a:r>
            <a:r>
              <a:rPr lang="ja-JP" altLang="en-US">
                <a:latin typeface="Times New Roman" charset="0"/>
                <a:cs typeface="+mn-cs"/>
              </a:rPr>
              <a:t>“</a:t>
            </a:r>
            <a:r>
              <a:rPr lang="en-US">
                <a:latin typeface="Times New Roman" charset="0"/>
                <a:cs typeface="+mn-cs"/>
              </a:rPr>
              <a:t>work-in-progress</a:t>
            </a:r>
            <a:r>
              <a:rPr lang="ja-JP" altLang="en-US">
                <a:latin typeface="Times New Roman" charset="0"/>
                <a:cs typeface="+mn-cs"/>
              </a:rPr>
              <a:t>”</a:t>
            </a:r>
            <a:r>
              <a:rPr lang="en-US">
                <a:latin typeface="Times New Roman" charset="0"/>
                <a:cs typeface="+mn-cs"/>
              </a:rPr>
              <a:t> defines a version 3 of DVMRP: T. Pusateri, </a:t>
            </a:r>
            <a:r>
              <a:rPr lang="ja-JP" altLang="en-US">
                <a:latin typeface="Times New Roman" charset="0"/>
                <a:cs typeface="+mn-cs"/>
              </a:rPr>
              <a:t>“</a:t>
            </a:r>
            <a:r>
              <a:rPr lang="en-US">
                <a:latin typeface="Times New Roman" charset="0"/>
                <a:cs typeface="+mn-cs"/>
              </a:rPr>
              <a:t>Distance Vector Multicast Routing Protocol,</a:t>
            </a:r>
            <a:r>
              <a:rPr lang="ja-JP" altLang="en-US">
                <a:latin typeface="Times New Roman" charset="0"/>
                <a:cs typeface="+mn-cs"/>
              </a:rPr>
              <a:t>”</a:t>
            </a:r>
            <a:r>
              <a:rPr lang="en-US">
                <a:latin typeface="Times New Roman" charset="0"/>
                <a:cs typeface="+mn-cs"/>
              </a:rPr>
              <a:t> work-in-progress, draft-ietf-idmr-v3-05.ps</a:t>
            </a: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3.4 Network Layer: Internet Multicast Routing Algorithms                                        3-20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B3349D93-4838-3B4B-85CF-AFDAA66B5D6D}" type="slidenum">
              <a:rPr lang="en-US" smtClean="0">
                <a:latin typeface="Times New Roman" charset="0"/>
              </a:rPr>
              <a:pPr>
                <a:defRPr/>
              </a:pPr>
              <a:t>142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  <a:r>
              <a:rPr lang="en-US" b="1" u="sng">
                <a:latin typeface="Times New Roman" charset="0"/>
                <a:cs typeface="+mn-cs"/>
              </a:rPr>
              <a:t> </a:t>
            </a: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1. See www.mbone.com/mbone/routers.html for a (slightly outdatet) list of multicast capable routers (supporting DVMPR as well as other protocols) from various vendors.</a:t>
            </a:r>
          </a:p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2. ftp://parcftp.xerox.com/pub/net-research/ipmulti for circa 1996 public copy </a:t>
            </a:r>
            <a:r>
              <a:rPr lang="ja-JP" altLang="en-US">
                <a:latin typeface="Times New Roman" charset="0"/>
                <a:cs typeface="+mn-cs"/>
              </a:rPr>
              <a:t>“</a:t>
            </a:r>
            <a:r>
              <a:rPr lang="en-US">
                <a:latin typeface="Times New Roman" charset="0"/>
                <a:cs typeface="+mn-cs"/>
              </a:rPr>
              <a:t>mrouted</a:t>
            </a:r>
            <a:r>
              <a:rPr lang="ja-JP" altLang="en-US">
                <a:latin typeface="Times New Roman" charset="0"/>
                <a:cs typeface="+mn-cs"/>
              </a:rPr>
              <a:t>”</a:t>
            </a:r>
            <a:r>
              <a:rPr lang="en-US">
                <a:latin typeface="Times New Roman" charset="0"/>
                <a:cs typeface="+mn-cs"/>
              </a:rPr>
              <a:t> v3.8 of DVMRP routing software for various workstation routing platforms. </a:t>
            </a: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3.4 Network Layer: Internet Multicast Routing Algorithms                                        3-21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4A4CDE7-9A56-7446-9DD9-27AEDC042808}" type="slidenum">
              <a:rPr lang="en-US" smtClean="0">
                <a:latin typeface="Times New Roman" charset="0"/>
              </a:rPr>
              <a:pPr>
                <a:defRPr/>
              </a:pPr>
              <a:t>143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  <a:r>
              <a:rPr lang="en-US" b="1" u="sng">
                <a:latin typeface="Times New Roman" charset="0"/>
                <a:cs typeface="+mn-cs"/>
              </a:rPr>
              <a:t> </a:t>
            </a: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For a general discussion of IP encapsulation, see C. Perkins, </a:t>
            </a:r>
            <a:r>
              <a:rPr lang="ja-JP" altLang="en-US">
                <a:latin typeface="Times New Roman" charset="0"/>
                <a:cs typeface="+mn-cs"/>
              </a:rPr>
              <a:t>“</a:t>
            </a:r>
            <a:r>
              <a:rPr lang="en-US">
                <a:latin typeface="Times New Roman" charset="0"/>
                <a:cs typeface="+mn-cs"/>
              </a:rPr>
              <a:t>IP Encapsulation within IP,</a:t>
            </a:r>
            <a:r>
              <a:rPr lang="ja-JP" altLang="en-US">
                <a:latin typeface="Times New Roman" charset="0"/>
                <a:cs typeface="+mn-cs"/>
              </a:rPr>
              <a:t>”</a:t>
            </a:r>
            <a:r>
              <a:rPr lang="en-US">
                <a:latin typeface="Times New Roman" charset="0"/>
                <a:cs typeface="+mn-cs"/>
              </a:rPr>
              <a:t> RFC 2003, Oct. 1996.</a:t>
            </a:r>
          </a:p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The book S. Bradner, A Mankin, </a:t>
            </a:r>
            <a:r>
              <a:rPr lang="ja-JP" altLang="en-US">
                <a:latin typeface="Times New Roman" charset="0"/>
                <a:cs typeface="+mn-cs"/>
              </a:rPr>
              <a:t>“</a:t>
            </a:r>
            <a:r>
              <a:rPr lang="en-US">
                <a:latin typeface="Times New Roman" charset="0"/>
                <a:cs typeface="+mn-cs"/>
              </a:rPr>
              <a:t>Ipng: Internet protocol next generation,</a:t>
            </a:r>
            <a:r>
              <a:rPr lang="ja-JP" altLang="en-US">
                <a:latin typeface="Times New Roman" charset="0"/>
                <a:cs typeface="+mn-cs"/>
              </a:rPr>
              <a:t>”</a:t>
            </a:r>
            <a:r>
              <a:rPr lang="en-US">
                <a:latin typeface="Times New Roman" charset="0"/>
                <a:cs typeface="+mn-cs"/>
              </a:rPr>
              <a:t> Addison Wesley, 1995 has a very nice discussion of tunneling</a:t>
            </a:r>
          </a:p>
          <a:p>
            <a:pPr>
              <a:defRPr/>
            </a:pPr>
            <a:r>
              <a:rPr lang="en-US">
                <a:latin typeface="Times New Roman" charset="0"/>
                <a:cs typeface="+mn-cs"/>
              </a:rPr>
              <a:t>Tunneling can also be used to connect islands of IPv6 capable routers in a sea IPv4 capable routers.  The long term hope is that the sea evaporates leaving only lands of IPv6!</a:t>
            </a: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3.4 Network Layer: Internet Multicast Routing Algorithms                                        3-22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F41EDA44-12F8-1042-8B10-9AFD5D0608BD}" type="slidenum">
              <a:rPr lang="en-US" smtClean="0">
                <a:latin typeface="Times New Roman" charset="0"/>
              </a:rPr>
              <a:pPr>
                <a:defRPr/>
              </a:pPr>
              <a:t>144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  <a:r>
              <a:rPr lang="en-US" b="1" u="sng">
                <a:latin typeface="Times New Roman" charset="0"/>
                <a:cs typeface="+mn-cs"/>
              </a:rPr>
              <a:t> </a:t>
            </a: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a very readable discussion of the PIM architecture is  S. Deering, D. Estrin, D. Faranacci, V. Jacobson, C. Liu, L. Wei, </a:t>
            </a:r>
            <a:r>
              <a:rPr lang="ja-JP" altLang="en-US">
                <a:latin typeface="Times New Roman" charset="0"/>
                <a:cs typeface="+mn-cs"/>
              </a:rPr>
              <a:t>“</a:t>
            </a:r>
            <a:r>
              <a:rPr lang="en-US">
                <a:latin typeface="Times New Roman" charset="0"/>
                <a:cs typeface="+mn-cs"/>
              </a:rPr>
              <a:t>The PIM Architecture for Wide Area Multicasting,</a:t>
            </a:r>
            <a:r>
              <a:rPr lang="ja-JP" altLang="en-US">
                <a:latin typeface="Times New Roman" charset="0"/>
                <a:cs typeface="+mn-cs"/>
              </a:rPr>
              <a:t>”</a:t>
            </a:r>
            <a:r>
              <a:rPr lang="en-US">
                <a:latin typeface="Times New Roman" charset="0"/>
                <a:cs typeface="+mn-cs"/>
              </a:rPr>
              <a:t> IEEE/ACM Transactions on Networking, Vol. 4, No. 2, April 1996.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D. Estrin et al, PIM-SM: Protocol Specification, RFC 2117, June 1997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S. Deering et al, PIM Version 2, Dense Mode Specification, work in progress, draft-ietf-idmr-pim-dm-05.txt</a:t>
            </a:r>
          </a:p>
          <a:p>
            <a:pPr>
              <a:buFontTx/>
              <a:buChar char="•"/>
              <a:defRPr/>
            </a:pPr>
            <a:r>
              <a:rPr lang="en-US">
                <a:latin typeface="Times New Roman" charset="0"/>
                <a:cs typeface="+mn-cs"/>
              </a:rPr>
              <a:t> PIM is implemented in Cisco routers and has been deployed in UUnet as part of their streaming multimedia delivery effort. See S. LaPolla, </a:t>
            </a:r>
            <a:r>
              <a:rPr lang="ja-JP" altLang="en-US">
                <a:latin typeface="Times New Roman" charset="0"/>
                <a:cs typeface="+mn-cs"/>
              </a:rPr>
              <a:t>“</a:t>
            </a:r>
            <a:r>
              <a:rPr lang="en-US">
                <a:latin typeface="Times New Roman" charset="0"/>
                <a:cs typeface="+mn-cs"/>
              </a:rPr>
              <a:t>IP Multicast makes headway among ISPs,</a:t>
            </a:r>
            <a:r>
              <a:rPr lang="ja-JP" altLang="en-US">
                <a:latin typeface="Times New Roman" charset="0"/>
                <a:cs typeface="+mn-cs"/>
              </a:rPr>
              <a:t>”</a:t>
            </a:r>
            <a:r>
              <a:rPr lang="en-US">
                <a:latin typeface="Times New Roman" charset="0"/>
                <a:cs typeface="+mn-cs"/>
              </a:rPr>
              <a:t> PC Week On-Line, http://www.zdnet.com/pcweek/news/1006/06isp.html</a:t>
            </a: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3.4 Network Layer: Internet Multicast Routing Algorithms                                        3-25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Tried this for</a:t>
            </a:r>
            <a:r>
              <a:rPr lang="en-US" baseline="0" dirty="0" smtClean="0"/>
              <a:t> processors…  Successful?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75633-64E8-AE41-8765-2FB205A7FE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00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CD63E53-D1E4-104B-ACB3-A8109F4A6DEB}" type="slidenum">
              <a:rPr lang="en-US" smtClean="0">
                <a:latin typeface="Times New Roman" charset="0"/>
              </a:rPr>
              <a:pPr>
                <a:defRPr/>
              </a:pPr>
              <a:t>145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3.4 Network Layer: Internet Multicast Routing Algorithms                                        3-26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47C4FA3-B853-6B4C-B3A4-34953E970D90}" type="slidenum">
              <a:rPr lang="en-US" smtClean="0">
                <a:latin typeface="Times New Roman" charset="0"/>
              </a:rPr>
              <a:pPr>
                <a:defRPr/>
              </a:pPr>
              <a:t>146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3.4 Network Layer: Internet Multicast Routing Algorithms                                        3-27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8B765A89-9FEC-0146-B90A-2F3AC9BB2E87}" type="slidenum">
              <a:rPr lang="en-US" smtClean="0">
                <a:latin typeface="Times New Roman" charset="0"/>
              </a:rPr>
              <a:pPr>
                <a:defRPr/>
              </a:pPr>
              <a:t>147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3.4 Network Layer: Internet Multicast Routing Algorithms                                        3-28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BE5DC0B5-2E5C-174A-9F8B-DA2ECA7C8F5B}" type="slidenum">
              <a:rPr lang="en-US" smtClean="0">
                <a:latin typeface="Times New Roman" charset="0"/>
              </a:rPr>
              <a:pPr>
                <a:defRPr/>
              </a:pPr>
              <a:t>148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3.4 Network Layer: Internet Multicast Routing Algorithms                                        3-29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“How big should the buffer</a:t>
            </a:r>
            <a:r>
              <a:rPr lang="en-US" baseline="0" dirty="0" smtClean="0"/>
              <a:t> be?”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75633-64E8-AE41-8765-2FB205A7FEF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4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F8BBC20-2238-6740-9EBE-96C36A590F37}" type="slidenum">
              <a:rPr lang="en-US" smtClean="0">
                <a:latin typeface="Times New Roman" charset="0"/>
              </a:rPr>
              <a:pPr>
                <a:defRPr/>
              </a:pPr>
              <a:t>46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19E525A0-DB7E-F246-AD07-5AFFABFAF66D}" type="slidenum">
              <a:rPr lang="en-US" smtClean="0">
                <a:latin typeface="Times New Roman" charset="0"/>
              </a:rPr>
              <a:pPr>
                <a:defRPr/>
              </a:pPr>
              <a:t>47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2BAE0A1-FF7C-5B4F-924A-5F7419539FAD}" type="slidenum">
              <a:rPr lang="en-US" smtClean="0">
                <a:latin typeface="Times New Roman" charset="0"/>
              </a:rPr>
              <a:pPr>
                <a:defRPr/>
              </a:pPr>
              <a:t>48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5BEF0C2-3AAC-AE48-84E7-F7BE5EF15FD8}" type="slidenum">
              <a:rPr lang="en-US" smtClean="0">
                <a:latin typeface="Times New Roman" charset="0"/>
              </a:rPr>
              <a:pPr>
                <a:defRPr/>
              </a:pPr>
              <a:t>132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3.3 Network Layer: Multicast Routing Algorithms                                                        3-9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9C3A67DA-9E73-DA44-89C4-1264A9F27275}" type="slidenum">
              <a:rPr lang="en-US" smtClean="0">
                <a:latin typeface="Times New Roman" charset="0"/>
              </a:rPr>
              <a:pPr>
                <a:defRPr/>
              </a:pPr>
              <a:t>133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3.3 Network Layer: Multicast Routing Algorithms                                                      3-11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732F05D6-7F85-9A42-A649-7DD0A6E86BE9}" type="slidenum">
              <a:rPr lang="en-US" smtClean="0">
                <a:latin typeface="Times New Roman" charset="0"/>
              </a:rPr>
              <a:pPr>
                <a:defRPr/>
              </a:pPr>
              <a:t>134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531813"/>
            <a:ext cx="5041900" cy="3781425"/>
          </a:xfrm>
          <a:ln w="12700" cap="flat">
            <a:solidFill>
              <a:schemeClr val="tx1"/>
            </a:solidFill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175" y="4948238"/>
            <a:ext cx="6034088" cy="37655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>
              <a:defRPr/>
            </a:pPr>
            <a:r>
              <a:rPr lang="en-US" sz="1400" b="1" u="sng">
                <a:latin typeface="Times New Roman" charset="0"/>
                <a:cs typeface="+mn-cs"/>
              </a:rPr>
              <a:t>Notes:</a:t>
            </a: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endParaRPr lang="en-US" sz="1400" b="1" u="sng">
              <a:latin typeface="Times New Roman" charset="0"/>
              <a:cs typeface="+mn-cs"/>
            </a:endParaRPr>
          </a:p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3.3 Network Layer: Multicast Routing Algorithms                                                      3-12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AF4EFC-E4C3-C648-B183-F5F1DC412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9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6690DB0F-0B49-FB49-8E1C-750C4D33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C31C399-263B-E34D-96B3-A010A54F8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C3F6CA9-5514-9F4C-870A-CEEB04DD2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1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62FFD132-60FA-D047-87D2-242EE3C22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6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C394047-89E4-9F4F-9057-8A20E261B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6F035205-02F6-5342-A34F-92CB1AABC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8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AA34216-6A44-4645-8EE2-30465698B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65D39FF-C62F-5945-A989-C5CC9016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5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6F15C76A-24E4-9645-B6F6-9DC13BA0F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6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251B1AFF-FF64-6C4B-9D2A-E2B155723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0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13C11278-8906-B140-B38C-EFDAB4CAF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2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32438" y="6467475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4-</a:t>
            </a:r>
            <a:fld id="{24705E47-530D-7C40-8F5F-04943B660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charset="0"/>
        <a:buChar char="v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2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23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.png"/><Relationship Id="rId5" Type="http://schemas.openxmlformats.org/officeDocument/2006/relationships/image" Target="../media/image24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4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6184900" y="3078163"/>
            <a:ext cx="2881313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800" i="1" dirty="0">
                <a:solidFill>
                  <a:srgbClr val="008000"/>
                </a:solidFill>
                <a:latin typeface="Gill Sans MT" charset="0"/>
                <a:cs typeface="Arial" charset="0"/>
              </a:rPr>
              <a:t>Computer Networking: A Top Down Approach </a:t>
            </a:r>
            <a:r>
              <a:rPr lang="en-US" sz="2800" dirty="0">
                <a:solidFill>
                  <a:srgbClr val="008000"/>
                </a:solidFill>
                <a:latin typeface="Gill Sans MT" charset="0"/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latin typeface="Gill Sans MT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cs typeface="Arial" charset="0"/>
              </a:rPr>
              <a:t>6</a:t>
            </a:r>
            <a:r>
              <a:rPr lang="en-US" sz="2000" baseline="30000" dirty="0">
                <a:solidFill>
                  <a:srgbClr val="008000"/>
                </a:solidFill>
                <a:latin typeface="Gill Sans MT" charset="0"/>
                <a:cs typeface="Arial" charset="0"/>
              </a:rPr>
              <a:t>th</a:t>
            </a:r>
            <a:r>
              <a:rPr lang="en-US" sz="2000" dirty="0">
                <a:solidFill>
                  <a:srgbClr val="008000"/>
                </a:solidFill>
                <a:latin typeface="Gill Sans MT" charset="0"/>
                <a:cs typeface="Arial" charset="0"/>
              </a:rPr>
              <a:t> edition </a:t>
            </a:r>
            <a:br>
              <a:rPr lang="en-US" sz="2000" dirty="0">
                <a:solidFill>
                  <a:srgbClr val="008000"/>
                </a:solidFill>
                <a:latin typeface="Gill Sans MT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cs typeface="Arial" charset="0"/>
              </a:rPr>
              <a:t>Jim Kurose, Keith Ross</a:t>
            </a:r>
            <a:br>
              <a:rPr lang="en-US" sz="2000" dirty="0">
                <a:solidFill>
                  <a:srgbClr val="008000"/>
                </a:solidFill>
                <a:latin typeface="Gill Sans MT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cs typeface="Arial" charset="0"/>
              </a:rPr>
              <a:t>Addison-Wesley</a:t>
            </a:r>
            <a:br>
              <a:rPr lang="en-US" sz="2000" dirty="0">
                <a:solidFill>
                  <a:srgbClr val="008000"/>
                </a:solidFill>
                <a:latin typeface="Gill Sans MT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cs typeface="Arial" charset="0"/>
              </a:rPr>
              <a:t>March 2012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69888" y="3268663"/>
            <a:ext cx="53784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800" dirty="0" smtClean="0"/>
              <a:t>A note on the use of these </a:t>
            </a:r>
            <a:r>
              <a:rPr lang="en-US" sz="1800" dirty="0" err="1" smtClean="0"/>
              <a:t>ppt</a:t>
            </a:r>
            <a:r>
              <a:rPr lang="en-US" sz="1800" dirty="0" smtClean="0"/>
              <a:t> slides:</a:t>
            </a:r>
          </a:p>
          <a:p>
            <a:pPr>
              <a:defRPr/>
            </a:pPr>
            <a:r>
              <a:rPr lang="en-US" sz="1200" dirty="0" smtClean="0"/>
              <a:t>We</a:t>
            </a:r>
            <a:r>
              <a:rPr lang="ja-JP" altLang="en-US" sz="1200" dirty="0" smtClean="0"/>
              <a:t>’</a:t>
            </a:r>
            <a:r>
              <a:rPr lang="en-US" sz="1200" dirty="0" smtClean="0"/>
              <a:t>re making these slides freely available to all (faculty, students, readers). They</a:t>
            </a:r>
            <a:r>
              <a:rPr lang="ja-JP" altLang="en-US" sz="1200" dirty="0" smtClean="0"/>
              <a:t>’</a:t>
            </a:r>
            <a:r>
              <a:rPr lang="en-US" sz="1200" dirty="0" smtClean="0"/>
              <a:t>re in PowerPoint form so you see the animations; and can add, modify, and delete slides  (including this one) and slide content to suit your needs. They obviously represent a </a:t>
            </a:r>
            <a:r>
              <a:rPr lang="en-US" sz="1200" i="1" dirty="0" smtClean="0"/>
              <a:t>lot</a:t>
            </a:r>
            <a:r>
              <a:rPr lang="en-US" sz="1200" dirty="0" smtClean="0"/>
              <a:t> of work on our part. In return for use, we only ask the following:</a:t>
            </a:r>
          </a:p>
          <a:p>
            <a:pPr>
              <a:lnSpc>
                <a:spcPct val="85000"/>
              </a:lnSpc>
              <a:defRPr/>
            </a:pPr>
            <a:endParaRPr lang="en-US" sz="1400" dirty="0" smtClean="0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73063" y="4267200"/>
            <a:ext cx="53784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defRPr/>
            </a:pPr>
            <a:endParaRPr lang="en-US" sz="1400" dirty="0" smtClean="0">
              <a:latin typeface="Gill Sans MT" charset="0"/>
            </a:endParaRPr>
          </a:p>
          <a:p>
            <a:pPr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sz="1200" dirty="0" smtClean="0"/>
              <a:t>d like people to use our book!)</a:t>
            </a:r>
          </a:p>
          <a:p>
            <a:pPr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defRPr/>
            </a:pPr>
            <a:r>
              <a:rPr lang="en-US" sz="1200" dirty="0" smtClean="0"/>
              <a:t>     All material copyright 1996-2012</a:t>
            </a:r>
          </a:p>
          <a:p>
            <a:pPr>
              <a:lnSpc>
                <a:spcPct val="85000"/>
              </a:lnSpc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0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970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 descr="6e_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511175"/>
            <a:ext cx="230663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2"/>
          <p:cNvSpPr txBox="1">
            <a:spLocks noChangeArrowheads="1"/>
          </p:cNvSpPr>
          <p:nvPr/>
        </p:nvSpPr>
        <p:spPr bwMode="auto">
          <a:xfrm>
            <a:off x="-1995488" y="3043238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600">
              <a:latin typeface="Tahoma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4414ED35-3605-5B49-BCBF-42F6E08A427F}" type="slidenum">
              <a:rPr lang="en-US" smtClean="0">
                <a:latin typeface="Tahoma" charset="0"/>
              </a:rPr>
              <a:pPr>
                <a:defRPr/>
              </a:pPr>
              <a:t>1</a:t>
            </a:fld>
            <a:endParaRPr lang="en-US" smtClean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42980AB3-6BBD-C443-B50B-87D93DA9F75A}" type="slidenum">
              <a:rPr lang="en-US" smtClean="0">
                <a:latin typeface="Tahoma" charset="0"/>
              </a:rPr>
              <a:pPr>
                <a:defRPr/>
              </a:pPr>
              <a:t>10</a:t>
            </a:fld>
            <a:endParaRPr lang="en-US" smtClean="0">
              <a:latin typeface="Tahoma" charset="0"/>
            </a:endParaRPr>
          </a:p>
        </p:txBody>
      </p:sp>
      <p:pic>
        <p:nvPicPr>
          <p:cNvPr id="25603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4.1 introduction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4.2 virtual circuit and datagram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4.3 what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 inside a router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4.4 IP: Internet Protocol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datagram format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IPv4 addressing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ICMP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IPv6</a:t>
            </a: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4.5 routing algorithms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link state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distance vector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4.6 routing in the Internet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RIP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OSPF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4.7 broadcast and multicast routing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9830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9D4246A1-7182-2D47-A546-63E01E8F60F0}" type="slidenum">
              <a:rPr lang="en-US" smtClean="0">
                <a:latin typeface="Tahoma" charset="0"/>
              </a:rPr>
              <a:pPr>
                <a:defRPr/>
              </a:pPr>
              <a:t>100</a:t>
            </a:fld>
            <a:endParaRPr lang="en-US" smtClean="0">
              <a:latin typeface="Tahoma" charset="0"/>
            </a:endParaRPr>
          </a:p>
        </p:txBody>
      </p:sp>
      <p:pic>
        <p:nvPicPr>
          <p:cNvPr id="117763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Hierarchical routing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983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scale:</a:t>
            </a:r>
            <a:r>
              <a:rPr lang="en-US">
                <a:latin typeface="Gill Sans MT" charset="0"/>
                <a:cs typeface="+mn-cs"/>
              </a:rPr>
              <a:t> with 600 million destinations: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can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t store all dest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 in routing tables!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routing table exchange would swamp links!</a:t>
            </a:r>
            <a:r>
              <a:rPr lang="en-US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endParaRPr lang="en-US">
              <a:latin typeface="Gill Sans MT" charset="0"/>
              <a:cs typeface="+mn-cs"/>
            </a:endParaRPr>
          </a:p>
          <a:p>
            <a:pPr>
              <a:defRPr/>
            </a:pPr>
            <a:endParaRPr lang="en-US">
              <a:latin typeface="Gill Sans MT" charset="0"/>
              <a:cs typeface="+mn-cs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98312" name="Rectangle 5"/>
          <p:cNvSpPr>
            <a:spLocks noChangeArrowheads="1"/>
          </p:cNvSpPr>
          <p:nvPr/>
        </p:nvSpPr>
        <p:spPr bwMode="auto">
          <a:xfrm>
            <a:off x="1449388" y="1274763"/>
            <a:ext cx="65436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latin typeface="Gill Sans MT" charset="0"/>
                <a:cs typeface="+mn-cs"/>
              </a:rPr>
              <a:t>our routing study thus far - idealization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>
                <a:latin typeface="Gill Sans MT" charset="0"/>
                <a:cs typeface="+mn-cs"/>
              </a:rPr>
              <a:t>all routers identical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>
                <a:latin typeface="Gill Sans MT" charset="0"/>
                <a:cs typeface="+mn-cs"/>
              </a:rPr>
              <a:t>network </a:t>
            </a:r>
            <a:r>
              <a:rPr lang="ja-JP" altLang="en-US" sz="2800">
                <a:latin typeface="Gill Sans MT" charset="0"/>
                <a:cs typeface="+mn-cs"/>
              </a:rPr>
              <a:t>“</a:t>
            </a:r>
            <a:r>
              <a:rPr lang="en-US" sz="2800">
                <a:latin typeface="Gill Sans MT" charset="0"/>
                <a:cs typeface="+mn-cs"/>
              </a:rPr>
              <a:t>flat</a:t>
            </a:r>
            <a:r>
              <a:rPr lang="ja-JP" altLang="en-US" sz="2800">
                <a:latin typeface="Gill Sans MT" charset="0"/>
                <a:cs typeface="+mn-cs"/>
              </a:rPr>
              <a:t>”</a:t>
            </a:r>
            <a:endParaRPr lang="en-US" sz="2800">
              <a:latin typeface="Gill Sans MT" charset="0"/>
              <a:cs typeface="+mn-cs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latin typeface="Gill Sans MT" charset="0"/>
                <a:cs typeface="+mn-cs"/>
              </a:rPr>
              <a:t>… not</a:t>
            </a:r>
            <a:r>
              <a:rPr lang="en-US" sz="2800">
                <a:latin typeface="Gill Sans MT" charset="0"/>
                <a:cs typeface="+mn-cs"/>
              </a:rPr>
              <a:t> true in practice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9933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8EB5ED7-5A0C-C94C-B3F0-92D5BC16C4CA}" type="slidenum">
              <a:rPr lang="en-US" smtClean="0">
                <a:latin typeface="Tahoma" charset="0"/>
              </a:rPr>
              <a:pPr>
                <a:defRPr/>
              </a:pPr>
              <a:t>101</a:t>
            </a:fld>
            <a:endParaRPr lang="en-US" smtClean="0">
              <a:latin typeface="Tahoma" charset="0"/>
            </a:endParaRP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495425"/>
            <a:ext cx="3810000" cy="42100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aggregate routers into regions,</a:t>
            </a:r>
            <a:r>
              <a:rPr lang="en-US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ja-JP" altLang="en-US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autonomous systems</a:t>
            </a:r>
            <a:r>
              <a:rPr lang="ja-JP" altLang="en-US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 (AS)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routers in same AS run same routing protocol</a:t>
            </a:r>
          </a:p>
          <a:p>
            <a:pPr lvl="1">
              <a:defRPr/>
            </a:pP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intra-AS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routing</a:t>
            </a:r>
            <a:r>
              <a:rPr lang="en-US">
                <a:latin typeface="Gill Sans MT" charset="0"/>
              </a:rPr>
              <a:t> protocol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routers in different AS can run different intra-AS routing protocol</a:t>
            </a:r>
          </a:p>
        </p:txBody>
      </p:sp>
      <p:sp>
        <p:nvSpPr>
          <p:cNvPr id="9933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500188"/>
            <a:ext cx="4000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gateway router: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at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>
                <a:latin typeface="Gill Sans MT" charset="0"/>
                <a:cs typeface="+mn-cs"/>
              </a:rPr>
              <a:t>edge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>
                <a:latin typeface="Gill Sans MT" charset="0"/>
                <a:cs typeface="+mn-cs"/>
              </a:rPr>
              <a:t> of its own AS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has  link to router in another AS</a:t>
            </a:r>
          </a:p>
        </p:txBody>
      </p:sp>
      <p:pic>
        <p:nvPicPr>
          <p:cNvPr id="1187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Hierarchical routing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0035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DF933ECD-A1CE-4243-9BB1-C3C9ADE6FAC1}" type="slidenum">
              <a:rPr lang="en-US" smtClean="0">
                <a:latin typeface="Tahoma" charset="0"/>
              </a:rPr>
              <a:pPr>
                <a:defRPr/>
              </a:pPr>
              <a:t>102</a:t>
            </a:fld>
            <a:endParaRPr lang="en-US" smtClean="0">
              <a:latin typeface="Tahoma" charset="0"/>
            </a:endParaRPr>
          </a:p>
        </p:txBody>
      </p:sp>
      <p:grpSp>
        <p:nvGrpSpPr>
          <p:cNvPr id="1198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198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288 w 1162"/>
                <a:gd name="T1" fmla="*/ 3887 h 543"/>
                <a:gd name="T2" fmla="*/ 1884 w 1162"/>
                <a:gd name="T3" fmla="*/ 328 h 543"/>
                <a:gd name="T4" fmla="*/ 4814 w 1162"/>
                <a:gd name="T5" fmla="*/ 1888 h 543"/>
                <a:gd name="T6" fmla="*/ 5860 w 1162"/>
                <a:gd name="T7" fmla="*/ 5723 h 543"/>
                <a:gd name="T8" fmla="*/ 5367 w 1162"/>
                <a:gd name="T9" fmla="*/ 10803 h 543"/>
                <a:gd name="T10" fmla="*/ 3000 w 1162"/>
                <a:gd name="T11" fmla="*/ 12963 h 543"/>
                <a:gd name="T12" fmla="*/ 449 w 1162"/>
                <a:gd name="T13" fmla="*/ 10526 h 543"/>
                <a:gd name="T14" fmla="*/ 288 w 1162"/>
                <a:gd name="T15" fmla="*/ 3887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11 w 1198"/>
                <a:gd name="T1" fmla="*/ 10505 h 451"/>
                <a:gd name="T2" fmla="*/ 227 w 1198"/>
                <a:gd name="T3" fmla="*/ 5157 h 451"/>
                <a:gd name="T4" fmla="*/ 564 w 1198"/>
                <a:gd name="T5" fmla="*/ 2836 h 451"/>
                <a:gd name="T6" fmla="*/ 1247 w 1198"/>
                <a:gd name="T7" fmla="*/ 1442 h 451"/>
                <a:gd name="T8" fmla="*/ 1491 w 1198"/>
                <a:gd name="T9" fmla="*/ 11433 h 451"/>
                <a:gd name="T10" fmla="*/ 1121 w 1198"/>
                <a:gd name="T11" fmla="*/ 23954 h 451"/>
                <a:gd name="T12" fmla="*/ 388 w 1198"/>
                <a:gd name="T13" fmla="*/ 24650 h 451"/>
                <a:gd name="T14" fmla="*/ 46 w 1198"/>
                <a:gd name="T15" fmla="*/ 19550 h 451"/>
                <a:gd name="T16" fmla="*/ 111 w 1198"/>
                <a:gd name="T17" fmla="*/ 10505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510 w 1583"/>
                <a:gd name="T1" fmla="*/ 474 h 682"/>
                <a:gd name="T2" fmla="*/ 1333 w 1583"/>
                <a:gd name="T3" fmla="*/ 157 h 682"/>
                <a:gd name="T4" fmla="*/ 2572 w 1583"/>
                <a:gd name="T5" fmla="*/ 42 h 682"/>
                <a:gd name="T6" fmla="*/ 3791 w 1583"/>
                <a:gd name="T7" fmla="*/ 409 h 682"/>
                <a:gd name="T8" fmla="*/ 5123 w 1583"/>
                <a:gd name="T9" fmla="*/ 903 h 682"/>
                <a:gd name="T10" fmla="*/ 4169 w 1583"/>
                <a:gd name="T11" fmla="*/ 1361 h 682"/>
                <a:gd name="T12" fmla="*/ 2261 w 1583"/>
                <a:gd name="T13" fmla="*/ 1387 h 682"/>
                <a:gd name="T14" fmla="*/ 290 w 1583"/>
                <a:gd name="T15" fmla="*/ 1260 h 682"/>
                <a:gd name="T16" fmla="*/ 510 w 1583"/>
                <a:gd name="T17" fmla="*/ 474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3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64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65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66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0367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68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69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3b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100370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71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72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73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0374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198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00478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79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1d</a:t>
                </a:r>
              </a:p>
            </p:txBody>
          </p:sp>
        </p:grpSp>
        <p:sp>
          <p:nvSpPr>
            <p:cNvPr id="100376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77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78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79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0380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81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82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3a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100383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84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85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86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0387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198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00476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77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1c</a:t>
                </a:r>
              </a:p>
            </p:txBody>
          </p:sp>
        </p:grpSp>
        <p:sp>
          <p:nvSpPr>
            <p:cNvPr id="100389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90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391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9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00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01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02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0403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04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05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2a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100406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cs typeface="+mn-cs"/>
                </a:rPr>
                <a:t>AS3</a:t>
              </a:r>
              <a:endParaRPr lang="en-US" smtClean="0">
                <a:cs typeface="+mn-cs"/>
              </a:endParaRPr>
            </a:p>
          </p:txBody>
        </p:sp>
        <p:sp>
          <p:nvSpPr>
            <p:cNvPr id="100407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cs typeface="+mn-cs"/>
                </a:rPr>
                <a:t>AS1</a:t>
              </a:r>
              <a:endParaRPr lang="en-US" smtClean="0">
                <a:cs typeface="+mn-cs"/>
              </a:endParaRPr>
            </a:p>
          </p:txBody>
        </p:sp>
        <p:sp>
          <p:nvSpPr>
            <p:cNvPr id="100408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AS2</a:t>
              </a:r>
            </a:p>
          </p:txBody>
        </p:sp>
        <p:sp>
          <p:nvSpPr>
            <p:cNvPr id="100409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10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11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12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0413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14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15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1a</a:t>
              </a:r>
              <a:endParaRPr lang="en-US" sz="2400" smtClean="0">
                <a:cs typeface="+mn-cs"/>
              </a:endParaRPr>
            </a:p>
          </p:txBody>
        </p:sp>
        <p:grpSp>
          <p:nvGrpSpPr>
            <p:cNvPr id="1198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00469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70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71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72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0473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74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75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2c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198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00462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63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64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65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0466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67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68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2b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198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00454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55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56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57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0458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199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00460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046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1b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  <p:sp>
          <p:nvSpPr>
            <p:cNvPr id="1198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0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198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00452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53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  <a:cs typeface="+mn-cs"/>
                  </a:rPr>
                  <a:t>Intra-AS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  <a:cs typeface="+mn-cs"/>
                  </a:rPr>
                  <a:t>Routing 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  <a:cs typeface="+mn-cs"/>
                  </a:rPr>
                  <a:t>algorithm</a:t>
                </a:r>
              </a:p>
            </p:txBody>
          </p:sp>
        </p:grpSp>
        <p:grpSp>
          <p:nvGrpSpPr>
            <p:cNvPr id="1198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00450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51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  <a:cs typeface="+mn-cs"/>
                  </a:rPr>
                  <a:t>Inter-AS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  <a:cs typeface="+mn-cs"/>
                  </a:rPr>
                  <a:t>Routing 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  <a:cs typeface="+mn-cs"/>
                  </a:rPr>
                  <a:t>algorithm</a:t>
                </a:r>
              </a:p>
            </p:txBody>
          </p:sp>
        </p:grpSp>
        <p:sp>
          <p:nvSpPr>
            <p:cNvPr id="100423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400">
                  <a:cs typeface="+mn-cs"/>
                </a:rPr>
                <a:t>Forwarding</a:t>
              </a:r>
            </a:p>
            <a:p>
              <a:pPr algn="ctr" eaLnBrk="1" hangingPunct="1">
                <a:defRPr/>
              </a:pPr>
              <a:r>
                <a:rPr lang="en-US" sz="1400">
                  <a:cs typeface="+mn-cs"/>
                </a:rPr>
                <a:t>table</a:t>
              </a:r>
            </a:p>
          </p:txBody>
        </p:sp>
        <p:sp>
          <p:nvSpPr>
            <p:cNvPr id="1198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8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00442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43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44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0445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0446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199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00448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0449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3c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  <p:sp>
          <p:nvSpPr>
            <p:cNvPr id="100427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28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29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30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31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32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33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34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35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36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37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38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39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40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0441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159125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intra-AS sets entries for internal dests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inter-AS &amp; intra-AS sets entries for external dests </a:t>
            </a:r>
          </a:p>
        </p:txBody>
      </p:sp>
      <p:pic>
        <p:nvPicPr>
          <p:cNvPr id="119814" name="Picture 1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0137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7269F5EB-5CA4-1F47-86F9-7495900AF220}" type="slidenum">
              <a:rPr lang="en-US" smtClean="0">
                <a:latin typeface="Tahoma" charset="0"/>
              </a:rPr>
              <a:pPr>
                <a:defRPr/>
              </a:pPr>
              <a:t>103</a:t>
            </a:fld>
            <a:endParaRPr lang="en-US" smtClean="0">
              <a:latin typeface="Tahoma" charset="0"/>
            </a:endParaRPr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suppose router in AS1 receives datagram destined outside of AS1: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AS1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>
                <a:latin typeface="Gill Sans MT" charset="0"/>
                <a:cs typeface="+mn-cs"/>
              </a:rPr>
              <a:t>learn which dests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>
                <a:latin typeface="Gill Sans MT" charset="0"/>
                <a:cs typeface="+mn-cs"/>
              </a:rPr>
              <a:t>propagate this reachability info to all routers in AS1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job of inter-AS routing!</a:t>
            </a:r>
          </a:p>
        </p:txBody>
      </p:sp>
      <p:sp>
        <p:nvSpPr>
          <p:cNvPr id="1208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AS3</a:t>
            </a:r>
            <a:endParaRPr lang="en-US" smtClean="0">
              <a:cs typeface="+mn-cs"/>
            </a:endParaRPr>
          </a:p>
        </p:txBody>
      </p:sp>
      <p:sp>
        <p:nvSpPr>
          <p:cNvPr id="101388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AS2</a:t>
            </a:r>
          </a:p>
        </p:txBody>
      </p:sp>
      <p:sp>
        <p:nvSpPr>
          <p:cNvPr id="101389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1390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1391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08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01490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91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92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93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1494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95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96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3b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208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01482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83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84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85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1486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09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01488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89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3c</a:t>
                </a:r>
                <a:endParaRPr lang="en-US" sz="2400" smtClean="0">
                  <a:cs typeface="+mn-cs"/>
                </a:endParaRPr>
              </a:p>
            </p:txBody>
          </p:sp>
        </p:grpSp>
      </p:grpSp>
      <p:grpSp>
        <p:nvGrpSpPr>
          <p:cNvPr id="1208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209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01476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77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78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79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1480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81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1475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3a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208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208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06 w 1583"/>
                <a:gd name="T1" fmla="*/ 268 h 682"/>
                <a:gd name="T2" fmla="*/ 541 w 1583"/>
                <a:gd name="T3" fmla="*/ 89 h 682"/>
                <a:gd name="T4" fmla="*/ 1045 w 1583"/>
                <a:gd name="T5" fmla="*/ 25 h 682"/>
                <a:gd name="T6" fmla="*/ 1539 w 1583"/>
                <a:gd name="T7" fmla="*/ 232 h 682"/>
                <a:gd name="T8" fmla="*/ 2080 w 1583"/>
                <a:gd name="T9" fmla="*/ 512 h 682"/>
                <a:gd name="T10" fmla="*/ 1693 w 1583"/>
                <a:gd name="T11" fmla="*/ 770 h 682"/>
                <a:gd name="T12" fmla="*/ 918 w 1583"/>
                <a:gd name="T13" fmla="*/ 786 h 682"/>
                <a:gd name="T14" fmla="*/ 119 w 1583"/>
                <a:gd name="T15" fmla="*/ 713 h 682"/>
                <a:gd name="T16" fmla="*/ 206 w 1583"/>
                <a:gd name="T17" fmla="*/ 26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2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cs typeface="+mn-cs"/>
                </a:rPr>
                <a:t>AS1</a:t>
              </a:r>
              <a:endParaRPr lang="en-US" smtClean="0">
                <a:cs typeface="+mn-cs"/>
              </a:endParaRPr>
            </a:p>
          </p:txBody>
        </p:sp>
        <p:sp>
          <p:nvSpPr>
            <p:cNvPr id="101433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34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35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36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37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38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08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01466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67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68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69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1470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209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01472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147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1c</a:t>
                  </a:r>
                </a:p>
              </p:txBody>
            </p:sp>
          </p:grpSp>
        </p:grpSp>
        <p:grpSp>
          <p:nvGrpSpPr>
            <p:cNvPr id="1208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01459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60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61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62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1463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64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65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1a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208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01451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52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53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54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1455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209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01457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145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1d</a:t>
                  </a:r>
                </a:p>
              </p:txBody>
            </p:sp>
          </p:grpSp>
        </p:grpSp>
        <p:grpSp>
          <p:nvGrpSpPr>
            <p:cNvPr id="1208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01443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44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45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1446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1447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209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01449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1450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1b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</p:grpSp>
      <p:grpSp>
        <p:nvGrpSpPr>
          <p:cNvPr id="1208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01424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25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26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27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1428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29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30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2a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101397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1398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1399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1400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08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01417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18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19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20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1421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22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23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2c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208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01410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11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12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13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1414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15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1416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2b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101403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other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networks</a:t>
            </a:r>
          </a:p>
        </p:txBody>
      </p:sp>
      <p:sp>
        <p:nvSpPr>
          <p:cNvPr id="1208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5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other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networks</a:t>
            </a:r>
          </a:p>
        </p:txBody>
      </p:sp>
      <p:sp>
        <p:nvSpPr>
          <p:cNvPr id="101406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8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864" name="Picture 1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A23ABE81-8C3B-EB44-9C81-D3C36BF85438}" type="slidenum">
              <a:rPr lang="en-US" smtClean="0">
                <a:latin typeface="Tahoma" charset="0"/>
              </a:rPr>
              <a:pPr>
                <a:defRPr/>
              </a:pPr>
              <a:t>104</a:t>
            </a:fld>
            <a:endParaRPr lang="en-US" smtClean="0">
              <a:latin typeface="Tahoma" charset="0"/>
            </a:endParaRPr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450"/>
            <a:ext cx="8212138" cy="1143000"/>
          </a:xfrm>
        </p:spPr>
        <p:txBody>
          <a:bodyPr/>
          <a:lstStyle/>
          <a:p>
            <a:pPr>
              <a:defRPr/>
            </a:pPr>
            <a:r>
              <a:rPr lang="en-US" sz="3200">
                <a:latin typeface="Gill Sans MT" charset="0"/>
                <a:cs typeface="+mj-cs"/>
              </a:rPr>
              <a:t>Example: setting forwarding table in router 1d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249363"/>
            <a:ext cx="8505825" cy="3346450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suppose AS1 learns (via inter-AS protocol) that subnet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x</a:t>
            </a:r>
            <a:r>
              <a:rPr lang="en-US" sz="2400">
                <a:latin typeface="Gill Sans MT" charset="0"/>
                <a:cs typeface="+mn-cs"/>
              </a:rPr>
              <a:t> reachable via AS3 (gateway 1c), but not via AS2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inter-AS protocol propagates reachability info to all internal routers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router 1d determines from intra-AS routing info that its interface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I</a:t>
            </a:r>
            <a:r>
              <a:rPr lang="en-US" sz="2400">
                <a:latin typeface="Gill Sans MT" charset="0"/>
                <a:cs typeface="+mn-cs"/>
              </a:rPr>
              <a:t>  is on the least cost path to 1c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installs forwarding table entry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(x,I)</a:t>
            </a:r>
            <a:endParaRPr lang="en-US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21861" name="Freeform 4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Freeform 5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Freeform 6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Freeform 7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Text Box 8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AS3</a:t>
            </a:r>
            <a:endParaRPr lang="en-US" smtClean="0">
              <a:cs typeface="+mn-cs"/>
            </a:endParaRPr>
          </a:p>
        </p:txBody>
      </p:sp>
      <p:sp>
        <p:nvSpPr>
          <p:cNvPr id="102411" name="Text Box 9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AS2</a:t>
            </a:r>
          </a:p>
        </p:txBody>
      </p:sp>
      <p:sp>
        <p:nvSpPr>
          <p:cNvPr id="102412" name="Line 10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3" name="Line 11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14" name="Line 12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1870" name="Group 13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02517" name="Oval 14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518" name="Line 15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519" name="Line 16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520" name="Rectangle 17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2521" name="Oval 18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522" name="Rectangle 19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523" name="Text Box 20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3b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21871" name="Group 21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02509" name="Oval 22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510" name="Line 23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511" name="Line 24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512" name="Rectangle 25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2513" name="Oval 26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1969" name="Group 27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02515" name="Rectangle 2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516" name="Text Box 29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3c</a:t>
                </a:r>
                <a:endParaRPr lang="en-US" sz="2400" smtClean="0">
                  <a:cs typeface="+mn-cs"/>
                </a:endParaRPr>
              </a:p>
            </p:txBody>
          </p:sp>
        </p:grpSp>
      </p:grpSp>
      <p:grpSp>
        <p:nvGrpSpPr>
          <p:cNvPr id="121872" name="Group 30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21956" name="Group 31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02503" name="Oval 32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504" name="Line 33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505" name="Line 34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506" name="Rectangle 35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2507" name="Oval 36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508" name="Rectangle 37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2502" name="Text Box 38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3a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21873" name="Group 39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21913" name="Freeform 40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06 w 1583"/>
                <a:gd name="T1" fmla="*/ 268 h 682"/>
                <a:gd name="T2" fmla="*/ 541 w 1583"/>
                <a:gd name="T3" fmla="*/ 89 h 682"/>
                <a:gd name="T4" fmla="*/ 1045 w 1583"/>
                <a:gd name="T5" fmla="*/ 25 h 682"/>
                <a:gd name="T6" fmla="*/ 1539 w 1583"/>
                <a:gd name="T7" fmla="*/ 232 h 682"/>
                <a:gd name="T8" fmla="*/ 2080 w 1583"/>
                <a:gd name="T9" fmla="*/ 512 h 682"/>
                <a:gd name="T10" fmla="*/ 1693 w 1583"/>
                <a:gd name="T11" fmla="*/ 770 h 682"/>
                <a:gd name="T12" fmla="*/ 918 w 1583"/>
                <a:gd name="T13" fmla="*/ 786 h 682"/>
                <a:gd name="T14" fmla="*/ 119 w 1583"/>
                <a:gd name="T15" fmla="*/ 713 h 682"/>
                <a:gd name="T16" fmla="*/ 206 w 1583"/>
                <a:gd name="T17" fmla="*/ 26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9" name="Text Box 41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cs typeface="+mn-cs"/>
                </a:rPr>
                <a:t>AS1</a:t>
              </a:r>
              <a:endParaRPr lang="en-US" smtClean="0">
                <a:cs typeface="+mn-cs"/>
              </a:endParaRPr>
            </a:p>
          </p:txBody>
        </p:sp>
        <p:sp>
          <p:nvSpPr>
            <p:cNvPr id="102460" name="Line 42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61" name="Line 43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62" name="Line 44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63" name="Line 45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64" name="Line 46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65" name="Line 47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1921" name="Group 48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02493" name="Oval 49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94" name="Line 50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95" name="Line 51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96" name="Rectangle 52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2497" name="Oval 53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21953" name="Group 54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02499" name="Rectangle 5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50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1c</a:t>
                  </a:r>
                </a:p>
              </p:txBody>
            </p:sp>
          </p:grpSp>
        </p:grpSp>
        <p:grpSp>
          <p:nvGrpSpPr>
            <p:cNvPr id="121922" name="Group 57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02486" name="Oval 58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87" name="Line 59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88" name="Line 60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89" name="Rectangle 61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2490" name="Oval 62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91" name="Rectangle 63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92" name="Text Box 64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1a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21923" name="Group 65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02478" name="Oval 66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79" name="Line 67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80" name="Line 68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81" name="Rectangle 69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2482" name="Oval 70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21938" name="Group 71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02484" name="Rectangle 7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48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1d</a:t>
                  </a:r>
                </a:p>
              </p:txBody>
            </p:sp>
          </p:grpSp>
        </p:grpSp>
        <p:grpSp>
          <p:nvGrpSpPr>
            <p:cNvPr id="121924" name="Group 74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02470" name="Oval 75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71" name="Line 76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72" name="Line 77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73" name="Rectangle 78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2474" name="Oval 79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21930" name="Group 80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02476" name="Rectangle 8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2477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1b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</p:grpSp>
      <p:grpSp>
        <p:nvGrpSpPr>
          <p:cNvPr id="121874" name="Group 83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02451" name="Oval 84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52" name="Line 85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53" name="Line 86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54" name="Rectangle 87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2455" name="Oval 88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56" name="Rectangle 89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57" name="Text Box 90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2a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102420" name="Line 91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1" name="Line 92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2" name="Line 93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23" name="Line 94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1879" name="Group 95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02444" name="Oval 96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45" name="Line 97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46" name="Line 98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47" name="Rectangle 99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2448" name="Oval 100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49" name="Rectangle 101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50" name="Text Box 102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2c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21880" name="Group 103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02437" name="Oval 104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38" name="Line 105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39" name="Line 106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40" name="Rectangle 107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2441" name="Oval 108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42" name="Rectangle 109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43" name="Text Box 110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2b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102426" name="Text Box 111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other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networks</a:t>
            </a:r>
          </a:p>
        </p:txBody>
      </p:sp>
      <p:sp>
        <p:nvSpPr>
          <p:cNvPr id="121882" name="Freeform 112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8" name="Text Box 113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other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networks</a:t>
            </a:r>
          </a:p>
        </p:txBody>
      </p:sp>
      <p:sp>
        <p:nvSpPr>
          <p:cNvPr id="102429" name="Line 114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1885" name="Freeform 115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6" name="Freeform 116"/>
          <p:cNvSpPr>
            <a:spLocks/>
          </p:cNvSpPr>
          <p:nvPr/>
        </p:nvSpPr>
        <p:spPr bwMode="auto">
          <a:xfrm>
            <a:off x="3552825" y="3990975"/>
            <a:ext cx="973138" cy="795338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2" name="Text Box 117"/>
          <p:cNvSpPr txBox="1">
            <a:spLocks noChangeArrowheads="1"/>
          </p:cNvSpPr>
          <p:nvPr/>
        </p:nvSpPr>
        <p:spPr bwMode="auto">
          <a:xfrm>
            <a:off x="3875088" y="41481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cs typeface="+mn-cs"/>
              </a:rPr>
              <a:t>x</a:t>
            </a:r>
          </a:p>
        </p:txBody>
      </p:sp>
      <p:sp>
        <p:nvSpPr>
          <p:cNvPr id="102433" name="Line 118"/>
          <p:cNvSpPr>
            <a:spLocks noChangeShapeType="1"/>
          </p:cNvSpPr>
          <p:nvPr/>
        </p:nvSpPr>
        <p:spPr bwMode="auto">
          <a:xfrm flipH="1">
            <a:off x="3857625" y="3690938"/>
            <a:ext cx="1316038" cy="2219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434" name="Text Box 119"/>
          <p:cNvSpPr txBox="1">
            <a:spLocks noChangeArrowheads="1"/>
          </p:cNvSpPr>
          <p:nvPr/>
        </p:nvSpPr>
        <p:spPr bwMode="auto">
          <a:xfrm rot="-1061543">
            <a:off x="2935288" y="387826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400" smtClean="0">
                <a:cs typeface="+mn-cs"/>
              </a:rPr>
              <a:t>…</a:t>
            </a:r>
          </a:p>
        </p:txBody>
      </p:sp>
      <p:sp>
        <p:nvSpPr>
          <p:cNvPr id="121890" name="Freeform 120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891" name="Picture 121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79216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0342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F696C261-C1F6-E744-BBCE-A3EE897CEA2A}" type="slidenum">
              <a:rPr lang="en-US" smtClean="0">
                <a:latin typeface="Tahoma" charset="0"/>
              </a:rPr>
              <a:pPr>
                <a:defRPr/>
              </a:pPr>
              <a:t>105</a:t>
            </a:fld>
            <a:endParaRPr lang="en-US" smtClean="0">
              <a:latin typeface="Tahoma" charset="0"/>
            </a:endParaRPr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44475"/>
            <a:ext cx="8764588" cy="954088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Example: choosing among multiple ASes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562100"/>
            <a:ext cx="7991475" cy="275431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>
                <a:latin typeface="Gill Sans MT" charset="0"/>
                <a:cs typeface="+mn-cs"/>
              </a:rPr>
              <a:t>now suppose AS1 learns from inter-AS protocol that subnet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x</a:t>
            </a:r>
            <a:r>
              <a:rPr lang="en-US" sz="2400">
                <a:latin typeface="Gill Sans MT" charset="0"/>
                <a:cs typeface="+mn-cs"/>
              </a:rPr>
              <a:t> is reachable from AS3 </a:t>
            </a:r>
            <a:r>
              <a:rPr lang="en-US" sz="2400" i="1">
                <a:latin typeface="Gill Sans MT" charset="0"/>
                <a:cs typeface="+mn-cs"/>
              </a:rPr>
              <a:t>and</a:t>
            </a:r>
            <a:r>
              <a:rPr lang="en-US" sz="2400">
                <a:latin typeface="Gill Sans MT" charset="0"/>
                <a:cs typeface="+mn-cs"/>
              </a:rPr>
              <a:t> from AS2.</a:t>
            </a:r>
          </a:p>
          <a:p>
            <a:pPr>
              <a:lnSpc>
                <a:spcPct val="80000"/>
              </a:lnSpc>
              <a:defRPr/>
            </a:pPr>
            <a:r>
              <a:rPr lang="en-US" sz="2400">
                <a:latin typeface="Gill Sans MT" charset="0"/>
                <a:cs typeface="+mn-cs"/>
              </a:rPr>
              <a:t>to configure forwarding table, router 1d must determine which gateway it should forward packets towards for dest </a:t>
            </a: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x </a:t>
            </a:r>
            <a:r>
              <a:rPr lang="en-US" sz="240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>
                <a:latin typeface="Gill Sans MT" charset="0"/>
              </a:rPr>
              <a:t>this is also job of inter-AS routing protocol!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122885" name="Freeform 4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Freeform 5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Freeform 6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8" name="Freeform 7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Text Box 8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AS3</a:t>
            </a:r>
            <a:endParaRPr lang="en-US" smtClean="0">
              <a:cs typeface="+mn-cs"/>
            </a:endParaRPr>
          </a:p>
        </p:txBody>
      </p:sp>
      <p:sp>
        <p:nvSpPr>
          <p:cNvPr id="103435" name="Text Box 9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AS2</a:t>
            </a:r>
          </a:p>
        </p:txBody>
      </p:sp>
      <p:sp>
        <p:nvSpPr>
          <p:cNvPr id="103436" name="Line 10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37" name="Line 11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38" name="Line 12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2894" name="Group 13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03544" name="Oval 14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545" name="Line 15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546" name="Line 16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547" name="Rectangle 17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3548" name="Oval 18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549" name="Rectangle 19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550" name="Text Box 20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3b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22895" name="Group 21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03536" name="Oval 22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537" name="Line 23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538" name="Line 24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539" name="Rectangle 25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3540" name="Oval 26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2996" name="Group 27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03542" name="Rectangle 2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43" name="Text Box 29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3c</a:t>
                </a:r>
                <a:endParaRPr lang="en-US" sz="2400" smtClean="0">
                  <a:cs typeface="+mn-cs"/>
                </a:endParaRPr>
              </a:p>
            </p:txBody>
          </p:sp>
        </p:grpSp>
      </p:grpSp>
      <p:grpSp>
        <p:nvGrpSpPr>
          <p:cNvPr id="122896" name="Group 30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22983" name="Group 31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03530" name="Oval 32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31" name="Line 33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32" name="Line 34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33" name="Rectangle 35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3534" name="Oval 36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35" name="Rectangle 37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03529" name="Text Box 38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3a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22897" name="Group 39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22940" name="Freeform 40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06 w 1583"/>
                <a:gd name="T1" fmla="*/ 268 h 682"/>
                <a:gd name="T2" fmla="*/ 541 w 1583"/>
                <a:gd name="T3" fmla="*/ 89 h 682"/>
                <a:gd name="T4" fmla="*/ 1045 w 1583"/>
                <a:gd name="T5" fmla="*/ 25 h 682"/>
                <a:gd name="T6" fmla="*/ 1539 w 1583"/>
                <a:gd name="T7" fmla="*/ 232 h 682"/>
                <a:gd name="T8" fmla="*/ 2080 w 1583"/>
                <a:gd name="T9" fmla="*/ 512 h 682"/>
                <a:gd name="T10" fmla="*/ 1693 w 1583"/>
                <a:gd name="T11" fmla="*/ 770 h 682"/>
                <a:gd name="T12" fmla="*/ 918 w 1583"/>
                <a:gd name="T13" fmla="*/ 786 h 682"/>
                <a:gd name="T14" fmla="*/ 119 w 1583"/>
                <a:gd name="T15" fmla="*/ 713 h 682"/>
                <a:gd name="T16" fmla="*/ 206 w 1583"/>
                <a:gd name="T17" fmla="*/ 26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6" name="Text Box 41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cs typeface="+mn-cs"/>
                </a:rPr>
                <a:t>AS1</a:t>
              </a:r>
              <a:endParaRPr lang="en-US" smtClean="0">
                <a:cs typeface="+mn-cs"/>
              </a:endParaRPr>
            </a:p>
          </p:txBody>
        </p:sp>
        <p:sp>
          <p:nvSpPr>
            <p:cNvPr id="103487" name="Line 42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88" name="Line 43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89" name="Line 44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90" name="Line 45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91" name="Line 46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92" name="Line 47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2948" name="Group 48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03520" name="Oval 49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21" name="Line 50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22" name="Line 51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23" name="Rectangle 52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3524" name="Oval 53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22980" name="Group 54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03526" name="Rectangle 5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527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1c</a:t>
                  </a:r>
                </a:p>
              </p:txBody>
            </p:sp>
          </p:grpSp>
        </p:grpSp>
        <p:grpSp>
          <p:nvGrpSpPr>
            <p:cNvPr id="122949" name="Group 57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03513" name="Oval 58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14" name="Line 59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15" name="Line 60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16" name="Rectangle 61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3517" name="Oval 62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18" name="Rectangle 63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19" name="Text Box 64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1a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22950" name="Group 65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03505" name="Oval 66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06" name="Line 67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07" name="Line 68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08" name="Rectangle 69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3509" name="Oval 70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22965" name="Group 71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03511" name="Rectangle 7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512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1d</a:t>
                  </a:r>
                </a:p>
              </p:txBody>
            </p:sp>
          </p:grpSp>
        </p:grpSp>
        <p:grpSp>
          <p:nvGrpSpPr>
            <p:cNvPr id="122951" name="Group 74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03497" name="Oval 75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498" name="Line 76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499" name="Line 77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500" name="Rectangle 78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03501" name="Oval 79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22957" name="Group 80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03503" name="Rectangle 8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504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1b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</p:grpSp>
      <p:grpSp>
        <p:nvGrpSpPr>
          <p:cNvPr id="122898" name="Group 83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03478" name="Oval 84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9" name="Line 85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80" name="Line 86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81" name="Rectangle 87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3482" name="Oval 88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83" name="Rectangle 89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84" name="Text Box 90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2a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103444" name="Line 91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45" name="Line 92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46" name="Line 93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47" name="Line 94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2903" name="Group 95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03471" name="Oval 96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2" name="Line 97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3" name="Line 98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4" name="Rectangle 99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3475" name="Oval 100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6" name="Rectangle 101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7" name="Text Box 102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2c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22904" name="Group 103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03464" name="Oval 104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65" name="Line 105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66" name="Line 106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67" name="Rectangle 107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3468" name="Oval 108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69" name="Rectangle 109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0" name="Text Box 110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2b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103450" name="Text Box 111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other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networks</a:t>
            </a:r>
          </a:p>
        </p:txBody>
      </p:sp>
      <p:sp>
        <p:nvSpPr>
          <p:cNvPr id="122906" name="Freeform 112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2" name="Text Box 113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other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networks</a:t>
            </a:r>
          </a:p>
        </p:txBody>
      </p:sp>
      <p:sp>
        <p:nvSpPr>
          <p:cNvPr id="103453" name="Line 114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09" name="Freeform 115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0" name="Freeform 116"/>
          <p:cNvSpPr>
            <a:spLocks/>
          </p:cNvSpPr>
          <p:nvPr/>
        </p:nvSpPr>
        <p:spPr bwMode="auto">
          <a:xfrm>
            <a:off x="3552825" y="3990975"/>
            <a:ext cx="973138" cy="795338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6" name="Text Box 117"/>
          <p:cNvSpPr txBox="1">
            <a:spLocks noChangeArrowheads="1"/>
          </p:cNvSpPr>
          <p:nvPr/>
        </p:nvSpPr>
        <p:spPr bwMode="auto">
          <a:xfrm>
            <a:off x="3875088" y="41481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cs typeface="+mn-cs"/>
              </a:rPr>
              <a:t>x</a:t>
            </a:r>
          </a:p>
        </p:txBody>
      </p:sp>
      <p:sp>
        <p:nvSpPr>
          <p:cNvPr id="103457" name="Text Box 118"/>
          <p:cNvSpPr txBox="1">
            <a:spLocks noChangeArrowheads="1"/>
          </p:cNvSpPr>
          <p:nvPr/>
        </p:nvSpPr>
        <p:spPr bwMode="auto">
          <a:xfrm rot="2261289">
            <a:off x="4338638" y="4397375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400" smtClean="0">
                <a:cs typeface="+mn-cs"/>
              </a:rPr>
              <a:t>……</a:t>
            </a:r>
          </a:p>
        </p:txBody>
      </p:sp>
      <p:sp>
        <p:nvSpPr>
          <p:cNvPr id="103458" name="Text Box 119"/>
          <p:cNvSpPr txBox="1">
            <a:spLocks noChangeArrowheads="1"/>
          </p:cNvSpPr>
          <p:nvPr/>
        </p:nvSpPr>
        <p:spPr bwMode="auto">
          <a:xfrm rot="-1061543">
            <a:off x="2935288" y="387826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400" smtClean="0">
                <a:cs typeface="+mn-cs"/>
              </a:rPr>
              <a:t>…</a:t>
            </a:r>
          </a:p>
        </p:txBody>
      </p:sp>
      <p:sp>
        <p:nvSpPr>
          <p:cNvPr id="103459" name="Line 120"/>
          <p:cNvSpPr>
            <a:spLocks noChangeShapeType="1"/>
          </p:cNvSpPr>
          <p:nvPr/>
        </p:nvSpPr>
        <p:spPr bwMode="auto">
          <a:xfrm flipV="1">
            <a:off x="3981450" y="6088063"/>
            <a:ext cx="423863" cy="146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15" name="Freeform 121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61" name="Line 122"/>
          <p:cNvSpPr>
            <a:spLocks noChangeShapeType="1"/>
          </p:cNvSpPr>
          <p:nvPr/>
        </p:nvSpPr>
        <p:spPr bwMode="auto">
          <a:xfrm flipV="1">
            <a:off x="3989388" y="5603875"/>
            <a:ext cx="0" cy="593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462" name="Text Box 123"/>
          <p:cNvSpPr txBox="1">
            <a:spLocks noChangeArrowheads="1"/>
          </p:cNvSpPr>
          <p:nvPr/>
        </p:nvSpPr>
        <p:spPr bwMode="auto">
          <a:xfrm>
            <a:off x="3789363" y="61436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0000"/>
                </a:solidFill>
                <a:cs typeface="+mn-cs"/>
              </a:rPr>
              <a:t>?</a:t>
            </a:r>
          </a:p>
        </p:txBody>
      </p:sp>
      <p:pic>
        <p:nvPicPr>
          <p:cNvPr id="122918" name="Picture 1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04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A1FB66C3-F714-1F42-BAD8-B310BFBA59AE}" type="slidenum">
              <a:rPr lang="en-US" smtClean="0">
                <a:latin typeface="Tahoma" charset="0"/>
              </a:rPr>
              <a:pPr>
                <a:defRPr/>
              </a:pPr>
              <a:t>106</a:t>
            </a:fld>
            <a:endParaRPr lang="en-US" smtClean="0">
              <a:latin typeface="Tahoma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113" y="4514850"/>
            <a:ext cx="1800225" cy="1417638"/>
            <a:chOff x="265113" y="4514850"/>
            <a:chExt cx="1800225" cy="1417638"/>
          </a:xfrm>
        </p:grpSpPr>
        <p:sp>
          <p:nvSpPr>
            <p:cNvPr id="104456" name="Rectangle 3"/>
            <p:cNvSpPr>
              <a:spLocks noChangeArrowheads="1"/>
            </p:cNvSpPr>
            <p:nvPr/>
          </p:nvSpPr>
          <p:spPr bwMode="auto">
            <a:xfrm>
              <a:off x="265113" y="4514850"/>
              <a:ext cx="1800225" cy="14176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457" name="Text Box 4"/>
            <p:cNvSpPr txBox="1">
              <a:spLocks noChangeArrowheads="1"/>
            </p:cNvSpPr>
            <p:nvPr/>
          </p:nvSpPr>
          <p:spPr bwMode="auto">
            <a:xfrm>
              <a:off x="523875" y="4718050"/>
              <a:ext cx="184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400" smtClean="0">
                <a:cs typeface="+mn-cs"/>
              </a:endParaRPr>
            </a:p>
          </p:txBody>
        </p:sp>
        <p:sp>
          <p:nvSpPr>
            <p:cNvPr id="104458" name="Text Box 5"/>
            <p:cNvSpPr txBox="1">
              <a:spLocks noChangeArrowheads="1"/>
            </p:cNvSpPr>
            <p:nvPr/>
          </p:nvSpPr>
          <p:spPr bwMode="auto">
            <a:xfrm>
              <a:off x="282575" y="4660900"/>
              <a:ext cx="1760538" cy="954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learn from inter-AS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protocol that subnet </a:t>
              </a:r>
            </a:p>
            <a:p>
              <a:pPr algn="ctr" eaLnBrk="1" hangingPunct="1">
                <a:defRPr/>
              </a:pPr>
              <a:r>
                <a:rPr lang="en-US" sz="1400" i="1" dirty="0" smtClean="0">
                  <a:solidFill>
                    <a:srgbClr val="CC0000"/>
                  </a:solidFill>
                  <a:cs typeface="+mn-cs"/>
                </a:rPr>
                <a:t>x </a:t>
              </a:r>
              <a:r>
                <a:rPr lang="en-US" sz="1400" dirty="0" smtClean="0">
                  <a:cs typeface="+mn-cs"/>
                </a:rPr>
                <a:t>is reachable via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multiple gateways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65338" y="4538663"/>
            <a:ext cx="2271712" cy="1404937"/>
            <a:chOff x="2065338" y="4538663"/>
            <a:chExt cx="2272486" cy="1404938"/>
          </a:xfrm>
        </p:grpSpPr>
        <p:sp>
          <p:nvSpPr>
            <p:cNvPr id="104460" name="Rectangle 7"/>
            <p:cNvSpPr>
              <a:spLocks noChangeArrowheads="1"/>
            </p:cNvSpPr>
            <p:nvPr/>
          </p:nvSpPr>
          <p:spPr bwMode="auto">
            <a:xfrm>
              <a:off x="2370242" y="4538663"/>
              <a:ext cx="1800838" cy="1404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462" name="Text Box 9"/>
            <p:cNvSpPr txBox="1">
              <a:spLocks noChangeArrowheads="1"/>
            </p:cNvSpPr>
            <p:nvPr/>
          </p:nvSpPr>
          <p:spPr bwMode="auto">
            <a:xfrm>
              <a:off x="2227318" y="4541838"/>
              <a:ext cx="2110506" cy="1385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use routing info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from intra-AS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protocol to determine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costs of least-cost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paths to each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of the gateways</a:t>
              </a:r>
            </a:p>
          </p:txBody>
        </p:sp>
        <p:sp>
          <p:nvSpPr>
            <p:cNvPr id="104465" name="Line 12"/>
            <p:cNvSpPr>
              <a:spLocks noChangeShapeType="1"/>
            </p:cNvSpPr>
            <p:nvPr/>
          </p:nvSpPr>
          <p:spPr bwMode="auto">
            <a:xfrm flipV="1">
              <a:off x="2065338" y="5176838"/>
              <a:ext cx="295376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76713" y="4527550"/>
            <a:ext cx="2200275" cy="1403350"/>
            <a:chOff x="4176713" y="4527550"/>
            <a:chExt cx="2200275" cy="1403350"/>
          </a:xfrm>
        </p:grpSpPr>
        <p:sp>
          <p:nvSpPr>
            <p:cNvPr id="104459" name="Rectangle 6"/>
            <p:cNvSpPr>
              <a:spLocks noChangeArrowheads="1"/>
            </p:cNvSpPr>
            <p:nvPr/>
          </p:nvSpPr>
          <p:spPr bwMode="auto">
            <a:xfrm>
              <a:off x="4567238" y="4527550"/>
              <a:ext cx="1800225" cy="140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463" name="Text Box 10"/>
            <p:cNvSpPr txBox="1">
              <a:spLocks noChangeArrowheads="1"/>
            </p:cNvSpPr>
            <p:nvPr/>
          </p:nvSpPr>
          <p:spPr bwMode="auto">
            <a:xfrm>
              <a:off x="4576763" y="4662488"/>
              <a:ext cx="1800225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>
                  <a:cs typeface="+mn-cs"/>
                </a:rPr>
                <a:t>hot potato routing:</a:t>
              </a:r>
            </a:p>
            <a:p>
              <a:pPr algn="ctr" eaLnBrk="1" hangingPunct="1">
                <a:defRPr/>
              </a:pPr>
              <a:r>
                <a:rPr lang="en-US" sz="1400" smtClean="0">
                  <a:cs typeface="+mn-cs"/>
                </a:rPr>
                <a:t>choose the gateway</a:t>
              </a:r>
            </a:p>
            <a:p>
              <a:pPr algn="ctr" eaLnBrk="1" hangingPunct="1">
                <a:defRPr/>
              </a:pPr>
              <a:r>
                <a:rPr lang="en-US" sz="1400" smtClean="0">
                  <a:cs typeface="+mn-cs"/>
                </a:rPr>
                <a:t>that has the </a:t>
              </a:r>
            </a:p>
            <a:p>
              <a:pPr algn="ctr" eaLnBrk="1" hangingPunct="1">
                <a:defRPr/>
              </a:pPr>
              <a:r>
                <a:rPr lang="en-US" sz="1400" smtClean="0">
                  <a:cs typeface="+mn-cs"/>
                </a:rPr>
                <a:t>smallest least cost</a:t>
              </a:r>
            </a:p>
          </p:txBody>
        </p:sp>
        <p:sp>
          <p:nvSpPr>
            <p:cNvPr id="104466" name="Line 13"/>
            <p:cNvSpPr>
              <a:spLocks noChangeShapeType="1"/>
            </p:cNvSpPr>
            <p:nvPr/>
          </p:nvSpPr>
          <p:spPr bwMode="auto">
            <a:xfrm>
              <a:off x="4176713" y="5176838"/>
              <a:ext cx="3794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70638" y="4508500"/>
            <a:ext cx="2282825" cy="1409700"/>
            <a:chOff x="6370638" y="4508500"/>
            <a:chExt cx="2283384" cy="1409701"/>
          </a:xfrm>
        </p:grpSpPr>
        <p:sp>
          <p:nvSpPr>
            <p:cNvPr id="104461" name="Rectangle 8"/>
            <p:cNvSpPr>
              <a:spLocks noChangeArrowheads="1"/>
            </p:cNvSpPr>
            <p:nvPr/>
          </p:nvSpPr>
          <p:spPr bwMode="auto">
            <a:xfrm>
              <a:off x="6762846" y="4513263"/>
              <a:ext cx="1800666" cy="1404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464" name="Text Box 11"/>
            <p:cNvSpPr txBox="1">
              <a:spLocks noChangeArrowheads="1"/>
            </p:cNvSpPr>
            <p:nvPr/>
          </p:nvSpPr>
          <p:spPr bwMode="auto">
            <a:xfrm>
              <a:off x="6746967" y="4508500"/>
              <a:ext cx="1907055" cy="1384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determine from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forwarding table the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interface</a:t>
              </a:r>
              <a:r>
                <a:rPr lang="en-US" sz="1400" i="1" dirty="0" smtClean="0">
                  <a:solidFill>
                    <a:srgbClr val="CC0000"/>
                  </a:solidFill>
                  <a:cs typeface="+mn-cs"/>
                </a:rPr>
                <a:t> I </a:t>
              </a:r>
              <a:r>
                <a:rPr lang="en-US" sz="1400" dirty="0" smtClean="0">
                  <a:cs typeface="+mn-cs"/>
                </a:rPr>
                <a:t>that leads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to least-cost gateway.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Enter </a:t>
              </a:r>
              <a:r>
                <a:rPr lang="en-US" sz="1400" i="1" dirty="0" smtClean="0">
                  <a:solidFill>
                    <a:srgbClr val="CC0000"/>
                  </a:solidFill>
                  <a:cs typeface="+mn-cs"/>
                </a:rPr>
                <a:t>(</a:t>
              </a:r>
              <a:r>
                <a:rPr lang="en-US" sz="1400" i="1" dirty="0" err="1" smtClean="0">
                  <a:solidFill>
                    <a:srgbClr val="CC0000"/>
                  </a:solidFill>
                  <a:cs typeface="+mn-cs"/>
                </a:rPr>
                <a:t>x,I</a:t>
              </a:r>
              <a:r>
                <a:rPr lang="en-US" sz="1400" i="1" dirty="0" smtClean="0">
                  <a:solidFill>
                    <a:srgbClr val="CC0000"/>
                  </a:solidFill>
                  <a:cs typeface="+mn-cs"/>
                </a:rPr>
                <a:t>) </a:t>
              </a:r>
              <a:r>
                <a:rPr lang="en-US" sz="1400" dirty="0" smtClean="0">
                  <a:cs typeface="+mn-cs"/>
                </a:rPr>
                <a:t>in </a:t>
              </a:r>
            </a:p>
            <a:p>
              <a:pPr algn="ctr" eaLnBrk="1" hangingPunct="1">
                <a:defRPr/>
              </a:pPr>
              <a:r>
                <a:rPr lang="en-US" sz="1400" dirty="0" smtClean="0">
                  <a:cs typeface="+mn-cs"/>
                </a:rPr>
                <a:t>forwarding table</a:t>
              </a:r>
            </a:p>
          </p:txBody>
        </p:sp>
        <p:sp>
          <p:nvSpPr>
            <p:cNvPr id="104467" name="Line 14"/>
            <p:cNvSpPr>
              <a:spLocks noChangeShapeType="1"/>
            </p:cNvSpPr>
            <p:nvPr/>
          </p:nvSpPr>
          <p:spPr bwMode="auto">
            <a:xfrm>
              <a:off x="6370638" y="5203825"/>
              <a:ext cx="408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4453" name="Rectangle 15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64588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Example: choosing among multiple ASes</a:t>
            </a:r>
          </a:p>
        </p:txBody>
      </p:sp>
      <p:sp>
        <p:nvSpPr>
          <p:cNvPr id="10445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09575" y="1250950"/>
            <a:ext cx="7991475" cy="275431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now suppose AS1 learns from inter-AS protocol that subnet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x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is reachable from AS3 </a:t>
            </a:r>
            <a:r>
              <a:rPr lang="en-US" sz="2400" i="1" dirty="0">
                <a:latin typeface="Gill Sans MT" charset="0"/>
                <a:cs typeface="+mn-cs"/>
              </a:rPr>
              <a:t>and</a:t>
            </a:r>
            <a:r>
              <a:rPr lang="en-US" sz="2400" dirty="0">
                <a:latin typeface="Gill Sans MT" charset="0"/>
                <a:cs typeface="+mn-cs"/>
              </a:rPr>
              <a:t> from AS2.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to configure forwarding table, router 1d must determine towards which gateway it should forward packets for </a:t>
            </a:r>
            <a:r>
              <a:rPr lang="en-US" sz="2400" dirty="0" err="1">
                <a:latin typeface="Gill Sans MT" charset="0"/>
                <a:cs typeface="+mn-cs"/>
              </a:rPr>
              <a:t>dest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x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latin typeface="Gill Sans MT" charset="0"/>
              </a:rPr>
              <a:t>this is also job of inter-AS routing protocol!</a:t>
            </a:r>
          </a:p>
          <a:p>
            <a:pPr>
              <a:lnSpc>
                <a:spcPct val="8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hot potato routing: send</a:t>
            </a:r>
            <a:r>
              <a:rPr lang="en-US" sz="2400" dirty="0">
                <a:latin typeface="Gill Sans MT" charset="0"/>
                <a:cs typeface="+mn-cs"/>
              </a:rPr>
              <a:t> packet towards closest of two routers.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23913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7604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054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F60E8F0-3364-8A4F-81A0-B2D73F64909A}" type="slidenum">
              <a:rPr lang="en-US" smtClean="0">
                <a:latin typeface="Tahoma" charset="0"/>
              </a:rPr>
              <a:pPr>
                <a:defRPr/>
              </a:pPr>
              <a:t>107</a:t>
            </a:fld>
            <a:endParaRPr lang="en-US" smtClean="0">
              <a:latin typeface="Tahoma" charset="0"/>
            </a:endParaRPr>
          </a:p>
        </p:txBody>
      </p:sp>
      <p:pic>
        <p:nvPicPr>
          <p:cNvPr id="12493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4.1 introduction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4.2 virtual circuit and datagram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4.3 what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 inside a router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4.4 IP: Internet Protocol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datagram format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IPv4 addressing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ICMP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IPv6</a:t>
            </a:r>
          </a:p>
        </p:txBody>
      </p:sp>
      <p:sp>
        <p:nvSpPr>
          <p:cNvPr id="10547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4.5 routing algorithms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link state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distance vector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4.6 routing in the Internet</a:t>
            </a:r>
          </a:p>
          <a:p>
            <a:pPr lvl="1">
              <a:defRPr/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RIP</a:t>
            </a:r>
          </a:p>
          <a:p>
            <a:pPr lvl="1">
              <a:defRPr/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OSPF</a:t>
            </a:r>
          </a:p>
          <a:p>
            <a:pPr lvl="1">
              <a:defRPr/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4.7 broadcast and multicast routing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12493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0B5FDBF3-2213-504C-98EC-6633F5011A08}" type="slidenum">
              <a:rPr lang="en-US" smtClean="0">
                <a:latin typeface="Tahoma" charset="0"/>
              </a:rPr>
              <a:pPr>
                <a:defRPr/>
              </a:pPr>
              <a:t>108</a:t>
            </a:fld>
            <a:endParaRPr lang="en-US" smtClean="0">
              <a:latin typeface="Tahoma" charset="0"/>
            </a:endParaRPr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also known as </a:t>
            </a: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RIP: Routing Information Protocol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OSPF: Open Shortest Path First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IGRP: Interior Gateway Routing Protocol (Cisco proprietary)</a:t>
            </a:r>
          </a:p>
        </p:txBody>
      </p:sp>
      <p:pic>
        <p:nvPicPr>
          <p:cNvPr id="12595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D55397B6-7A8E-884C-AED0-6611D8026DF5}" type="slidenum">
              <a:rPr lang="en-US" smtClean="0">
                <a:latin typeface="Tahoma" charset="0"/>
              </a:rPr>
              <a:pPr>
                <a:defRPr/>
              </a:pPr>
              <a:t>109</a:t>
            </a:fld>
            <a:endParaRPr lang="en-US" smtClean="0">
              <a:latin typeface="Tahoma" charset="0"/>
            </a:endParaRPr>
          </a:p>
        </p:txBody>
      </p:sp>
      <p:pic>
        <p:nvPicPr>
          <p:cNvPr id="126979" name="Picture 5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493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70863" cy="941388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RIP ( Routing Information Protocol)</a:t>
            </a:r>
          </a:p>
        </p:txBody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89050"/>
            <a:ext cx="8362950" cy="1695450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included in BSD-UNIX distribution in 1982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distance vector algorithm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distance metric: # hops (max = 15 hops), each link has cost 1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DVs exchanged with neighbors every 30 sec in response message (aka </a:t>
            </a:r>
            <a:r>
              <a:rPr lang="en-US" sz="2000">
                <a:solidFill>
                  <a:srgbClr val="CC0000"/>
                </a:solidFill>
                <a:latin typeface="Gill Sans MT" charset="0"/>
              </a:rPr>
              <a:t>advertisement</a:t>
            </a:r>
            <a:r>
              <a:rPr lang="en-US" sz="2000">
                <a:latin typeface="Gill Sans MT" charset="0"/>
              </a:rPr>
              <a:t>)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each advertisement: list of up to 25 destination </a:t>
            </a:r>
            <a:r>
              <a:rPr lang="en-US" sz="2000" i="1">
                <a:solidFill>
                  <a:srgbClr val="CC0000"/>
                </a:solidFill>
                <a:latin typeface="Gill Sans MT" charset="0"/>
              </a:rPr>
              <a:t>subnets</a:t>
            </a:r>
            <a:r>
              <a:rPr lang="en-US" sz="2000" i="1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 i="1">
                <a:latin typeface="Gill Sans MT" charset="0"/>
              </a:rPr>
              <a:t>(in IP addressing sense)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endParaRPr lang="en-US" i="1">
              <a:solidFill>
                <a:schemeClr val="accent2"/>
              </a:solidFill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grpSp>
        <p:nvGrpSpPr>
          <p:cNvPr id="126982" name="Group 4"/>
          <p:cNvGrpSpPr>
            <a:grpSpLocks/>
          </p:cNvGrpSpPr>
          <p:nvPr/>
        </p:nvGrpSpPr>
        <p:grpSpPr bwMode="auto">
          <a:xfrm>
            <a:off x="835025" y="4143375"/>
            <a:ext cx="3968750" cy="2336800"/>
            <a:chOff x="1824" y="912"/>
            <a:chExt cx="2688" cy="1745"/>
          </a:xfrm>
        </p:grpSpPr>
        <p:sp>
          <p:nvSpPr>
            <p:cNvPr id="126985" name="Freeform 5"/>
            <p:cNvSpPr>
              <a:spLocks/>
            </p:cNvSpPr>
            <p:nvPr/>
          </p:nvSpPr>
          <p:spPr bwMode="auto">
            <a:xfrm>
              <a:off x="1824" y="912"/>
              <a:ext cx="2688" cy="1745"/>
            </a:xfrm>
            <a:custGeom>
              <a:avLst/>
              <a:gdLst>
                <a:gd name="T0" fmla="*/ 0 w 2250"/>
                <a:gd name="T1" fmla="*/ 1818 h 1409"/>
                <a:gd name="T2" fmla="*/ 534 w 2250"/>
                <a:gd name="T3" fmla="*/ 938 h 1409"/>
                <a:gd name="T4" fmla="*/ 1288 w 2250"/>
                <a:gd name="T5" fmla="*/ 102 h 1409"/>
                <a:gd name="T6" fmla="*/ 3775 w 2250"/>
                <a:gd name="T7" fmla="*/ 323 h 1409"/>
                <a:gd name="T8" fmla="*/ 4789 w 2250"/>
                <a:gd name="T9" fmla="*/ 1408 h 1409"/>
                <a:gd name="T10" fmla="*/ 5351 w 2250"/>
                <a:gd name="T11" fmla="*/ 2639 h 1409"/>
                <a:gd name="T12" fmla="*/ 4038 w 2250"/>
                <a:gd name="T13" fmla="*/ 3828 h 1409"/>
                <a:gd name="T14" fmla="*/ 2417 w 2250"/>
                <a:gd name="T15" fmla="*/ 4039 h 1409"/>
                <a:gd name="T16" fmla="*/ 1131 w 2250"/>
                <a:gd name="T17" fmla="*/ 3949 h 1409"/>
                <a:gd name="T18" fmla="*/ 248 w 2250"/>
                <a:gd name="T19" fmla="*/ 3112 h 1409"/>
                <a:gd name="T20" fmla="*/ 0 w 2250"/>
                <a:gd name="T21" fmla="*/ 1818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1" name="Oval 6"/>
            <p:cNvSpPr>
              <a:spLocks noChangeArrowheads="1"/>
            </p:cNvSpPr>
            <p:nvPr/>
          </p:nvSpPr>
          <p:spPr bwMode="auto">
            <a:xfrm>
              <a:off x="2566" y="218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2" name="Line 7"/>
            <p:cNvSpPr>
              <a:spLocks noChangeShapeType="1"/>
            </p:cNvSpPr>
            <p:nvPr/>
          </p:nvSpPr>
          <p:spPr bwMode="auto">
            <a:xfrm>
              <a:off x="2566" y="217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3" name="Line 8"/>
            <p:cNvSpPr>
              <a:spLocks noChangeShapeType="1"/>
            </p:cNvSpPr>
            <p:nvPr/>
          </p:nvSpPr>
          <p:spPr bwMode="auto">
            <a:xfrm>
              <a:off x="2879" y="217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4" name="Rectangle 9"/>
            <p:cNvSpPr>
              <a:spLocks noChangeArrowheads="1"/>
            </p:cNvSpPr>
            <p:nvPr/>
          </p:nvSpPr>
          <p:spPr bwMode="auto">
            <a:xfrm>
              <a:off x="2566" y="217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7535" name="Oval 10"/>
            <p:cNvSpPr>
              <a:spLocks noChangeArrowheads="1"/>
            </p:cNvSpPr>
            <p:nvPr/>
          </p:nvSpPr>
          <p:spPr bwMode="auto">
            <a:xfrm>
              <a:off x="2563" y="212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6" name="Oval 11"/>
            <p:cNvSpPr>
              <a:spLocks noChangeArrowheads="1"/>
            </p:cNvSpPr>
            <p:nvPr/>
          </p:nvSpPr>
          <p:spPr bwMode="auto">
            <a:xfrm>
              <a:off x="2562" y="149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7" name="Line 12"/>
            <p:cNvSpPr>
              <a:spLocks noChangeShapeType="1"/>
            </p:cNvSpPr>
            <p:nvPr/>
          </p:nvSpPr>
          <p:spPr bwMode="auto">
            <a:xfrm>
              <a:off x="2562" y="148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8" name="Line 13"/>
            <p:cNvSpPr>
              <a:spLocks noChangeShapeType="1"/>
            </p:cNvSpPr>
            <p:nvPr/>
          </p:nvSpPr>
          <p:spPr bwMode="auto">
            <a:xfrm>
              <a:off x="2874" y="148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39" name="Rectangle 14"/>
            <p:cNvSpPr>
              <a:spLocks noChangeArrowheads="1"/>
            </p:cNvSpPr>
            <p:nvPr/>
          </p:nvSpPr>
          <p:spPr bwMode="auto">
            <a:xfrm>
              <a:off x="2562" y="1489"/>
              <a:ext cx="312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7540" name="Oval 15"/>
            <p:cNvSpPr>
              <a:spLocks noChangeArrowheads="1"/>
            </p:cNvSpPr>
            <p:nvPr/>
          </p:nvSpPr>
          <p:spPr bwMode="auto">
            <a:xfrm>
              <a:off x="2559" y="143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41" name="Oval 16"/>
            <p:cNvSpPr>
              <a:spLocks noChangeArrowheads="1"/>
            </p:cNvSpPr>
            <p:nvPr/>
          </p:nvSpPr>
          <p:spPr bwMode="auto">
            <a:xfrm>
              <a:off x="3245" y="1492"/>
              <a:ext cx="312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42" name="Line 17"/>
            <p:cNvSpPr>
              <a:spLocks noChangeShapeType="1"/>
            </p:cNvSpPr>
            <p:nvPr/>
          </p:nvSpPr>
          <p:spPr bwMode="auto">
            <a:xfrm>
              <a:off x="3245" y="1485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43" name="Line 18"/>
            <p:cNvSpPr>
              <a:spLocks noChangeShapeType="1"/>
            </p:cNvSpPr>
            <p:nvPr/>
          </p:nvSpPr>
          <p:spPr bwMode="auto">
            <a:xfrm>
              <a:off x="3557" y="1485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44" name="Rectangle 19"/>
            <p:cNvSpPr>
              <a:spLocks noChangeArrowheads="1"/>
            </p:cNvSpPr>
            <p:nvPr/>
          </p:nvSpPr>
          <p:spPr bwMode="auto">
            <a:xfrm>
              <a:off x="3245" y="1485"/>
              <a:ext cx="309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7545" name="Oval 20"/>
            <p:cNvSpPr>
              <a:spLocks noChangeArrowheads="1"/>
            </p:cNvSpPr>
            <p:nvPr/>
          </p:nvSpPr>
          <p:spPr bwMode="auto">
            <a:xfrm>
              <a:off x="3248" y="1429"/>
              <a:ext cx="314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46" name="Oval 21"/>
            <p:cNvSpPr>
              <a:spLocks noChangeArrowheads="1"/>
            </p:cNvSpPr>
            <p:nvPr/>
          </p:nvSpPr>
          <p:spPr bwMode="auto">
            <a:xfrm>
              <a:off x="3255" y="2183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47" name="Line 22"/>
            <p:cNvSpPr>
              <a:spLocks noChangeShapeType="1"/>
            </p:cNvSpPr>
            <p:nvPr/>
          </p:nvSpPr>
          <p:spPr bwMode="auto">
            <a:xfrm>
              <a:off x="3255" y="217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48" name="Rectangle 23"/>
            <p:cNvSpPr>
              <a:spLocks noChangeArrowheads="1"/>
            </p:cNvSpPr>
            <p:nvPr/>
          </p:nvSpPr>
          <p:spPr bwMode="auto">
            <a:xfrm>
              <a:off x="3255" y="2176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07549" name="Oval 24"/>
            <p:cNvSpPr>
              <a:spLocks noChangeArrowheads="1"/>
            </p:cNvSpPr>
            <p:nvPr/>
          </p:nvSpPr>
          <p:spPr bwMode="auto">
            <a:xfrm>
              <a:off x="3252" y="2116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005" name="Freeform 25"/>
            <p:cNvSpPr>
              <a:spLocks/>
            </p:cNvSpPr>
            <p:nvPr/>
          </p:nvSpPr>
          <p:spPr bwMode="auto">
            <a:xfrm>
              <a:off x="3411" y="1584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6" name="Freeform 26"/>
            <p:cNvSpPr>
              <a:spLocks/>
            </p:cNvSpPr>
            <p:nvPr/>
          </p:nvSpPr>
          <p:spPr bwMode="auto">
            <a:xfrm>
              <a:off x="2718" y="1590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7" name="Freeform 27"/>
            <p:cNvSpPr>
              <a:spLocks/>
            </p:cNvSpPr>
            <p:nvPr/>
          </p:nvSpPr>
          <p:spPr bwMode="auto">
            <a:xfrm>
              <a:off x="2889" y="2205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8" name="Freeform 28"/>
            <p:cNvSpPr>
              <a:spLocks/>
            </p:cNvSpPr>
            <p:nvPr/>
          </p:nvSpPr>
          <p:spPr bwMode="auto">
            <a:xfrm>
              <a:off x="2883" y="1515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009" name="Group 29"/>
            <p:cNvGrpSpPr>
              <a:grpSpLocks/>
            </p:cNvGrpSpPr>
            <p:nvPr/>
          </p:nvGrpSpPr>
          <p:grpSpPr bwMode="auto">
            <a:xfrm>
              <a:off x="3289" y="2064"/>
              <a:ext cx="250" cy="296"/>
              <a:chOff x="2932" y="2424"/>
              <a:chExt cx="253" cy="296"/>
            </a:xfrm>
          </p:grpSpPr>
          <p:sp>
            <p:nvSpPr>
              <p:cNvPr id="107577" name="Rectangle 30"/>
              <p:cNvSpPr>
                <a:spLocks noChangeArrowheads="1"/>
              </p:cNvSpPr>
              <p:nvPr/>
            </p:nvSpPr>
            <p:spPr bwMode="auto">
              <a:xfrm>
                <a:off x="2984" y="2491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578" name="Text Box 31"/>
              <p:cNvSpPr txBox="1">
                <a:spLocks noChangeArrowheads="1"/>
              </p:cNvSpPr>
              <p:nvPr/>
            </p:nvSpPr>
            <p:spPr bwMode="auto">
              <a:xfrm>
                <a:off x="2934" y="2424"/>
                <a:ext cx="251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D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27010" name="Group 32"/>
            <p:cNvGrpSpPr>
              <a:grpSpLocks/>
            </p:cNvGrpSpPr>
            <p:nvPr/>
          </p:nvGrpSpPr>
          <p:grpSpPr bwMode="auto">
            <a:xfrm>
              <a:off x="2595" y="2031"/>
              <a:ext cx="274" cy="341"/>
              <a:chOff x="2920" y="2394"/>
              <a:chExt cx="275" cy="341"/>
            </a:xfrm>
          </p:grpSpPr>
          <p:sp>
            <p:nvSpPr>
              <p:cNvPr id="107575" name="Rectangle 33"/>
              <p:cNvSpPr>
                <a:spLocks noChangeArrowheads="1"/>
              </p:cNvSpPr>
              <p:nvPr/>
            </p:nvSpPr>
            <p:spPr bwMode="auto">
              <a:xfrm>
                <a:off x="2981" y="2490"/>
                <a:ext cx="145" cy="13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576" name="Text Box 34"/>
              <p:cNvSpPr txBox="1">
                <a:spLocks noChangeArrowheads="1"/>
              </p:cNvSpPr>
              <p:nvPr/>
            </p:nvSpPr>
            <p:spPr bwMode="auto">
              <a:xfrm>
                <a:off x="2920" y="2394"/>
                <a:ext cx="275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>
                    <a:cs typeface="+mn-cs"/>
                  </a:rPr>
                  <a:t>C</a:t>
                </a:r>
              </a:p>
            </p:txBody>
          </p:sp>
        </p:grpSp>
        <p:grpSp>
          <p:nvGrpSpPr>
            <p:cNvPr id="127011" name="Group 35"/>
            <p:cNvGrpSpPr>
              <a:grpSpLocks/>
            </p:cNvGrpSpPr>
            <p:nvPr/>
          </p:nvGrpSpPr>
          <p:grpSpPr bwMode="auto">
            <a:xfrm>
              <a:off x="3287" y="1374"/>
              <a:ext cx="239" cy="297"/>
              <a:chOff x="2936" y="2424"/>
              <a:chExt cx="242" cy="297"/>
            </a:xfrm>
          </p:grpSpPr>
          <p:sp>
            <p:nvSpPr>
              <p:cNvPr id="107573" name="Rectangle 36"/>
              <p:cNvSpPr>
                <a:spLocks noChangeArrowheads="1"/>
              </p:cNvSpPr>
              <p:nvPr/>
            </p:nvSpPr>
            <p:spPr bwMode="auto">
              <a:xfrm>
                <a:off x="2982" y="2491"/>
                <a:ext cx="144" cy="13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574" name="Text Box 37"/>
              <p:cNvSpPr txBox="1">
                <a:spLocks noChangeArrowheads="1"/>
              </p:cNvSpPr>
              <p:nvPr/>
            </p:nvSpPr>
            <p:spPr bwMode="auto">
              <a:xfrm>
                <a:off x="2936" y="2424"/>
                <a:ext cx="242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B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27012" name="Group 38"/>
            <p:cNvGrpSpPr>
              <a:grpSpLocks/>
            </p:cNvGrpSpPr>
            <p:nvPr/>
          </p:nvGrpSpPr>
          <p:grpSpPr bwMode="auto">
            <a:xfrm>
              <a:off x="2603" y="1374"/>
              <a:ext cx="241" cy="297"/>
              <a:chOff x="2936" y="2424"/>
              <a:chExt cx="244" cy="297"/>
            </a:xfrm>
          </p:grpSpPr>
          <p:sp>
            <p:nvSpPr>
              <p:cNvPr id="107571" name="Rectangle 39"/>
              <p:cNvSpPr>
                <a:spLocks noChangeArrowheads="1"/>
              </p:cNvSpPr>
              <p:nvPr/>
            </p:nvSpPr>
            <p:spPr bwMode="auto">
              <a:xfrm>
                <a:off x="2982" y="2491"/>
                <a:ext cx="144" cy="13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7572" name="Text Box 40"/>
              <p:cNvSpPr txBox="1">
                <a:spLocks noChangeArrowheads="1"/>
              </p:cNvSpPr>
              <p:nvPr/>
            </p:nvSpPr>
            <p:spPr bwMode="auto">
              <a:xfrm>
                <a:off x="2938" y="2424"/>
                <a:ext cx="24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A</a:t>
                </a:r>
                <a:endParaRPr lang="en-US" sz="2400" smtClean="0">
                  <a:cs typeface="+mn-cs"/>
                </a:endParaRPr>
              </a:p>
            </p:txBody>
          </p:sp>
        </p:grpSp>
        <p:sp>
          <p:nvSpPr>
            <p:cNvPr id="107558" name="Line 41"/>
            <p:cNvSpPr>
              <a:spLocks noChangeShapeType="1"/>
            </p:cNvSpPr>
            <p:nvPr/>
          </p:nvSpPr>
          <p:spPr bwMode="auto">
            <a:xfrm>
              <a:off x="3552" y="1488"/>
              <a:ext cx="338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59" name="Line 42"/>
            <p:cNvSpPr>
              <a:spLocks noChangeShapeType="1"/>
            </p:cNvSpPr>
            <p:nvPr/>
          </p:nvSpPr>
          <p:spPr bwMode="auto">
            <a:xfrm flipV="1">
              <a:off x="3505" y="1247"/>
              <a:ext cx="143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60" name="Line 43"/>
            <p:cNvSpPr>
              <a:spLocks noChangeShapeType="1"/>
            </p:cNvSpPr>
            <p:nvPr/>
          </p:nvSpPr>
          <p:spPr bwMode="auto">
            <a:xfrm flipV="1">
              <a:off x="3552" y="1920"/>
              <a:ext cx="240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61" name="Line 44"/>
            <p:cNvSpPr>
              <a:spLocks noChangeShapeType="1"/>
            </p:cNvSpPr>
            <p:nvPr/>
          </p:nvSpPr>
          <p:spPr bwMode="auto">
            <a:xfrm>
              <a:off x="3552" y="22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62" name="Line 45"/>
            <p:cNvSpPr>
              <a:spLocks noChangeShapeType="1"/>
            </p:cNvSpPr>
            <p:nvPr/>
          </p:nvSpPr>
          <p:spPr bwMode="auto">
            <a:xfrm>
              <a:off x="3552" y="2208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63" name="Line 46"/>
            <p:cNvSpPr>
              <a:spLocks noChangeShapeType="1"/>
            </p:cNvSpPr>
            <p:nvPr/>
          </p:nvSpPr>
          <p:spPr bwMode="auto">
            <a:xfrm flipH="1" flipV="1">
              <a:off x="2352" y="1200"/>
              <a:ext cx="288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64" name="Line 47"/>
            <p:cNvSpPr>
              <a:spLocks noChangeShapeType="1"/>
            </p:cNvSpPr>
            <p:nvPr/>
          </p:nvSpPr>
          <p:spPr bwMode="auto">
            <a:xfrm flipH="1" flipV="1">
              <a:off x="2208" y="2112"/>
              <a:ext cx="384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65" name="Text Box 48"/>
            <p:cNvSpPr txBox="1">
              <a:spLocks noChangeArrowheads="1"/>
            </p:cNvSpPr>
            <p:nvPr/>
          </p:nvSpPr>
          <p:spPr bwMode="auto">
            <a:xfrm>
              <a:off x="2448" y="1100"/>
              <a:ext cx="21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cs typeface="+mn-cs"/>
                </a:rPr>
                <a:t>u</a:t>
              </a:r>
            </a:p>
          </p:txBody>
        </p:sp>
        <p:sp>
          <p:nvSpPr>
            <p:cNvPr id="107566" name="Text Box 49"/>
            <p:cNvSpPr txBox="1">
              <a:spLocks noChangeArrowheads="1"/>
            </p:cNvSpPr>
            <p:nvPr/>
          </p:nvSpPr>
          <p:spPr bwMode="auto">
            <a:xfrm>
              <a:off x="3408" y="1103"/>
              <a:ext cx="20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cs typeface="+mn-cs"/>
                </a:rPr>
                <a:t>v</a:t>
              </a:r>
            </a:p>
          </p:txBody>
        </p:sp>
        <p:sp>
          <p:nvSpPr>
            <p:cNvPr id="107567" name="Text Box 50"/>
            <p:cNvSpPr txBox="1">
              <a:spLocks noChangeArrowheads="1"/>
            </p:cNvSpPr>
            <p:nvPr/>
          </p:nvSpPr>
          <p:spPr bwMode="auto">
            <a:xfrm>
              <a:off x="3648" y="1344"/>
              <a:ext cx="23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cs typeface="+mn-cs"/>
                </a:rPr>
                <a:t>w</a:t>
              </a:r>
            </a:p>
          </p:txBody>
        </p:sp>
        <p:sp>
          <p:nvSpPr>
            <p:cNvPr id="107568" name="Text Box 51"/>
            <p:cNvSpPr txBox="1">
              <a:spLocks noChangeArrowheads="1"/>
            </p:cNvSpPr>
            <p:nvPr/>
          </p:nvSpPr>
          <p:spPr bwMode="auto">
            <a:xfrm>
              <a:off x="3696" y="1920"/>
              <a:ext cx="20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cs typeface="+mn-cs"/>
                </a:rPr>
                <a:t>x</a:t>
              </a:r>
            </a:p>
          </p:txBody>
        </p:sp>
        <p:sp>
          <p:nvSpPr>
            <p:cNvPr id="107569" name="Text Box 52"/>
            <p:cNvSpPr txBox="1">
              <a:spLocks noChangeArrowheads="1"/>
            </p:cNvSpPr>
            <p:nvPr/>
          </p:nvSpPr>
          <p:spPr bwMode="auto">
            <a:xfrm>
              <a:off x="3600" y="2255"/>
              <a:ext cx="20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cs typeface="+mn-cs"/>
                </a:rPr>
                <a:t>y</a:t>
              </a:r>
            </a:p>
          </p:txBody>
        </p:sp>
        <p:sp>
          <p:nvSpPr>
            <p:cNvPr id="107570" name="Text Box 53"/>
            <p:cNvSpPr txBox="1">
              <a:spLocks noChangeArrowheads="1"/>
            </p:cNvSpPr>
            <p:nvPr/>
          </p:nvSpPr>
          <p:spPr bwMode="auto">
            <a:xfrm>
              <a:off x="2304" y="2112"/>
              <a:ext cx="20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cs typeface="+mn-cs"/>
                </a:rPr>
                <a:t>z</a:t>
              </a:r>
            </a:p>
          </p:txBody>
        </p:sp>
      </p:grpSp>
      <p:sp>
        <p:nvSpPr>
          <p:cNvPr id="107528" name="Text Box 54"/>
          <p:cNvSpPr txBox="1">
            <a:spLocks noChangeArrowheads="1"/>
          </p:cNvSpPr>
          <p:nvPr/>
        </p:nvSpPr>
        <p:spPr bwMode="auto">
          <a:xfrm>
            <a:off x="5811838" y="4394200"/>
            <a:ext cx="16192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u="sng" smtClean="0">
                <a:cs typeface="+mn-cs"/>
              </a:rPr>
              <a:t>subnet</a:t>
            </a:r>
            <a:r>
              <a:rPr lang="en-US" smtClean="0">
                <a:cs typeface="+mn-cs"/>
              </a:rPr>
              <a:t>    </a:t>
            </a:r>
            <a:r>
              <a:rPr lang="en-US" u="sng" smtClean="0">
                <a:cs typeface="+mn-cs"/>
              </a:rPr>
              <a:t>hops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      u         1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      v         2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      w        2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      x         3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      y         3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      z         2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  </a:t>
            </a:r>
          </a:p>
        </p:txBody>
      </p:sp>
      <p:sp>
        <p:nvSpPr>
          <p:cNvPr id="107529" name="Text Box 55"/>
          <p:cNvSpPr txBox="1">
            <a:spLocks noChangeArrowheads="1"/>
          </p:cNvSpPr>
          <p:nvPr/>
        </p:nvSpPr>
        <p:spPr bwMode="auto">
          <a:xfrm>
            <a:off x="4716463" y="4054475"/>
            <a:ext cx="386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u="sng" smtClean="0">
                <a:cs typeface="+mn-cs"/>
              </a:rPr>
              <a:t>from router A to destination</a:t>
            </a:r>
            <a:r>
              <a:rPr lang="en-US" u="sng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i="1" u="sng" smtClean="0">
                <a:solidFill>
                  <a:srgbClr val="CC0000"/>
                </a:solidFill>
                <a:cs typeface="+mn-cs"/>
              </a:rPr>
              <a:t>subnets: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DBF94989-E6E7-4B43-A4DE-C84F8B4FDC8A}" type="slidenum">
              <a:rPr lang="en-US" smtClean="0">
                <a:latin typeface="Tahoma" charset="0"/>
              </a:rPr>
              <a:pPr>
                <a:defRPr/>
              </a:pPr>
              <a:t>11</a:t>
            </a:fld>
            <a:endParaRPr lang="en-US" smtClean="0">
              <a:latin typeface="Tahoma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Connection, connection-less service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solidFill>
                  <a:srgbClr val="000099"/>
                </a:solidFill>
                <a:latin typeface="Gill Sans MT" charset="0"/>
                <a:cs typeface="+mn-cs"/>
              </a:rPr>
              <a:t>datagram </a:t>
            </a:r>
            <a:r>
              <a:rPr lang="en-US">
                <a:latin typeface="Gill Sans MT" charset="0"/>
                <a:cs typeface="+mn-cs"/>
              </a:rPr>
              <a:t>network provides network-layer </a:t>
            </a:r>
            <a:r>
              <a:rPr lang="en-US" i="1">
                <a:solidFill>
                  <a:srgbClr val="000099"/>
                </a:solidFill>
                <a:latin typeface="Gill Sans MT" charset="0"/>
                <a:cs typeface="+mn-cs"/>
              </a:rPr>
              <a:t>connectionless</a:t>
            </a:r>
            <a:r>
              <a:rPr lang="en-US">
                <a:latin typeface="Gill Sans MT" charset="0"/>
                <a:cs typeface="+mn-cs"/>
              </a:rPr>
              <a:t> service</a:t>
            </a:r>
          </a:p>
          <a:p>
            <a:pPr>
              <a:defRPr/>
            </a:pPr>
            <a:r>
              <a:rPr lang="en-US" i="1">
                <a:solidFill>
                  <a:srgbClr val="000099"/>
                </a:solidFill>
                <a:latin typeface="Gill Sans MT" charset="0"/>
                <a:cs typeface="+mn-cs"/>
              </a:rPr>
              <a:t>virtual-circuit</a:t>
            </a:r>
            <a:r>
              <a:rPr lang="en-US">
                <a:latin typeface="Gill Sans MT" charset="0"/>
                <a:cs typeface="+mn-cs"/>
              </a:rPr>
              <a:t> network provides network-layer </a:t>
            </a:r>
            <a:r>
              <a:rPr lang="en-US" i="1">
                <a:solidFill>
                  <a:srgbClr val="000099"/>
                </a:solidFill>
                <a:latin typeface="Gill Sans MT" charset="0"/>
                <a:cs typeface="+mn-cs"/>
              </a:rPr>
              <a:t>connection</a:t>
            </a:r>
            <a:r>
              <a:rPr lang="en-US">
                <a:latin typeface="Gill Sans MT" charset="0"/>
                <a:cs typeface="+mn-cs"/>
              </a:rPr>
              <a:t> service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analogous to TCP/UDP connecton-oriented / connectionless transport-layer services, but:</a:t>
            </a:r>
          </a:p>
          <a:p>
            <a:pPr lvl="1"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service:</a:t>
            </a:r>
            <a:r>
              <a:rPr lang="en-US" sz="28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800">
                <a:latin typeface="Gill Sans MT" charset="0"/>
              </a:rPr>
              <a:t>host-to-host</a:t>
            </a:r>
          </a:p>
          <a:p>
            <a:pPr lvl="1"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no choice:</a:t>
            </a:r>
            <a:r>
              <a:rPr lang="en-US" sz="28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800">
                <a:latin typeface="Gill Sans MT" charset="0"/>
              </a:rPr>
              <a:t>network provides one or the other</a:t>
            </a:r>
          </a:p>
          <a:p>
            <a:pPr lvl="1"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implementation:</a:t>
            </a:r>
            <a:r>
              <a:rPr lang="en-US" sz="28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800">
                <a:latin typeface="Gill Sans MT" charset="0"/>
              </a:rPr>
              <a:t>in network core</a:t>
            </a:r>
          </a:p>
        </p:txBody>
      </p:sp>
      <p:pic>
        <p:nvPicPr>
          <p:cNvPr id="26629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CC492927-08C7-5047-8499-3A48B57CF619}" type="slidenum">
              <a:rPr lang="en-US" smtClean="0">
                <a:latin typeface="Tahoma" charset="0"/>
              </a:rPr>
              <a:pPr>
                <a:defRPr/>
              </a:pPr>
              <a:t>110</a:t>
            </a:fld>
            <a:endParaRPr lang="en-US" smtClean="0">
              <a:latin typeface="Tahoma" charset="0"/>
            </a:endParaRPr>
          </a:p>
        </p:txBody>
      </p:sp>
      <p:pic>
        <p:nvPicPr>
          <p:cNvPr id="128003" name="Picture 1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22325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Line 2"/>
          <p:cNvSpPr>
            <a:spLocks noChangeShapeType="1"/>
          </p:cNvSpPr>
          <p:nvPr/>
        </p:nvSpPr>
        <p:spPr bwMode="auto">
          <a:xfrm>
            <a:off x="6076950" y="2474913"/>
            <a:ext cx="97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8550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190500"/>
            <a:ext cx="3937000" cy="8636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RIP: example</a:t>
            </a:r>
            <a:r>
              <a:rPr lang="en-US" sz="3200">
                <a:latin typeface="Gill Sans MT" charset="0"/>
                <a:cs typeface="+mj-cs"/>
              </a:rPr>
              <a:t> </a:t>
            </a:r>
          </a:p>
        </p:txBody>
      </p:sp>
      <p:sp>
        <p:nvSpPr>
          <p:cNvPr id="108551" name="Text Box 4"/>
          <p:cNvSpPr txBox="1">
            <a:spLocks noChangeArrowheads="1"/>
          </p:cNvSpPr>
          <p:nvPr/>
        </p:nvSpPr>
        <p:spPr bwMode="auto">
          <a:xfrm>
            <a:off x="1220788" y="4205288"/>
            <a:ext cx="6780212" cy="20986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000099"/>
                </a:solidFill>
                <a:cs typeface="+mn-cs"/>
              </a:rPr>
              <a:t>destination subnet	  next  router      # hops to dest</a:t>
            </a:r>
          </a:p>
          <a:p>
            <a:pPr>
              <a:defRPr/>
            </a:pPr>
            <a:r>
              <a:rPr lang="en-US" sz="2000" b="1" smtClean="0">
                <a:cs typeface="+mn-cs"/>
              </a:rPr>
              <a:t> 	</a:t>
            </a:r>
            <a:r>
              <a:rPr lang="en-US" sz="2400" smtClean="0">
                <a:solidFill>
                  <a:srgbClr val="CC0000"/>
                </a:solidFill>
                <a:cs typeface="+mn-cs"/>
              </a:rPr>
              <a:t>w</a:t>
            </a:r>
            <a:r>
              <a:rPr lang="en-US" sz="2400" smtClean="0">
                <a:cs typeface="+mn-cs"/>
              </a:rPr>
              <a:t>			A		2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	</a:t>
            </a:r>
            <a:r>
              <a:rPr lang="en-US" sz="2400" smtClean="0">
                <a:solidFill>
                  <a:srgbClr val="CC0000"/>
                </a:solidFill>
                <a:cs typeface="+mn-cs"/>
              </a:rPr>
              <a:t>y</a:t>
            </a:r>
            <a:r>
              <a:rPr lang="en-US" sz="2400" smtClean="0">
                <a:cs typeface="+mn-cs"/>
              </a:rPr>
              <a:t>			B		2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 	</a:t>
            </a:r>
            <a:r>
              <a:rPr lang="en-US" sz="2400" smtClean="0">
                <a:solidFill>
                  <a:srgbClr val="CC0000"/>
                </a:solidFill>
                <a:cs typeface="+mn-cs"/>
              </a:rPr>
              <a:t>z</a:t>
            </a:r>
            <a:r>
              <a:rPr lang="en-US" sz="2400" smtClean="0">
                <a:cs typeface="+mn-cs"/>
              </a:rPr>
              <a:t>			B		7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	</a:t>
            </a:r>
            <a:r>
              <a:rPr lang="en-US" sz="2400" smtClean="0">
                <a:solidFill>
                  <a:srgbClr val="CC0000"/>
                </a:solidFill>
                <a:cs typeface="+mn-cs"/>
              </a:rPr>
              <a:t>x</a:t>
            </a:r>
            <a:r>
              <a:rPr lang="en-US" sz="2400" smtClean="0">
                <a:cs typeface="+mn-cs"/>
              </a:rPr>
              <a:t>			--		1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	….			….		....</a:t>
            </a:r>
          </a:p>
        </p:txBody>
      </p:sp>
      <p:sp>
        <p:nvSpPr>
          <p:cNvPr id="108552" name="Text Box 5"/>
          <p:cNvSpPr txBox="1">
            <a:spLocks noChangeArrowheads="1"/>
          </p:cNvSpPr>
          <p:nvPr/>
        </p:nvSpPr>
        <p:spPr bwMode="auto">
          <a:xfrm>
            <a:off x="2898775" y="382587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routing table in router D</a:t>
            </a:r>
          </a:p>
        </p:txBody>
      </p:sp>
      <p:sp>
        <p:nvSpPr>
          <p:cNvPr id="128008" name="Freeform 6"/>
          <p:cNvSpPr>
            <a:spLocks/>
          </p:cNvSpPr>
          <p:nvPr/>
        </p:nvSpPr>
        <p:spPr bwMode="auto">
          <a:xfrm>
            <a:off x="2528888" y="2486025"/>
            <a:ext cx="1241425" cy="1588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9" name="Freeform 7"/>
          <p:cNvSpPr>
            <a:spLocks/>
          </p:cNvSpPr>
          <p:nvPr/>
        </p:nvSpPr>
        <p:spPr bwMode="auto">
          <a:xfrm>
            <a:off x="2530475" y="2265363"/>
            <a:ext cx="1065213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0" name="Freeform 36"/>
          <p:cNvSpPr>
            <a:spLocks/>
          </p:cNvSpPr>
          <p:nvPr/>
        </p:nvSpPr>
        <p:spPr bwMode="auto">
          <a:xfrm>
            <a:off x="4322763" y="2486025"/>
            <a:ext cx="1243012" cy="1588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1" name="Freeform 51"/>
          <p:cNvSpPr>
            <a:spLocks/>
          </p:cNvSpPr>
          <p:nvPr/>
        </p:nvSpPr>
        <p:spPr bwMode="auto">
          <a:xfrm>
            <a:off x="631825" y="2498725"/>
            <a:ext cx="1243013" cy="0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1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Line 66"/>
          <p:cNvSpPr>
            <a:spLocks noChangeShapeType="1"/>
          </p:cNvSpPr>
          <p:nvPr/>
        </p:nvSpPr>
        <p:spPr bwMode="auto">
          <a:xfrm flipV="1">
            <a:off x="8091488" y="1976438"/>
            <a:ext cx="604837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8558" name="Line 67"/>
          <p:cNvSpPr>
            <a:spLocks noChangeShapeType="1"/>
          </p:cNvSpPr>
          <p:nvPr/>
        </p:nvSpPr>
        <p:spPr bwMode="auto">
          <a:xfrm>
            <a:off x="8045450" y="2619375"/>
            <a:ext cx="604838" cy="35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8559" name="Line 68"/>
          <p:cNvSpPr>
            <a:spLocks noChangeShapeType="1"/>
          </p:cNvSpPr>
          <p:nvPr/>
        </p:nvSpPr>
        <p:spPr bwMode="auto">
          <a:xfrm>
            <a:off x="2368550" y="2611438"/>
            <a:ext cx="1255713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015" name="Freeform 69"/>
          <p:cNvSpPr>
            <a:spLocks/>
          </p:cNvSpPr>
          <p:nvPr/>
        </p:nvSpPr>
        <p:spPr bwMode="auto">
          <a:xfrm rot="1183889">
            <a:off x="2522538" y="2776538"/>
            <a:ext cx="1065212" cy="2841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Freeform 70"/>
          <p:cNvSpPr>
            <a:spLocks/>
          </p:cNvSpPr>
          <p:nvPr/>
        </p:nvSpPr>
        <p:spPr bwMode="auto">
          <a:xfrm>
            <a:off x="633413" y="2278063"/>
            <a:ext cx="1065212" cy="3841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Freeform 71"/>
          <p:cNvSpPr>
            <a:spLocks/>
          </p:cNvSpPr>
          <p:nvPr/>
        </p:nvSpPr>
        <p:spPr bwMode="auto">
          <a:xfrm>
            <a:off x="4324350" y="2276475"/>
            <a:ext cx="1065213" cy="385763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8" name="Freeform 72"/>
          <p:cNvSpPr>
            <a:spLocks/>
          </p:cNvSpPr>
          <p:nvPr/>
        </p:nvSpPr>
        <p:spPr bwMode="auto">
          <a:xfrm>
            <a:off x="6097588" y="2266950"/>
            <a:ext cx="850900" cy="385763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9" name="Freeform 73"/>
          <p:cNvSpPr>
            <a:spLocks/>
          </p:cNvSpPr>
          <p:nvPr/>
        </p:nvSpPr>
        <p:spPr bwMode="auto">
          <a:xfrm rot="-2589433">
            <a:off x="8059738" y="1833563"/>
            <a:ext cx="868362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Text Box 74"/>
          <p:cNvSpPr txBox="1">
            <a:spLocks noChangeArrowheads="1"/>
          </p:cNvSpPr>
          <p:nvPr/>
        </p:nvSpPr>
        <p:spPr bwMode="auto">
          <a:xfrm>
            <a:off x="919163" y="22352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  <a:cs typeface="+mn-cs"/>
              </a:rPr>
              <a:t>w</a:t>
            </a:r>
            <a:endParaRPr lang="en-US" smtClean="0">
              <a:solidFill>
                <a:srgbClr val="CC0000"/>
              </a:solidFill>
              <a:cs typeface="+mn-cs"/>
            </a:endParaRPr>
          </a:p>
        </p:txBody>
      </p:sp>
      <p:sp>
        <p:nvSpPr>
          <p:cNvPr id="108566" name="Text Box 75"/>
          <p:cNvSpPr txBox="1">
            <a:spLocks noChangeArrowheads="1"/>
          </p:cNvSpPr>
          <p:nvPr/>
        </p:nvSpPr>
        <p:spPr bwMode="auto">
          <a:xfrm>
            <a:off x="2873375" y="22780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  <a:cs typeface="+mn-cs"/>
              </a:rPr>
              <a:t>x</a:t>
            </a:r>
            <a:endParaRPr lang="en-US" smtClean="0">
              <a:solidFill>
                <a:srgbClr val="CC0000"/>
              </a:solidFill>
              <a:cs typeface="+mn-cs"/>
            </a:endParaRPr>
          </a:p>
        </p:txBody>
      </p:sp>
      <p:sp>
        <p:nvSpPr>
          <p:cNvPr id="108567" name="Text Box 76"/>
          <p:cNvSpPr txBox="1">
            <a:spLocks noChangeArrowheads="1"/>
          </p:cNvSpPr>
          <p:nvPr/>
        </p:nvSpPr>
        <p:spPr bwMode="auto">
          <a:xfrm>
            <a:off x="6380163" y="21986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  <a:cs typeface="+mn-cs"/>
              </a:rPr>
              <a:t>y</a:t>
            </a:r>
            <a:endParaRPr lang="en-US" smtClean="0">
              <a:solidFill>
                <a:srgbClr val="CC0000"/>
              </a:solidFill>
              <a:cs typeface="+mn-cs"/>
            </a:endParaRPr>
          </a:p>
        </p:txBody>
      </p:sp>
      <p:sp>
        <p:nvSpPr>
          <p:cNvPr id="108568" name="Text Box 77"/>
          <p:cNvSpPr txBox="1">
            <a:spLocks noChangeArrowheads="1"/>
          </p:cNvSpPr>
          <p:nvPr/>
        </p:nvSpPr>
        <p:spPr bwMode="auto">
          <a:xfrm>
            <a:off x="8294688" y="18208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  <a:cs typeface="+mn-cs"/>
              </a:rPr>
              <a:t>z</a:t>
            </a:r>
            <a:endParaRPr lang="en-US" smtClean="0">
              <a:solidFill>
                <a:srgbClr val="CC0000"/>
              </a:solidFill>
              <a:cs typeface="+mn-cs"/>
            </a:endParaRPr>
          </a:p>
        </p:txBody>
      </p:sp>
      <p:sp>
        <p:nvSpPr>
          <p:cNvPr id="108569" name="Text Box 78"/>
          <p:cNvSpPr txBox="1">
            <a:spLocks noChangeArrowheads="1"/>
          </p:cNvSpPr>
          <p:nvPr/>
        </p:nvSpPr>
        <p:spPr bwMode="auto">
          <a:xfrm>
            <a:off x="1947863" y="25574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cs typeface="+mn-cs"/>
              </a:rPr>
              <a:t>A</a:t>
            </a:r>
          </a:p>
        </p:txBody>
      </p:sp>
      <p:sp>
        <p:nvSpPr>
          <p:cNvPr id="108570" name="Text Box 79"/>
          <p:cNvSpPr txBox="1">
            <a:spLocks noChangeArrowheads="1"/>
          </p:cNvSpPr>
          <p:nvPr/>
        </p:nvSpPr>
        <p:spPr bwMode="auto">
          <a:xfrm>
            <a:off x="3775075" y="32654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cs typeface="+mn-cs"/>
              </a:rPr>
              <a:t>C</a:t>
            </a:r>
          </a:p>
        </p:txBody>
      </p:sp>
      <p:sp>
        <p:nvSpPr>
          <p:cNvPr id="108571" name="Text Box 80"/>
          <p:cNvSpPr txBox="1">
            <a:spLocks noChangeArrowheads="1"/>
          </p:cNvSpPr>
          <p:nvPr/>
        </p:nvSpPr>
        <p:spPr bwMode="auto">
          <a:xfrm>
            <a:off x="3775075" y="252253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cs typeface="+mn-cs"/>
              </a:rPr>
              <a:t>D</a:t>
            </a:r>
          </a:p>
        </p:txBody>
      </p:sp>
      <p:sp>
        <p:nvSpPr>
          <p:cNvPr id="108572" name="Text Box 81"/>
          <p:cNvSpPr txBox="1">
            <a:spLocks noChangeArrowheads="1"/>
          </p:cNvSpPr>
          <p:nvPr/>
        </p:nvSpPr>
        <p:spPr bwMode="auto">
          <a:xfrm>
            <a:off x="5559425" y="25209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cs typeface="+mn-cs"/>
              </a:rPr>
              <a:t>B</a:t>
            </a:r>
          </a:p>
        </p:txBody>
      </p:sp>
      <p:sp>
        <p:nvSpPr>
          <p:cNvPr id="108573" name="Line 82"/>
          <p:cNvSpPr>
            <a:spLocks noChangeShapeType="1"/>
          </p:cNvSpPr>
          <p:nvPr/>
        </p:nvSpPr>
        <p:spPr bwMode="auto">
          <a:xfrm>
            <a:off x="7083425" y="2463800"/>
            <a:ext cx="344488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8029" name="Group 83"/>
          <p:cNvGrpSpPr>
            <a:grpSpLocks/>
          </p:cNvGrpSpPr>
          <p:nvPr/>
        </p:nvGrpSpPr>
        <p:grpSpPr bwMode="auto">
          <a:xfrm>
            <a:off x="5922963" y="2008188"/>
            <a:ext cx="615950" cy="363537"/>
            <a:chOff x="3731" y="1153"/>
            <a:chExt cx="388" cy="229"/>
          </a:xfrm>
        </p:grpSpPr>
        <p:sp>
          <p:nvSpPr>
            <p:cNvPr id="108630" name="Line 84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631" name="Line 85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8030" name="Group 86"/>
          <p:cNvGrpSpPr>
            <a:grpSpLocks/>
          </p:cNvGrpSpPr>
          <p:nvPr/>
        </p:nvGrpSpPr>
        <p:grpSpPr bwMode="auto">
          <a:xfrm>
            <a:off x="4144963" y="1982788"/>
            <a:ext cx="615950" cy="363537"/>
            <a:chOff x="3731" y="1153"/>
            <a:chExt cx="388" cy="229"/>
          </a:xfrm>
        </p:grpSpPr>
        <p:sp>
          <p:nvSpPr>
            <p:cNvPr id="108628" name="Line 87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629" name="Line 88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8031" name="Group 89"/>
          <p:cNvGrpSpPr>
            <a:grpSpLocks/>
          </p:cNvGrpSpPr>
          <p:nvPr/>
        </p:nvGrpSpPr>
        <p:grpSpPr bwMode="auto">
          <a:xfrm>
            <a:off x="2366963" y="1957388"/>
            <a:ext cx="615950" cy="363537"/>
            <a:chOff x="3731" y="1153"/>
            <a:chExt cx="388" cy="229"/>
          </a:xfrm>
        </p:grpSpPr>
        <p:sp>
          <p:nvSpPr>
            <p:cNvPr id="108626" name="Line 90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627" name="Line 91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8577" name="Line 92"/>
          <p:cNvSpPr>
            <a:spLocks noChangeShapeType="1"/>
          </p:cNvSpPr>
          <p:nvPr/>
        </p:nvSpPr>
        <p:spPr bwMode="auto">
          <a:xfrm>
            <a:off x="4278313" y="3175000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033" name="Freeform 93"/>
          <p:cNvSpPr>
            <a:spLocks/>
          </p:cNvSpPr>
          <p:nvPr/>
        </p:nvSpPr>
        <p:spPr bwMode="auto">
          <a:xfrm>
            <a:off x="4298950" y="2967038"/>
            <a:ext cx="850900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9" name="Line 94"/>
          <p:cNvSpPr>
            <a:spLocks noChangeShapeType="1"/>
          </p:cNvSpPr>
          <p:nvPr/>
        </p:nvSpPr>
        <p:spPr bwMode="auto">
          <a:xfrm>
            <a:off x="5284788" y="3163888"/>
            <a:ext cx="344487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4557" name="Rectangle 109"/>
          <p:cNvSpPr>
            <a:spLocks noChangeArrowheads="1"/>
          </p:cNvSpPr>
          <p:nvPr/>
        </p:nvSpPr>
        <p:spPr bwMode="auto">
          <a:xfrm>
            <a:off x="1216025" y="5284788"/>
            <a:ext cx="6802438" cy="312737"/>
          </a:xfrm>
          <a:prstGeom prst="rect">
            <a:avLst/>
          </a:prstGeom>
          <a:gradFill rotWithShape="1">
            <a:gsLst>
              <a:gs pos="0">
                <a:schemeClr val="accent1">
                  <a:alpha val="28998"/>
                </a:schemeClr>
              </a:gs>
              <a:gs pos="100000">
                <a:schemeClr val="accent1">
                  <a:alpha val="2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8036" name="Group 120"/>
          <p:cNvGrpSpPr>
            <a:grpSpLocks/>
          </p:cNvGrpSpPr>
          <p:nvPr/>
        </p:nvGrpSpPr>
        <p:grpSpPr bwMode="auto">
          <a:xfrm>
            <a:off x="3624263" y="2287588"/>
            <a:ext cx="677862" cy="315912"/>
            <a:chOff x="4396" y="1245"/>
            <a:chExt cx="672" cy="248"/>
          </a:xfrm>
        </p:grpSpPr>
        <p:sp>
          <p:nvSpPr>
            <p:cNvPr id="12807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807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807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28076" name="Group 12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79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80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622" name="Line 127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623" name="Line 12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8037" name="Group 129"/>
          <p:cNvGrpSpPr>
            <a:grpSpLocks/>
          </p:cNvGrpSpPr>
          <p:nvPr/>
        </p:nvGrpSpPr>
        <p:grpSpPr bwMode="auto">
          <a:xfrm>
            <a:off x="5403850" y="2305050"/>
            <a:ext cx="677863" cy="315913"/>
            <a:chOff x="4396" y="1245"/>
            <a:chExt cx="672" cy="248"/>
          </a:xfrm>
        </p:grpSpPr>
        <p:sp>
          <p:nvSpPr>
            <p:cNvPr id="12806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806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806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28068" name="Group 13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71" name="Freeform 13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2" name="Freeform 13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614" name="Line 136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615" name="Line 13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8038" name="Group 138"/>
          <p:cNvGrpSpPr>
            <a:grpSpLocks/>
          </p:cNvGrpSpPr>
          <p:nvPr/>
        </p:nvGrpSpPr>
        <p:grpSpPr bwMode="auto">
          <a:xfrm>
            <a:off x="7440613" y="2300288"/>
            <a:ext cx="677862" cy="315912"/>
            <a:chOff x="4396" y="1245"/>
            <a:chExt cx="672" cy="248"/>
          </a:xfrm>
        </p:grpSpPr>
        <p:sp>
          <p:nvSpPr>
            <p:cNvPr id="12805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805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805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28060" name="Group 14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63" name="Freeform 14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64" name="Freeform 14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606" name="Line 145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607" name="Line 14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8039" name="Group 147"/>
          <p:cNvGrpSpPr>
            <a:grpSpLocks/>
          </p:cNvGrpSpPr>
          <p:nvPr/>
        </p:nvGrpSpPr>
        <p:grpSpPr bwMode="auto">
          <a:xfrm>
            <a:off x="3609975" y="2997200"/>
            <a:ext cx="677863" cy="315913"/>
            <a:chOff x="4396" y="1245"/>
            <a:chExt cx="672" cy="248"/>
          </a:xfrm>
        </p:grpSpPr>
        <p:sp>
          <p:nvSpPr>
            <p:cNvPr id="12804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805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805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28052" name="Group 15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55" name="Freeform 15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6" name="Freeform 15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598" name="Line 154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599" name="Line 15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8040" name="Group 156"/>
          <p:cNvGrpSpPr>
            <a:grpSpLocks/>
          </p:cNvGrpSpPr>
          <p:nvPr/>
        </p:nvGrpSpPr>
        <p:grpSpPr bwMode="auto">
          <a:xfrm>
            <a:off x="1866900" y="2324100"/>
            <a:ext cx="677863" cy="315913"/>
            <a:chOff x="4396" y="1245"/>
            <a:chExt cx="672" cy="248"/>
          </a:xfrm>
        </p:grpSpPr>
        <p:sp>
          <p:nvSpPr>
            <p:cNvPr id="12804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804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804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28044" name="Group 16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47" name="Freeform 16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48" name="Freeform 16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590" name="Line 163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8591" name="Line 16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55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0957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4DD31D18-B99F-BA40-B064-0224D0428B41}" type="slidenum">
              <a:rPr lang="en-US" smtClean="0">
                <a:latin typeface="Tahoma" charset="0"/>
              </a:rPr>
              <a:pPr>
                <a:defRPr/>
              </a:pPr>
              <a:t>111</a:t>
            </a:fld>
            <a:endParaRPr lang="en-US" smtClean="0">
              <a:latin typeface="Tahoma" charset="0"/>
            </a:endParaRPr>
          </a:p>
        </p:txBody>
      </p:sp>
      <p:sp>
        <p:nvSpPr>
          <p:cNvPr id="109572" name="Line 123"/>
          <p:cNvSpPr>
            <a:spLocks noChangeShapeType="1"/>
          </p:cNvSpPr>
          <p:nvPr/>
        </p:nvSpPr>
        <p:spPr bwMode="auto">
          <a:xfrm>
            <a:off x="6076950" y="2608263"/>
            <a:ext cx="97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9028" name="Freeform 124"/>
          <p:cNvSpPr>
            <a:spLocks/>
          </p:cNvSpPr>
          <p:nvPr/>
        </p:nvSpPr>
        <p:spPr bwMode="auto">
          <a:xfrm>
            <a:off x="2528888" y="2619375"/>
            <a:ext cx="1241425" cy="1588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9" name="Freeform 125"/>
          <p:cNvSpPr>
            <a:spLocks/>
          </p:cNvSpPr>
          <p:nvPr/>
        </p:nvSpPr>
        <p:spPr bwMode="auto">
          <a:xfrm>
            <a:off x="2530475" y="2398713"/>
            <a:ext cx="1065213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0" name="Freeform 126"/>
          <p:cNvSpPr>
            <a:spLocks/>
          </p:cNvSpPr>
          <p:nvPr/>
        </p:nvSpPr>
        <p:spPr bwMode="auto">
          <a:xfrm>
            <a:off x="4322763" y="2619375"/>
            <a:ext cx="1243012" cy="1588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Freeform 127"/>
          <p:cNvSpPr>
            <a:spLocks/>
          </p:cNvSpPr>
          <p:nvPr/>
        </p:nvSpPr>
        <p:spPr bwMode="auto">
          <a:xfrm>
            <a:off x="631825" y="2632075"/>
            <a:ext cx="1243013" cy="0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1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Line 128"/>
          <p:cNvSpPr>
            <a:spLocks noChangeShapeType="1"/>
          </p:cNvSpPr>
          <p:nvPr/>
        </p:nvSpPr>
        <p:spPr bwMode="auto">
          <a:xfrm flipV="1">
            <a:off x="8091488" y="2109788"/>
            <a:ext cx="604837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78" name="Line 129"/>
          <p:cNvSpPr>
            <a:spLocks noChangeShapeType="1"/>
          </p:cNvSpPr>
          <p:nvPr/>
        </p:nvSpPr>
        <p:spPr bwMode="auto">
          <a:xfrm>
            <a:off x="8045450" y="2752725"/>
            <a:ext cx="604838" cy="35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9579" name="Line 130"/>
          <p:cNvSpPr>
            <a:spLocks noChangeShapeType="1"/>
          </p:cNvSpPr>
          <p:nvPr/>
        </p:nvSpPr>
        <p:spPr bwMode="auto">
          <a:xfrm>
            <a:off x="2368550" y="2744788"/>
            <a:ext cx="1255713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9035" name="Freeform 131"/>
          <p:cNvSpPr>
            <a:spLocks/>
          </p:cNvSpPr>
          <p:nvPr/>
        </p:nvSpPr>
        <p:spPr bwMode="auto">
          <a:xfrm rot="1183889">
            <a:off x="2522538" y="2909888"/>
            <a:ext cx="1065212" cy="2841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Freeform 132"/>
          <p:cNvSpPr>
            <a:spLocks/>
          </p:cNvSpPr>
          <p:nvPr/>
        </p:nvSpPr>
        <p:spPr bwMode="auto">
          <a:xfrm>
            <a:off x="633413" y="2411413"/>
            <a:ext cx="1065212" cy="3841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Freeform 133"/>
          <p:cNvSpPr>
            <a:spLocks/>
          </p:cNvSpPr>
          <p:nvPr/>
        </p:nvSpPr>
        <p:spPr bwMode="auto">
          <a:xfrm>
            <a:off x="4324350" y="2409825"/>
            <a:ext cx="1065213" cy="385763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Freeform 134"/>
          <p:cNvSpPr>
            <a:spLocks/>
          </p:cNvSpPr>
          <p:nvPr/>
        </p:nvSpPr>
        <p:spPr bwMode="auto">
          <a:xfrm>
            <a:off x="6097588" y="2400300"/>
            <a:ext cx="850900" cy="385763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Freeform 135"/>
          <p:cNvSpPr>
            <a:spLocks/>
          </p:cNvSpPr>
          <p:nvPr/>
        </p:nvSpPr>
        <p:spPr bwMode="auto">
          <a:xfrm rot="-2589433">
            <a:off x="8059738" y="1966913"/>
            <a:ext cx="868362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5" name="Text Box 136"/>
          <p:cNvSpPr txBox="1">
            <a:spLocks noChangeArrowheads="1"/>
          </p:cNvSpPr>
          <p:nvPr/>
        </p:nvSpPr>
        <p:spPr bwMode="auto">
          <a:xfrm>
            <a:off x="919163" y="236855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  <a:cs typeface="+mn-cs"/>
              </a:rPr>
              <a:t>w</a:t>
            </a:r>
            <a:endParaRPr lang="en-US" smtClean="0">
              <a:solidFill>
                <a:srgbClr val="CC0000"/>
              </a:solidFill>
              <a:cs typeface="+mn-cs"/>
            </a:endParaRPr>
          </a:p>
        </p:txBody>
      </p:sp>
      <p:sp>
        <p:nvSpPr>
          <p:cNvPr id="109586" name="Text Box 137"/>
          <p:cNvSpPr txBox="1">
            <a:spLocks noChangeArrowheads="1"/>
          </p:cNvSpPr>
          <p:nvPr/>
        </p:nvSpPr>
        <p:spPr bwMode="auto">
          <a:xfrm>
            <a:off x="2873375" y="24114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  <a:cs typeface="+mn-cs"/>
              </a:rPr>
              <a:t>x</a:t>
            </a:r>
            <a:endParaRPr lang="en-US" smtClean="0">
              <a:solidFill>
                <a:srgbClr val="CC0000"/>
              </a:solidFill>
              <a:cs typeface="+mn-cs"/>
            </a:endParaRPr>
          </a:p>
        </p:txBody>
      </p:sp>
      <p:sp>
        <p:nvSpPr>
          <p:cNvPr id="109587" name="Text Box 138"/>
          <p:cNvSpPr txBox="1">
            <a:spLocks noChangeArrowheads="1"/>
          </p:cNvSpPr>
          <p:nvPr/>
        </p:nvSpPr>
        <p:spPr bwMode="auto">
          <a:xfrm>
            <a:off x="6380163" y="23320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  <a:cs typeface="+mn-cs"/>
              </a:rPr>
              <a:t>y</a:t>
            </a:r>
            <a:endParaRPr lang="en-US" smtClean="0">
              <a:solidFill>
                <a:srgbClr val="CC0000"/>
              </a:solidFill>
              <a:cs typeface="+mn-cs"/>
            </a:endParaRPr>
          </a:p>
        </p:txBody>
      </p:sp>
      <p:sp>
        <p:nvSpPr>
          <p:cNvPr id="109588" name="Text Box 139"/>
          <p:cNvSpPr txBox="1">
            <a:spLocks noChangeArrowheads="1"/>
          </p:cNvSpPr>
          <p:nvPr/>
        </p:nvSpPr>
        <p:spPr bwMode="auto">
          <a:xfrm>
            <a:off x="8294688" y="1954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  <a:cs typeface="+mn-cs"/>
              </a:rPr>
              <a:t>z</a:t>
            </a:r>
            <a:endParaRPr lang="en-US" smtClean="0">
              <a:solidFill>
                <a:srgbClr val="CC0000"/>
              </a:solidFill>
              <a:cs typeface="+mn-cs"/>
            </a:endParaRPr>
          </a:p>
        </p:txBody>
      </p:sp>
      <p:sp>
        <p:nvSpPr>
          <p:cNvPr id="109589" name="Text Box 140"/>
          <p:cNvSpPr txBox="1">
            <a:spLocks noChangeArrowheads="1"/>
          </p:cNvSpPr>
          <p:nvPr/>
        </p:nvSpPr>
        <p:spPr bwMode="auto">
          <a:xfrm>
            <a:off x="1947863" y="26908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cs typeface="+mn-cs"/>
              </a:rPr>
              <a:t>A</a:t>
            </a:r>
          </a:p>
        </p:txBody>
      </p:sp>
      <p:sp>
        <p:nvSpPr>
          <p:cNvPr id="109590" name="Text Box 141"/>
          <p:cNvSpPr txBox="1">
            <a:spLocks noChangeArrowheads="1"/>
          </p:cNvSpPr>
          <p:nvPr/>
        </p:nvSpPr>
        <p:spPr bwMode="auto">
          <a:xfrm>
            <a:off x="3775075" y="339883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cs typeface="+mn-cs"/>
              </a:rPr>
              <a:t>C</a:t>
            </a:r>
          </a:p>
        </p:txBody>
      </p:sp>
      <p:sp>
        <p:nvSpPr>
          <p:cNvPr id="109591" name="Text Box 142"/>
          <p:cNvSpPr txBox="1">
            <a:spLocks noChangeArrowheads="1"/>
          </p:cNvSpPr>
          <p:nvPr/>
        </p:nvSpPr>
        <p:spPr bwMode="auto">
          <a:xfrm>
            <a:off x="3775075" y="265588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cs typeface="+mn-cs"/>
              </a:rPr>
              <a:t>D</a:t>
            </a:r>
          </a:p>
        </p:txBody>
      </p:sp>
      <p:sp>
        <p:nvSpPr>
          <p:cNvPr id="109592" name="Text Box 143"/>
          <p:cNvSpPr txBox="1">
            <a:spLocks noChangeArrowheads="1"/>
          </p:cNvSpPr>
          <p:nvPr/>
        </p:nvSpPr>
        <p:spPr bwMode="auto">
          <a:xfrm>
            <a:off x="5559425" y="26543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cs typeface="+mn-cs"/>
              </a:rPr>
              <a:t>B</a:t>
            </a:r>
          </a:p>
        </p:txBody>
      </p:sp>
      <p:sp>
        <p:nvSpPr>
          <p:cNvPr id="109593" name="Line 144"/>
          <p:cNvSpPr>
            <a:spLocks noChangeShapeType="1"/>
          </p:cNvSpPr>
          <p:nvPr/>
        </p:nvSpPr>
        <p:spPr bwMode="auto">
          <a:xfrm>
            <a:off x="7083425" y="2597150"/>
            <a:ext cx="344488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9049" name="Group 145"/>
          <p:cNvGrpSpPr>
            <a:grpSpLocks/>
          </p:cNvGrpSpPr>
          <p:nvPr/>
        </p:nvGrpSpPr>
        <p:grpSpPr bwMode="auto">
          <a:xfrm>
            <a:off x="5922963" y="2141538"/>
            <a:ext cx="615950" cy="363537"/>
            <a:chOff x="3731" y="1153"/>
            <a:chExt cx="388" cy="229"/>
          </a:xfrm>
        </p:grpSpPr>
        <p:sp>
          <p:nvSpPr>
            <p:cNvPr id="109663" name="Line 146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64" name="Line 147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9050" name="Group 148"/>
          <p:cNvGrpSpPr>
            <a:grpSpLocks/>
          </p:cNvGrpSpPr>
          <p:nvPr/>
        </p:nvGrpSpPr>
        <p:grpSpPr bwMode="auto">
          <a:xfrm>
            <a:off x="4144963" y="2116138"/>
            <a:ext cx="615950" cy="363537"/>
            <a:chOff x="3731" y="1153"/>
            <a:chExt cx="388" cy="229"/>
          </a:xfrm>
        </p:grpSpPr>
        <p:sp>
          <p:nvSpPr>
            <p:cNvPr id="109661" name="Line 149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62" name="Line 150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9051" name="Group 151"/>
          <p:cNvGrpSpPr>
            <a:grpSpLocks/>
          </p:cNvGrpSpPr>
          <p:nvPr/>
        </p:nvGrpSpPr>
        <p:grpSpPr bwMode="auto">
          <a:xfrm>
            <a:off x="2366963" y="2090738"/>
            <a:ext cx="615950" cy="363537"/>
            <a:chOff x="3731" y="1153"/>
            <a:chExt cx="388" cy="229"/>
          </a:xfrm>
        </p:grpSpPr>
        <p:sp>
          <p:nvSpPr>
            <p:cNvPr id="109659" name="Line 152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60" name="Line 153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9597" name="Line 154"/>
          <p:cNvSpPr>
            <a:spLocks noChangeShapeType="1"/>
          </p:cNvSpPr>
          <p:nvPr/>
        </p:nvSpPr>
        <p:spPr bwMode="auto">
          <a:xfrm>
            <a:off x="4278313" y="3308350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9053" name="Freeform 155"/>
          <p:cNvSpPr>
            <a:spLocks/>
          </p:cNvSpPr>
          <p:nvPr/>
        </p:nvSpPr>
        <p:spPr bwMode="auto">
          <a:xfrm>
            <a:off x="4298950" y="3100388"/>
            <a:ext cx="850900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9" name="Line 156"/>
          <p:cNvSpPr>
            <a:spLocks noChangeShapeType="1"/>
          </p:cNvSpPr>
          <p:nvPr/>
        </p:nvSpPr>
        <p:spPr bwMode="auto">
          <a:xfrm>
            <a:off x="5284788" y="3297238"/>
            <a:ext cx="344487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9055" name="Group 157"/>
          <p:cNvGrpSpPr>
            <a:grpSpLocks/>
          </p:cNvGrpSpPr>
          <p:nvPr/>
        </p:nvGrpSpPr>
        <p:grpSpPr bwMode="auto">
          <a:xfrm>
            <a:off x="3624263" y="2420938"/>
            <a:ext cx="677862" cy="315912"/>
            <a:chOff x="4396" y="1245"/>
            <a:chExt cx="672" cy="248"/>
          </a:xfrm>
        </p:grpSpPr>
        <p:sp>
          <p:nvSpPr>
            <p:cNvPr id="12910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910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910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29109" name="Group 1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112" name="Freeform 1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13" name="Freeform 1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55" name="Line 164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56" name="Line 1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9056" name="Group 166"/>
          <p:cNvGrpSpPr>
            <a:grpSpLocks/>
          </p:cNvGrpSpPr>
          <p:nvPr/>
        </p:nvGrpSpPr>
        <p:grpSpPr bwMode="auto">
          <a:xfrm>
            <a:off x="5403850" y="2438400"/>
            <a:ext cx="677863" cy="315913"/>
            <a:chOff x="4396" y="1245"/>
            <a:chExt cx="672" cy="248"/>
          </a:xfrm>
        </p:grpSpPr>
        <p:sp>
          <p:nvSpPr>
            <p:cNvPr id="12909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909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910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29101" name="Group 1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104" name="Freeform 1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05" name="Freeform 1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47" name="Line 173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48" name="Line 1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9057" name="Group 175"/>
          <p:cNvGrpSpPr>
            <a:grpSpLocks/>
          </p:cNvGrpSpPr>
          <p:nvPr/>
        </p:nvGrpSpPr>
        <p:grpSpPr bwMode="auto">
          <a:xfrm>
            <a:off x="7440613" y="2433638"/>
            <a:ext cx="677862" cy="315912"/>
            <a:chOff x="4396" y="1245"/>
            <a:chExt cx="672" cy="248"/>
          </a:xfrm>
        </p:grpSpPr>
        <p:sp>
          <p:nvSpPr>
            <p:cNvPr id="12909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909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909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29093" name="Group 1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096" name="Freeform 1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97" name="Freeform 1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39" name="Line 182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40" name="Line 1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9058" name="Group 184"/>
          <p:cNvGrpSpPr>
            <a:grpSpLocks/>
          </p:cNvGrpSpPr>
          <p:nvPr/>
        </p:nvGrpSpPr>
        <p:grpSpPr bwMode="auto">
          <a:xfrm>
            <a:off x="3609975" y="3130550"/>
            <a:ext cx="677863" cy="315913"/>
            <a:chOff x="4396" y="1245"/>
            <a:chExt cx="672" cy="248"/>
          </a:xfrm>
        </p:grpSpPr>
        <p:sp>
          <p:nvSpPr>
            <p:cNvPr id="12908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908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908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29085" name="Group 18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088" name="Freeform 18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9" name="Freeform 19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31" name="Line 191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32" name="Line 19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9059" name="Group 193"/>
          <p:cNvGrpSpPr>
            <a:grpSpLocks/>
          </p:cNvGrpSpPr>
          <p:nvPr/>
        </p:nvGrpSpPr>
        <p:grpSpPr bwMode="auto">
          <a:xfrm>
            <a:off x="1866900" y="2457450"/>
            <a:ext cx="677863" cy="315913"/>
            <a:chOff x="4396" y="1245"/>
            <a:chExt cx="672" cy="248"/>
          </a:xfrm>
        </p:grpSpPr>
        <p:sp>
          <p:nvSpPr>
            <p:cNvPr id="12907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907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2907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29077" name="Group 19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080" name="Freeform 19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1" name="Freeform 19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23" name="Line 200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24" name="Line 20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9605" name="Text Box 3"/>
          <p:cNvSpPr txBox="1">
            <a:spLocks noChangeArrowheads="1"/>
          </p:cNvSpPr>
          <p:nvPr/>
        </p:nvSpPr>
        <p:spPr bwMode="auto">
          <a:xfrm>
            <a:off x="1220788" y="4205288"/>
            <a:ext cx="6780212" cy="20986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000099"/>
                </a:solidFill>
                <a:cs typeface="+mn-cs"/>
              </a:rPr>
              <a:t>destination subnet	  next  router      # hops to dest</a:t>
            </a:r>
          </a:p>
          <a:p>
            <a:pPr>
              <a:defRPr/>
            </a:pPr>
            <a:r>
              <a:rPr lang="en-US" sz="2000" b="1" smtClean="0">
                <a:cs typeface="+mn-cs"/>
              </a:rPr>
              <a:t> 	</a:t>
            </a:r>
            <a:r>
              <a:rPr lang="en-US" sz="2400" smtClean="0">
                <a:solidFill>
                  <a:srgbClr val="CC0000"/>
                </a:solidFill>
                <a:cs typeface="+mn-cs"/>
              </a:rPr>
              <a:t>w</a:t>
            </a:r>
            <a:r>
              <a:rPr lang="en-US" sz="2400" smtClean="0">
                <a:cs typeface="+mn-cs"/>
              </a:rPr>
              <a:t>			A		2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	</a:t>
            </a:r>
            <a:r>
              <a:rPr lang="en-US" sz="2400" smtClean="0">
                <a:solidFill>
                  <a:srgbClr val="CC0000"/>
                </a:solidFill>
                <a:cs typeface="+mn-cs"/>
              </a:rPr>
              <a:t>y</a:t>
            </a:r>
            <a:r>
              <a:rPr lang="en-US" sz="2400" smtClean="0">
                <a:cs typeface="+mn-cs"/>
              </a:rPr>
              <a:t>			B		2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 	</a:t>
            </a:r>
            <a:r>
              <a:rPr lang="en-US" sz="2400" smtClean="0">
                <a:solidFill>
                  <a:srgbClr val="CC0000"/>
                </a:solidFill>
                <a:cs typeface="+mn-cs"/>
              </a:rPr>
              <a:t>z</a:t>
            </a:r>
            <a:r>
              <a:rPr lang="en-US" sz="2400" smtClean="0">
                <a:cs typeface="+mn-cs"/>
              </a:rPr>
              <a:t>			B		7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	</a:t>
            </a:r>
            <a:r>
              <a:rPr lang="en-US" sz="2400" smtClean="0">
                <a:solidFill>
                  <a:srgbClr val="CC0000"/>
                </a:solidFill>
                <a:cs typeface="+mn-cs"/>
              </a:rPr>
              <a:t>x</a:t>
            </a:r>
            <a:r>
              <a:rPr lang="en-US" sz="2400" smtClean="0">
                <a:cs typeface="+mn-cs"/>
              </a:rPr>
              <a:t>			--		1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	….			….		....</a:t>
            </a:r>
          </a:p>
        </p:txBody>
      </p:sp>
      <p:sp>
        <p:nvSpPr>
          <p:cNvPr id="109606" name="Text Box 4"/>
          <p:cNvSpPr txBox="1">
            <a:spLocks noChangeArrowheads="1"/>
          </p:cNvSpPr>
          <p:nvPr/>
        </p:nvSpPr>
        <p:spPr bwMode="auto">
          <a:xfrm>
            <a:off x="2898775" y="382587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routing table in router D</a:t>
            </a:r>
          </a:p>
        </p:txBody>
      </p:sp>
      <p:grpSp>
        <p:nvGrpSpPr>
          <p:cNvPr id="745582" name="Group 110"/>
          <p:cNvGrpSpPr>
            <a:grpSpLocks/>
          </p:cNvGrpSpPr>
          <p:nvPr/>
        </p:nvGrpSpPr>
        <p:grpSpPr bwMode="auto">
          <a:xfrm>
            <a:off x="4738688" y="5032375"/>
            <a:ext cx="896937" cy="576263"/>
            <a:chOff x="2985" y="3170"/>
            <a:chExt cx="565" cy="363"/>
          </a:xfrm>
        </p:grpSpPr>
        <p:sp>
          <p:nvSpPr>
            <p:cNvPr id="109617" name="Line 111"/>
            <p:cNvSpPr>
              <a:spLocks noChangeShapeType="1"/>
            </p:cNvSpPr>
            <p:nvPr/>
          </p:nvSpPr>
          <p:spPr bwMode="auto">
            <a:xfrm flipV="1">
              <a:off x="2985" y="3330"/>
              <a:ext cx="345" cy="20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18" name="Text Box 112"/>
            <p:cNvSpPr txBox="1">
              <a:spLocks noChangeArrowheads="1"/>
            </p:cNvSpPr>
            <p:nvPr/>
          </p:nvSpPr>
          <p:spPr bwMode="auto">
            <a:xfrm>
              <a:off x="3306" y="3170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cs typeface="+mn-cs"/>
                </a:rPr>
                <a:t>A</a:t>
              </a:r>
            </a:p>
          </p:txBody>
        </p:sp>
      </p:grpSp>
      <p:grpSp>
        <p:nvGrpSpPr>
          <p:cNvPr id="745585" name="Group 113"/>
          <p:cNvGrpSpPr>
            <a:grpSpLocks/>
          </p:cNvGrpSpPr>
          <p:nvPr/>
        </p:nvGrpSpPr>
        <p:grpSpPr bwMode="auto">
          <a:xfrm>
            <a:off x="6551613" y="4995863"/>
            <a:ext cx="863600" cy="576262"/>
            <a:chOff x="2985" y="3170"/>
            <a:chExt cx="544" cy="363"/>
          </a:xfrm>
        </p:grpSpPr>
        <p:sp>
          <p:nvSpPr>
            <p:cNvPr id="109615" name="Line 114"/>
            <p:cNvSpPr>
              <a:spLocks noChangeShapeType="1"/>
            </p:cNvSpPr>
            <p:nvPr/>
          </p:nvSpPr>
          <p:spPr bwMode="auto">
            <a:xfrm flipV="1">
              <a:off x="2985" y="3330"/>
              <a:ext cx="345" cy="20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616" name="Text Box 115"/>
            <p:cNvSpPr txBox="1">
              <a:spLocks noChangeArrowheads="1"/>
            </p:cNvSpPr>
            <p:nvPr/>
          </p:nvSpPr>
          <p:spPr bwMode="auto">
            <a:xfrm>
              <a:off x="3306" y="317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cs typeface="+mn-cs"/>
                </a:rPr>
                <a:t>5</a:t>
              </a:r>
            </a:p>
          </p:txBody>
        </p:sp>
      </p:grpSp>
      <p:grpSp>
        <p:nvGrpSpPr>
          <p:cNvPr id="745588" name="Group 116"/>
          <p:cNvGrpSpPr>
            <a:grpSpLocks/>
          </p:cNvGrpSpPr>
          <p:nvPr/>
        </p:nvGrpSpPr>
        <p:grpSpPr bwMode="auto">
          <a:xfrm>
            <a:off x="2082800" y="920750"/>
            <a:ext cx="3562350" cy="1728788"/>
            <a:chOff x="1312" y="440"/>
            <a:chExt cx="2244" cy="1089"/>
          </a:xfrm>
        </p:grpSpPr>
        <p:sp>
          <p:nvSpPr>
            <p:cNvPr id="109612" name="Text Box 117"/>
            <p:cNvSpPr txBox="1">
              <a:spLocks noChangeArrowheads="1"/>
            </p:cNvSpPr>
            <p:nvPr/>
          </p:nvSpPr>
          <p:spPr bwMode="auto">
            <a:xfrm>
              <a:off x="1312" y="639"/>
              <a:ext cx="1454" cy="728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b="1" smtClean="0">
                  <a:solidFill>
                    <a:schemeClr val="accent2"/>
                  </a:solidFill>
                  <a:cs typeface="+mn-cs"/>
                </a:rPr>
                <a:t> </a:t>
              </a:r>
              <a:r>
                <a:rPr lang="en-US" sz="1600" b="1" smtClean="0">
                  <a:solidFill>
                    <a:srgbClr val="000099"/>
                  </a:solidFill>
                  <a:cs typeface="+mn-cs"/>
                </a:rPr>
                <a:t>dest     next  hops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 b="1" smtClean="0">
                  <a:cs typeface="+mn-cs"/>
                </a:rPr>
                <a:t>   </a:t>
              </a:r>
              <a:r>
                <a:rPr lang="en-US" sz="1600" smtClean="0">
                  <a:solidFill>
                    <a:srgbClr val="CC0000"/>
                  </a:solidFill>
                  <a:cs typeface="+mn-cs"/>
                </a:rPr>
                <a:t>w</a:t>
              </a:r>
              <a:r>
                <a:rPr lang="en-US" sz="1600" smtClean="0">
                  <a:cs typeface="+mn-cs"/>
                </a:rPr>
                <a:t>	  -       1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 smtClean="0">
                  <a:cs typeface="+mn-cs"/>
                </a:rPr>
                <a:t>   </a:t>
              </a:r>
              <a:r>
                <a:rPr lang="en-US" sz="1600" smtClean="0">
                  <a:solidFill>
                    <a:srgbClr val="CC0000"/>
                  </a:solidFill>
                  <a:cs typeface="+mn-cs"/>
                </a:rPr>
                <a:t>x</a:t>
              </a:r>
              <a:r>
                <a:rPr lang="en-US" sz="1600" smtClean="0">
                  <a:cs typeface="+mn-cs"/>
                </a:rPr>
                <a:t>	  -       1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 smtClean="0">
                  <a:solidFill>
                    <a:srgbClr val="FF0000"/>
                  </a:solidFill>
                  <a:cs typeface="+mn-cs"/>
                </a:rPr>
                <a:t>   </a:t>
              </a:r>
              <a:r>
                <a:rPr lang="en-US" sz="1600" smtClean="0">
                  <a:solidFill>
                    <a:srgbClr val="CC0000"/>
                  </a:solidFill>
                  <a:cs typeface="+mn-cs"/>
                </a:rPr>
                <a:t>z</a:t>
              </a:r>
              <a:r>
                <a:rPr lang="en-US" sz="1600" smtClean="0">
                  <a:cs typeface="+mn-cs"/>
                </a:rPr>
                <a:t>	  C      4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600" smtClean="0">
                  <a:cs typeface="+mn-cs"/>
                </a:rPr>
                <a:t>   ….	  …     ...</a:t>
              </a:r>
            </a:p>
          </p:txBody>
        </p:sp>
        <p:sp>
          <p:nvSpPr>
            <p:cNvPr id="109613" name="Text Box 118"/>
            <p:cNvSpPr txBox="1">
              <a:spLocks noChangeArrowheads="1"/>
            </p:cNvSpPr>
            <p:nvPr/>
          </p:nvSpPr>
          <p:spPr bwMode="auto">
            <a:xfrm>
              <a:off x="2230" y="440"/>
              <a:ext cx="13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A-to-D advertisement</a:t>
              </a:r>
            </a:p>
          </p:txBody>
        </p:sp>
        <p:sp>
          <p:nvSpPr>
            <p:cNvPr id="109614" name="AutoShape 119"/>
            <p:cNvSpPr>
              <a:spLocks noChangeArrowheads="1"/>
            </p:cNvSpPr>
            <p:nvPr/>
          </p:nvSpPr>
          <p:spPr bwMode="auto">
            <a:xfrm>
              <a:off x="1349" y="1271"/>
              <a:ext cx="1285" cy="258"/>
            </a:xfrm>
            <a:prstGeom prst="curvedDownArrow">
              <a:avLst>
                <a:gd name="adj1" fmla="val 99612"/>
                <a:gd name="adj2" fmla="val 199225"/>
                <a:gd name="adj3" fmla="val 3333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29065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22325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611" name="Rectangle 122"/>
          <p:cNvSpPr>
            <a:spLocks noGrp="1" noChangeArrowheads="1"/>
          </p:cNvSpPr>
          <p:nvPr>
            <p:ph type="title"/>
          </p:nvPr>
        </p:nvSpPr>
        <p:spPr>
          <a:xfrm>
            <a:off x="409575" y="190500"/>
            <a:ext cx="3937000" cy="863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RIP: example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4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4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1059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C4BD335A-9B7D-664D-9801-2CDCBA68064B}" type="slidenum">
              <a:rPr lang="en-US" smtClean="0">
                <a:latin typeface="Tahoma" charset="0"/>
              </a:rPr>
              <a:pPr>
                <a:defRPr/>
              </a:pPr>
              <a:t>112</a:t>
            </a:fld>
            <a:endParaRPr lang="en-US" smtClean="0">
              <a:latin typeface="Tahoma" charset="0"/>
            </a:endParaRPr>
          </a:p>
        </p:txBody>
      </p:sp>
      <p:pic>
        <p:nvPicPr>
          <p:cNvPr id="130051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334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RIP: link failure, recovery</a:t>
            </a:r>
            <a:r>
              <a:rPr lang="en-US">
                <a:latin typeface="Gill Sans MT" charset="0"/>
                <a:cs typeface="+mj-cs"/>
              </a:rPr>
              <a:t> </a:t>
            </a: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181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latin typeface="Gill Sans MT" charset="0"/>
                <a:cs typeface="+mn-cs"/>
              </a:rPr>
              <a:t>if no advertisement heard after 180 sec --&gt; neighbor/link declared dead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routes via neighbor invalidated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new advertisements sent to neighbors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neighbors in turn send out new advertisements (if tables changed)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link failure info quickly (?) propagates to entire net</a:t>
            </a:r>
          </a:p>
          <a:p>
            <a:pPr lvl="1"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poison reverse</a:t>
            </a:r>
            <a:r>
              <a:rPr lang="en-US">
                <a:latin typeface="Gill Sans MT" charset="0"/>
              </a:rPr>
              <a:t> used to prevent ping-pong loops (infinite distance = 16 hops)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997962BD-62F8-474A-89A6-6B8D057E5F35}" type="slidenum">
              <a:rPr lang="en-US" smtClean="0">
                <a:latin typeface="Tahoma" charset="0"/>
              </a:rPr>
              <a:pPr>
                <a:defRPr/>
              </a:pPr>
              <a:t>113</a:t>
            </a:fld>
            <a:endParaRPr lang="en-US" smtClean="0">
              <a:latin typeface="Tahoma" charset="0"/>
            </a:endParaRPr>
          </a:p>
        </p:txBody>
      </p:sp>
      <p:pic>
        <p:nvPicPr>
          <p:cNvPr id="131075" name="Picture 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33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26"/>
          <p:cNvSpPr>
            <a:spLocks noChangeArrowheads="1"/>
          </p:cNvSpPr>
          <p:nvPr/>
        </p:nvSpPr>
        <p:spPr bwMode="auto">
          <a:xfrm>
            <a:off x="5410200" y="4030663"/>
            <a:ext cx="2643188" cy="20177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622" name="Rectangle 25"/>
          <p:cNvSpPr>
            <a:spLocks noChangeArrowheads="1"/>
          </p:cNvSpPr>
          <p:nvPr/>
        </p:nvSpPr>
        <p:spPr bwMode="auto">
          <a:xfrm>
            <a:off x="1336675" y="4049713"/>
            <a:ext cx="2643188" cy="20177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6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RIP table processing</a:t>
            </a:r>
          </a:p>
        </p:txBody>
      </p:sp>
      <p:sp>
        <p:nvSpPr>
          <p:cNvPr id="1116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RIP routing tables managed by </a:t>
            </a: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application-level</a:t>
            </a:r>
            <a:r>
              <a:rPr lang="en-US">
                <a:latin typeface="Gill Sans MT" charset="0"/>
                <a:cs typeface="+mn-cs"/>
              </a:rPr>
              <a:t> process called route-d (daemon)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advertisements sent in UDP packets, periodically repeated</a:t>
            </a:r>
          </a:p>
        </p:txBody>
      </p:sp>
      <p:sp>
        <p:nvSpPr>
          <p:cNvPr id="111625" name="Text Box 4"/>
          <p:cNvSpPr txBox="1">
            <a:spLocks noChangeArrowheads="1"/>
          </p:cNvSpPr>
          <p:nvPr/>
        </p:nvSpPr>
        <p:spPr bwMode="auto">
          <a:xfrm>
            <a:off x="1263650" y="5778500"/>
            <a:ext cx="2655888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physical</a:t>
            </a:r>
          </a:p>
        </p:txBody>
      </p:sp>
      <p:sp>
        <p:nvSpPr>
          <p:cNvPr id="111626" name="Text Box 5"/>
          <p:cNvSpPr txBox="1">
            <a:spLocks noChangeArrowheads="1"/>
          </p:cNvSpPr>
          <p:nvPr/>
        </p:nvSpPr>
        <p:spPr bwMode="auto">
          <a:xfrm>
            <a:off x="1268413" y="5402263"/>
            <a:ext cx="26511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link</a:t>
            </a:r>
          </a:p>
        </p:txBody>
      </p:sp>
      <p:sp>
        <p:nvSpPr>
          <p:cNvPr id="111627" name="Text Box 6"/>
          <p:cNvSpPr txBox="1">
            <a:spLocks noChangeArrowheads="1"/>
          </p:cNvSpPr>
          <p:nvPr/>
        </p:nvSpPr>
        <p:spPr bwMode="auto">
          <a:xfrm>
            <a:off x="1268413" y="4751388"/>
            <a:ext cx="26511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network       </a:t>
            </a:r>
            <a:r>
              <a:rPr lang="en-US" i="1" smtClean="0">
                <a:solidFill>
                  <a:srgbClr val="CC0000"/>
                </a:solidFill>
                <a:cs typeface="+mn-cs"/>
              </a:rPr>
              <a:t>forwarding</a:t>
            </a:r>
          </a:p>
          <a:p>
            <a:pPr>
              <a:defRPr/>
            </a:pPr>
            <a:r>
              <a:rPr lang="en-US" smtClean="0">
                <a:cs typeface="+mn-cs"/>
              </a:rPr>
              <a:t>   (IP)             </a:t>
            </a:r>
            <a:r>
              <a:rPr lang="en-US" i="1" smtClean="0">
                <a:solidFill>
                  <a:srgbClr val="CC0000"/>
                </a:solidFill>
                <a:cs typeface="+mn-cs"/>
              </a:rPr>
              <a:t>table</a:t>
            </a:r>
          </a:p>
        </p:txBody>
      </p:sp>
      <p:sp>
        <p:nvSpPr>
          <p:cNvPr id="111628" name="Rectangle 7"/>
          <p:cNvSpPr>
            <a:spLocks noChangeArrowheads="1"/>
          </p:cNvSpPr>
          <p:nvPr/>
        </p:nvSpPr>
        <p:spPr bwMode="auto">
          <a:xfrm>
            <a:off x="2527300" y="4787900"/>
            <a:ext cx="1233488" cy="5746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629" name="Text Box 8"/>
          <p:cNvSpPr txBox="1">
            <a:spLocks noChangeArrowheads="1"/>
          </p:cNvSpPr>
          <p:nvPr/>
        </p:nvSpPr>
        <p:spPr bwMode="auto">
          <a:xfrm>
            <a:off x="1268413" y="4100513"/>
            <a:ext cx="26511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transport</a:t>
            </a:r>
          </a:p>
          <a:p>
            <a:pPr>
              <a:defRPr/>
            </a:pPr>
            <a:r>
              <a:rPr lang="en-US" smtClean="0">
                <a:cs typeface="+mn-cs"/>
              </a:rPr>
              <a:t>  (UDP)</a:t>
            </a:r>
          </a:p>
        </p:txBody>
      </p:sp>
      <p:grpSp>
        <p:nvGrpSpPr>
          <p:cNvPr id="131085" name="Group 9"/>
          <p:cNvGrpSpPr>
            <a:grpSpLocks/>
          </p:cNvGrpSpPr>
          <p:nvPr/>
        </p:nvGrpSpPr>
        <p:grpSpPr bwMode="auto">
          <a:xfrm>
            <a:off x="2124075" y="3346450"/>
            <a:ext cx="1258888" cy="560388"/>
            <a:chOff x="1315" y="2154"/>
            <a:chExt cx="793" cy="353"/>
          </a:xfrm>
        </p:grpSpPr>
        <p:sp>
          <p:nvSpPr>
            <p:cNvPr id="111644" name="Oval 10"/>
            <p:cNvSpPr>
              <a:spLocks noChangeArrowheads="1"/>
            </p:cNvSpPr>
            <p:nvPr/>
          </p:nvSpPr>
          <p:spPr bwMode="auto">
            <a:xfrm>
              <a:off x="1315" y="2154"/>
              <a:ext cx="793" cy="353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1645" name="Text Box 11"/>
            <p:cNvSpPr txBox="1">
              <a:spLocks noChangeArrowheads="1"/>
            </p:cNvSpPr>
            <p:nvPr/>
          </p:nvSpPr>
          <p:spPr bwMode="auto">
            <a:xfrm>
              <a:off x="1434" y="220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routed</a:t>
              </a:r>
            </a:p>
          </p:txBody>
        </p:sp>
      </p:grpSp>
      <p:sp>
        <p:nvSpPr>
          <p:cNvPr id="111631" name="Line 12"/>
          <p:cNvSpPr>
            <a:spLocks noChangeShapeType="1"/>
          </p:cNvSpPr>
          <p:nvPr/>
        </p:nvSpPr>
        <p:spPr bwMode="auto">
          <a:xfrm flipV="1">
            <a:off x="2381250" y="3871913"/>
            <a:ext cx="0" cy="20383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632" name="Text Box 13"/>
          <p:cNvSpPr txBox="1">
            <a:spLocks noChangeArrowheads="1"/>
          </p:cNvSpPr>
          <p:nvPr/>
        </p:nvSpPr>
        <p:spPr bwMode="auto">
          <a:xfrm>
            <a:off x="5324475" y="5784850"/>
            <a:ext cx="2655888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physical</a:t>
            </a:r>
          </a:p>
        </p:txBody>
      </p:sp>
      <p:sp>
        <p:nvSpPr>
          <p:cNvPr id="111633" name="Text Box 14"/>
          <p:cNvSpPr txBox="1">
            <a:spLocks noChangeArrowheads="1"/>
          </p:cNvSpPr>
          <p:nvPr/>
        </p:nvSpPr>
        <p:spPr bwMode="auto">
          <a:xfrm>
            <a:off x="5329238" y="5408613"/>
            <a:ext cx="26511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link</a:t>
            </a:r>
          </a:p>
        </p:txBody>
      </p:sp>
      <p:sp>
        <p:nvSpPr>
          <p:cNvPr id="111634" name="Text Box 15"/>
          <p:cNvSpPr txBox="1">
            <a:spLocks noChangeArrowheads="1"/>
          </p:cNvSpPr>
          <p:nvPr/>
        </p:nvSpPr>
        <p:spPr bwMode="auto">
          <a:xfrm>
            <a:off x="5329238" y="4757738"/>
            <a:ext cx="26511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network</a:t>
            </a:r>
          </a:p>
          <a:p>
            <a:pPr algn="r">
              <a:defRPr/>
            </a:pPr>
            <a:r>
              <a:rPr lang="en-US" smtClean="0">
                <a:cs typeface="+mn-cs"/>
              </a:rPr>
              <a:t>   (IP)</a:t>
            </a:r>
          </a:p>
        </p:txBody>
      </p:sp>
      <p:sp>
        <p:nvSpPr>
          <p:cNvPr id="111635" name="Text Box 16"/>
          <p:cNvSpPr txBox="1">
            <a:spLocks noChangeArrowheads="1"/>
          </p:cNvSpPr>
          <p:nvPr/>
        </p:nvSpPr>
        <p:spPr bwMode="auto">
          <a:xfrm>
            <a:off x="5329238" y="4106863"/>
            <a:ext cx="26511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transprt</a:t>
            </a:r>
          </a:p>
          <a:p>
            <a:pPr algn="r">
              <a:defRPr/>
            </a:pPr>
            <a:r>
              <a:rPr lang="en-US" smtClean="0">
                <a:cs typeface="+mn-cs"/>
              </a:rPr>
              <a:t>  (UDP)</a:t>
            </a:r>
          </a:p>
        </p:txBody>
      </p:sp>
      <p:grpSp>
        <p:nvGrpSpPr>
          <p:cNvPr id="131091" name="Group 17"/>
          <p:cNvGrpSpPr>
            <a:grpSpLocks/>
          </p:cNvGrpSpPr>
          <p:nvPr/>
        </p:nvGrpSpPr>
        <p:grpSpPr bwMode="auto">
          <a:xfrm>
            <a:off x="5978525" y="3352800"/>
            <a:ext cx="1258888" cy="560388"/>
            <a:chOff x="1315" y="2154"/>
            <a:chExt cx="793" cy="353"/>
          </a:xfrm>
        </p:grpSpPr>
        <p:sp>
          <p:nvSpPr>
            <p:cNvPr id="111642" name="Oval 18"/>
            <p:cNvSpPr>
              <a:spLocks noChangeArrowheads="1"/>
            </p:cNvSpPr>
            <p:nvPr/>
          </p:nvSpPr>
          <p:spPr bwMode="auto">
            <a:xfrm>
              <a:off x="1315" y="2154"/>
              <a:ext cx="793" cy="353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1643" name="Text Box 19"/>
            <p:cNvSpPr txBox="1">
              <a:spLocks noChangeArrowheads="1"/>
            </p:cNvSpPr>
            <p:nvPr/>
          </p:nvSpPr>
          <p:spPr bwMode="auto">
            <a:xfrm>
              <a:off x="1434" y="220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routed</a:t>
              </a:r>
            </a:p>
          </p:txBody>
        </p:sp>
      </p:grpSp>
      <p:sp>
        <p:nvSpPr>
          <p:cNvPr id="111637" name="Line 20"/>
          <p:cNvSpPr>
            <a:spLocks noChangeShapeType="1"/>
          </p:cNvSpPr>
          <p:nvPr/>
        </p:nvSpPr>
        <p:spPr bwMode="auto">
          <a:xfrm flipV="1">
            <a:off x="6796088" y="3892550"/>
            <a:ext cx="0" cy="20383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638" name="Rectangle 21"/>
          <p:cNvSpPr>
            <a:spLocks noChangeArrowheads="1"/>
          </p:cNvSpPr>
          <p:nvPr/>
        </p:nvSpPr>
        <p:spPr bwMode="auto">
          <a:xfrm>
            <a:off x="5364163" y="4794250"/>
            <a:ext cx="1233487" cy="574675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forwarding</a:t>
            </a:r>
          </a:p>
          <a:p>
            <a:pPr algn="ctr"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table</a:t>
            </a:r>
          </a:p>
        </p:txBody>
      </p:sp>
      <p:sp>
        <p:nvSpPr>
          <p:cNvPr id="111639" name="Line 22"/>
          <p:cNvSpPr>
            <a:spLocks noChangeShapeType="1"/>
          </p:cNvSpPr>
          <p:nvPr/>
        </p:nvSpPr>
        <p:spPr bwMode="auto">
          <a:xfrm>
            <a:off x="2381250" y="5910263"/>
            <a:ext cx="44084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640" name="Line 23"/>
          <p:cNvSpPr>
            <a:spLocks noChangeShapeType="1"/>
          </p:cNvSpPr>
          <p:nvPr/>
        </p:nvSpPr>
        <p:spPr bwMode="auto">
          <a:xfrm>
            <a:off x="2894013" y="3932238"/>
            <a:ext cx="0" cy="8667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641" name="Line 24"/>
          <p:cNvSpPr>
            <a:spLocks noChangeShapeType="1"/>
          </p:cNvSpPr>
          <p:nvPr/>
        </p:nvSpPr>
        <p:spPr bwMode="auto">
          <a:xfrm>
            <a:off x="6380163" y="3900488"/>
            <a:ext cx="0" cy="8667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1264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9070FCF-5667-E546-9EBC-7A15F008F27E}" type="slidenum">
              <a:rPr lang="en-US" smtClean="0">
                <a:latin typeface="Tahoma" charset="0"/>
              </a:rPr>
              <a:pPr>
                <a:defRPr/>
              </a:pPr>
              <a:t>114</a:t>
            </a:fld>
            <a:endParaRPr lang="en-US" smtClean="0">
              <a:latin typeface="Tahoma" charset="0"/>
            </a:endParaRPr>
          </a:p>
        </p:txBody>
      </p:sp>
      <p:pic>
        <p:nvPicPr>
          <p:cNvPr id="1320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OSPF (Open Shortest Path First)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>
                <a:latin typeface="Gill Sans MT" charset="0"/>
                <a:cs typeface="+mn-cs"/>
              </a:rPr>
              <a:t>open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>
                <a:latin typeface="Gill Sans MT" charset="0"/>
                <a:cs typeface="+mn-cs"/>
              </a:rPr>
              <a:t>: publicly available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uses link state algorithm 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LS packet dissemination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topology map at each node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route computation using Dijkstra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>
                <a:latin typeface="Gill Sans MT" charset="0"/>
              </a:rPr>
              <a:t>s algorithm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OSPF advertisement carries one entry per neighbor 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advertisements flooded to </a:t>
            </a: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entire</a:t>
            </a:r>
            <a:r>
              <a:rPr lang="en-US">
                <a:latin typeface="Gill Sans MT" charset="0"/>
                <a:cs typeface="+mn-cs"/>
              </a:rPr>
              <a:t> AS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carried in OSPF messages directly over IP (rather than TCP or UDP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IS-IS routing</a:t>
            </a:r>
            <a:r>
              <a:rPr lang="en-US">
                <a:latin typeface="Gill Sans MT" charset="0"/>
                <a:cs typeface="+mn-cs"/>
              </a:rPr>
              <a:t> protocol: nearly identical to OSPF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1366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3AA5ABE4-F41D-9F46-85CF-3F5071BC93F1}" type="slidenum">
              <a:rPr lang="en-US" smtClean="0">
                <a:latin typeface="Tahoma" charset="0"/>
              </a:rPr>
              <a:pPr>
                <a:defRPr/>
              </a:pPr>
              <a:t>115</a:t>
            </a:fld>
            <a:endParaRPr lang="en-US" smtClean="0">
              <a:latin typeface="Tahoma" charset="0"/>
            </a:endParaRPr>
          </a:p>
        </p:txBody>
      </p:sp>
      <p:pic>
        <p:nvPicPr>
          <p:cNvPr id="13312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826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OSPF </a:t>
            </a:r>
            <a:r>
              <a:rPr lang="ja-JP" altLang="en-US" sz="3600">
                <a:latin typeface="Gill Sans MT" charset="0"/>
                <a:cs typeface="+mj-cs"/>
              </a:rPr>
              <a:t>“</a:t>
            </a:r>
            <a:r>
              <a:rPr lang="en-US" sz="3600">
                <a:latin typeface="Gill Sans MT" charset="0"/>
                <a:cs typeface="+mj-cs"/>
              </a:rPr>
              <a:t>advanced</a:t>
            </a:r>
            <a:r>
              <a:rPr lang="ja-JP" altLang="en-US" sz="3600">
                <a:latin typeface="Gill Sans MT" charset="0"/>
                <a:cs typeface="+mj-cs"/>
              </a:rPr>
              <a:t>”</a:t>
            </a:r>
            <a:r>
              <a:rPr lang="en-US" sz="3600">
                <a:latin typeface="Gill Sans MT" charset="0"/>
                <a:cs typeface="+mj-cs"/>
              </a:rPr>
              <a:t> features (not in RIP)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security:</a:t>
            </a:r>
            <a:r>
              <a:rPr lang="en-US">
                <a:latin typeface="Gill Sans MT" charset="0"/>
                <a:cs typeface="+mn-cs"/>
              </a:rPr>
              <a:t> all OSPF messages authenticated (to prevent malicious intrusion) </a:t>
            </a:r>
          </a:p>
          <a:p>
            <a:pPr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multi</a:t>
            </a:r>
            <a:r>
              <a:rPr lang="en-US">
                <a:latin typeface="Gill Sans MT" charset="0"/>
                <a:cs typeface="+mn-cs"/>
              </a:rPr>
              <a:t>ple same-cost </a:t>
            </a: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path</a:t>
            </a:r>
            <a:r>
              <a:rPr lang="en-US">
                <a:latin typeface="Gill Sans MT" charset="0"/>
                <a:cs typeface="+mn-cs"/>
              </a:rPr>
              <a:t>s allowed (only one path in RIP)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for each link, multiple cost metrics for different </a:t>
            </a: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TOS</a:t>
            </a:r>
            <a:r>
              <a:rPr lang="en-US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>
                <a:latin typeface="Gill Sans MT" charset="0"/>
                <a:cs typeface="+mn-cs"/>
              </a:rPr>
              <a:t>(e.g., satellite link cost set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>
                <a:latin typeface="Gill Sans MT" charset="0"/>
                <a:cs typeface="+mn-cs"/>
              </a:rPr>
              <a:t>low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>
                <a:latin typeface="Gill Sans MT" charset="0"/>
                <a:cs typeface="+mn-cs"/>
              </a:rPr>
              <a:t> for best effort ToS; high for real time ToS)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integrated uni- and </a:t>
            </a: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multicast</a:t>
            </a:r>
            <a:r>
              <a:rPr lang="en-US">
                <a:latin typeface="Gill Sans MT" charset="0"/>
                <a:cs typeface="+mn-cs"/>
              </a:rPr>
              <a:t> support: 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Multicast OSPF (MOSPF) uses same topology data base as OSPF</a:t>
            </a:r>
          </a:p>
          <a:p>
            <a:pPr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hierarchical</a:t>
            </a:r>
            <a:r>
              <a:rPr lang="en-US">
                <a:latin typeface="Gill Sans MT" charset="0"/>
                <a:cs typeface="+mn-cs"/>
              </a:rPr>
              <a:t> OSPF in large domains.</a:t>
            </a:r>
          </a:p>
          <a:p>
            <a:pPr>
              <a:defRPr/>
            </a:pPr>
            <a:endParaRPr lang="en-US">
              <a:latin typeface="Gill Sans MT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1469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DB3196D-FDFE-184A-99C0-8CB7D7C39B79}" type="slidenum">
              <a:rPr lang="en-US" smtClean="0">
                <a:latin typeface="Tahoma" charset="0"/>
              </a:rPr>
              <a:pPr>
                <a:defRPr/>
              </a:pPr>
              <a:t>116</a:t>
            </a:fld>
            <a:endParaRPr lang="en-US" smtClean="0">
              <a:latin typeface="Tahoma" charset="0"/>
            </a:endParaRPr>
          </a:p>
        </p:txBody>
      </p:sp>
      <p:sp>
        <p:nvSpPr>
          <p:cNvPr id="1341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693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Hierarchical OSPF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114694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695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696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697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698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699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00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01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02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03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04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05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06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07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08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09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41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13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  <a:cs typeface="+mn-cs"/>
              </a:rPr>
              <a:t>boundary router</a:t>
            </a:r>
          </a:p>
        </p:txBody>
      </p:sp>
      <p:sp>
        <p:nvSpPr>
          <p:cNvPr id="114714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  <a:cs typeface="+mn-cs"/>
              </a:rPr>
              <a:t>backbone router</a:t>
            </a:r>
          </a:p>
        </p:txBody>
      </p:sp>
      <p:sp>
        <p:nvSpPr>
          <p:cNvPr id="114715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area 1</a:t>
            </a:r>
          </a:p>
        </p:txBody>
      </p:sp>
      <p:sp>
        <p:nvSpPr>
          <p:cNvPr id="114716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area 2</a:t>
            </a:r>
          </a:p>
        </p:txBody>
      </p:sp>
      <p:sp>
        <p:nvSpPr>
          <p:cNvPr id="114717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area 3</a:t>
            </a:r>
          </a:p>
        </p:txBody>
      </p:sp>
      <p:sp>
        <p:nvSpPr>
          <p:cNvPr id="114718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bg1"/>
                </a:solidFill>
                <a:cs typeface="+mn-cs"/>
              </a:rPr>
              <a:t>backbone</a:t>
            </a:r>
          </a:p>
        </p:txBody>
      </p:sp>
      <p:sp>
        <p:nvSpPr>
          <p:cNvPr id="114719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area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border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chemeClr val="bg1"/>
                </a:solidFill>
                <a:cs typeface="+mn-cs"/>
              </a:rPr>
              <a:t>routers</a:t>
            </a:r>
          </a:p>
        </p:txBody>
      </p:sp>
      <p:sp>
        <p:nvSpPr>
          <p:cNvPr id="114720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rgbClr val="CC0000"/>
                </a:solidFill>
                <a:cs typeface="+mn-cs"/>
              </a:rPr>
              <a:t>internal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rgbClr val="CC0000"/>
                </a:solidFill>
                <a:cs typeface="+mn-cs"/>
              </a:rPr>
              <a:t>routers</a:t>
            </a:r>
          </a:p>
        </p:txBody>
      </p:sp>
      <p:sp>
        <p:nvSpPr>
          <p:cNvPr id="114721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22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23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24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25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26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727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41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343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3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3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3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3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60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861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41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343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3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3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3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3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52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853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41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342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2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3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44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845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41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342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2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36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837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41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342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2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28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829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41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342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2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20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821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41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342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2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12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813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41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342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2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04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805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41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342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2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96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797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41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342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2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88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789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41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342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2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80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781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41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342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2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72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773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41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342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2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64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765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41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342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2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56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757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41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341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342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342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48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749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34198" name="Picture 38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1571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956E0B09-E9E0-374F-BA1B-9067508CE7C1}" type="slidenum">
              <a:rPr lang="en-US" smtClean="0">
                <a:latin typeface="Tahoma" charset="0"/>
              </a:rPr>
              <a:pPr>
                <a:defRPr/>
              </a:pPr>
              <a:t>117</a:t>
            </a:fld>
            <a:endParaRPr lang="en-US" smtClean="0">
              <a:latin typeface="Tahoma" charset="0"/>
            </a:endParaRP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two-level hierarchy:</a:t>
            </a:r>
            <a:r>
              <a:rPr lang="en-US">
                <a:latin typeface="Gill Sans MT" charset="0"/>
                <a:cs typeface="+mn-cs"/>
              </a:rPr>
              <a:t> local area, backbone.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link-state advertisements only in area 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each nodes has detailed area topology; only know direction (shortest path) to nets in other areas.</a:t>
            </a:r>
            <a:endParaRPr lang="en-US">
              <a:latin typeface="Gill Sans MT" charset="0"/>
            </a:endParaRP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area border routers:</a:t>
            </a:r>
            <a:r>
              <a:rPr lang="en-US" b="1">
                <a:solidFill>
                  <a:schemeClr val="accent2"/>
                </a:solidFill>
                <a:latin typeface="Gill Sans MT" charset="0"/>
                <a:cs typeface="+mn-cs"/>
              </a:rPr>
              <a:t>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>
                <a:latin typeface="Gill Sans MT" charset="0"/>
                <a:cs typeface="+mn-cs"/>
              </a:rPr>
              <a:t>summarize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>
                <a:latin typeface="Gill Sans MT" charset="0"/>
                <a:cs typeface="+mn-cs"/>
              </a:rPr>
              <a:t> distances  to nets in own area, advertise to other Area Border routers.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backbone routers:</a:t>
            </a:r>
            <a:r>
              <a:rPr lang="en-US">
                <a:latin typeface="Gill Sans MT" charset="0"/>
                <a:cs typeface="+mn-cs"/>
              </a:rPr>
              <a:t> run OSPF routing limited to backbone.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boundary routers:</a:t>
            </a:r>
            <a:r>
              <a:rPr lang="en-US">
                <a:latin typeface="Gill Sans MT" charset="0"/>
                <a:cs typeface="+mn-cs"/>
              </a:rPr>
              <a:t> connect to other AS</a:t>
            </a:r>
            <a:r>
              <a:rPr lang="ja-JP" altLang="en-US">
                <a:latin typeface="Gill Sans MT" charset="0"/>
                <a:cs typeface="+mn-cs"/>
              </a:rPr>
              <a:t>’</a:t>
            </a:r>
            <a:r>
              <a:rPr lang="en-US">
                <a:latin typeface="Gill Sans MT" charset="0"/>
                <a:cs typeface="+mn-cs"/>
              </a:rPr>
              <a:t>s.</a:t>
            </a:r>
            <a:endParaRPr lang="en-US" sz="240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Hierarchical OSPF</a:t>
            </a:r>
          </a:p>
        </p:txBody>
      </p:sp>
      <p:pic>
        <p:nvPicPr>
          <p:cNvPr id="13517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1673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119F4BCF-68D3-874F-BEF5-8E1170F241E2}" type="slidenum">
              <a:rPr lang="en-US" smtClean="0">
                <a:latin typeface="Tahoma" charset="0"/>
              </a:rPr>
              <a:pPr>
                <a:defRPr/>
              </a:pPr>
              <a:t>118</a:t>
            </a:fld>
            <a:endParaRPr lang="en-US" smtClean="0">
              <a:latin typeface="Tahoma" charset="0"/>
            </a:endParaRPr>
          </a:p>
        </p:txBody>
      </p:sp>
      <p:pic>
        <p:nvPicPr>
          <p:cNvPr id="1361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Internet inter-AS routing: BGP</a:t>
            </a:r>
            <a:endParaRPr lang="en-US" sz="3200">
              <a:latin typeface="Gill Sans MT" charset="0"/>
              <a:cs typeface="+mj-cs"/>
            </a:endParaRPr>
          </a:p>
        </p:txBody>
      </p:sp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BGP (Border Gateway Protocol):</a:t>
            </a:r>
            <a:r>
              <a:rPr lang="en-US">
                <a:latin typeface="Gill Sans MT" charset="0"/>
                <a:cs typeface="+mn-cs"/>
              </a:rPr>
              <a:t> </a:t>
            </a:r>
            <a:r>
              <a:rPr lang="en-US" i="1">
                <a:latin typeface="Gill Sans MT" charset="0"/>
                <a:cs typeface="+mn-cs"/>
              </a:rPr>
              <a:t>the</a:t>
            </a:r>
            <a:r>
              <a:rPr lang="en-US">
                <a:latin typeface="Gill Sans MT" charset="0"/>
                <a:cs typeface="+mn-cs"/>
              </a:rPr>
              <a:t> de facto inter-domain routing protocol</a:t>
            </a:r>
          </a:p>
          <a:p>
            <a:pPr marL="800100" lvl="1" indent="-342900">
              <a:defRPr/>
            </a:pP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glue that holds the Internet together</a:t>
            </a:r>
            <a:r>
              <a:rPr lang="ja-JP" altLang="en-US">
                <a:latin typeface="Gill Sans MT" charset="0"/>
              </a:rPr>
              <a:t>”</a:t>
            </a:r>
            <a:endParaRPr lang="en-US">
              <a:latin typeface="Gill Sans MT" charset="0"/>
            </a:endParaRPr>
          </a:p>
          <a:p>
            <a:pPr marL="381000" indent="-381000">
              <a:defRPr/>
            </a:pPr>
            <a:r>
              <a:rPr lang="en-US">
                <a:latin typeface="Gill Sans MT" charset="0"/>
                <a:cs typeface="+mn-cs"/>
              </a:rPr>
              <a:t>BGP provides each AS a means to:</a:t>
            </a:r>
          </a:p>
          <a:p>
            <a:pPr marL="800100" lvl="1" indent="-342900">
              <a:defRPr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>
                <a:latin typeface="Gill Sans MT" charset="0"/>
              </a:rPr>
              <a:t> obtain subnet reachability information from neighboring ASs.</a:t>
            </a:r>
          </a:p>
          <a:p>
            <a:pPr marL="800100" lvl="1" indent="-342900">
              <a:defRPr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>
              <a:defRPr/>
            </a:pPr>
            <a:r>
              <a:rPr lang="en-US">
                <a:latin typeface="Gill Sans MT" charset="0"/>
              </a:rPr>
              <a:t>determine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good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>
                <a:latin typeface="Gill Sans MT" charset="0"/>
              </a:rPr>
              <a:t> routes to other networks based on reachability information and policy.</a:t>
            </a:r>
          </a:p>
          <a:p>
            <a:pPr marL="381000" indent="-381000">
              <a:defRPr/>
            </a:pPr>
            <a:r>
              <a:rPr lang="en-US">
                <a:latin typeface="Gill Sans MT" charset="0"/>
                <a:cs typeface="+mn-cs"/>
              </a:rPr>
              <a:t>allows subnet to advertise its existence to rest of Internet: </a:t>
            </a:r>
            <a:r>
              <a:rPr lang="ja-JP" altLang="en-US" i="1">
                <a:solidFill>
                  <a:srgbClr val="000099"/>
                </a:solidFill>
                <a:latin typeface="Gill Sans MT" charset="0"/>
                <a:cs typeface="+mn-cs"/>
              </a:rPr>
              <a:t>“</a:t>
            </a:r>
            <a:r>
              <a:rPr lang="en-US" i="1">
                <a:solidFill>
                  <a:srgbClr val="000099"/>
                </a:solidFill>
                <a:latin typeface="Gill Sans MT" charset="0"/>
                <a:cs typeface="+mn-cs"/>
              </a:rPr>
              <a:t>I am here</a:t>
            </a:r>
            <a:r>
              <a:rPr lang="ja-JP" altLang="en-US" i="1">
                <a:solidFill>
                  <a:srgbClr val="000099"/>
                </a:solidFill>
                <a:latin typeface="Gill Sans MT" charset="0"/>
                <a:cs typeface="+mn-cs"/>
              </a:rPr>
              <a:t>”</a:t>
            </a:r>
            <a:endParaRPr lang="en-US" i="1">
              <a:solidFill>
                <a:srgbClr val="000099"/>
              </a:solidFill>
              <a:latin typeface="Gill Sans MT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1776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A2887039-2AF3-9C49-B6D3-259DE878844B}" type="slidenum">
              <a:rPr lang="en-US" smtClean="0">
                <a:latin typeface="Tahoma" charset="0"/>
              </a:rPr>
              <a:pPr>
                <a:defRPr/>
              </a:pPr>
              <a:t>119</a:t>
            </a:fld>
            <a:endParaRPr lang="en-US" smtClean="0">
              <a:latin typeface="Tahoma" charset="0"/>
            </a:endParaRPr>
          </a:p>
        </p:txBody>
      </p:sp>
      <p:sp>
        <p:nvSpPr>
          <p:cNvPr id="137219" name="Freeform 2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879725"/>
            <a:ext cx="8505825" cy="2349500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when AS3 advertises a prefix to AS1: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AS3 </a:t>
            </a:r>
            <a:r>
              <a:rPr lang="en-US" sz="2000" i="1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sz="2000">
                <a:latin typeface="Gill Sans MT" charset="0"/>
              </a:rPr>
              <a:t> it will forward datagrams towards that prefix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AS3 can aggregate prefixes in its advertisement</a:t>
            </a:r>
          </a:p>
          <a:p>
            <a:pPr>
              <a:defRPr/>
            </a:pPr>
            <a:endParaRPr lang="en-US" sz="2000">
              <a:latin typeface="Gill Sans MT" charset="0"/>
              <a:cs typeface="+mn-cs"/>
            </a:endParaRPr>
          </a:p>
        </p:txBody>
      </p:sp>
      <p:sp>
        <p:nvSpPr>
          <p:cNvPr id="137222" name="Freeform 5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3" name="Freeform 6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4" name="Freeform 7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Freeform 8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AS3</a:t>
            </a:r>
            <a:endParaRPr lang="en-US" smtClean="0">
              <a:cs typeface="+mn-cs"/>
            </a:endParaRPr>
          </a:p>
        </p:txBody>
      </p:sp>
      <p:sp>
        <p:nvSpPr>
          <p:cNvPr id="117772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AS2</a:t>
            </a:r>
          </a:p>
        </p:txBody>
      </p:sp>
      <p:sp>
        <p:nvSpPr>
          <p:cNvPr id="117773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774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775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7231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17877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78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79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80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7881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82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83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3b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37232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17869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70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71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72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7873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37329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17875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76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3c</a:t>
                </a:r>
                <a:endParaRPr lang="en-US" sz="2400" smtClean="0">
                  <a:cs typeface="+mn-cs"/>
                </a:endParaRPr>
              </a:p>
            </p:txBody>
          </p:sp>
        </p:grpSp>
      </p:grpSp>
      <p:grpSp>
        <p:nvGrpSpPr>
          <p:cNvPr id="137233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37316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17863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64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65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66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17867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68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17862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3a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37234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37273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06 w 1583"/>
                <a:gd name="T1" fmla="*/ 268 h 682"/>
                <a:gd name="T2" fmla="*/ 541 w 1583"/>
                <a:gd name="T3" fmla="*/ 89 h 682"/>
                <a:gd name="T4" fmla="*/ 1045 w 1583"/>
                <a:gd name="T5" fmla="*/ 25 h 682"/>
                <a:gd name="T6" fmla="*/ 1539 w 1583"/>
                <a:gd name="T7" fmla="*/ 232 h 682"/>
                <a:gd name="T8" fmla="*/ 2080 w 1583"/>
                <a:gd name="T9" fmla="*/ 512 h 682"/>
                <a:gd name="T10" fmla="*/ 1693 w 1583"/>
                <a:gd name="T11" fmla="*/ 770 h 682"/>
                <a:gd name="T12" fmla="*/ 918 w 1583"/>
                <a:gd name="T13" fmla="*/ 786 h 682"/>
                <a:gd name="T14" fmla="*/ 119 w 1583"/>
                <a:gd name="T15" fmla="*/ 713 h 682"/>
                <a:gd name="T16" fmla="*/ 206 w 1583"/>
                <a:gd name="T17" fmla="*/ 26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19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cs typeface="+mn-cs"/>
                </a:rPr>
                <a:t>AS1</a:t>
              </a:r>
              <a:endParaRPr lang="en-US" smtClean="0">
                <a:cs typeface="+mn-cs"/>
              </a:endParaRPr>
            </a:p>
          </p:txBody>
        </p:sp>
        <p:sp>
          <p:nvSpPr>
            <p:cNvPr id="117820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21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22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23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24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25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37281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17853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54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55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56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17857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37313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17859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7860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1c</a:t>
                  </a:r>
                </a:p>
              </p:txBody>
            </p:sp>
          </p:grpSp>
        </p:grpSp>
        <p:grpSp>
          <p:nvGrpSpPr>
            <p:cNvPr id="137282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17846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47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48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49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17850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51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52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1a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37283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17838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39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40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41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17842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37298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17844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7845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1d</a:t>
                  </a:r>
                </a:p>
              </p:txBody>
            </p:sp>
          </p:grpSp>
        </p:grpSp>
        <p:grpSp>
          <p:nvGrpSpPr>
            <p:cNvPr id="137284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17830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31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32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7833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17834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37290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17836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783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1b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</p:grpSp>
      <p:grpSp>
        <p:nvGrpSpPr>
          <p:cNvPr id="137235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17811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12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13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14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7815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16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17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2a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117781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782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783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784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7240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17804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05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06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07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7808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09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10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2c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37241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17797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798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799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00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7801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02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803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2b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117787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other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networks</a:t>
            </a:r>
          </a:p>
        </p:txBody>
      </p:sp>
      <p:sp>
        <p:nvSpPr>
          <p:cNvPr id="137243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9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other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networks</a:t>
            </a:r>
          </a:p>
        </p:txBody>
      </p:sp>
      <p:sp>
        <p:nvSpPr>
          <p:cNvPr id="117790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7791" name="Rectangle 116"/>
          <p:cNvSpPr>
            <a:spLocks noChangeArrowheads="1"/>
          </p:cNvSpPr>
          <p:nvPr/>
        </p:nvSpPr>
        <p:spPr bwMode="auto">
          <a:xfrm>
            <a:off x="554038" y="1069975"/>
            <a:ext cx="850582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BGP session:</a:t>
            </a:r>
            <a:r>
              <a:rPr lang="en-US" sz="240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>
                <a:latin typeface="Gill Sans MT" charset="0"/>
                <a:cs typeface="+mn-cs"/>
              </a:rPr>
              <a:t>two BGP routers (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>
                <a:latin typeface="Gill Sans MT" charset="0"/>
                <a:cs typeface="+mn-cs"/>
              </a:rPr>
              <a:t>peers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>
                <a:latin typeface="Gill Sans MT" charset="0"/>
                <a:cs typeface="+mn-cs"/>
              </a:rPr>
              <a:t>) exchange BGP messages: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>
                <a:latin typeface="Gill Sans MT" charset="0"/>
                <a:cs typeface="+mn-cs"/>
              </a:rPr>
              <a:t>advertising </a:t>
            </a:r>
            <a:r>
              <a:rPr lang="en-US" sz="2000" i="1">
                <a:solidFill>
                  <a:srgbClr val="CC0000"/>
                </a:solidFill>
                <a:latin typeface="Gill Sans MT" charset="0"/>
                <a:cs typeface="+mn-cs"/>
              </a:rPr>
              <a:t>paths</a:t>
            </a:r>
            <a:r>
              <a:rPr lang="en-US" sz="200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000">
                <a:latin typeface="Gill Sans MT" charset="0"/>
                <a:cs typeface="+mn-cs"/>
              </a:rPr>
              <a:t>to different destination network prefixes (</a:t>
            </a:r>
            <a:r>
              <a:rPr lang="ja-JP" altLang="en-US" sz="2000">
                <a:latin typeface="Gill Sans MT" charset="0"/>
                <a:cs typeface="+mn-cs"/>
              </a:rPr>
              <a:t>“</a:t>
            </a:r>
            <a:r>
              <a:rPr lang="en-US" sz="2000">
                <a:latin typeface="Gill Sans MT" charset="0"/>
                <a:cs typeface="+mn-cs"/>
              </a:rPr>
              <a:t>path vector</a:t>
            </a:r>
            <a:r>
              <a:rPr lang="ja-JP" altLang="en-US" sz="2000">
                <a:latin typeface="Gill Sans MT" charset="0"/>
                <a:cs typeface="+mn-cs"/>
              </a:rPr>
              <a:t>”</a:t>
            </a:r>
            <a:r>
              <a:rPr lang="en-US" sz="2000">
                <a:latin typeface="Gill Sans MT" charset="0"/>
                <a:cs typeface="+mn-cs"/>
              </a:rPr>
              <a:t> protocol)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>
                <a:latin typeface="Gill Sans MT" charset="0"/>
                <a:cs typeface="+mn-cs"/>
              </a:rPr>
              <a:t>exchanged over semi-permanent TCP connections</a:t>
            </a:r>
            <a:endParaRPr lang="en-US" sz="200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753781" name="Group 117"/>
          <p:cNvGrpSpPr>
            <a:grpSpLocks/>
          </p:cNvGrpSpPr>
          <p:nvPr/>
        </p:nvGrpSpPr>
        <p:grpSpPr bwMode="auto">
          <a:xfrm>
            <a:off x="2889250" y="4657725"/>
            <a:ext cx="1303338" cy="657225"/>
            <a:chOff x="2171" y="2695"/>
            <a:chExt cx="821" cy="414"/>
          </a:xfrm>
        </p:grpSpPr>
        <p:sp>
          <p:nvSpPr>
            <p:cNvPr id="117795" name="AutoShape 118"/>
            <p:cNvSpPr>
              <a:spLocks noChangeArrowheads="1"/>
            </p:cNvSpPr>
            <p:nvPr/>
          </p:nvSpPr>
          <p:spPr bwMode="auto">
            <a:xfrm rot="-9091425">
              <a:off x="2171" y="2935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7796" name="Text Box 119"/>
            <p:cNvSpPr txBox="1">
              <a:spLocks noChangeArrowheads="1"/>
            </p:cNvSpPr>
            <p:nvPr/>
          </p:nvSpPr>
          <p:spPr bwMode="auto">
            <a:xfrm>
              <a:off x="2357" y="2695"/>
              <a:ext cx="635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  <a:cs typeface="+mn-cs"/>
                </a:rPr>
                <a:t>BGP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  <a:cs typeface="+mn-cs"/>
                </a:rPr>
                <a:t>message</a:t>
              </a:r>
            </a:p>
          </p:txBody>
        </p:sp>
      </p:grpSp>
      <p:sp>
        <p:nvSpPr>
          <p:cNvPr id="137248" name="Freeform 120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72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7F6F819D-23F1-004F-8FCC-6919AED7E636}" type="slidenum">
              <a:rPr lang="en-US" smtClean="0">
                <a:latin typeface="Tahoma" charset="0"/>
              </a:rPr>
              <a:pPr>
                <a:defRPr/>
              </a:pPr>
              <a:t>12</a:t>
            </a:fld>
            <a:endParaRPr lang="en-US" smtClean="0">
              <a:latin typeface="Tahoma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651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Virtual circuits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3495675"/>
            <a:ext cx="7620000" cy="2257425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call setup, teardown for each call </a:t>
            </a:r>
            <a:r>
              <a:rPr lang="en-US" sz="2400" i="1">
                <a:latin typeface="Gill Sans MT" charset="0"/>
                <a:cs typeface="+mn-cs"/>
              </a:rPr>
              <a:t>before</a:t>
            </a:r>
            <a:r>
              <a:rPr lang="en-US" sz="2400">
                <a:latin typeface="Gill Sans MT" charset="0"/>
                <a:cs typeface="+mn-cs"/>
              </a:rPr>
              <a:t> data can flow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each packet carries VC identifier (not destination host address)</a:t>
            </a:r>
          </a:p>
          <a:p>
            <a:pPr>
              <a:defRPr/>
            </a:pPr>
            <a:r>
              <a:rPr lang="en-US" sz="2400" i="1">
                <a:latin typeface="Gill Sans MT" charset="0"/>
                <a:cs typeface="+mn-cs"/>
              </a:rPr>
              <a:t>every</a:t>
            </a:r>
            <a:r>
              <a:rPr lang="en-US" sz="2400">
                <a:latin typeface="Gill Sans MT" charset="0"/>
                <a:cs typeface="+mn-cs"/>
              </a:rPr>
              <a:t> router on source-dest path maintains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>
                <a:latin typeface="Gill Sans MT" charset="0"/>
                <a:cs typeface="+mn-cs"/>
              </a:rPr>
              <a:t>state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>
                <a:latin typeface="Gill Sans MT" charset="0"/>
                <a:cs typeface="+mn-cs"/>
              </a:rPr>
              <a:t> for each passing connection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link, router resources (bandwidth, buffers) may be </a:t>
            </a:r>
            <a:r>
              <a:rPr lang="en-US" sz="2400" i="1">
                <a:latin typeface="Gill Sans MT" charset="0"/>
                <a:cs typeface="+mn-cs"/>
              </a:rPr>
              <a:t>allocated </a:t>
            </a:r>
            <a:r>
              <a:rPr lang="en-US" sz="2400">
                <a:latin typeface="Gill Sans MT" charset="0"/>
                <a:cs typeface="+mn-cs"/>
              </a:rPr>
              <a:t>to VC (dedicated resources = predictable service)</a:t>
            </a:r>
          </a:p>
          <a:p>
            <a:pPr lvl="1">
              <a:buFont typeface="Wingdings" charset="0"/>
              <a:buNone/>
              <a:defRPr/>
            </a:pPr>
            <a:endParaRPr lang="en-US" sz="2000">
              <a:latin typeface="Gill Sans MT" charset="0"/>
            </a:endParaRP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76300" y="1504950"/>
            <a:ext cx="7743825" cy="1828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>
                <a:latin typeface="Gill Sans MT" charset="0"/>
                <a:cs typeface="+mn-cs"/>
              </a:rPr>
              <a:t>source-to-dest path behaves much like telephone circuit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endParaRPr lang="en-US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>
                <a:latin typeface="Gill Sans MT" charset="0"/>
              </a:rPr>
              <a:t>performance-wise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network actions along source-to-dest path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666750" y="1457325"/>
            <a:ext cx="7677150" cy="16859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7655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567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1878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1C4713AE-B35D-0442-B1BB-0223B8865A24}" type="slidenum">
              <a:rPr lang="en-US" smtClean="0">
                <a:latin typeface="Tahoma" charset="0"/>
              </a:rPr>
              <a:pPr>
                <a:defRPr/>
              </a:pPr>
              <a:t>120</a:t>
            </a:fld>
            <a:endParaRPr lang="en-US" smtClean="0">
              <a:latin typeface="Tahoma" charset="0"/>
            </a:endParaRPr>
          </a:p>
        </p:txBody>
      </p:sp>
      <p:pic>
        <p:nvPicPr>
          <p:cNvPr id="138243" name="Picture 1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7667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Freeform 2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Rectangle 3"/>
          <p:cNvSpPr>
            <a:spLocks noGrp="1" noChangeArrowheads="1"/>
          </p:cNvSpPr>
          <p:nvPr>
            <p:ph type="title"/>
          </p:nvPr>
        </p:nvSpPr>
        <p:spPr>
          <a:xfrm>
            <a:off x="265113" y="0"/>
            <a:ext cx="8040687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BGP basics: distributing path information</a:t>
            </a:r>
          </a:p>
        </p:txBody>
      </p:sp>
      <p:sp>
        <p:nvSpPr>
          <p:cNvPr id="138246" name="Freeform 4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Freeform 5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Freeform 6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Text Box 7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AS3</a:t>
            </a:r>
            <a:endParaRPr lang="en-US" smtClean="0">
              <a:cs typeface="+mn-cs"/>
            </a:endParaRPr>
          </a:p>
        </p:txBody>
      </p:sp>
      <p:sp>
        <p:nvSpPr>
          <p:cNvPr id="118795" name="Text Box 8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AS2</a:t>
            </a:r>
          </a:p>
        </p:txBody>
      </p:sp>
      <p:sp>
        <p:nvSpPr>
          <p:cNvPr id="118796" name="Line 9"/>
          <p:cNvSpPr>
            <a:spLocks noChangeShapeType="1"/>
          </p:cNvSpPr>
          <p:nvPr/>
        </p:nvSpPr>
        <p:spPr bwMode="auto">
          <a:xfrm flipV="1">
            <a:off x="5746750" y="5278438"/>
            <a:ext cx="434975" cy="1920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797" name="Line 10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798" name="Line 11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8254" name="Group 12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18891" name="Oval 13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92" name="Line 14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93" name="Line 15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94" name="Rectangle 16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8895" name="Oval 17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96" name="Rectangle 18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97" name="Text Box 19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3b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38255" name="Group 20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38338" name="Group 21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18885" name="Oval 22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886" name="Line 23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887" name="Line 24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888" name="Rectangle 25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18889" name="Oval 26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890" name="Rectangle 27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18884" name="Text Box 28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3a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138256" name="Freeform 29"/>
          <p:cNvSpPr>
            <a:spLocks/>
          </p:cNvSpPr>
          <p:nvPr/>
        </p:nvSpPr>
        <p:spPr bwMode="auto">
          <a:xfrm>
            <a:off x="2495550" y="5227638"/>
            <a:ext cx="2660650" cy="1122362"/>
          </a:xfrm>
          <a:custGeom>
            <a:avLst/>
            <a:gdLst>
              <a:gd name="T0" fmla="*/ 2147483647 w 1583"/>
              <a:gd name="T1" fmla="*/ 2147483647 h 682"/>
              <a:gd name="T2" fmla="*/ 2147483647 w 1583"/>
              <a:gd name="T3" fmla="*/ 2147483647 h 682"/>
              <a:gd name="T4" fmla="*/ 2147483647 w 1583"/>
              <a:gd name="T5" fmla="*/ 2147483647 h 682"/>
              <a:gd name="T6" fmla="*/ 2147483647 w 1583"/>
              <a:gd name="T7" fmla="*/ 2147483647 h 682"/>
              <a:gd name="T8" fmla="*/ 2147483647 w 1583"/>
              <a:gd name="T9" fmla="*/ 2147483647 h 682"/>
              <a:gd name="T10" fmla="*/ 2147483647 w 1583"/>
              <a:gd name="T11" fmla="*/ 2147483647 h 682"/>
              <a:gd name="T12" fmla="*/ 2147483647 w 1583"/>
              <a:gd name="T13" fmla="*/ 2147483647 h 682"/>
              <a:gd name="T14" fmla="*/ 2147483647 w 1583"/>
              <a:gd name="T15" fmla="*/ 2147483647 h 682"/>
              <a:gd name="T16" fmla="*/ 2147483647 w 1583"/>
              <a:gd name="T17" fmla="*/ 2147483647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Text Box 30"/>
          <p:cNvSpPr txBox="1">
            <a:spLocks noChangeArrowheads="1"/>
          </p:cNvSpPr>
          <p:nvPr/>
        </p:nvSpPr>
        <p:spPr bwMode="auto">
          <a:xfrm>
            <a:off x="2728913" y="5911850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AS1</a:t>
            </a:r>
            <a:endParaRPr lang="en-US" smtClean="0">
              <a:cs typeface="+mn-cs"/>
            </a:endParaRPr>
          </a:p>
        </p:txBody>
      </p:sp>
      <p:sp>
        <p:nvSpPr>
          <p:cNvPr id="118803" name="Line 31"/>
          <p:cNvSpPr>
            <a:spLocks noChangeShapeType="1"/>
          </p:cNvSpPr>
          <p:nvPr/>
        </p:nvSpPr>
        <p:spPr bwMode="auto">
          <a:xfrm flipH="1">
            <a:off x="3387725" y="5507038"/>
            <a:ext cx="147638" cy="161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804" name="Line 32"/>
          <p:cNvSpPr>
            <a:spLocks noChangeShapeType="1"/>
          </p:cNvSpPr>
          <p:nvPr/>
        </p:nvSpPr>
        <p:spPr bwMode="auto">
          <a:xfrm>
            <a:off x="3790950" y="5541963"/>
            <a:ext cx="4763" cy="452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805" name="Line 33"/>
          <p:cNvSpPr>
            <a:spLocks noChangeShapeType="1"/>
          </p:cNvSpPr>
          <p:nvPr/>
        </p:nvSpPr>
        <p:spPr bwMode="auto">
          <a:xfrm>
            <a:off x="3952875" y="5494338"/>
            <a:ext cx="496888" cy="3349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806" name="Line 34"/>
          <p:cNvSpPr>
            <a:spLocks noChangeShapeType="1"/>
          </p:cNvSpPr>
          <p:nvPr/>
        </p:nvSpPr>
        <p:spPr bwMode="auto">
          <a:xfrm flipH="1">
            <a:off x="4054475" y="5951538"/>
            <a:ext cx="376238" cy="120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807" name="Line 35"/>
          <p:cNvSpPr>
            <a:spLocks noChangeShapeType="1"/>
          </p:cNvSpPr>
          <p:nvPr/>
        </p:nvSpPr>
        <p:spPr bwMode="auto">
          <a:xfrm flipH="1" flipV="1">
            <a:off x="3495675" y="5775325"/>
            <a:ext cx="901700" cy="809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808" name="Line 36"/>
          <p:cNvSpPr>
            <a:spLocks noChangeShapeType="1"/>
          </p:cNvSpPr>
          <p:nvPr/>
        </p:nvSpPr>
        <p:spPr bwMode="auto">
          <a:xfrm>
            <a:off x="3402013" y="5856288"/>
            <a:ext cx="201612" cy="13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8264" name="Group 37"/>
          <p:cNvGrpSpPr>
            <a:grpSpLocks/>
          </p:cNvGrpSpPr>
          <p:nvPr/>
        </p:nvGrpSpPr>
        <p:grpSpPr bwMode="auto">
          <a:xfrm>
            <a:off x="3495675" y="5227638"/>
            <a:ext cx="501650" cy="396875"/>
            <a:chOff x="2055" y="3447"/>
            <a:chExt cx="316" cy="250"/>
          </a:xfrm>
        </p:grpSpPr>
        <p:sp>
          <p:nvSpPr>
            <p:cNvPr id="118875" name="Oval 38"/>
            <p:cNvSpPr>
              <a:spLocks noChangeArrowheads="1"/>
            </p:cNvSpPr>
            <p:nvPr/>
          </p:nvSpPr>
          <p:spPr bwMode="auto">
            <a:xfrm>
              <a:off x="2058" y="357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76" name="Line 39"/>
            <p:cNvSpPr>
              <a:spLocks noChangeShapeType="1"/>
            </p:cNvSpPr>
            <p:nvPr/>
          </p:nvSpPr>
          <p:spPr bwMode="auto">
            <a:xfrm>
              <a:off x="2058" y="356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77" name="Line 40"/>
            <p:cNvSpPr>
              <a:spLocks noChangeShapeType="1"/>
            </p:cNvSpPr>
            <p:nvPr/>
          </p:nvSpPr>
          <p:spPr bwMode="auto">
            <a:xfrm>
              <a:off x="2371" y="356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78" name="Rectangle 41"/>
            <p:cNvSpPr>
              <a:spLocks noChangeArrowheads="1"/>
            </p:cNvSpPr>
            <p:nvPr/>
          </p:nvSpPr>
          <p:spPr bwMode="auto">
            <a:xfrm>
              <a:off x="2058" y="356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8879" name="Oval 42"/>
            <p:cNvSpPr>
              <a:spLocks noChangeArrowheads="1"/>
            </p:cNvSpPr>
            <p:nvPr/>
          </p:nvSpPr>
          <p:spPr bwMode="auto">
            <a:xfrm>
              <a:off x="2055" y="350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38335" name="Group 43"/>
            <p:cNvGrpSpPr>
              <a:grpSpLocks/>
            </p:cNvGrpSpPr>
            <p:nvPr/>
          </p:nvGrpSpPr>
          <p:grpSpPr bwMode="auto">
            <a:xfrm>
              <a:off x="2072" y="3447"/>
              <a:ext cx="285" cy="250"/>
              <a:chOff x="2912" y="2425"/>
              <a:chExt cx="292" cy="250"/>
            </a:xfrm>
          </p:grpSpPr>
          <p:sp>
            <p:nvSpPr>
              <p:cNvPr id="118881" name="Rectangle 4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882" name="Text Box 45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1c</a:t>
                </a:r>
              </a:p>
            </p:txBody>
          </p:sp>
        </p:grpSp>
      </p:grpSp>
      <p:grpSp>
        <p:nvGrpSpPr>
          <p:cNvPr id="138265" name="Group 46"/>
          <p:cNvGrpSpPr>
            <a:grpSpLocks/>
          </p:cNvGrpSpPr>
          <p:nvPr/>
        </p:nvGrpSpPr>
        <p:grpSpPr bwMode="auto">
          <a:xfrm>
            <a:off x="3009900" y="5567363"/>
            <a:ext cx="501650" cy="396875"/>
            <a:chOff x="1749" y="3661"/>
            <a:chExt cx="316" cy="250"/>
          </a:xfrm>
        </p:grpSpPr>
        <p:sp>
          <p:nvSpPr>
            <p:cNvPr id="118868" name="Oval 47"/>
            <p:cNvSpPr>
              <a:spLocks noChangeArrowheads="1"/>
            </p:cNvSpPr>
            <p:nvPr/>
          </p:nvSpPr>
          <p:spPr bwMode="auto">
            <a:xfrm>
              <a:off x="1752" y="378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69" name="Line 48"/>
            <p:cNvSpPr>
              <a:spLocks noChangeShapeType="1"/>
            </p:cNvSpPr>
            <p:nvPr/>
          </p:nvSpPr>
          <p:spPr bwMode="auto">
            <a:xfrm>
              <a:off x="1752" y="377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70" name="Line 49"/>
            <p:cNvSpPr>
              <a:spLocks noChangeShapeType="1"/>
            </p:cNvSpPr>
            <p:nvPr/>
          </p:nvSpPr>
          <p:spPr bwMode="auto">
            <a:xfrm>
              <a:off x="2065" y="377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71" name="Rectangle 50"/>
            <p:cNvSpPr>
              <a:spLocks noChangeArrowheads="1"/>
            </p:cNvSpPr>
            <p:nvPr/>
          </p:nvSpPr>
          <p:spPr bwMode="auto">
            <a:xfrm>
              <a:off x="1752" y="377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8872" name="Oval 51"/>
            <p:cNvSpPr>
              <a:spLocks noChangeArrowheads="1"/>
            </p:cNvSpPr>
            <p:nvPr/>
          </p:nvSpPr>
          <p:spPr bwMode="auto">
            <a:xfrm>
              <a:off x="1749" y="37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73" name="Rectangle 52"/>
            <p:cNvSpPr>
              <a:spLocks noChangeArrowheads="1"/>
            </p:cNvSpPr>
            <p:nvPr/>
          </p:nvSpPr>
          <p:spPr bwMode="auto">
            <a:xfrm>
              <a:off x="1834" y="3746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74" name="Text Box 53"/>
            <p:cNvSpPr txBox="1">
              <a:spLocks noChangeArrowheads="1"/>
            </p:cNvSpPr>
            <p:nvPr/>
          </p:nvSpPr>
          <p:spPr bwMode="auto">
            <a:xfrm>
              <a:off x="1765" y="3661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1a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38266" name="Group 54"/>
          <p:cNvGrpSpPr>
            <a:grpSpLocks/>
          </p:cNvGrpSpPr>
          <p:nvPr/>
        </p:nvGrpSpPr>
        <p:grpSpPr bwMode="auto">
          <a:xfrm>
            <a:off x="3552825" y="5856288"/>
            <a:ext cx="501650" cy="396875"/>
            <a:chOff x="2091" y="3843"/>
            <a:chExt cx="316" cy="250"/>
          </a:xfrm>
        </p:grpSpPr>
        <p:sp>
          <p:nvSpPr>
            <p:cNvPr id="118860" name="Oval 55"/>
            <p:cNvSpPr>
              <a:spLocks noChangeArrowheads="1"/>
            </p:cNvSpPr>
            <p:nvPr/>
          </p:nvSpPr>
          <p:spPr bwMode="auto">
            <a:xfrm>
              <a:off x="2094" y="396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61" name="Line 56"/>
            <p:cNvSpPr>
              <a:spLocks noChangeShapeType="1"/>
            </p:cNvSpPr>
            <p:nvPr/>
          </p:nvSpPr>
          <p:spPr bwMode="auto">
            <a:xfrm>
              <a:off x="2094" y="396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62" name="Line 57"/>
            <p:cNvSpPr>
              <a:spLocks noChangeShapeType="1"/>
            </p:cNvSpPr>
            <p:nvPr/>
          </p:nvSpPr>
          <p:spPr bwMode="auto">
            <a:xfrm>
              <a:off x="2407" y="396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63" name="Rectangle 58"/>
            <p:cNvSpPr>
              <a:spLocks noChangeArrowheads="1"/>
            </p:cNvSpPr>
            <p:nvPr/>
          </p:nvSpPr>
          <p:spPr bwMode="auto">
            <a:xfrm>
              <a:off x="2094" y="396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8864" name="Oval 59"/>
            <p:cNvSpPr>
              <a:spLocks noChangeArrowheads="1"/>
            </p:cNvSpPr>
            <p:nvPr/>
          </p:nvSpPr>
          <p:spPr bwMode="auto">
            <a:xfrm>
              <a:off x="2091" y="390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38320" name="Group 60"/>
            <p:cNvGrpSpPr>
              <a:grpSpLocks/>
            </p:cNvGrpSpPr>
            <p:nvPr/>
          </p:nvGrpSpPr>
          <p:grpSpPr bwMode="auto">
            <a:xfrm>
              <a:off x="2106" y="3843"/>
              <a:ext cx="294" cy="250"/>
              <a:chOff x="2910" y="2425"/>
              <a:chExt cx="296" cy="250"/>
            </a:xfrm>
          </p:grpSpPr>
          <p:sp>
            <p:nvSpPr>
              <p:cNvPr id="118866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867" name="Text Box 62"/>
              <p:cNvSpPr txBox="1">
                <a:spLocks noChangeArrowheads="1"/>
              </p:cNvSpPr>
              <p:nvPr/>
            </p:nvSpPr>
            <p:spPr bwMode="auto">
              <a:xfrm>
                <a:off x="2910" y="2425"/>
                <a:ext cx="2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1d</a:t>
                </a:r>
              </a:p>
            </p:txBody>
          </p:sp>
        </p:grpSp>
      </p:grpSp>
      <p:grpSp>
        <p:nvGrpSpPr>
          <p:cNvPr id="138267" name="Group 63"/>
          <p:cNvGrpSpPr>
            <a:grpSpLocks/>
          </p:cNvGrpSpPr>
          <p:nvPr/>
        </p:nvGrpSpPr>
        <p:grpSpPr bwMode="auto">
          <a:xfrm>
            <a:off x="4410075" y="5672138"/>
            <a:ext cx="501650" cy="396875"/>
            <a:chOff x="2016" y="1976"/>
            <a:chExt cx="316" cy="250"/>
          </a:xfrm>
        </p:grpSpPr>
        <p:sp>
          <p:nvSpPr>
            <p:cNvPr id="118852" name="Oval 64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53" name="Line 65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54" name="Line 66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55" name="Rectangle 67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8856" name="Oval 68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38312" name="Group 69"/>
            <p:cNvGrpSpPr>
              <a:grpSpLocks/>
            </p:cNvGrpSpPr>
            <p:nvPr/>
          </p:nvGrpSpPr>
          <p:grpSpPr bwMode="auto">
            <a:xfrm>
              <a:off x="2029" y="1976"/>
              <a:ext cx="294" cy="250"/>
              <a:chOff x="2909" y="2425"/>
              <a:chExt cx="299" cy="250"/>
            </a:xfrm>
          </p:grpSpPr>
          <p:sp>
            <p:nvSpPr>
              <p:cNvPr id="118858" name="Rectangle 7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8859" name="Text Box 71"/>
              <p:cNvSpPr txBox="1">
                <a:spLocks noChangeArrowheads="1"/>
              </p:cNvSpPr>
              <p:nvPr/>
            </p:nvSpPr>
            <p:spPr bwMode="auto">
              <a:xfrm>
                <a:off x="2909" y="2425"/>
                <a:ext cx="2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1b</a:t>
                </a:r>
                <a:endParaRPr lang="en-US" sz="2400" smtClean="0">
                  <a:cs typeface="+mn-cs"/>
                </a:endParaRPr>
              </a:p>
            </p:txBody>
          </p:sp>
        </p:grpSp>
      </p:grpSp>
      <p:grpSp>
        <p:nvGrpSpPr>
          <p:cNvPr id="138268" name="Group 72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18845" name="Oval 73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46" name="Line 74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47" name="Line 75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48" name="Rectangle 76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8849" name="Oval 77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50" name="Rectangle 78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51" name="Text Box 79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2a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118814" name="Line 80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815" name="Line 81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816" name="Line 82"/>
          <p:cNvSpPr>
            <a:spLocks noChangeShapeType="1"/>
          </p:cNvSpPr>
          <p:nvPr/>
        </p:nvSpPr>
        <p:spPr bwMode="auto">
          <a:xfrm>
            <a:off x="5916613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817" name="Line 83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8273" name="Group 84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18838" name="Oval 85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39" name="Line 86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40" name="Line 87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41" name="Rectangle 88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8842" name="Oval 89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43" name="Rectangle 90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44" name="Text Box 91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2c</a:t>
              </a:r>
              <a:endParaRPr lang="en-US" sz="2400" smtClean="0">
                <a:cs typeface="+mn-cs"/>
              </a:endParaRPr>
            </a:p>
          </p:txBody>
        </p:sp>
      </p:grpSp>
      <p:grpSp>
        <p:nvGrpSpPr>
          <p:cNvPr id="138274" name="Group 92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18831" name="Oval 93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32" name="Line 94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33" name="Line 95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34" name="Rectangle 96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18835" name="Oval 97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36" name="Rectangle 98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37" name="Text Box 99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2b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118820" name="Text Box 100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other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networks</a:t>
            </a:r>
          </a:p>
        </p:txBody>
      </p:sp>
      <p:sp>
        <p:nvSpPr>
          <p:cNvPr id="138276" name="Freeform 101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22" name="Text Box 102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other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networks</a:t>
            </a:r>
          </a:p>
        </p:txBody>
      </p:sp>
      <p:sp>
        <p:nvSpPr>
          <p:cNvPr id="118823" name="Line 103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279" name="Freeform 104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25" name="Rectangle 105"/>
          <p:cNvSpPr>
            <a:spLocks noGrp="1" noChangeArrowheads="1"/>
          </p:cNvSpPr>
          <p:nvPr>
            <p:ph type="body" idx="1"/>
          </p:nvPr>
        </p:nvSpPr>
        <p:spPr>
          <a:xfrm>
            <a:off x="506413" y="1108075"/>
            <a:ext cx="7772400" cy="237013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>
                <a:latin typeface="Gill Sans MT" charset="0"/>
                <a:cs typeface="+mn-cs"/>
              </a:rPr>
              <a:t>using eBGP session between 3a and 1c, AS3 sends prefix reachability info to AS1.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>
                <a:latin typeface="Gill Sans MT" charset="0"/>
              </a:rPr>
              <a:t>1c can then use iBGP do distribute new prefix info to all routers in AS1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>
                <a:latin typeface="Gill Sans MT" charset="0"/>
              </a:rPr>
              <a:t>1b can then re-advertise new reachability info to AS2 over 1b-to-2a eBGP session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latin typeface="Gill Sans MT" charset="0"/>
                <a:cs typeface="+mn-cs"/>
              </a:rPr>
              <a:t>when router learns of new prefix, it creates entry for prefix in its forwarding table.</a:t>
            </a:r>
          </a:p>
        </p:txBody>
      </p:sp>
      <p:sp>
        <p:nvSpPr>
          <p:cNvPr id="118826" name="Line 106"/>
          <p:cNvSpPr>
            <a:spLocks noChangeShapeType="1"/>
          </p:cNvSpPr>
          <p:nvPr/>
        </p:nvSpPr>
        <p:spPr bwMode="auto">
          <a:xfrm>
            <a:off x="3322638" y="4725988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827" name="Line 107"/>
          <p:cNvSpPr>
            <a:spLocks noChangeShapeType="1"/>
          </p:cNvSpPr>
          <p:nvPr/>
        </p:nvSpPr>
        <p:spPr bwMode="auto">
          <a:xfrm>
            <a:off x="3341688" y="5040313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828" name="Text Box 108"/>
          <p:cNvSpPr txBox="1">
            <a:spLocks noChangeArrowheads="1"/>
          </p:cNvSpPr>
          <p:nvPr/>
        </p:nvSpPr>
        <p:spPr bwMode="auto">
          <a:xfrm>
            <a:off x="4171950" y="4508500"/>
            <a:ext cx="1309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cs typeface="+mn-cs"/>
              </a:rPr>
              <a:t>eBGP session</a:t>
            </a:r>
          </a:p>
        </p:txBody>
      </p:sp>
      <p:sp>
        <p:nvSpPr>
          <p:cNvPr id="118829" name="Text Box 109"/>
          <p:cNvSpPr txBox="1">
            <a:spLocks noChangeArrowheads="1"/>
          </p:cNvSpPr>
          <p:nvPr/>
        </p:nvSpPr>
        <p:spPr bwMode="auto">
          <a:xfrm>
            <a:off x="4198938" y="4857750"/>
            <a:ext cx="125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cs typeface="+mn-cs"/>
              </a:rPr>
              <a:t>iBGP session</a:t>
            </a:r>
          </a:p>
        </p:txBody>
      </p:sp>
      <p:sp>
        <p:nvSpPr>
          <p:cNvPr id="138285" name="Freeform 110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198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9C12F771-B1AC-DE40-9036-9DA74619F407}" type="slidenum">
              <a:rPr lang="en-US" smtClean="0">
                <a:latin typeface="Tahoma" charset="0"/>
              </a:rPr>
              <a:pPr>
                <a:defRPr/>
              </a:pPr>
              <a:t>121</a:t>
            </a:fld>
            <a:endParaRPr lang="en-US" smtClean="0">
              <a:latin typeface="Tahoma" charset="0"/>
            </a:endParaRPr>
          </a:p>
        </p:txBody>
      </p:sp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Path attributes and BGP routes</a:t>
            </a:r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advertised prefix includes BGP attributes 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prefix + attributes =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route</a:t>
            </a:r>
            <a:r>
              <a:rPr lang="ja-JP" altLang="en-US">
                <a:latin typeface="Gill Sans MT" charset="0"/>
              </a:rPr>
              <a:t>”</a:t>
            </a:r>
            <a:endParaRPr lang="en-US">
              <a:latin typeface="Gill Sans MT" charset="0"/>
            </a:endParaRP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two important attributes:</a:t>
            </a:r>
          </a:p>
          <a:p>
            <a:pPr lvl="1"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AS-PATH:</a:t>
            </a:r>
            <a:r>
              <a:rPr lang="en-US">
                <a:latin typeface="Gill Sans MT" charset="0"/>
              </a:rPr>
              <a:t> contains ASs through which prefix advertisement has passed: e.g., AS 67, AS 17 </a:t>
            </a:r>
          </a:p>
          <a:p>
            <a:pPr lvl="1"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NEXT-HOP:</a:t>
            </a:r>
            <a:r>
              <a:rPr lang="en-US">
                <a:latin typeface="Gill Sans MT" charset="0"/>
              </a:rPr>
              <a:t> indicates specific internal-AS router to next-hop AS. (may be multiple links from current AS to next-hop-AS)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gateway router receiving route advertisement uses </a:t>
            </a: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import policy</a:t>
            </a:r>
            <a:r>
              <a:rPr lang="en-US">
                <a:latin typeface="Gill Sans MT" charset="0"/>
                <a:cs typeface="+mn-cs"/>
              </a:rPr>
              <a:t> to accept/decline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e.g., never route through AS x</a:t>
            </a:r>
          </a:p>
          <a:p>
            <a:pPr lvl="1"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policy-based</a:t>
            </a:r>
            <a:r>
              <a:rPr lang="en-US" i="1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routing</a:t>
            </a:r>
          </a:p>
          <a:p>
            <a:pPr lvl="1">
              <a:defRPr/>
            </a:pPr>
            <a:endParaRPr lang="en-US">
              <a:latin typeface="Gill Sans MT" charset="0"/>
            </a:endParaRPr>
          </a:p>
        </p:txBody>
      </p:sp>
      <p:pic>
        <p:nvPicPr>
          <p:cNvPr id="1392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2083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B9BB9148-7198-124F-93FB-D20A06317DE5}" type="slidenum">
              <a:rPr lang="en-US" smtClean="0">
                <a:latin typeface="Tahoma" charset="0"/>
              </a:rPr>
              <a:pPr>
                <a:defRPr/>
              </a:pPr>
              <a:t>122</a:t>
            </a:fld>
            <a:endParaRPr lang="en-US" smtClean="0">
              <a:latin typeface="Tahoma" charset="0"/>
            </a:endParaRPr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>
                <a:latin typeface="Gill Sans MT" charset="0"/>
                <a:cs typeface="+mn-cs"/>
              </a:rPr>
              <a:t>router may learn about more than 1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>
                <a:latin typeface="Gill Sans MT" charset="0"/>
              </a:rPr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>
                <a:latin typeface="Gill Sans MT" charset="0"/>
              </a:rPr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>
                <a:latin typeface="Gill Sans MT" charset="0"/>
              </a:rPr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>
                <a:latin typeface="Gill Sans MT" charset="0"/>
              </a:rPr>
              <a:t>additional criteria </a:t>
            </a:r>
          </a:p>
        </p:txBody>
      </p:sp>
      <p:pic>
        <p:nvPicPr>
          <p:cNvPr id="14029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CFA1B13-B151-CD42-BC7C-E8B609A65DCD}" type="slidenum">
              <a:rPr lang="en-US" smtClean="0">
                <a:latin typeface="Tahoma" charset="0"/>
              </a:rPr>
              <a:pPr>
                <a:defRPr/>
              </a:pPr>
              <a:t>123</a:t>
            </a:fld>
            <a:endParaRPr lang="en-US" smtClean="0">
              <a:latin typeface="Tahoma" charset="0"/>
            </a:endParaRPr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BGP messages</a:t>
            </a:r>
            <a:endParaRPr lang="en-US" sz="3200">
              <a:latin typeface="Gill Sans MT" charset="0"/>
              <a:cs typeface="+mj-cs"/>
            </a:endParaRPr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BGP messages exchanged between peers over TCP connection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BGP messages:</a:t>
            </a:r>
          </a:p>
          <a:p>
            <a:pPr lvl="1"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>
                <a:latin typeface="Gill Sans MT" charset="0"/>
              </a:rPr>
              <a:t> opens TCP connection to peer and authenticates sender</a:t>
            </a:r>
          </a:p>
          <a:p>
            <a:pPr lvl="1"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advertises new path (or withdraws old)</a:t>
            </a:r>
          </a:p>
          <a:p>
            <a:pPr lvl="1"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>
                <a:latin typeface="Gill Sans MT" charset="0"/>
              </a:rPr>
              <a:t> keeps connection alive in absence of UPDATES; also ACKs OPEN request</a:t>
            </a:r>
          </a:p>
          <a:p>
            <a:pPr lvl="1"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>
                <a:latin typeface="Gill Sans MT" charset="0"/>
              </a:rPr>
              <a:t> reports errors in previous msg; also used to close connection</a:t>
            </a:r>
            <a:endParaRPr lang="en-US" sz="2800">
              <a:latin typeface="Gill Sans MT" charset="0"/>
            </a:endParaRPr>
          </a:p>
        </p:txBody>
      </p:sp>
      <p:pic>
        <p:nvPicPr>
          <p:cNvPr id="14131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2288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CD1F90C4-09AA-7A48-B6E1-EBE651EE6B4A}" type="slidenum">
              <a:rPr lang="en-US" smtClean="0">
                <a:latin typeface="Tahoma" charset="0"/>
              </a:rPr>
              <a:pPr>
                <a:defRPr/>
              </a:pPr>
              <a:t>124</a:t>
            </a:fld>
            <a:endParaRPr lang="en-US" smtClean="0">
              <a:latin typeface="Tahoma" charset="0"/>
            </a:endParaRPr>
          </a:p>
        </p:txBody>
      </p:sp>
      <p:pic>
        <p:nvPicPr>
          <p:cNvPr id="142339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001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BGP routing policy</a:t>
            </a:r>
          </a:p>
        </p:txBody>
      </p:sp>
      <p:sp>
        <p:nvSpPr>
          <p:cNvPr id="122886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7" name="Rectangle 4"/>
          <p:cNvSpPr>
            <a:spLocks noChangeArrowheads="1"/>
          </p:cNvSpPr>
          <p:nvPr/>
        </p:nvSpPr>
        <p:spPr bwMode="auto">
          <a:xfrm>
            <a:off x="355600" y="3744913"/>
            <a:ext cx="82296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A,B,C are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provider networks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X,W,Y are customer (of provider networks)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X is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dual-homed:</a:t>
            </a:r>
            <a:r>
              <a:rPr lang="en-US" sz="2400">
                <a:latin typeface="Gill Sans MT" charset="0"/>
                <a:cs typeface="+mn-cs"/>
              </a:rPr>
              <a:t> attached to two networks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cs typeface="+mn-cs"/>
              </a:rPr>
              <a:t>X does not want to route from B via X to C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cs typeface="+mn-cs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grpSp>
        <p:nvGrpSpPr>
          <p:cNvPr id="142343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42344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5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6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7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2348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42349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0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42351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42352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3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42354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42355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6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42357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8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42359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0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1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2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3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4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5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6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7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42368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42369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0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42371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42372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42373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4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42375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42376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42377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42378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9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2390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A8D4AE04-DBF0-B047-A46D-AD1996B953C9}" type="slidenum">
              <a:rPr lang="en-US" smtClean="0">
                <a:latin typeface="Tahoma" charset="0"/>
              </a:rPr>
              <a:pPr>
                <a:defRPr/>
              </a:pPr>
              <a:t>125</a:t>
            </a:fld>
            <a:endParaRPr lang="en-US" smtClean="0">
              <a:latin typeface="Tahoma" charset="0"/>
            </a:endParaRPr>
          </a:p>
        </p:txBody>
      </p:sp>
      <p:pic>
        <p:nvPicPr>
          <p:cNvPr id="143363" name="Picture 4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033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BGP routing policy (2)</a:t>
            </a:r>
          </a:p>
        </p:txBody>
      </p:sp>
      <p:sp>
        <p:nvSpPr>
          <p:cNvPr id="123910" name="Rectangle 3"/>
          <p:cNvSpPr>
            <a:spLocks noChangeArrowheads="1"/>
          </p:cNvSpPr>
          <p:nvPr/>
        </p:nvSpPr>
        <p:spPr bwMode="auto">
          <a:xfrm>
            <a:off x="355600" y="3529013"/>
            <a:ext cx="82296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A advertises path AW  to B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B advertises path BAW to X </a:t>
            </a:r>
            <a:endParaRPr lang="en-US" sz="240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Should B advertise path BAW to C?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>
                <a:latin typeface="Gill Sans MT" charset="0"/>
                <a:cs typeface="+mn-cs"/>
              </a:rPr>
              <a:t>No way! B gets no </a:t>
            </a:r>
            <a:r>
              <a:rPr lang="ja-JP" altLang="en-US" sz="2000">
                <a:latin typeface="Gill Sans MT" charset="0"/>
                <a:cs typeface="+mn-cs"/>
              </a:rPr>
              <a:t>“</a:t>
            </a:r>
            <a:r>
              <a:rPr lang="en-US" sz="2000">
                <a:latin typeface="Gill Sans MT" charset="0"/>
                <a:cs typeface="+mn-cs"/>
              </a:rPr>
              <a:t>revenue</a:t>
            </a:r>
            <a:r>
              <a:rPr lang="ja-JP" altLang="en-US" sz="2000">
                <a:latin typeface="Gill Sans MT" charset="0"/>
                <a:cs typeface="+mn-cs"/>
              </a:rPr>
              <a:t>”</a:t>
            </a:r>
            <a:r>
              <a:rPr lang="en-US" sz="2000">
                <a:latin typeface="Gill Sans MT" charset="0"/>
                <a:cs typeface="+mn-cs"/>
              </a:rPr>
              <a:t> for routing CBAW since neither W nor C are B</a:t>
            </a:r>
            <a:r>
              <a:rPr lang="ja-JP" altLang="en-US" sz="2000">
                <a:latin typeface="Gill Sans MT" charset="0"/>
                <a:cs typeface="+mn-cs"/>
              </a:rPr>
              <a:t>’</a:t>
            </a:r>
            <a:r>
              <a:rPr lang="en-US" sz="2000">
                <a:latin typeface="Gill Sans MT" charset="0"/>
                <a:cs typeface="+mn-cs"/>
              </a:rPr>
              <a:t>s customers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>
                <a:latin typeface="Gill Sans MT" charset="0"/>
                <a:cs typeface="+mn-cs"/>
              </a:rPr>
              <a:t>B wants to force C to route to w via A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>
                <a:latin typeface="Gill Sans MT" charset="0"/>
                <a:cs typeface="+mn-cs"/>
              </a:rPr>
              <a:t>B wants to route </a:t>
            </a:r>
            <a:r>
              <a:rPr lang="en-US" sz="2000" i="1">
                <a:solidFill>
                  <a:srgbClr val="CC0000"/>
                </a:solidFill>
                <a:latin typeface="Gill Sans MT" charset="0"/>
                <a:cs typeface="+mn-cs"/>
              </a:rPr>
              <a:t>only</a:t>
            </a:r>
            <a:r>
              <a:rPr lang="en-US" sz="2000" i="1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000">
                <a:latin typeface="Gill Sans MT" charset="0"/>
                <a:cs typeface="+mn-cs"/>
              </a:rPr>
              <a:t>to/from its customers!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>
              <a:latin typeface="Gill Sans MT" charset="0"/>
              <a:cs typeface="+mn-cs"/>
            </a:endParaRPr>
          </a:p>
        </p:txBody>
      </p:sp>
      <p:grpSp>
        <p:nvGrpSpPr>
          <p:cNvPr id="143366" name="Group 4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43367" name="AutoShape 5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8" name="Freeform 6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9" name="Freeform 7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0" name="Rectangle 8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3371" name="Rectangle 9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43372" name="Freeform 10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3" name="Rectangle 11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43374" name="Rectangle 12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43375" name="Freeform 13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6" name="Rectangle 14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43377" name="Rectangle 15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43378" name="Freeform 16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9" name="Rectangle 17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43380" name="Freeform 18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1" name="Rectangle 19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43382" name="Line 20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3" name="Line 21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4" name="Line 22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5" name="Line 23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6" name="Line 24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7" name="Line 25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8" name="Line 26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9" name="Rectangle 27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90" name="Rectangle 28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43391" name="Rectangle 29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43392" name="Rectangle 30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93" name="Rectangle 31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43394" name="Rectangle 32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43395" name="Rectangle 33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43396" name="Rectangle 34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97" name="Rectangle 35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43398" name="Rectangle 36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43399" name="Rectangle 37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43400" name="Rectangle 38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43401" name="Freeform 39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02" name="Freeform 40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9E8A6ED4-1DF2-F342-AA6E-B8B03BDBD543}" type="slidenum">
              <a:rPr lang="en-US" smtClean="0">
                <a:latin typeface="Tahoma" charset="0"/>
              </a:rPr>
              <a:pPr>
                <a:defRPr/>
              </a:pPr>
              <a:t>126</a:t>
            </a:fld>
            <a:endParaRPr lang="en-US" smtClean="0">
              <a:latin typeface="Tahoma" charset="0"/>
            </a:endParaRPr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Why different Intra-, Inter-AS routing ?</a:t>
            </a:r>
            <a:r>
              <a:rPr lang="en-US" sz="4800">
                <a:latin typeface="Gill Sans MT" charset="0"/>
                <a:cs typeface="+mj-cs"/>
              </a:rPr>
              <a:t> </a:t>
            </a: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latin typeface="Gill Sans MT" charset="0"/>
                <a:cs typeface="+mn-cs"/>
              </a:rPr>
              <a:t>policy:</a:t>
            </a:r>
            <a:r>
              <a:rPr lang="en-US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inter-AS: admin wants control over how its traffic routed, who routes through its net. 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intra-AS: single admin, so no policy decisions needed</a:t>
            </a:r>
          </a:p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latin typeface="Gill Sans MT" charset="0"/>
                <a:cs typeface="+mn-cs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performance: 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intra-AS: can focus on performance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inter-AS: policy may dominate over performance</a:t>
            </a:r>
          </a:p>
        </p:txBody>
      </p:sp>
      <p:pic>
        <p:nvPicPr>
          <p:cNvPr id="144389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2595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DE269516-6918-7B4B-8BDA-0F65654F11F3}" type="slidenum">
              <a:rPr lang="en-US" smtClean="0">
                <a:latin typeface="Tahoma" charset="0"/>
              </a:rPr>
              <a:pPr>
                <a:defRPr/>
              </a:pPr>
              <a:t>127</a:t>
            </a:fld>
            <a:endParaRPr lang="en-US" smtClean="0">
              <a:latin typeface="Tahoma" charset="0"/>
            </a:endParaRPr>
          </a:p>
        </p:txBody>
      </p:sp>
      <p:pic>
        <p:nvPicPr>
          <p:cNvPr id="1454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4.1 introduction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4.2 virtual circuit and datagram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4.3 what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 inside a router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4.4 IP: Internet Protocol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datagram format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IPv4 addressing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ICMP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IPv6</a:t>
            </a:r>
          </a:p>
        </p:txBody>
      </p:sp>
      <p:sp>
        <p:nvSpPr>
          <p:cNvPr id="12595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4.5 routing algorithms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link state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distance vector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4.6 routing in the Internet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RIP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OSPF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4.7 broadcast and multicast routing</a:t>
            </a:r>
          </a:p>
          <a:p>
            <a:pPr>
              <a:defRPr/>
            </a:pPr>
            <a:endParaRPr lang="en-US" sz="240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1454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2697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C6B435F2-FF1B-7546-A5AC-D53260DF99D6}" type="slidenum">
              <a:rPr lang="en-US" smtClean="0">
                <a:latin typeface="Tahoma" charset="0"/>
              </a:rPr>
              <a:pPr>
                <a:defRPr/>
              </a:pPr>
              <a:t>128</a:t>
            </a:fld>
            <a:endParaRPr lang="en-US" smtClean="0">
              <a:latin typeface="Tahoma" charset="0"/>
            </a:endParaRPr>
          </a:p>
        </p:txBody>
      </p:sp>
      <p:pic>
        <p:nvPicPr>
          <p:cNvPr id="146435" name="Picture 10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85407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436" name="Group 103"/>
          <p:cNvGrpSpPr>
            <a:grpSpLocks/>
          </p:cNvGrpSpPr>
          <p:nvPr/>
        </p:nvGrpSpPr>
        <p:grpSpPr bwMode="auto">
          <a:xfrm>
            <a:off x="1106488" y="2374900"/>
            <a:ext cx="5691187" cy="2765425"/>
            <a:chOff x="651" y="1471"/>
            <a:chExt cx="3585" cy="1742"/>
          </a:xfrm>
        </p:grpSpPr>
        <p:sp>
          <p:nvSpPr>
            <p:cNvPr id="126985" name="AutoShape 90"/>
            <p:cNvSpPr>
              <a:spLocks noChangeArrowheads="1"/>
            </p:cNvSpPr>
            <p:nvPr/>
          </p:nvSpPr>
          <p:spPr bwMode="auto">
            <a:xfrm>
              <a:off x="651" y="1471"/>
              <a:ext cx="717" cy="329"/>
            </a:xfrm>
            <a:prstGeom prst="irregularSeal1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6441" name="Group 102"/>
            <p:cNvGrpSpPr>
              <a:grpSpLocks/>
            </p:cNvGrpSpPr>
            <p:nvPr/>
          </p:nvGrpSpPr>
          <p:grpSpPr bwMode="auto">
            <a:xfrm>
              <a:off x="714" y="1485"/>
              <a:ext cx="3522" cy="1728"/>
              <a:chOff x="535" y="738"/>
              <a:chExt cx="3522" cy="1728"/>
            </a:xfrm>
          </p:grpSpPr>
          <p:grpSp>
            <p:nvGrpSpPr>
              <p:cNvPr id="146442" name="Group 2"/>
              <p:cNvGrpSpPr>
                <a:grpSpLocks/>
              </p:cNvGrpSpPr>
              <p:nvPr/>
            </p:nvGrpSpPr>
            <p:grpSpPr bwMode="auto">
              <a:xfrm>
                <a:off x="1248" y="829"/>
                <a:ext cx="316" cy="212"/>
                <a:chOff x="2089" y="1712"/>
                <a:chExt cx="316" cy="212"/>
              </a:xfrm>
            </p:grpSpPr>
            <p:sp>
              <p:nvSpPr>
                <p:cNvPr id="127075" name="Oval 3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76" name="Line 4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77" name="Line 5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78" name="Rectangle 6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7079" name="Oval 7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6535" name="Group 8"/>
                <p:cNvGrpSpPr>
                  <a:grpSpLocks/>
                </p:cNvGrpSpPr>
                <p:nvPr/>
              </p:nvGrpSpPr>
              <p:grpSpPr bwMode="auto">
                <a:xfrm>
                  <a:off x="2104" y="1712"/>
                  <a:ext cx="279" cy="212"/>
                  <a:chOff x="2917" y="2456"/>
                  <a:chExt cx="282" cy="212"/>
                </a:xfrm>
              </p:grpSpPr>
              <p:sp>
                <p:nvSpPr>
                  <p:cNvPr id="12708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6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7082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7" y="2456"/>
                    <a:ext cx="28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R1</a:t>
                    </a:r>
                  </a:p>
                </p:txBody>
              </p:sp>
            </p:grpSp>
          </p:grpSp>
          <p:grpSp>
            <p:nvGrpSpPr>
              <p:cNvPr id="146443" name="Group 12"/>
              <p:cNvGrpSpPr>
                <a:grpSpLocks/>
              </p:cNvGrpSpPr>
              <p:nvPr/>
            </p:nvGrpSpPr>
            <p:grpSpPr bwMode="auto">
              <a:xfrm>
                <a:off x="1248" y="1235"/>
                <a:ext cx="316" cy="212"/>
                <a:chOff x="2089" y="1712"/>
                <a:chExt cx="316" cy="212"/>
              </a:xfrm>
            </p:grpSpPr>
            <p:sp>
              <p:nvSpPr>
                <p:cNvPr id="127067" name="Oval 13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68" name="Line 14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69" name="Line 15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70" name="Rectangle 16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7071" name="Oval 17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6527" name="Group 18"/>
                <p:cNvGrpSpPr>
                  <a:grpSpLocks/>
                </p:cNvGrpSpPr>
                <p:nvPr/>
              </p:nvGrpSpPr>
              <p:grpSpPr bwMode="auto">
                <a:xfrm>
                  <a:off x="2104" y="1712"/>
                  <a:ext cx="279" cy="212"/>
                  <a:chOff x="2917" y="2456"/>
                  <a:chExt cx="282" cy="212"/>
                </a:xfrm>
              </p:grpSpPr>
              <p:sp>
                <p:nvSpPr>
                  <p:cNvPr id="12707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6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707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7" y="2456"/>
                    <a:ext cx="28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R2</a:t>
                    </a:r>
                  </a:p>
                </p:txBody>
              </p:sp>
            </p:grpSp>
          </p:grpSp>
          <p:grpSp>
            <p:nvGrpSpPr>
              <p:cNvPr id="146444" name="Group 21"/>
              <p:cNvGrpSpPr>
                <a:grpSpLocks/>
              </p:cNvGrpSpPr>
              <p:nvPr/>
            </p:nvGrpSpPr>
            <p:grpSpPr bwMode="auto">
              <a:xfrm>
                <a:off x="912" y="1725"/>
                <a:ext cx="316" cy="212"/>
                <a:chOff x="2089" y="1712"/>
                <a:chExt cx="316" cy="212"/>
              </a:xfrm>
            </p:grpSpPr>
            <p:sp>
              <p:nvSpPr>
                <p:cNvPr id="127059" name="Oval 22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60" name="Line 23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61" name="Line 24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62" name="Rectangle 25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7063" name="Oval 26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6519" name="Group 27"/>
                <p:cNvGrpSpPr>
                  <a:grpSpLocks/>
                </p:cNvGrpSpPr>
                <p:nvPr/>
              </p:nvGrpSpPr>
              <p:grpSpPr bwMode="auto">
                <a:xfrm>
                  <a:off x="2104" y="1712"/>
                  <a:ext cx="279" cy="212"/>
                  <a:chOff x="2917" y="2456"/>
                  <a:chExt cx="282" cy="212"/>
                </a:xfrm>
              </p:grpSpPr>
              <p:sp>
                <p:nvSpPr>
                  <p:cNvPr id="12706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6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7066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7" y="2456"/>
                    <a:ext cx="28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R3</a:t>
                    </a:r>
                  </a:p>
                </p:txBody>
              </p:sp>
            </p:grpSp>
          </p:grpSp>
          <p:grpSp>
            <p:nvGrpSpPr>
              <p:cNvPr id="146445" name="Group 30"/>
              <p:cNvGrpSpPr>
                <a:grpSpLocks/>
              </p:cNvGrpSpPr>
              <p:nvPr/>
            </p:nvGrpSpPr>
            <p:grpSpPr bwMode="auto">
              <a:xfrm>
                <a:off x="1581" y="1725"/>
                <a:ext cx="316" cy="212"/>
                <a:chOff x="2089" y="1712"/>
                <a:chExt cx="316" cy="212"/>
              </a:xfrm>
            </p:grpSpPr>
            <p:sp>
              <p:nvSpPr>
                <p:cNvPr id="127051" name="Oval 31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52" name="Line 32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53" name="Line 33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54" name="Rectangle 34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7055" name="Oval 35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6511" name="Group 36"/>
                <p:cNvGrpSpPr>
                  <a:grpSpLocks/>
                </p:cNvGrpSpPr>
                <p:nvPr/>
              </p:nvGrpSpPr>
              <p:grpSpPr bwMode="auto">
                <a:xfrm>
                  <a:off x="2104" y="1712"/>
                  <a:ext cx="279" cy="212"/>
                  <a:chOff x="2917" y="2456"/>
                  <a:chExt cx="282" cy="212"/>
                </a:xfrm>
              </p:grpSpPr>
              <p:sp>
                <p:nvSpPr>
                  <p:cNvPr id="12705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6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7058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7" y="2456"/>
                    <a:ext cx="28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R4</a:t>
                    </a:r>
                  </a:p>
                </p:txBody>
              </p:sp>
            </p:grpSp>
          </p:grpSp>
          <p:sp>
            <p:nvSpPr>
              <p:cNvPr id="126991" name="Line 39"/>
              <p:cNvSpPr>
                <a:spLocks noChangeShapeType="1"/>
              </p:cNvSpPr>
              <p:nvPr/>
            </p:nvSpPr>
            <p:spPr bwMode="auto">
              <a:xfrm>
                <a:off x="1404" y="984"/>
                <a:ext cx="0" cy="2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6992" name="Line 40"/>
              <p:cNvSpPr>
                <a:spLocks noChangeShapeType="1"/>
              </p:cNvSpPr>
              <p:nvPr/>
            </p:nvSpPr>
            <p:spPr bwMode="auto">
              <a:xfrm flipH="1">
                <a:off x="1097" y="1410"/>
                <a:ext cx="297" cy="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6993" name="Line 41"/>
              <p:cNvSpPr>
                <a:spLocks noChangeShapeType="1"/>
              </p:cNvSpPr>
              <p:nvPr/>
            </p:nvSpPr>
            <p:spPr bwMode="auto">
              <a:xfrm>
                <a:off x="1423" y="1416"/>
                <a:ext cx="297" cy="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6994" name="Text Box 42"/>
              <p:cNvSpPr txBox="1">
                <a:spLocks noChangeArrowheads="1"/>
              </p:cNvSpPr>
              <p:nvPr/>
            </p:nvSpPr>
            <p:spPr bwMode="auto">
              <a:xfrm>
                <a:off x="947" y="2062"/>
                <a:ext cx="8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mtClean="0">
                    <a:cs typeface="+mn-cs"/>
                  </a:rPr>
                  <a:t>source</a:t>
                </a:r>
                <a:br>
                  <a:rPr lang="en-US" smtClean="0">
                    <a:cs typeface="+mn-cs"/>
                  </a:rPr>
                </a:br>
                <a:r>
                  <a:rPr lang="en-US" smtClean="0">
                    <a:cs typeface="+mn-cs"/>
                  </a:rPr>
                  <a:t>duplication</a:t>
                </a:r>
              </a:p>
            </p:txBody>
          </p:sp>
          <p:sp>
            <p:nvSpPr>
              <p:cNvPr id="126995" name="Line 43"/>
              <p:cNvSpPr>
                <a:spLocks noChangeShapeType="1"/>
              </p:cNvSpPr>
              <p:nvPr/>
            </p:nvSpPr>
            <p:spPr bwMode="auto">
              <a:xfrm flipH="1">
                <a:off x="1442" y="1012"/>
                <a:ext cx="5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451" name="Freeform 44"/>
              <p:cNvSpPr>
                <a:spLocks/>
              </p:cNvSpPr>
              <p:nvPr/>
            </p:nvSpPr>
            <p:spPr bwMode="auto">
              <a:xfrm>
                <a:off x="1510" y="1006"/>
                <a:ext cx="286" cy="744"/>
              </a:xfrm>
              <a:custGeom>
                <a:avLst/>
                <a:gdLst>
                  <a:gd name="T0" fmla="*/ 0 w 286"/>
                  <a:gd name="T1" fmla="*/ 0 h 744"/>
                  <a:gd name="T2" fmla="*/ 11 w 286"/>
                  <a:gd name="T3" fmla="*/ 425 h 744"/>
                  <a:gd name="T4" fmla="*/ 286 w 286"/>
                  <a:gd name="T5" fmla="*/ 744 h 7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6" h="744">
                    <a:moveTo>
                      <a:pt x="0" y="0"/>
                    </a:moveTo>
                    <a:lnTo>
                      <a:pt x="11" y="425"/>
                    </a:lnTo>
                    <a:lnTo>
                      <a:pt x="286" y="744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2" name="Freeform 45"/>
              <p:cNvSpPr>
                <a:spLocks/>
              </p:cNvSpPr>
              <p:nvPr/>
            </p:nvSpPr>
            <p:spPr bwMode="auto">
              <a:xfrm flipH="1">
                <a:off x="1013" y="1001"/>
                <a:ext cx="286" cy="744"/>
              </a:xfrm>
              <a:custGeom>
                <a:avLst/>
                <a:gdLst>
                  <a:gd name="T0" fmla="*/ 0 w 286"/>
                  <a:gd name="T1" fmla="*/ 0 h 744"/>
                  <a:gd name="T2" fmla="*/ 11 w 286"/>
                  <a:gd name="T3" fmla="*/ 425 h 744"/>
                  <a:gd name="T4" fmla="*/ 286 w 286"/>
                  <a:gd name="T5" fmla="*/ 744 h 7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6" h="744">
                    <a:moveTo>
                      <a:pt x="0" y="0"/>
                    </a:moveTo>
                    <a:lnTo>
                      <a:pt x="11" y="425"/>
                    </a:lnTo>
                    <a:lnTo>
                      <a:pt x="286" y="744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6453" name="Group 46"/>
              <p:cNvGrpSpPr>
                <a:grpSpLocks/>
              </p:cNvGrpSpPr>
              <p:nvPr/>
            </p:nvGrpSpPr>
            <p:grpSpPr bwMode="auto">
              <a:xfrm>
                <a:off x="2837" y="831"/>
                <a:ext cx="316" cy="212"/>
                <a:chOff x="2089" y="1712"/>
                <a:chExt cx="316" cy="212"/>
              </a:xfrm>
            </p:grpSpPr>
            <p:sp>
              <p:nvSpPr>
                <p:cNvPr id="127043" name="Oval 47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44" name="Line 48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45" name="Line 49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46" name="Rectangle 50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7047" name="Oval 51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6503" name="Group 52"/>
                <p:cNvGrpSpPr>
                  <a:grpSpLocks/>
                </p:cNvGrpSpPr>
                <p:nvPr/>
              </p:nvGrpSpPr>
              <p:grpSpPr bwMode="auto">
                <a:xfrm>
                  <a:off x="2104" y="1712"/>
                  <a:ext cx="279" cy="212"/>
                  <a:chOff x="2917" y="2456"/>
                  <a:chExt cx="282" cy="212"/>
                </a:xfrm>
              </p:grpSpPr>
              <p:sp>
                <p:nvSpPr>
                  <p:cNvPr id="127049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6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7050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7" y="2456"/>
                    <a:ext cx="28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R1</a:t>
                    </a:r>
                  </a:p>
                </p:txBody>
              </p:sp>
            </p:grpSp>
          </p:grpSp>
          <p:grpSp>
            <p:nvGrpSpPr>
              <p:cNvPr id="146454" name="Group 55"/>
              <p:cNvGrpSpPr>
                <a:grpSpLocks/>
              </p:cNvGrpSpPr>
              <p:nvPr/>
            </p:nvGrpSpPr>
            <p:grpSpPr bwMode="auto">
              <a:xfrm>
                <a:off x="2837" y="1231"/>
                <a:ext cx="316" cy="212"/>
                <a:chOff x="2089" y="1712"/>
                <a:chExt cx="316" cy="212"/>
              </a:xfrm>
            </p:grpSpPr>
            <p:sp>
              <p:nvSpPr>
                <p:cNvPr id="127035" name="Oval 56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36" name="Line 57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37" name="Line 58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38" name="Rectangle 59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7039" name="Oval 60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6495" name="Group 61"/>
                <p:cNvGrpSpPr>
                  <a:grpSpLocks/>
                </p:cNvGrpSpPr>
                <p:nvPr/>
              </p:nvGrpSpPr>
              <p:grpSpPr bwMode="auto">
                <a:xfrm>
                  <a:off x="2104" y="1712"/>
                  <a:ext cx="279" cy="212"/>
                  <a:chOff x="2917" y="2456"/>
                  <a:chExt cx="282" cy="212"/>
                </a:xfrm>
              </p:grpSpPr>
              <p:sp>
                <p:nvSpPr>
                  <p:cNvPr id="127041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6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7042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7" y="2456"/>
                    <a:ext cx="28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R2</a:t>
                    </a:r>
                  </a:p>
                </p:txBody>
              </p:sp>
            </p:grpSp>
          </p:grpSp>
          <p:grpSp>
            <p:nvGrpSpPr>
              <p:cNvPr id="146455" name="Group 64"/>
              <p:cNvGrpSpPr>
                <a:grpSpLocks/>
              </p:cNvGrpSpPr>
              <p:nvPr/>
            </p:nvGrpSpPr>
            <p:grpSpPr bwMode="auto">
              <a:xfrm>
                <a:off x="2501" y="1721"/>
                <a:ext cx="316" cy="212"/>
                <a:chOff x="2089" y="1712"/>
                <a:chExt cx="316" cy="212"/>
              </a:xfrm>
            </p:grpSpPr>
            <p:sp>
              <p:nvSpPr>
                <p:cNvPr id="127027" name="Oval 65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28" name="Line 66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29" name="Line 67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30" name="Rectangle 68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7031" name="Oval 69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6487" name="Group 70"/>
                <p:cNvGrpSpPr>
                  <a:grpSpLocks/>
                </p:cNvGrpSpPr>
                <p:nvPr/>
              </p:nvGrpSpPr>
              <p:grpSpPr bwMode="auto">
                <a:xfrm>
                  <a:off x="2104" y="1712"/>
                  <a:ext cx="279" cy="212"/>
                  <a:chOff x="2917" y="2456"/>
                  <a:chExt cx="282" cy="212"/>
                </a:xfrm>
              </p:grpSpPr>
              <p:sp>
                <p:nvSpPr>
                  <p:cNvPr id="12703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6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7034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7" y="2456"/>
                    <a:ext cx="28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R3</a:t>
                    </a:r>
                  </a:p>
                </p:txBody>
              </p:sp>
            </p:grpSp>
          </p:grpSp>
          <p:grpSp>
            <p:nvGrpSpPr>
              <p:cNvPr id="146456" name="Group 73"/>
              <p:cNvGrpSpPr>
                <a:grpSpLocks/>
              </p:cNvGrpSpPr>
              <p:nvPr/>
            </p:nvGrpSpPr>
            <p:grpSpPr bwMode="auto">
              <a:xfrm>
                <a:off x="3170" y="1721"/>
                <a:ext cx="316" cy="212"/>
                <a:chOff x="2089" y="1712"/>
                <a:chExt cx="316" cy="212"/>
              </a:xfrm>
            </p:grpSpPr>
            <p:sp>
              <p:nvSpPr>
                <p:cNvPr id="127019" name="Oval 74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20" name="Line 75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21" name="Line 76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7022" name="Rectangle 77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7023" name="Oval 78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6479" name="Group 79"/>
                <p:cNvGrpSpPr>
                  <a:grpSpLocks/>
                </p:cNvGrpSpPr>
                <p:nvPr/>
              </p:nvGrpSpPr>
              <p:grpSpPr bwMode="auto">
                <a:xfrm>
                  <a:off x="2104" y="1712"/>
                  <a:ext cx="279" cy="212"/>
                  <a:chOff x="2917" y="2456"/>
                  <a:chExt cx="282" cy="212"/>
                </a:xfrm>
              </p:grpSpPr>
              <p:sp>
                <p:nvSpPr>
                  <p:cNvPr id="127025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6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7026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17" y="2456"/>
                    <a:ext cx="282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R4</a:t>
                    </a:r>
                  </a:p>
                </p:txBody>
              </p:sp>
            </p:grpSp>
          </p:grpSp>
          <p:sp>
            <p:nvSpPr>
              <p:cNvPr id="127002" name="Line 82"/>
              <p:cNvSpPr>
                <a:spLocks noChangeShapeType="1"/>
              </p:cNvSpPr>
              <p:nvPr/>
            </p:nvSpPr>
            <p:spPr bwMode="auto">
              <a:xfrm>
                <a:off x="2993" y="980"/>
                <a:ext cx="0" cy="2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7003" name="Line 83"/>
              <p:cNvSpPr>
                <a:spLocks noChangeShapeType="1"/>
              </p:cNvSpPr>
              <p:nvPr/>
            </p:nvSpPr>
            <p:spPr bwMode="auto">
              <a:xfrm flipH="1">
                <a:off x="2686" y="1406"/>
                <a:ext cx="297" cy="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7004" name="Line 84"/>
              <p:cNvSpPr>
                <a:spLocks noChangeShapeType="1"/>
              </p:cNvSpPr>
              <p:nvPr/>
            </p:nvSpPr>
            <p:spPr bwMode="auto">
              <a:xfrm>
                <a:off x="3012" y="1412"/>
                <a:ext cx="297" cy="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7005" name="Text Box 85"/>
              <p:cNvSpPr txBox="1">
                <a:spLocks noChangeArrowheads="1"/>
              </p:cNvSpPr>
              <p:nvPr/>
            </p:nvSpPr>
            <p:spPr bwMode="auto">
              <a:xfrm>
                <a:off x="2880" y="2058"/>
                <a:ext cx="8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mtClean="0">
                    <a:cs typeface="+mn-cs"/>
                  </a:rPr>
                  <a:t>in-network</a:t>
                </a:r>
              </a:p>
              <a:p>
                <a:pPr algn="ctr" eaLnBrk="1" hangingPunct="1">
                  <a:defRPr/>
                </a:pPr>
                <a:r>
                  <a:rPr lang="en-US" smtClean="0">
                    <a:cs typeface="+mn-cs"/>
                  </a:rPr>
                  <a:t>duplication</a:t>
                </a:r>
              </a:p>
            </p:txBody>
          </p:sp>
          <p:sp>
            <p:nvSpPr>
              <p:cNvPr id="127006" name="Line 86"/>
              <p:cNvSpPr>
                <a:spLocks noChangeShapeType="1"/>
              </p:cNvSpPr>
              <p:nvPr/>
            </p:nvSpPr>
            <p:spPr bwMode="auto">
              <a:xfrm flipH="1">
                <a:off x="3031" y="1008"/>
                <a:ext cx="5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462" name="Freeform 87"/>
              <p:cNvSpPr>
                <a:spLocks/>
              </p:cNvSpPr>
              <p:nvPr/>
            </p:nvSpPr>
            <p:spPr bwMode="auto">
              <a:xfrm>
                <a:off x="3104" y="1405"/>
                <a:ext cx="275" cy="319"/>
              </a:xfrm>
              <a:custGeom>
                <a:avLst/>
                <a:gdLst>
                  <a:gd name="T0" fmla="*/ 0 w 275"/>
                  <a:gd name="T1" fmla="*/ 0 h 319"/>
                  <a:gd name="T2" fmla="*/ 275 w 275"/>
                  <a:gd name="T3" fmla="*/ 319 h 3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5" h="319">
                    <a:moveTo>
                      <a:pt x="0" y="0"/>
                    </a:moveTo>
                    <a:lnTo>
                      <a:pt x="275" y="319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3" name="Freeform 88"/>
              <p:cNvSpPr>
                <a:spLocks/>
              </p:cNvSpPr>
              <p:nvPr/>
            </p:nvSpPr>
            <p:spPr bwMode="auto">
              <a:xfrm>
                <a:off x="2602" y="1422"/>
                <a:ext cx="275" cy="319"/>
              </a:xfrm>
              <a:custGeom>
                <a:avLst/>
                <a:gdLst>
                  <a:gd name="T0" fmla="*/ 275 w 275"/>
                  <a:gd name="T1" fmla="*/ 0 h 319"/>
                  <a:gd name="T2" fmla="*/ 0 w 275"/>
                  <a:gd name="T3" fmla="*/ 319 h 3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5" h="319">
                    <a:moveTo>
                      <a:pt x="275" y="0"/>
                    </a:moveTo>
                    <a:lnTo>
                      <a:pt x="0" y="319"/>
                    </a:lnTo>
                  </a:path>
                </a:pathLst>
              </a:custGeom>
              <a:noFill/>
              <a:ln w="571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9" name="Text Box 89"/>
              <p:cNvSpPr txBox="1">
                <a:spLocks noChangeArrowheads="1"/>
              </p:cNvSpPr>
              <p:nvPr/>
            </p:nvSpPr>
            <p:spPr bwMode="auto">
              <a:xfrm>
                <a:off x="1701" y="738"/>
                <a:ext cx="10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smtClean="0">
                    <a:cs typeface="+mn-cs"/>
                  </a:rPr>
                  <a:t>duplicate</a:t>
                </a:r>
              </a:p>
              <a:p>
                <a:pPr algn="ctr" eaLnBrk="1" hangingPunct="1">
                  <a:defRPr/>
                </a:pPr>
                <a:r>
                  <a:rPr lang="en-US" sz="1200" smtClean="0">
                    <a:cs typeface="+mn-cs"/>
                  </a:rPr>
                  <a:t>creation/transmission</a:t>
                </a:r>
              </a:p>
            </p:txBody>
          </p:sp>
          <p:sp>
            <p:nvSpPr>
              <p:cNvPr id="127010" name="Text Box 91"/>
              <p:cNvSpPr txBox="1">
                <a:spLocks noChangeArrowheads="1"/>
              </p:cNvSpPr>
              <p:nvPr/>
            </p:nvSpPr>
            <p:spPr bwMode="auto">
              <a:xfrm>
                <a:off x="535" y="791"/>
                <a:ext cx="56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smtClean="0">
                    <a:solidFill>
                      <a:srgbClr val="FF0000"/>
                    </a:solidFill>
                    <a:cs typeface="+mn-cs"/>
                  </a:rPr>
                  <a:t>duplicate</a:t>
                </a:r>
              </a:p>
            </p:txBody>
          </p:sp>
          <p:sp>
            <p:nvSpPr>
              <p:cNvPr id="127011" name="Oval 92"/>
              <p:cNvSpPr>
                <a:spLocks noChangeArrowheads="1"/>
              </p:cNvSpPr>
              <p:nvPr/>
            </p:nvSpPr>
            <p:spPr bwMode="auto">
              <a:xfrm>
                <a:off x="1179" y="980"/>
                <a:ext cx="442" cy="5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7012" name="Line 93"/>
              <p:cNvSpPr>
                <a:spLocks noChangeShapeType="1"/>
              </p:cNvSpPr>
              <p:nvPr/>
            </p:nvSpPr>
            <p:spPr bwMode="auto">
              <a:xfrm flipH="1" flipV="1">
                <a:off x="1035" y="946"/>
                <a:ext cx="145" cy="6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7013" name="AutoShape 94"/>
              <p:cNvSpPr>
                <a:spLocks noChangeArrowheads="1"/>
              </p:cNvSpPr>
              <p:nvPr/>
            </p:nvSpPr>
            <p:spPr bwMode="auto">
              <a:xfrm>
                <a:off x="3340" y="1020"/>
                <a:ext cx="717" cy="329"/>
              </a:xfrm>
              <a:prstGeom prst="irregularSeal1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7014" name="Text Box 95"/>
              <p:cNvSpPr txBox="1">
                <a:spLocks noChangeArrowheads="1"/>
              </p:cNvSpPr>
              <p:nvPr/>
            </p:nvSpPr>
            <p:spPr bwMode="auto">
              <a:xfrm>
                <a:off x="3421" y="1083"/>
                <a:ext cx="56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400" smtClean="0">
                    <a:solidFill>
                      <a:srgbClr val="FF0000"/>
                    </a:solidFill>
                    <a:cs typeface="+mn-cs"/>
                  </a:rPr>
                  <a:t>duplicate</a:t>
                </a:r>
              </a:p>
            </p:txBody>
          </p:sp>
          <p:sp>
            <p:nvSpPr>
              <p:cNvPr id="127015" name="Oval 96"/>
              <p:cNvSpPr>
                <a:spLocks noChangeArrowheads="1"/>
              </p:cNvSpPr>
              <p:nvPr/>
            </p:nvSpPr>
            <p:spPr bwMode="auto">
              <a:xfrm>
                <a:off x="2662" y="1389"/>
                <a:ext cx="694" cy="5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7016" name="Line 97"/>
              <p:cNvSpPr>
                <a:spLocks noChangeShapeType="1"/>
              </p:cNvSpPr>
              <p:nvPr/>
            </p:nvSpPr>
            <p:spPr bwMode="auto">
              <a:xfrm flipH="1">
                <a:off x="3334" y="1294"/>
                <a:ext cx="161" cy="1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7017" name="Line 98"/>
              <p:cNvSpPr>
                <a:spLocks noChangeShapeType="1"/>
              </p:cNvSpPr>
              <p:nvPr/>
            </p:nvSpPr>
            <p:spPr bwMode="auto">
              <a:xfrm>
                <a:off x="1226" y="1825"/>
                <a:ext cx="3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7018" name="Line 99"/>
              <p:cNvSpPr>
                <a:spLocks noChangeShapeType="1"/>
              </p:cNvSpPr>
              <p:nvPr/>
            </p:nvSpPr>
            <p:spPr bwMode="auto">
              <a:xfrm>
                <a:off x="2816" y="1824"/>
                <a:ext cx="3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26982" name="Rectangle 100"/>
          <p:cNvSpPr>
            <a:spLocks noGrp="1" noChangeArrowheads="1"/>
          </p:cNvSpPr>
          <p:nvPr>
            <p:ph type="title"/>
          </p:nvPr>
        </p:nvSpPr>
        <p:spPr>
          <a:xfrm>
            <a:off x="488950" y="177800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Broadcast routing</a:t>
            </a:r>
          </a:p>
        </p:txBody>
      </p:sp>
      <p:sp>
        <p:nvSpPr>
          <p:cNvPr id="126983" name="Rectangle 101"/>
          <p:cNvSpPr>
            <a:spLocks noGrp="1" noChangeArrowheads="1"/>
          </p:cNvSpPr>
          <p:nvPr>
            <p:ph type="body" idx="1"/>
          </p:nvPr>
        </p:nvSpPr>
        <p:spPr>
          <a:xfrm>
            <a:off x="463550" y="1109663"/>
            <a:ext cx="8577263" cy="965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>
                <a:latin typeface="Gill Sans MT" charset="0"/>
                <a:cs typeface="+mn-cs"/>
              </a:rPr>
              <a:t>deliver packets from source to all other nodes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latin typeface="Gill Sans MT" charset="0"/>
                <a:cs typeface="+mn-cs"/>
              </a:rPr>
              <a:t>source duplication is inefficient:</a:t>
            </a:r>
          </a:p>
        </p:txBody>
      </p:sp>
      <p:sp>
        <p:nvSpPr>
          <p:cNvPr id="126984" name="Rectangle 104"/>
          <p:cNvSpPr>
            <a:spLocks noChangeArrowheads="1"/>
          </p:cNvSpPr>
          <p:nvPr/>
        </p:nvSpPr>
        <p:spPr bwMode="auto">
          <a:xfrm>
            <a:off x="479425" y="5249863"/>
            <a:ext cx="8120063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>
                <a:latin typeface="Gill Sans MT" charset="0"/>
                <a:cs typeface="+mn-cs"/>
              </a:rPr>
              <a:t>source duplication: how does source determine recipient addresses?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E0542F27-0FD9-E14D-8F1F-AEFBBA908C34}" type="slidenum">
              <a:rPr lang="en-US" smtClean="0">
                <a:latin typeface="Tahoma" charset="0"/>
              </a:rPr>
              <a:pPr>
                <a:defRPr/>
              </a:pPr>
              <a:t>129</a:t>
            </a:fld>
            <a:endParaRPr lang="en-US" smtClean="0">
              <a:latin typeface="Tahoma" charset="0"/>
            </a:endParaRPr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In-network duplication</a:t>
            </a:r>
          </a:p>
        </p:txBody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flooding:</a:t>
            </a:r>
            <a:r>
              <a:rPr lang="en-US">
                <a:latin typeface="Gill Sans MT" charset="0"/>
                <a:cs typeface="+mn-cs"/>
              </a:rPr>
              <a:t> when node receives broadcast packet, sends copy to all neighbors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problems: cycles &amp; broadcast storm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controlled flooding:</a:t>
            </a:r>
            <a:r>
              <a:rPr lang="en-US">
                <a:latin typeface="Gill Sans MT" charset="0"/>
                <a:cs typeface="+mn-cs"/>
              </a:rPr>
              <a:t> node only broadcasts pkt if it hasn</a:t>
            </a:r>
            <a:r>
              <a:rPr lang="ja-JP" altLang="en-US">
                <a:latin typeface="Gill Sans MT" charset="0"/>
                <a:cs typeface="+mn-cs"/>
              </a:rPr>
              <a:t>’</a:t>
            </a:r>
            <a:r>
              <a:rPr lang="en-US">
                <a:latin typeface="Gill Sans MT" charset="0"/>
                <a:cs typeface="+mn-cs"/>
              </a:rPr>
              <a:t>t broadcast same packet before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node keeps track of packet ids already broadacsted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or reverse path forwarding (RPF): only forward packet if it arrived on shortest path between node and source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spanning tree: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no redundant packets received by any node</a:t>
            </a:r>
          </a:p>
        </p:txBody>
      </p:sp>
      <p:pic>
        <p:nvPicPr>
          <p:cNvPr id="14746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493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BEF71E61-430A-FA45-93F6-7C3CFC6FE316}" type="slidenum">
              <a:rPr lang="en-US" smtClean="0">
                <a:latin typeface="Tahoma" charset="0"/>
              </a:rPr>
              <a:pPr>
                <a:defRPr/>
              </a:pPr>
              <a:t>13</a:t>
            </a:fld>
            <a:endParaRPr lang="en-US" smtClean="0">
              <a:latin typeface="Tahoma" charset="0"/>
            </a:endParaRPr>
          </a:p>
        </p:txBody>
      </p:sp>
      <p:pic>
        <p:nvPicPr>
          <p:cNvPr id="2867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VC implementation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a VC consists of: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path</a:t>
            </a:r>
            <a:r>
              <a:rPr lang="en-US">
                <a:latin typeface="Gill Sans MT" charset="0"/>
              </a:rPr>
              <a:t> from source to destination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VC numbers</a:t>
            </a:r>
            <a:r>
              <a:rPr lang="en-US">
                <a:latin typeface="Gill Sans MT" charset="0"/>
              </a:rPr>
              <a:t>, one number for each link along path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entries in forwarding tables</a:t>
            </a:r>
            <a:r>
              <a:rPr lang="en-US">
                <a:latin typeface="Gill Sans MT" charset="0"/>
              </a:rPr>
              <a:t> in routers along path</a:t>
            </a:r>
          </a:p>
          <a:p>
            <a:pPr marL="533400" indent="-533400">
              <a:defRPr/>
            </a:pPr>
            <a:r>
              <a:rPr lang="en-US">
                <a:latin typeface="Gill Sans MT" charset="0"/>
                <a:cs typeface="+mn-cs"/>
              </a:rPr>
              <a:t>packet belonging to VC carries VC number (rather than dest address)</a:t>
            </a:r>
          </a:p>
          <a:p>
            <a:pPr marL="533400" indent="-533400">
              <a:defRPr/>
            </a:pPr>
            <a:r>
              <a:rPr lang="en-US">
                <a:latin typeface="Gill Sans MT" charset="0"/>
                <a:cs typeface="+mn-cs"/>
              </a:rPr>
              <a:t>VC number can be changed on each link.</a:t>
            </a:r>
          </a:p>
          <a:p>
            <a:pPr marL="914400" lvl="1" indent="-457200">
              <a:defRPr/>
            </a:pPr>
            <a:r>
              <a:rPr lang="en-US">
                <a:latin typeface="Gill Sans MT" charset="0"/>
              </a:rPr>
              <a:t>new VC number comes from forwarding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2902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F1CDB68-E764-2B4E-913B-C346A44F4172}" type="slidenum">
              <a:rPr lang="en-US" smtClean="0">
                <a:latin typeface="Tahoma" charset="0"/>
              </a:rPr>
              <a:pPr>
                <a:defRPr/>
              </a:pPr>
              <a:t>130</a:t>
            </a:fld>
            <a:endParaRPr lang="en-US" smtClean="0">
              <a:latin typeface="Tahoma" charset="0"/>
            </a:endParaRPr>
          </a:p>
        </p:txBody>
      </p:sp>
      <p:grpSp>
        <p:nvGrpSpPr>
          <p:cNvPr id="148483" name="Group 160"/>
          <p:cNvGrpSpPr>
            <a:grpSpLocks/>
          </p:cNvGrpSpPr>
          <p:nvPr/>
        </p:nvGrpSpPr>
        <p:grpSpPr bwMode="auto">
          <a:xfrm>
            <a:off x="1049338" y="3211513"/>
            <a:ext cx="6788150" cy="2754312"/>
            <a:chOff x="547" y="636"/>
            <a:chExt cx="4276" cy="1735"/>
          </a:xfrm>
        </p:grpSpPr>
        <p:grpSp>
          <p:nvGrpSpPr>
            <p:cNvPr id="148487" name="Group 3"/>
            <p:cNvGrpSpPr>
              <a:grpSpLocks/>
            </p:cNvGrpSpPr>
            <p:nvPr/>
          </p:nvGrpSpPr>
          <p:grpSpPr bwMode="auto">
            <a:xfrm>
              <a:off x="669" y="636"/>
              <a:ext cx="1796" cy="1482"/>
              <a:chOff x="1383" y="762"/>
              <a:chExt cx="1796" cy="1482"/>
            </a:xfrm>
          </p:grpSpPr>
          <p:sp>
            <p:nvSpPr>
              <p:cNvPr id="129112" name="Line 4"/>
              <p:cNvSpPr>
                <a:spLocks noChangeShapeType="1"/>
              </p:cNvSpPr>
              <p:nvPr/>
            </p:nvSpPr>
            <p:spPr bwMode="auto">
              <a:xfrm>
                <a:off x="2550" y="1192"/>
                <a:ext cx="213" cy="4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113" name="Line 5"/>
              <p:cNvSpPr>
                <a:spLocks noChangeShapeType="1"/>
              </p:cNvSpPr>
              <p:nvPr/>
            </p:nvSpPr>
            <p:spPr bwMode="auto">
              <a:xfrm>
                <a:off x="2774" y="1633"/>
                <a:ext cx="216" cy="47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114" name="Line 6"/>
              <p:cNvSpPr>
                <a:spLocks noChangeShapeType="1"/>
              </p:cNvSpPr>
              <p:nvPr/>
            </p:nvSpPr>
            <p:spPr bwMode="auto">
              <a:xfrm flipH="1">
                <a:off x="2287" y="1679"/>
                <a:ext cx="379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115" name="Line 7"/>
              <p:cNvSpPr>
                <a:spLocks noChangeShapeType="1"/>
              </p:cNvSpPr>
              <p:nvPr/>
            </p:nvSpPr>
            <p:spPr bwMode="auto">
              <a:xfrm flipH="1">
                <a:off x="1622" y="1851"/>
                <a:ext cx="4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116" name="Line 8"/>
              <p:cNvSpPr>
                <a:spLocks noChangeShapeType="1"/>
              </p:cNvSpPr>
              <p:nvPr/>
            </p:nvSpPr>
            <p:spPr bwMode="auto">
              <a:xfrm flipH="1" flipV="1">
                <a:off x="1896" y="1339"/>
                <a:ext cx="171" cy="45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117" name="Line 9"/>
              <p:cNvSpPr>
                <a:spLocks noChangeShapeType="1"/>
              </p:cNvSpPr>
              <p:nvPr/>
            </p:nvSpPr>
            <p:spPr bwMode="auto">
              <a:xfrm flipV="1">
                <a:off x="2004" y="1187"/>
                <a:ext cx="422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118" name="Line 10"/>
              <p:cNvSpPr>
                <a:spLocks noChangeShapeType="1"/>
              </p:cNvSpPr>
              <p:nvPr/>
            </p:nvSpPr>
            <p:spPr bwMode="auto">
              <a:xfrm>
                <a:off x="2226" y="900"/>
                <a:ext cx="279" cy="25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48574" name="Group 11"/>
              <p:cNvGrpSpPr>
                <a:grpSpLocks/>
              </p:cNvGrpSpPr>
              <p:nvPr/>
            </p:nvGrpSpPr>
            <p:grpSpPr bwMode="auto">
              <a:xfrm>
                <a:off x="1941" y="762"/>
                <a:ext cx="316" cy="212"/>
                <a:chOff x="2089" y="1712"/>
                <a:chExt cx="316" cy="212"/>
              </a:xfrm>
            </p:grpSpPr>
            <p:sp>
              <p:nvSpPr>
                <p:cNvPr id="129181" name="Oval 12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82" name="Line 13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83" name="Line 14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84" name="Rectangle 15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9185" name="Oval 16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8641" name="Group 17"/>
                <p:cNvGrpSpPr>
                  <a:grpSpLocks/>
                </p:cNvGrpSpPr>
                <p:nvPr/>
              </p:nvGrpSpPr>
              <p:grpSpPr bwMode="auto">
                <a:xfrm>
                  <a:off x="2142" y="1712"/>
                  <a:ext cx="201" cy="212"/>
                  <a:chOff x="2955" y="2456"/>
                  <a:chExt cx="204" cy="212"/>
                </a:xfrm>
              </p:grpSpPr>
              <p:sp>
                <p:nvSpPr>
                  <p:cNvPr id="12918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3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918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5" y="2456"/>
                    <a:ext cx="204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A</a:t>
                    </a:r>
                  </a:p>
                </p:txBody>
              </p:sp>
            </p:grpSp>
          </p:grpSp>
          <p:grpSp>
            <p:nvGrpSpPr>
              <p:cNvPr id="148575" name="Group 20"/>
              <p:cNvGrpSpPr>
                <a:grpSpLocks/>
              </p:cNvGrpSpPr>
              <p:nvPr/>
            </p:nvGrpSpPr>
            <p:grpSpPr bwMode="auto">
              <a:xfrm>
                <a:off x="2389" y="1082"/>
                <a:ext cx="316" cy="212"/>
                <a:chOff x="2089" y="1712"/>
                <a:chExt cx="316" cy="212"/>
              </a:xfrm>
            </p:grpSpPr>
            <p:sp>
              <p:nvSpPr>
                <p:cNvPr id="129173" name="Oval 21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74" name="Line 22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75" name="Line 23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76" name="Rectangle 24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9177" name="Oval 25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8633" name="Group 26"/>
                <p:cNvGrpSpPr>
                  <a:grpSpLocks/>
                </p:cNvGrpSpPr>
                <p:nvPr/>
              </p:nvGrpSpPr>
              <p:grpSpPr bwMode="auto">
                <a:xfrm>
                  <a:off x="2142" y="1712"/>
                  <a:ext cx="201" cy="212"/>
                  <a:chOff x="2955" y="2456"/>
                  <a:chExt cx="204" cy="212"/>
                </a:xfrm>
              </p:grpSpPr>
              <p:sp>
                <p:nvSpPr>
                  <p:cNvPr id="129179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3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9180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5" y="2456"/>
                    <a:ext cx="204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B</a:t>
                    </a:r>
                  </a:p>
                </p:txBody>
              </p:sp>
            </p:grpSp>
          </p:grpSp>
          <p:grpSp>
            <p:nvGrpSpPr>
              <p:cNvPr id="148576" name="Group 29"/>
              <p:cNvGrpSpPr>
                <a:grpSpLocks/>
              </p:cNvGrpSpPr>
              <p:nvPr/>
            </p:nvGrpSpPr>
            <p:grpSpPr bwMode="auto">
              <a:xfrm>
                <a:off x="2863" y="2032"/>
                <a:ext cx="316" cy="212"/>
                <a:chOff x="2089" y="1712"/>
                <a:chExt cx="316" cy="212"/>
              </a:xfrm>
            </p:grpSpPr>
            <p:sp>
              <p:nvSpPr>
                <p:cNvPr id="129165" name="Oval 30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66" name="Line 31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67" name="Line 32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68" name="Rectangle 33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9169" name="Oval 34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8625" name="Group 35"/>
                <p:cNvGrpSpPr>
                  <a:grpSpLocks/>
                </p:cNvGrpSpPr>
                <p:nvPr/>
              </p:nvGrpSpPr>
              <p:grpSpPr bwMode="auto">
                <a:xfrm>
                  <a:off x="2135" y="1712"/>
                  <a:ext cx="216" cy="212"/>
                  <a:chOff x="2948" y="2456"/>
                  <a:chExt cx="219" cy="212"/>
                </a:xfrm>
              </p:grpSpPr>
              <p:sp>
                <p:nvSpPr>
                  <p:cNvPr id="12917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9172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456"/>
                    <a:ext cx="219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G</a:t>
                    </a:r>
                  </a:p>
                </p:txBody>
              </p:sp>
            </p:grpSp>
          </p:grpSp>
          <p:grpSp>
            <p:nvGrpSpPr>
              <p:cNvPr id="148577" name="Group 38"/>
              <p:cNvGrpSpPr>
                <a:grpSpLocks/>
              </p:cNvGrpSpPr>
              <p:nvPr/>
            </p:nvGrpSpPr>
            <p:grpSpPr bwMode="auto">
              <a:xfrm>
                <a:off x="2651" y="1574"/>
                <a:ext cx="316" cy="212"/>
                <a:chOff x="2089" y="1712"/>
                <a:chExt cx="316" cy="212"/>
              </a:xfrm>
            </p:grpSpPr>
            <p:sp>
              <p:nvSpPr>
                <p:cNvPr id="129157" name="Oval 39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58" name="Line 40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59" name="Line 41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60" name="Rectangle 42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9161" name="Oval 43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8617" name="Group 44"/>
                <p:cNvGrpSpPr>
                  <a:grpSpLocks/>
                </p:cNvGrpSpPr>
                <p:nvPr/>
              </p:nvGrpSpPr>
              <p:grpSpPr bwMode="auto">
                <a:xfrm>
                  <a:off x="2139" y="1712"/>
                  <a:ext cx="208" cy="212"/>
                  <a:chOff x="2952" y="2456"/>
                  <a:chExt cx="211" cy="212"/>
                </a:xfrm>
              </p:grpSpPr>
              <p:sp>
                <p:nvSpPr>
                  <p:cNvPr id="12916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9164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2" y="2456"/>
                    <a:ext cx="21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D</a:t>
                    </a:r>
                  </a:p>
                </p:txBody>
              </p:sp>
            </p:grpSp>
          </p:grpSp>
          <p:grpSp>
            <p:nvGrpSpPr>
              <p:cNvPr id="148578" name="Group 47"/>
              <p:cNvGrpSpPr>
                <a:grpSpLocks/>
              </p:cNvGrpSpPr>
              <p:nvPr/>
            </p:nvGrpSpPr>
            <p:grpSpPr bwMode="auto">
              <a:xfrm>
                <a:off x="1989" y="1739"/>
                <a:ext cx="316" cy="212"/>
                <a:chOff x="2089" y="1712"/>
                <a:chExt cx="316" cy="212"/>
              </a:xfrm>
            </p:grpSpPr>
            <p:sp>
              <p:nvSpPr>
                <p:cNvPr id="129149" name="Oval 48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50" name="Line 49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51" name="Line 50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52" name="Rectangle 51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9153" name="Oval 52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8609" name="Group 53"/>
                <p:cNvGrpSpPr>
                  <a:grpSpLocks/>
                </p:cNvGrpSpPr>
                <p:nvPr/>
              </p:nvGrpSpPr>
              <p:grpSpPr bwMode="auto">
                <a:xfrm>
                  <a:off x="2142" y="1712"/>
                  <a:ext cx="201" cy="212"/>
                  <a:chOff x="2955" y="2456"/>
                  <a:chExt cx="204" cy="212"/>
                </a:xfrm>
              </p:grpSpPr>
              <p:sp>
                <p:nvSpPr>
                  <p:cNvPr id="129155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3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9156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5" y="2456"/>
                    <a:ext cx="204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E</a:t>
                    </a:r>
                  </a:p>
                </p:txBody>
              </p:sp>
            </p:grpSp>
          </p:grpSp>
          <p:sp>
            <p:nvSpPr>
              <p:cNvPr id="129124" name="Line 56"/>
              <p:cNvSpPr>
                <a:spLocks noChangeShapeType="1"/>
              </p:cNvSpPr>
              <p:nvPr/>
            </p:nvSpPr>
            <p:spPr bwMode="auto">
              <a:xfrm flipH="1">
                <a:off x="1616" y="939"/>
                <a:ext cx="425" cy="87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48580" name="Group 57"/>
              <p:cNvGrpSpPr>
                <a:grpSpLocks/>
              </p:cNvGrpSpPr>
              <p:nvPr/>
            </p:nvGrpSpPr>
            <p:grpSpPr bwMode="auto">
              <a:xfrm>
                <a:off x="1717" y="1204"/>
                <a:ext cx="316" cy="212"/>
                <a:chOff x="2089" y="1712"/>
                <a:chExt cx="316" cy="212"/>
              </a:xfrm>
            </p:grpSpPr>
            <p:sp>
              <p:nvSpPr>
                <p:cNvPr id="129141" name="Oval 58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42" name="Line 59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43" name="Line 60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44" name="Rectangle 61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9145" name="Oval 62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8601" name="Group 63"/>
                <p:cNvGrpSpPr>
                  <a:grpSpLocks/>
                </p:cNvGrpSpPr>
                <p:nvPr/>
              </p:nvGrpSpPr>
              <p:grpSpPr bwMode="auto">
                <a:xfrm>
                  <a:off x="2152" y="1712"/>
                  <a:ext cx="180" cy="212"/>
                  <a:chOff x="2965" y="2456"/>
                  <a:chExt cx="183" cy="212"/>
                </a:xfrm>
              </p:grpSpPr>
              <p:sp>
                <p:nvSpPr>
                  <p:cNvPr id="129147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9148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5" y="2456"/>
                    <a:ext cx="18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c</a:t>
                    </a:r>
                  </a:p>
                </p:txBody>
              </p:sp>
            </p:grpSp>
          </p:grpSp>
          <p:grpSp>
            <p:nvGrpSpPr>
              <p:cNvPr id="148581" name="Group 66"/>
              <p:cNvGrpSpPr>
                <a:grpSpLocks/>
              </p:cNvGrpSpPr>
              <p:nvPr/>
            </p:nvGrpSpPr>
            <p:grpSpPr bwMode="auto">
              <a:xfrm>
                <a:off x="1383" y="1743"/>
                <a:ext cx="316" cy="212"/>
                <a:chOff x="2089" y="1712"/>
                <a:chExt cx="316" cy="212"/>
              </a:xfrm>
            </p:grpSpPr>
            <p:sp>
              <p:nvSpPr>
                <p:cNvPr id="129133" name="Oval 67"/>
                <p:cNvSpPr>
                  <a:spLocks noChangeArrowheads="1"/>
                </p:cNvSpPr>
                <p:nvPr/>
              </p:nvSpPr>
              <p:spPr bwMode="auto">
                <a:xfrm>
                  <a:off x="2092" y="1799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34" name="Line 68"/>
                <p:cNvSpPr>
                  <a:spLocks noChangeShapeType="1"/>
                </p:cNvSpPr>
                <p:nvPr/>
              </p:nvSpPr>
              <p:spPr bwMode="auto">
                <a:xfrm>
                  <a:off x="2092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35" name="Line 69"/>
                <p:cNvSpPr>
                  <a:spLocks noChangeShapeType="1"/>
                </p:cNvSpPr>
                <p:nvPr/>
              </p:nvSpPr>
              <p:spPr bwMode="auto">
                <a:xfrm>
                  <a:off x="2405" y="1792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36" name="Rectangle 70"/>
                <p:cNvSpPr>
                  <a:spLocks noChangeArrowheads="1"/>
                </p:cNvSpPr>
                <p:nvPr/>
              </p:nvSpPr>
              <p:spPr bwMode="auto">
                <a:xfrm>
                  <a:off x="2092" y="1792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129137" name="Oval 71"/>
                <p:cNvSpPr>
                  <a:spLocks noChangeArrowheads="1"/>
                </p:cNvSpPr>
                <p:nvPr/>
              </p:nvSpPr>
              <p:spPr bwMode="auto">
                <a:xfrm>
                  <a:off x="2089" y="1733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48593" name="Group 72"/>
                <p:cNvGrpSpPr>
                  <a:grpSpLocks/>
                </p:cNvGrpSpPr>
                <p:nvPr/>
              </p:nvGrpSpPr>
              <p:grpSpPr bwMode="auto">
                <a:xfrm>
                  <a:off x="2145" y="1712"/>
                  <a:ext cx="194" cy="212"/>
                  <a:chOff x="2958" y="2456"/>
                  <a:chExt cx="197" cy="212"/>
                </a:xfrm>
              </p:grpSpPr>
              <p:sp>
                <p:nvSpPr>
                  <p:cNvPr id="129139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9140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56"/>
                    <a:ext cx="19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1600" smtClean="0">
                        <a:cs typeface="+mn-cs"/>
                      </a:rPr>
                      <a:t>F</a:t>
                    </a:r>
                  </a:p>
                </p:txBody>
              </p:sp>
            </p:grpSp>
          </p:grpSp>
          <p:sp>
            <p:nvSpPr>
              <p:cNvPr id="129127" name="Line 75"/>
              <p:cNvSpPr>
                <a:spLocks noChangeShapeType="1"/>
              </p:cNvSpPr>
              <p:nvPr/>
            </p:nvSpPr>
            <p:spPr bwMode="auto">
              <a:xfrm flipH="1">
                <a:off x="1862" y="951"/>
                <a:ext cx="101" cy="2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128" name="Line 76"/>
              <p:cNvSpPr>
                <a:spLocks noChangeShapeType="1"/>
              </p:cNvSpPr>
              <p:nvPr/>
            </p:nvSpPr>
            <p:spPr bwMode="auto">
              <a:xfrm flipH="1">
                <a:off x="1622" y="1439"/>
                <a:ext cx="101" cy="2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129" name="Line 77"/>
              <p:cNvSpPr>
                <a:spLocks noChangeShapeType="1"/>
              </p:cNvSpPr>
              <p:nvPr/>
            </p:nvSpPr>
            <p:spPr bwMode="auto">
              <a:xfrm>
                <a:off x="2283" y="881"/>
                <a:ext cx="179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130" name="Line 78"/>
              <p:cNvSpPr>
                <a:spLocks noChangeShapeType="1"/>
              </p:cNvSpPr>
              <p:nvPr/>
            </p:nvSpPr>
            <p:spPr bwMode="auto">
              <a:xfrm>
                <a:off x="2647" y="1274"/>
                <a:ext cx="142" cy="2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131" name="Line 79"/>
              <p:cNvSpPr>
                <a:spLocks noChangeShapeType="1"/>
              </p:cNvSpPr>
              <p:nvPr/>
            </p:nvSpPr>
            <p:spPr bwMode="auto">
              <a:xfrm>
                <a:off x="2899" y="1782"/>
                <a:ext cx="112" cy="2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132" name="Line 80"/>
              <p:cNvSpPr>
                <a:spLocks noChangeShapeType="1"/>
              </p:cNvSpPr>
              <p:nvPr/>
            </p:nvSpPr>
            <p:spPr bwMode="auto">
              <a:xfrm>
                <a:off x="1987" y="1427"/>
                <a:ext cx="109" cy="2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29033" name="Line 81"/>
            <p:cNvSpPr>
              <a:spLocks noChangeShapeType="1"/>
            </p:cNvSpPr>
            <p:nvPr/>
          </p:nvSpPr>
          <p:spPr bwMode="auto">
            <a:xfrm>
              <a:off x="4188" y="1078"/>
              <a:ext cx="213" cy="4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4" name="Line 82"/>
            <p:cNvSpPr>
              <a:spLocks noChangeShapeType="1"/>
            </p:cNvSpPr>
            <p:nvPr/>
          </p:nvSpPr>
          <p:spPr bwMode="auto">
            <a:xfrm>
              <a:off x="4412" y="1519"/>
              <a:ext cx="216" cy="47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5" name="Line 83"/>
            <p:cNvSpPr>
              <a:spLocks noChangeShapeType="1"/>
            </p:cNvSpPr>
            <p:nvPr/>
          </p:nvSpPr>
          <p:spPr bwMode="auto">
            <a:xfrm flipH="1">
              <a:off x="3925" y="1565"/>
              <a:ext cx="379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6" name="Line 84"/>
            <p:cNvSpPr>
              <a:spLocks noChangeShapeType="1"/>
            </p:cNvSpPr>
            <p:nvPr/>
          </p:nvSpPr>
          <p:spPr bwMode="auto">
            <a:xfrm flipH="1">
              <a:off x="3260" y="1737"/>
              <a:ext cx="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7" name="Line 85"/>
            <p:cNvSpPr>
              <a:spLocks noChangeShapeType="1"/>
            </p:cNvSpPr>
            <p:nvPr/>
          </p:nvSpPr>
          <p:spPr bwMode="auto">
            <a:xfrm flipH="1" flipV="1">
              <a:off x="3534" y="1225"/>
              <a:ext cx="171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8" name="Line 86"/>
            <p:cNvSpPr>
              <a:spLocks noChangeShapeType="1"/>
            </p:cNvSpPr>
            <p:nvPr/>
          </p:nvSpPr>
          <p:spPr bwMode="auto">
            <a:xfrm flipV="1">
              <a:off x="3642" y="1073"/>
              <a:ext cx="422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39" name="Line 87"/>
            <p:cNvSpPr>
              <a:spLocks noChangeShapeType="1"/>
            </p:cNvSpPr>
            <p:nvPr/>
          </p:nvSpPr>
          <p:spPr bwMode="auto">
            <a:xfrm>
              <a:off x="3864" y="786"/>
              <a:ext cx="279" cy="25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8495" name="Group 88"/>
            <p:cNvGrpSpPr>
              <a:grpSpLocks/>
            </p:cNvGrpSpPr>
            <p:nvPr/>
          </p:nvGrpSpPr>
          <p:grpSpPr bwMode="auto">
            <a:xfrm>
              <a:off x="3579" y="648"/>
              <a:ext cx="316" cy="212"/>
              <a:chOff x="2089" y="1712"/>
              <a:chExt cx="316" cy="212"/>
            </a:xfrm>
          </p:grpSpPr>
          <p:sp>
            <p:nvSpPr>
              <p:cNvPr id="129104" name="Oval 89"/>
              <p:cNvSpPr>
                <a:spLocks noChangeArrowheads="1"/>
              </p:cNvSpPr>
              <p:nvPr/>
            </p:nvSpPr>
            <p:spPr bwMode="auto">
              <a:xfrm>
                <a:off x="2092" y="179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105" name="Line 90"/>
              <p:cNvSpPr>
                <a:spLocks noChangeShapeType="1"/>
              </p:cNvSpPr>
              <p:nvPr/>
            </p:nvSpPr>
            <p:spPr bwMode="auto">
              <a:xfrm>
                <a:off x="2092" y="179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106" name="Line 91"/>
              <p:cNvSpPr>
                <a:spLocks noChangeShapeType="1"/>
              </p:cNvSpPr>
              <p:nvPr/>
            </p:nvSpPr>
            <p:spPr bwMode="auto">
              <a:xfrm>
                <a:off x="2405" y="179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107" name="Rectangle 92"/>
              <p:cNvSpPr>
                <a:spLocks noChangeArrowheads="1"/>
              </p:cNvSpPr>
              <p:nvPr/>
            </p:nvSpPr>
            <p:spPr bwMode="auto">
              <a:xfrm>
                <a:off x="2092" y="179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29108" name="Oval 93"/>
              <p:cNvSpPr>
                <a:spLocks noChangeArrowheads="1"/>
              </p:cNvSpPr>
              <p:nvPr/>
            </p:nvSpPr>
            <p:spPr bwMode="auto">
              <a:xfrm>
                <a:off x="2089" y="173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48564" name="Group 94"/>
              <p:cNvGrpSpPr>
                <a:grpSpLocks/>
              </p:cNvGrpSpPr>
              <p:nvPr/>
            </p:nvGrpSpPr>
            <p:grpSpPr bwMode="auto">
              <a:xfrm>
                <a:off x="2142" y="1712"/>
                <a:ext cx="201" cy="212"/>
                <a:chOff x="2955" y="2456"/>
                <a:chExt cx="204" cy="212"/>
              </a:xfrm>
            </p:grpSpPr>
            <p:sp>
              <p:nvSpPr>
                <p:cNvPr id="129110" name="Rectangle 9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11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2955" y="2456"/>
                  <a:ext cx="20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600" smtClean="0">
                      <a:cs typeface="+mn-cs"/>
                    </a:rPr>
                    <a:t>A</a:t>
                  </a:r>
                </a:p>
              </p:txBody>
            </p:sp>
          </p:grpSp>
        </p:grpSp>
        <p:grpSp>
          <p:nvGrpSpPr>
            <p:cNvPr id="148496" name="Group 97"/>
            <p:cNvGrpSpPr>
              <a:grpSpLocks/>
            </p:cNvGrpSpPr>
            <p:nvPr/>
          </p:nvGrpSpPr>
          <p:grpSpPr bwMode="auto">
            <a:xfrm>
              <a:off x="4027" y="968"/>
              <a:ext cx="316" cy="212"/>
              <a:chOff x="2089" y="1712"/>
              <a:chExt cx="316" cy="212"/>
            </a:xfrm>
          </p:grpSpPr>
          <p:sp>
            <p:nvSpPr>
              <p:cNvPr id="129096" name="Oval 98"/>
              <p:cNvSpPr>
                <a:spLocks noChangeArrowheads="1"/>
              </p:cNvSpPr>
              <p:nvPr/>
            </p:nvSpPr>
            <p:spPr bwMode="auto">
              <a:xfrm>
                <a:off x="2092" y="179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97" name="Line 99"/>
              <p:cNvSpPr>
                <a:spLocks noChangeShapeType="1"/>
              </p:cNvSpPr>
              <p:nvPr/>
            </p:nvSpPr>
            <p:spPr bwMode="auto">
              <a:xfrm>
                <a:off x="2092" y="179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98" name="Line 100"/>
              <p:cNvSpPr>
                <a:spLocks noChangeShapeType="1"/>
              </p:cNvSpPr>
              <p:nvPr/>
            </p:nvSpPr>
            <p:spPr bwMode="auto">
              <a:xfrm>
                <a:off x="2405" y="179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99" name="Rectangle 101"/>
              <p:cNvSpPr>
                <a:spLocks noChangeArrowheads="1"/>
              </p:cNvSpPr>
              <p:nvPr/>
            </p:nvSpPr>
            <p:spPr bwMode="auto">
              <a:xfrm>
                <a:off x="2092" y="179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29100" name="Oval 102"/>
              <p:cNvSpPr>
                <a:spLocks noChangeArrowheads="1"/>
              </p:cNvSpPr>
              <p:nvPr/>
            </p:nvSpPr>
            <p:spPr bwMode="auto">
              <a:xfrm>
                <a:off x="2089" y="173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48556" name="Group 103"/>
              <p:cNvGrpSpPr>
                <a:grpSpLocks/>
              </p:cNvGrpSpPr>
              <p:nvPr/>
            </p:nvGrpSpPr>
            <p:grpSpPr bwMode="auto">
              <a:xfrm>
                <a:off x="2142" y="1712"/>
                <a:ext cx="201" cy="212"/>
                <a:chOff x="2955" y="2456"/>
                <a:chExt cx="204" cy="212"/>
              </a:xfrm>
            </p:grpSpPr>
            <p:sp>
              <p:nvSpPr>
                <p:cNvPr id="12910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103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2955" y="2456"/>
                  <a:ext cx="20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600" smtClean="0">
                      <a:cs typeface="+mn-cs"/>
                    </a:rPr>
                    <a:t>B</a:t>
                  </a:r>
                </a:p>
              </p:txBody>
            </p:sp>
          </p:grpSp>
        </p:grpSp>
        <p:grpSp>
          <p:nvGrpSpPr>
            <p:cNvPr id="148497" name="Group 106"/>
            <p:cNvGrpSpPr>
              <a:grpSpLocks/>
            </p:cNvGrpSpPr>
            <p:nvPr/>
          </p:nvGrpSpPr>
          <p:grpSpPr bwMode="auto">
            <a:xfrm>
              <a:off x="4501" y="1918"/>
              <a:ext cx="316" cy="212"/>
              <a:chOff x="2089" y="1712"/>
              <a:chExt cx="316" cy="212"/>
            </a:xfrm>
          </p:grpSpPr>
          <p:sp>
            <p:nvSpPr>
              <p:cNvPr id="129088" name="Oval 107"/>
              <p:cNvSpPr>
                <a:spLocks noChangeArrowheads="1"/>
              </p:cNvSpPr>
              <p:nvPr/>
            </p:nvSpPr>
            <p:spPr bwMode="auto">
              <a:xfrm>
                <a:off x="2092" y="179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89" name="Line 108"/>
              <p:cNvSpPr>
                <a:spLocks noChangeShapeType="1"/>
              </p:cNvSpPr>
              <p:nvPr/>
            </p:nvSpPr>
            <p:spPr bwMode="auto">
              <a:xfrm>
                <a:off x="2092" y="179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90" name="Line 109"/>
              <p:cNvSpPr>
                <a:spLocks noChangeShapeType="1"/>
              </p:cNvSpPr>
              <p:nvPr/>
            </p:nvSpPr>
            <p:spPr bwMode="auto">
              <a:xfrm>
                <a:off x="2405" y="179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91" name="Rectangle 110"/>
              <p:cNvSpPr>
                <a:spLocks noChangeArrowheads="1"/>
              </p:cNvSpPr>
              <p:nvPr/>
            </p:nvSpPr>
            <p:spPr bwMode="auto">
              <a:xfrm>
                <a:off x="2092" y="179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29092" name="Oval 111"/>
              <p:cNvSpPr>
                <a:spLocks noChangeArrowheads="1"/>
              </p:cNvSpPr>
              <p:nvPr/>
            </p:nvSpPr>
            <p:spPr bwMode="auto">
              <a:xfrm>
                <a:off x="2089" y="173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48548" name="Group 112"/>
              <p:cNvGrpSpPr>
                <a:grpSpLocks/>
              </p:cNvGrpSpPr>
              <p:nvPr/>
            </p:nvGrpSpPr>
            <p:grpSpPr bwMode="auto">
              <a:xfrm>
                <a:off x="2135" y="1712"/>
                <a:ext cx="216" cy="212"/>
                <a:chOff x="2948" y="2456"/>
                <a:chExt cx="219" cy="212"/>
              </a:xfrm>
            </p:grpSpPr>
            <p:sp>
              <p:nvSpPr>
                <p:cNvPr id="129094" name="Rectangle 11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095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2948" y="2456"/>
                  <a:ext cx="21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600" smtClean="0">
                      <a:cs typeface="+mn-cs"/>
                    </a:rPr>
                    <a:t>G</a:t>
                  </a:r>
                </a:p>
              </p:txBody>
            </p:sp>
          </p:grpSp>
        </p:grpSp>
        <p:grpSp>
          <p:nvGrpSpPr>
            <p:cNvPr id="148498" name="Group 115"/>
            <p:cNvGrpSpPr>
              <a:grpSpLocks/>
            </p:cNvGrpSpPr>
            <p:nvPr/>
          </p:nvGrpSpPr>
          <p:grpSpPr bwMode="auto">
            <a:xfrm>
              <a:off x="4289" y="1460"/>
              <a:ext cx="316" cy="212"/>
              <a:chOff x="2089" y="1712"/>
              <a:chExt cx="316" cy="212"/>
            </a:xfrm>
          </p:grpSpPr>
          <p:sp>
            <p:nvSpPr>
              <p:cNvPr id="129080" name="Oval 116"/>
              <p:cNvSpPr>
                <a:spLocks noChangeArrowheads="1"/>
              </p:cNvSpPr>
              <p:nvPr/>
            </p:nvSpPr>
            <p:spPr bwMode="auto">
              <a:xfrm>
                <a:off x="2092" y="179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81" name="Line 117"/>
              <p:cNvSpPr>
                <a:spLocks noChangeShapeType="1"/>
              </p:cNvSpPr>
              <p:nvPr/>
            </p:nvSpPr>
            <p:spPr bwMode="auto">
              <a:xfrm>
                <a:off x="2092" y="179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82" name="Line 118"/>
              <p:cNvSpPr>
                <a:spLocks noChangeShapeType="1"/>
              </p:cNvSpPr>
              <p:nvPr/>
            </p:nvSpPr>
            <p:spPr bwMode="auto">
              <a:xfrm>
                <a:off x="2405" y="179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83" name="Rectangle 119"/>
              <p:cNvSpPr>
                <a:spLocks noChangeArrowheads="1"/>
              </p:cNvSpPr>
              <p:nvPr/>
            </p:nvSpPr>
            <p:spPr bwMode="auto">
              <a:xfrm>
                <a:off x="2092" y="179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29084" name="Oval 120"/>
              <p:cNvSpPr>
                <a:spLocks noChangeArrowheads="1"/>
              </p:cNvSpPr>
              <p:nvPr/>
            </p:nvSpPr>
            <p:spPr bwMode="auto">
              <a:xfrm>
                <a:off x="2089" y="173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48540" name="Group 121"/>
              <p:cNvGrpSpPr>
                <a:grpSpLocks/>
              </p:cNvGrpSpPr>
              <p:nvPr/>
            </p:nvGrpSpPr>
            <p:grpSpPr bwMode="auto">
              <a:xfrm>
                <a:off x="2139" y="1712"/>
                <a:ext cx="208" cy="212"/>
                <a:chOff x="2952" y="2456"/>
                <a:chExt cx="211" cy="212"/>
              </a:xfrm>
            </p:grpSpPr>
            <p:sp>
              <p:nvSpPr>
                <p:cNvPr id="129086" name="Rectangle 12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087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2952" y="2456"/>
                  <a:ext cx="21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600" smtClean="0">
                      <a:cs typeface="+mn-cs"/>
                    </a:rPr>
                    <a:t>D</a:t>
                  </a:r>
                </a:p>
              </p:txBody>
            </p:sp>
          </p:grpSp>
        </p:grpSp>
        <p:grpSp>
          <p:nvGrpSpPr>
            <p:cNvPr id="148499" name="Group 124"/>
            <p:cNvGrpSpPr>
              <a:grpSpLocks/>
            </p:cNvGrpSpPr>
            <p:nvPr/>
          </p:nvGrpSpPr>
          <p:grpSpPr bwMode="auto">
            <a:xfrm>
              <a:off x="3627" y="1625"/>
              <a:ext cx="316" cy="212"/>
              <a:chOff x="2089" y="1712"/>
              <a:chExt cx="316" cy="212"/>
            </a:xfrm>
          </p:grpSpPr>
          <p:sp>
            <p:nvSpPr>
              <p:cNvPr id="129072" name="Oval 125"/>
              <p:cNvSpPr>
                <a:spLocks noChangeArrowheads="1"/>
              </p:cNvSpPr>
              <p:nvPr/>
            </p:nvSpPr>
            <p:spPr bwMode="auto">
              <a:xfrm>
                <a:off x="2092" y="179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73" name="Line 126"/>
              <p:cNvSpPr>
                <a:spLocks noChangeShapeType="1"/>
              </p:cNvSpPr>
              <p:nvPr/>
            </p:nvSpPr>
            <p:spPr bwMode="auto">
              <a:xfrm>
                <a:off x="2092" y="179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74" name="Line 127"/>
              <p:cNvSpPr>
                <a:spLocks noChangeShapeType="1"/>
              </p:cNvSpPr>
              <p:nvPr/>
            </p:nvSpPr>
            <p:spPr bwMode="auto">
              <a:xfrm>
                <a:off x="2405" y="179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75" name="Rectangle 128"/>
              <p:cNvSpPr>
                <a:spLocks noChangeArrowheads="1"/>
              </p:cNvSpPr>
              <p:nvPr/>
            </p:nvSpPr>
            <p:spPr bwMode="auto">
              <a:xfrm>
                <a:off x="2092" y="179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29076" name="Oval 129"/>
              <p:cNvSpPr>
                <a:spLocks noChangeArrowheads="1"/>
              </p:cNvSpPr>
              <p:nvPr/>
            </p:nvSpPr>
            <p:spPr bwMode="auto">
              <a:xfrm>
                <a:off x="2089" y="173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48532" name="Group 130"/>
              <p:cNvGrpSpPr>
                <a:grpSpLocks/>
              </p:cNvGrpSpPr>
              <p:nvPr/>
            </p:nvGrpSpPr>
            <p:grpSpPr bwMode="auto">
              <a:xfrm>
                <a:off x="2142" y="1712"/>
                <a:ext cx="201" cy="212"/>
                <a:chOff x="2955" y="2456"/>
                <a:chExt cx="204" cy="212"/>
              </a:xfrm>
            </p:grpSpPr>
            <p:sp>
              <p:nvSpPr>
                <p:cNvPr id="129078" name="Rectangle 13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079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2955" y="2456"/>
                  <a:ext cx="20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600" smtClean="0">
                      <a:cs typeface="+mn-cs"/>
                    </a:rPr>
                    <a:t>E</a:t>
                  </a:r>
                </a:p>
              </p:txBody>
            </p:sp>
          </p:grpSp>
        </p:grpSp>
        <p:sp>
          <p:nvSpPr>
            <p:cNvPr id="129045" name="Line 133"/>
            <p:cNvSpPr>
              <a:spLocks noChangeShapeType="1"/>
            </p:cNvSpPr>
            <p:nvPr/>
          </p:nvSpPr>
          <p:spPr bwMode="auto">
            <a:xfrm flipH="1">
              <a:off x="3254" y="825"/>
              <a:ext cx="425" cy="87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8501" name="Group 134"/>
            <p:cNvGrpSpPr>
              <a:grpSpLocks/>
            </p:cNvGrpSpPr>
            <p:nvPr/>
          </p:nvGrpSpPr>
          <p:grpSpPr bwMode="auto">
            <a:xfrm>
              <a:off x="3355" y="1090"/>
              <a:ext cx="316" cy="212"/>
              <a:chOff x="2089" y="1712"/>
              <a:chExt cx="316" cy="212"/>
            </a:xfrm>
          </p:grpSpPr>
          <p:sp>
            <p:nvSpPr>
              <p:cNvPr id="129064" name="Oval 135"/>
              <p:cNvSpPr>
                <a:spLocks noChangeArrowheads="1"/>
              </p:cNvSpPr>
              <p:nvPr/>
            </p:nvSpPr>
            <p:spPr bwMode="auto">
              <a:xfrm>
                <a:off x="2092" y="179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65" name="Line 136"/>
              <p:cNvSpPr>
                <a:spLocks noChangeShapeType="1"/>
              </p:cNvSpPr>
              <p:nvPr/>
            </p:nvSpPr>
            <p:spPr bwMode="auto">
              <a:xfrm>
                <a:off x="2092" y="179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66" name="Line 137"/>
              <p:cNvSpPr>
                <a:spLocks noChangeShapeType="1"/>
              </p:cNvSpPr>
              <p:nvPr/>
            </p:nvSpPr>
            <p:spPr bwMode="auto">
              <a:xfrm>
                <a:off x="2405" y="179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67" name="Rectangle 138"/>
              <p:cNvSpPr>
                <a:spLocks noChangeArrowheads="1"/>
              </p:cNvSpPr>
              <p:nvPr/>
            </p:nvSpPr>
            <p:spPr bwMode="auto">
              <a:xfrm>
                <a:off x="2092" y="179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29068" name="Oval 139"/>
              <p:cNvSpPr>
                <a:spLocks noChangeArrowheads="1"/>
              </p:cNvSpPr>
              <p:nvPr/>
            </p:nvSpPr>
            <p:spPr bwMode="auto">
              <a:xfrm>
                <a:off x="2089" y="173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48524" name="Group 140"/>
              <p:cNvGrpSpPr>
                <a:grpSpLocks/>
              </p:cNvGrpSpPr>
              <p:nvPr/>
            </p:nvGrpSpPr>
            <p:grpSpPr bwMode="auto">
              <a:xfrm>
                <a:off x="2152" y="1712"/>
                <a:ext cx="180" cy="212"/>
                <a:chOff x="2965" y="2456"/>
                <a:chExt cx="183" cy="212"/>
              </a:xfrm>
            </p:grpSpPr>
            <p:sp>
              <p:nvSpPr>
                <p:cNvPr id="129070" name="Rectangle 14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071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2965" y="2456"/>
                  <a:ext cx="18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600" smtClean="0">
                      <a:cs typeface="+mn-cs"/>
                    </a:rPr>
                    <a:t>c</a:t>
                  </a:r>
                </a:p>
              </p:txBody>
            </p:sp>
          </p:grpSp>
        </p:grpSp>
        <p:grpSp>
          <p:nvGrpSpPr>
            <p:cNvPr id="148502" name="Group 143"/>
            <p:cNvGrpSpPr>
              <a:grpSpLocks/>
            </p:cNvGrpSpPr>
            <p:nvPr/>
          </p:nvGrpSpPr>
          <p:grpSpPr bwMode="auto">
            <a:xfrm>
              <a:off x="3021" y="1629"/>
              <a:ext cx="316" cy="212"/>
              <a:chOff x="2089" y="1712"/>
              <a:chExt cx="316" cy="212"/>
            </a:xfrm>
          </p:grpSpPr>
          <p:sp>
            <p:nvSpPr>
              <p:cNvPr id="129056" name="Oval 144"/>
              <p:cNvSpPr>
                <a:spLocks noChangeArrowheads="1"/>
              </p:cNvSpPr>
              <p:nvPr/>
            </p:nvSpPr>
            <p:spPr bwMode="auto">
              <a:xfrm>
                <a:off x="2092" y="179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57" name="Line 145"/>
              <p:cNvSpPr>
                <a:spLocks noChangeShapeType="1"/>
              </p:cNvSpPr>
              <p:nvPr/>
            </p:nvSpPr>
            <p:spPr bwMode="auto">
              <a:xfrm>
                <a:off x="2092" y="179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58" name="Line 146"/>
              <p:cNvSpPr>
                <a:spLocks noChangeShapeType="1"/>
              </p:cNvSpPr>
              <p:nvPr/>
            </p:nvSpPr>
            <p:spPr bwMode="auto">
              <a:xfrm>
                <a:off x="2405" y="179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9059" name="Rectangle 147"/>
              <p:cNvSpPr>
                <a:spLocks noChangeArrowheads="1"/>
              </p:cNvSpPr>
              <p:nvPr/>
            </p:nvSpPr>
            <p:spPr bwMode="auto">
              <a:xfrm>
                <a:off x="2092" y="179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129060" name="Oval 148"/>
              <p:cNvSpPr>
                <a:spLocks noChangeArrowheads="1"/>
              </p:cNvSpPr>
              <p:nvPr/>
            </p:nvSpPr>
            <p:spPr bwMode="auto">
              <a:xfrm>
                <a:off x="2089" y="173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48516" name="Group 149"/>
              <p:cNvGrpSpPr>
                <a:grpSpLocks/>
              </p:cNvGrpSpPr>
              <p:nvPr/>
            </p:nvGrpSpPr>
            <p:grpSpPr bwMode="auto">
              <a:xfrm>
                <a:off x="2145" y="1712"/>
                <a:ext cx="194" cy="212"/>
                <a:chOff x="2958" y="2456"/>
                <a:chExt cx="197" cy="212"/>
              </a:xfrm>
            </p:grpSpPr>
            <p:sp>
              <p:nvSpPr>
                <p:cNvPr id="12906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9063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2958" y="2456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1600" smtClean="0">
                      <a:cs typeface="+mn-cs"/>
                    </a:rPr>
                    <a:t>F</a:t>
                  </a:r>
                </a:p>
              </p:txBody>
            </p:sp>
          </p:grpSp>
        </p:grpSp>
        <p:sp>
          <p:nvSpPr>
            <p:cNvPr id="129048" name="Line 152"/>
            <p:cNvSpPr>
              <a:spLocks noChangeShapeType="1"/>
            </p:cNvSpPr>
            <p:nvPr/>
          </p:nvSpPr>
          <p:spPr bwMode="auto">
            <a:xfrm flipH="1">
              <a:off x="3500" y="837"/>
              <a:ext cx="101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49" name="Line 153"/>
            <p:cNvSpPr>
              <a:spLocks noChangeShapeType="1"/>
            </p:cNvSpPr>
            <p:nvPr/>
          </p:nvSpPr>
          <p:spPr bwMode="auto">
            <a:xfrm flipH="1">
              <a:off x="3260" y="1325"/>
              <a:ext cx="101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0" name="Line 154"/>
            <p:cNvSpPr>
              <a:spLocks noChangeShapeType="1"/>
            </p:cNvSpPr>
            <p:nvPr/>
          </p:nvSpPr>
          <p:spPr bwMode="auto">
            <a:xfrm>
              <a:off x="3921" y="767"/>
              <a:ext cx="179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1" name="Line 155"/>
            <p:cNvSpPr>
              <a:spLocks noChangeShapeType="1"/>
            </p:cNvSpPr>
            <p:nvPr/>
          </p:nvSpPr>
          <p:spPr bwMode="auto">
            <a:xfrm>
              <a:off x="4285" y="1160"/>
              <a:ext cx="142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2" name="Line 156"/>
            <p:cNvSpPr>
              <a:spLocks noChangeShapeType="1"/>
            </p:cNvSpPr>
            <p:nvPr/>
          </p:nvSpPr>
          <p:spPr bwMode="auto">
            <a:xfrm>
              <a:off x="4537" y="1668"/>
              <a:ext cx="112" cy="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3" name="Line 157"/>
            <p:cNvSpPr>
              <a:spLocks noChangeShapeType="1"/>
            </p:cNvSpPr>
            <p:nvPr/>
          </p:nvSpPr>
          <p:spPr bwMode="auto">
            <a:xfrm>
              <a:off x="3625" y="1313"/>
              <a:ext cx="109" cy="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9054" name="Text Box 158"/>
            <p:cNvSpPr txBox="1">
              <a:spLocks noChangeArrowheads="1"/>
            </p:cNvSpPr>
            <p:nvPr/>
          </p:nvSpPr>
          <p:spPr bwMode="auto">
            <a:xfrm>
              <a:off x="547" y="2140"/>
              <a:ext cx="1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(a) broadcast initiated at A</a:t>
              </a:r>
            </a:p>
          </p:txBody>
        </p:sp>
        <p:sp>
          <p:nvSpPr>
            <p:cNvPr id="129055" name="Text Box 159"/>
            <p:cNvSpPr txBox="1">
              <a:spLocks noChangeArrowheads="1"/>
            </p:cNvSpPr>
            <p:nvPr/>
          </p:nvSpPr>
          <p:spPr bwMode="auto">
            <a:xfrm>
              <a:off x="3019" y="2116"/>
              <a:ext cx="1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(b) broadcast initiated at D</a:t>
              </a:r>
            </a:p>
          </p:txBody>
        </p:sp>
      </p:grpSp>
      <p:sp>
        <p:nvSpPr>
          <p:cNvPr id="129029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Spanning tree</a:t>
            </a:r>
          </a:p>
        </p:txBody>
      </p:sp>
      <p:sp>
        <p:nvSpPr>
          <p:cNvPr id="129030" name="Rectangle 16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854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first construct a spanning tree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nodes then forward/make copies only along spanning tree</a:t>
            </a:r>
          </a:p>
        </p:txBody>
      </p:sp>
      <p:pic>
        <p:nvPicPr>
          <p:cNvPr id="148486" name="Picture 16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044575"/>
            <a:ext cx="329088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6999D9DE-BC32-1B4F-A523-F9639E1E013D}" type="slidenum">
              <a:rPr lang="en-US" smtClean="0">
                <a:latin typeface="Tahoma" charset="0"/>
              </a:rPr>
              <a:pPr>
                <a:defRPr/>
              </a:pPr>
              <a:t>131</a:t>
            </a:fld>
            <a:endParaRPr lang="en-US" smtClean="0">
              <a:latin typeface="Tahoma" charset="0"/>
            </a:endParaRPr>
          </a:p>
        </p:txBody>
      </p:sp>
      <p:pic>
        <p:nvPicPr>
          <p:cNvPr id="149507" name="Picture 16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8898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Line 4"/>
          <p:cNvSpPr>
            <a:spLocks noChangeShapeType="1"/>
          </p:cNvSpPr>
          <p:nvPr/>
        </p:nvSpPr>
        <p:spPr bwMode="auto">
          <a:xfrm>
            <a:off x="2949575" y="4105275"/>
            <a:ext cx="338138" cy="677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0054" name="Line 5"/>
          <p:cNvSpPr>
            <a:spLocks noChangeShapeType="1"/>
          </p:cNvSpPr>
          <p:nvPr/>
        </p:nvSpPr>
        <p:spPr bwMode="auto">
          <a:xfrm>
            <a:off x="3305175" y="4805363"/>
            <a:ext cx="342900" cy="757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0055" name="Line 6"/>
          <p:cNvSpPr>
            <a:spLocks noChangeShapeType="1"/>
          </p:cNvSpPr>
          <p:nvPr/>
        </p:nvSpPr>
        <p:spPr bwMode="auto">
          <a:xfrm flipH="1">
            <a:off x="2532063" y="4878388"/>
            <a:ext cx="601662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0056" name="Line 7"/>
          <p:cNvSpPr>
            <a:spLocks noChangeShapeType="1"/>
          </p:cNvSpPr>
          <p:nvPr/>
        </p:nvSpPr>
        <p:spPr bwMode="auto">
          <a:xfrm flipH="1">
            <a:off x="1476375" y="5151438"/>
            <a:ext cx="735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0057" name="Line 8"/>
          <p:cNvSpPr>
            <a:spLocks noChangeShapeType="1"/>
          </p:cNvSpPr>
          <p:nvPr/>
        </p:nvSpPr>
        <p:spPr bwMode="auto">
          <a:xfrm flipH="1" flipV="1">
            <a:off x="1911350" y="4338638"/>
            <a:ext cx="271463" cy="719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0058" name="Line 9"/>
          <p:cNvSpPr>
            <a:spLocks noChangeShapeType="1"/>
          </p:cNvSpPr>
          <p:nvPr/>
        </p:nvSpPr>
        <p:spPr bwMode="auto">
          <a:xfrm flipV="1">
            <a:off x="2082800" y="4097338"/>
            <a:ext cx="669925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0059" name="Line 10"/>
          <p:cNvSpPr>
            <a:spLocks noChangeShapeType="1"/>
          </p:cNvSpPr>
          <p:nvPr/>
        </p:nvSpPr>
        <p:spPr bwMode="auto">
          <a:xfrm>
            <a:off x="2435225" y="3641725"/>
            <a:ext cx="442913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9515" name="Group 11"/>
          <p:cNvGrpSpPr>
            <a:grpSpLocks/>
          </p:cNvGrpSpPr>
          <p:nvPr/>
        </p:nvGrpSpPr>
        <p:grpSpPr bwMode="auto">
          <a:xfrm>
            <a:off x="1982788" y="3422650"/>
            <a:ext cx="501650" cy="336550"/>
            <a:chOff x="2089" y="1712"/>
            <a:chExt cx="316" cy="212"/>
          </a:xfrm>
        </p:grpSpPr>
        <p:sp>
          <p:nvSpPr>
            <p:cNvPr id="130207" name="Oval 12"/>
            <p:cNvSpPr>
              <a:spLocks noChangeArrowheads="1"/>
            </p:cNvSpPr>
            <p:nvPr/>
          </p:nvSpPr>
          <p:spPr bwMode="auto">
            <a:xfrm>
              <a:off x="2092" y="179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208" name="Line 13"/>
            <p:cNvSpPr>
              <a:spLocks noChangeShapeType="1"/>
            </p:cNvSpPr>
            <p:nvPr/>
          </p:nvSpPr>
          <p:spPr bwMode="auto">
            <a:xfrm>
              <a:off x="2092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209" name="Line 14"/>
            <p:cNvSpPr>
              <a:spLocks noChangeShapeType="1"/>
            </p:cNvSpPr>
            <p:nvPr/>
          </p:nvSpPr>
          <p:spPr bwMode="auto">
            <a:xfrm>
              <a:off x="2405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210" name="Rectangle 15"/>
            <p:cNvSpPr>
              <a:spLocks noChangeArrowheads="1"/>
            </p:cNvSpPr>
            <p:nvPr/>
          </p:nvSpPr>
          <p:spPr bwMode="auto">
            <a:xfrm>
              <a:off x="2092" y="179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0211" name="Oval 16"/>
            <p:cNvSpPr>
              <a:spLocks noChangeArrowheads="1"/>
            </p:cNvSpPr>
            <p:nvPr/>
          </p:nvSpPr>
          <p:spPr bwMode="auto">
            <a:xfrm>
              <a:off x="2089" y="173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9667" name="Group 17"/>
            <p:cNvGrpSpPr>
              <a:grpSpLocks/>
            </p:cNvGrpSpPr>
            <p:nvPr/>
          </p:nvGrpSpPr>
          <p:grpSpPr bwMode="auto">
            <a:xfrm>
              <a:off x="2142" y="1712"/>
              <a:ext cx="201" cy="212"/>
              <a:chOff x="2955" y="2456"/>
              <a:chExt cx="204" cy="212"/>
            </a:xfrm>
          </p:grpSpPr>
          <p:sp>
            <p:nvSpPr>
              <p:cNvPr id="130213" name="Rectangle 1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3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214" name="Text Box 19"/>
              <p:cNvSpPr txBox="1">
                <a:spLocks noChangeArrowheads="1"/>
              </p:cNvSpPr>
              <p:nvPr/>
            </p:nvSpPr>
            <p:spPr bwMode="auto">
              <a:xfrm>
                <a:off x="2955" y="2456"/>
                <a:ext cx="20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149516" name="Group 20"/>
          <p:cNvGrpSpPr>
            <a:grpSpLocks/>
          </p:cNvGrpSpPr>
          <p:nvPr/>
        </p:nvGrpSpPr>
        <p:grpSpPr bwMode="auto">
          <a:xfrm>
            <a:off x="2693988" y="3930650"/>
            <a:ext cx="501650" cy="336550"/>
            <a:chOff x="2089" y="1712"/>
            <a:chExt cx="316" cy="212"/>
          </a:xfrm>
        </p:grpSpPr>
        <p:sp>
          <p:nvSpPr>
            <p:cNvPr id="130199" name="Oval 21"/>
            <p:cNvSpPr>
              <a:spLocks noChangeArrowheads="1"/>
            </p:cNvSpPr>
            <p:nvPr/>
          </p:nvSpPr>
          <p:spPr bwMode="auto">
            <a:xfrm>
              <a:off x="2092" y="179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200" name="Line 22"/>
            <p:cNvSpPr>
              <a:spLocks noChangeShapeType="1"/>
            </p:cNvSpPr>
            <p:nvPr/>
          </p:nvSpPr>
          <p:spPr bwMode="auto">
            <a:xfrm>
              <a:off x="2092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201" name="Line 23"/>
            <p:cNvSpPr>
              <a:spLocks noChangeShapeType="1"/>
            </p:cNvSpPr>
            <p:nvPr/>
          </p:nvSpPr>
          <p:spPr bwMode="auto">
            <a:xfrm>
              <a:off x="2405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202" name="Rectangle 24"/>
            <p:cNvSpPr>
              <a:spLocks noChangeArrowheads="1"/>
            </p:cNvSpPr>
            <p:nvPr/>
          </p:nvSpPr>
          <p:spPr bwMode="auto">
            <a:xfrm>
              <a:off x="2092" y="179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0203" name="Oval 25"/>
            <p:cNvSpPr>
              <a:spLocks noChangeArrowheads="1"/>
            </p:cNvSpPr>
            <p:nvPr/>
          </p:nvSpPr>
          <p:spPr bwMode="auto">
            <a:xfrm>
              <a:off x="2089" y="173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9659" name="Group 26"/>
            <p:cNvGrpSpPr>
              <a:grpSpLocks/>
            </p:cNvGrpSpPr>
            <p:nvPr/>
          </p:nvGrpSpPr>
          <p:grpSpPr bwMode="auto">
            <a:xfrm>
              <a:off x="2142" y="1712"/>
              <a:ext cx="201" cy="212"/>
              <a:chOff x="2955" y="2456"/>
              <a:chExt cx="204" cy="212"/>
            </a:xfrm>
          </p:grpSpPr>
          <p:sp>
            <p:nvSpPr>
              <p:cNvPr id="130205" name="Rectangle 2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3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206" name="Text Box 28"/>
              <p:cNvSpPr txBox="1">
                <a:spLocks noChangeArrowheads="1"/>
              </p:cNvSpPr>
              <p:nvPr/>
            </p:nvSpPr>
            <p:spPr bwMode="auto">
              <a:xfrm>
                <a:off x="2955" y="2456"/>
                <a:ext cx="20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149517" name="Group 29"/>
          <p:cNvGrpSpPr>
            <a:grpSpLocks/>
          </p:cNvGrpSpPr>
          <p:nvPr/>
        </p:nvGrpSpPr>
        <p:grpSpPr bwMode="auto">
          <a:xfrm>
            <a:off x="3446463" y="5438775"/>
            <a:ext cx="501650" cy="336550"/>
            <a:chOff x="2089" y="1712"/>
            <a:chExt cx="316" cy="212"/>
          </a:xfrm>
        </p:grpSpPr>
        <p:sp>
          <p:nvSpPr>
            <p:cNvPr id="130191" name="Oval 30"/>
            <p:cNvSpPr>
              <a:spLocks noChangeArrowheads="1"/>
            </p:cNvSpPr>
            <p:nvPr/>
          </p:nvSpPr>
          <p:spPr bwMode="auto">
            <a:xfrm>
              <a:off x="2092" y="179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92" name="Line 31"/>
            <p:cNvSpPr>
              <a:spLocks noChangeShapeType="1"/>
            </p:cNvSpPr>
            <p:nvPr/>
          </p:nvSpPr>
          <p:spPr bwMode="auto">
            <a:xfrm>
              <a:off x="2092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93" name="Line 32"/>
            <p:cNvSpPr>
              <a:spLocks noChangeShapeType="1"/>
            </p:cNvSpPr>
            <p:nvPr/>
          </p:nvSpPr>
          <p:spPr bwMode="auto">
            <a:xfrm>
              <a:off x="2405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94" name="Rectangle 33"/>
            <p:cNvSpPr>
              <a:spLocks noChangeArrowheads="1"/>
            </p:cNvSpPr>
            <p:nvPr/>
          </p:nvSpPr>
          <p:spPr bwMode="auto">
            <a:xfrm>
              <a:off x="2092" y="179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0195" name="Oval 34"/>
            <p:cNvSpPr>
              <a:spLocks noChangeArrowheads="1"/>
            </p:cNvSpPr>
            <p:nvPr/>
          </p:nvSpPr>
          <p:spPr bwMode="auto">
            <a:xfrm>
              <a:off x="2089" y="173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9651" name="Group 35"/>
            <p:cNvGrpSpPr>
              <a:grpSpLocks/>
            </p:cNvGrpSpPr>
            <p:nvPr/>
          </p:nvGrpSpPr>
          <p:grpSpPr bwMode="auto">
            <a:xfrm>
              <a:off x="2135" y="1712"/>
              <a:ext cx="216" cy="212"/>
              <a:chOff x="2948" y="2456"/>
              <a:chExt cx="219" cy="212"/>
            </a:xfrm>
          </p:grpSpPr>
          <p:sp>
            <p:nvSpPr>
              <p:cNvPr id="130197" name="Rectangle 3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198" name="Text Box 37"/>
              <p:cNvSpPr txBox="1">
                <a:spLocks noChangeArrowheads="1"/>
              </p:cNvSpPr>
              <p:nvPr/>
            </p:nvSpPr>
            <p:spPr bwMode="auto">
              <a:xfrm>
                <a:off x="2948" y="2456"/>
                <a:ext cx="21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G</a:t>
                </a:r>
              </a:p>
            </p:txBody>
          </p:sp>
        </p:grpSp>
      </p:grpSp>
      <p:grpSp>
        <p:nvGrpSpPr>
          <p:cNvPr id="149518" name="Group 38"/>
          <p:cNvGrpSpPr>
            <a:grpSpLocks/>
          </p:cNvGrpSpPr>
          <p:nvPr/>
        </p:nvGrpSpPr>
        <p:grpSpPr bwMode="auto">
          <a:xfrm>
            <a:off x="3109913" y="4711700"/>
            <a:ext cx="501650" cy="336550"/>
            <a:chOff x="2089" y="1712"/>
            <a:chExt cx="316" cy="212"/>
          </a:xfrm>
        </p:grpSpPr>
        <p:sp>
          <p:nvSpPr>
            <p:cNvPr id="130183" name="Oval 39"/>
            <p:cNvSpPr>
              <a:spLocks noChangeArrowheads="1"/>
            </p:cNvSpPr>
            <p:nvPr/>
          </p:nvSpPr>
          <p:spPr bwMode="auto">
            <a:xfrm>
              <a:off x="2092" y="179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84" name="Line 40"/>
            <p:cNvSpPr>
              <a:spLocks noChangeShapeType="1"/>
            </p:cNvSpPr>
            <p:nvPr/>
          </p:nvSpPr>
          <p:spPr bwMode="auto">
            <a:xfrm>
              <a:off x="2092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85" name="Line 41"/>
            <p:cNvSpPr>
              <a:spLocks noChangeShapeType="1"/>
            </p:cNvSpPr>
            <p:nvPr/>
          </p:nvSpPr>
          <p:spPr bwMode="auto">
            <a:xfrm>
              <a:off x="2405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86" name="Rectangle 42"/>
            <p:cNvSpPr>
              <a:spLocks noChangeArrowheads="1"/>
            </p:cNvSpPr>
            <p:nvPr/>
          </p:nvSpPr>
          <p:spPr bwMode="auto">
            <a:xfrm>
              <a:off x="2092" y="179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0187" name="Oval 43"/>
            <p:cNvSpPr>
              <a:spLocks noChangeArrowheads="1"/>
            </p:cNvSpPr>
            <p:nvPr/>
          </p:nvSpPr>
          <p:spPr bwMode="auto">
            <a:xfrm>
              <a:off x="2089" y="173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9643" name="Group 44"/>
            <p:cNvGrpSpPr>
              <a:grpSpLocks/>
            </p:cNvGrpSpPr>
            <p:nvPr/>
          </p:nvGrpSpPr>
          <p:grpSpPr bwMode="auto">
            <a:xfrm>
              <a:off x="2139" y="1712"/>
              <a:ext cx="208" cy="212"/>
              <a:chOff x="2952" y="2456"/>
              <a:chExt cx="211" cy="212"/>
            </a:xfrm>
          </p:grpSpPr>
          <p:sp>
            <p:nvSpPr>
              <p:cNvPr id="130189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190" name="Text Box 46"/>
              <p:cNvSpPr txBox="1">
                <a:spLocks noChangeArrowheads="1"/>
              </p:cNvSpPr>
              <p:nvPr/>
            </p:nvSpPr>
            <p:spPr bwMode="auto">
              <a:xfrm>
                <a:off x="2952" y="2456"/>
                <a:ext cx="21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D</a:t>
                </a:r>
              </a:p>
            </p:txBody>
          </p:sp>
        </p:grpSp>
      </p:grpSp>
      <p:grpSp>
        <p:nvGrpSpPr>
          <p:cNvPr id="149519" name="Group 47"/>
          <p:cNvGrpSpPr>
            <a:grpSpLocks/>
          </p:cNvGrpSpPr>
          <p:nvPr/>
        </p:nvGrpSpPr>
        <p:grpSpPr bwMode="auto">
          <a:xfrm>
            <a:off x="2058988" y="4973638"/>
            <a:ext cx="501650" cy="336550"/>
            <a:chOff x="2089" y="1712"/>
            <a:chExt cx="316" cy="212"/>
          </a:xfrm>
        </p:grpSpPr>
        <p:sp>
          <p:nvSpPr>
            <p:cNvPr id="130175" name="Oval 48"/>
            <p:cNvSpPr>
              <a:spLocks noChangeArrowheads="1"/>
            </p:cNvSpPr>
            <p:nvPr/>
          </p:nvSpPr>
          <p:spPr bwMode="auto">
            <a:xfrm>
              <a:off x="2092" y="179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76" name="Line 49"/>
            <p:cNvSpPr>
              <a:spLocks noChangeShapeType="1"/>
            </p:cNvSpPr>
            <p:nvPr/>
          </p:nvSpPr>
          <p:spPr bwMode="auto">
            <a:xfrm>
              <a:off x="2092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77" name="Line 50"/>
            <p:cNvSpPr>
              <a:spLocks noChangeShapeType="1"/>
            </p:cNvSpPr>
            <p:nvPr/>
          </p:nvSpPr>
          <p:spPr bwMode="auto">
            <a:xfrm>
              <a:off x="2405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78" name="Rectangle 51"/>
            <p:cNvSpPr>
              <a:spLocks noChangeArrowheads="1"/>
            </p:cNvSpPr>
            <p:nvPr/>
          </p:nvSpPr>
          <p:spPr bwMode="auto">
            <a:xfrm>
              <a:off x="2092" y="179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0179" name="Oval 52"/>
            <p:cNvSpPr>
              <a:spLocks noChangeArrowheads="1"/>
            </p:cNvSpPr>
            <p:nvPr/>
          </p:nvSpPr>
          <p:spPr bwMode="auto">
            <a:xfrm>
              <a:off x="2089" y="173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9635" name="Group 53"/>
            <p:cNvGrpSpPr>
              <a:grpSpLocks/>
            </p:cNvGrpSpPr>
            <p:nvPr/>
          </p:nvGrpSpPr>
          <p:grpSpPr bwMode="auto">
            <a:xfrm>
              <a:off x="2142" y="1712"/>
              <a:ext cx="201" cy="212"/>
              <a:chOff x="2955" y="2456"/>
              <a:chExt cx="204" cy="212"/>
            </a:xfrm>
          </p:grpSpPr>
          <p:sp>
            <p:nvSpPr>
              <p:cNvPr id="13018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3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182" name="Text Box 55"/>
              <p:cNvSpPr txBox="1">
                <a:spLocks noChangeArrowheads="1"/>
              </p:cNvSpPr>
              <p:nvPr/>
            </p:nvSpPr>
            <p:spPr bwMode="auto">
              <a:xfrm>
                <a:off x="2955" y="2456"/>
                <a:ext cx="20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E</a:t>
                </a:r>
              </a:p>
            </p:txBody>
          </p:sp>
        </p:grpSp>
      </p:grpSp>
      <p:sp>
        <p:nvSpPr>
          <p:cNvPr id="130065" name="Line 56"/>
          <p:cNvSpPr>
            <a:spLocks noChangeShapeType="1"/>
          </p:cNvSpPr>
          <p:nvPr/>
        </p:nvSpPr>
        <p:spPr bwMode="auto">
          <a:xfrm flipH="1">
            <a:off x="1466850" y="3703638"/>
            <a:ext cx="674688" cy="1385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9521" name="Group 57"/>
          <p:cNvGrpSpPr>
            <a:grpSpLocks/>
          </p:cNvGrpSpPr>
          <p:nvPr/>
        </p:nvGrpSpPr>
        <p:grpSpPr bwMode="auto">
          <a:xfrm>
            <a:off x="1627188" y="4124325"/>
            <a:ext cx="501650" cy="336550"/>
            <a:chOff x="2089" y="1712"/>
            <a:chExt cx="316" cy="212"/>
          </a:xfrm>
        </p:grpSpPr>
        <p:sp>
          <p:nvSpPr>
            <p:cNvPr id="130167" name="Oval 58"/>
            <p:cNvSpPr>
              <a:spLocks noChangeArrowheads="1"/>
            </p:cNvSpPr>
            <p:nvPr/>
          </p:nvSpPr>
          <p:spPr bwMode="auto">
            <a:xfrm>
              <a:off x="2092" y="179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68" name="Line 59"/>
            <p:cNvSpPr>
              <a:spLocks noChangeShapeType="1"/>
            </p:cNvSpPr>
            <p:nvPr/>
          </p:nvSpPr>
          <p:spPr bwMode="auto">
            <a:xfrm>
              <a:off x="2092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69" name="Line 60"/>
            <p:cNvSpPr>
              <a:spLocks noChangeShapeType="1"/>
            </p:cNvSpPr>
            <p:nvPr/>
          </p:nvSpPr>
          <p:spPr bwMode="auto">
            <a:xfrm>
              <a:off x="2405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70" name="Rectangle 61"/>
            <p:cNvSpPr>
              <a:spLocks noChangeArrowheads="1"/>
            </p:cNvSpPr>
            <p:nvPr/>
          </p:nvSpPr>
          <p:spPr bwMode="auto">
            <a:xfrm>
              <a:off x="2092" y="179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0171" name="Oval 62"/>
            <p:cNvSpPr>
              <a:spLocks noChangeArrowheads="1"/>
            </p:cNvSpPr>
            <p:nvPr/>
          </p:nvSpPr>
          <p:spPr bwMode="auto">
            <a:xfrm>
              <a:off x="2089" y="173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9627" name="Group 63"/>
            <p:cNvGrpSpPr>
              <a:grpSpLocks/>
            </p:cNvGrpSpPr>
            <p:nvPr/>
          </p:nvGrpSpPr>
          <p:grpSpPr bwMode="auto">
            <a:xfrm>
              <a:off x="2152" y="1712"/>
              <a:ext cx="180" cy="212"/>
              <a:chOff x="2965" y="2456"/>
              <a:chExt cx="183" cy="212"/>
            </a:xfrm>
          </p:grpSpPr>
          <p:sp>
            <p:nvSpPr>
              <p:cNvPr id="130173" name="Rectangle 6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174" name="Text Box 65"/>
              <p:cNvSpPr txBox="1">
                <a:spLocks noChangeArrowheads="1"/>
              </p:cNvSpPr>
              <p:nvPr/>
            </p:nvSpPr>
            <p:spPr bwMode="auto">
              <a:xfrm>
                <a:off x="2965" y="2456"/>
                <a:ext cx="18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c</a:t>
                </a:r>
              </a:p>
            </p:txBody>
          </p:sp>
        </p:grpSp>
      </p:grpSp>
      <p:grpSp>
        <p:nvGrpSpPr>
          <p:cNvPr id="149522" name="Group 66"/>
          <p:cNvGrpSpPr>
            <a:grpSpLocks/>
          </p:cNvGrpSpPr>
          <p:nvPr/>
        </p:nvGrpSpPr>
        <p:grpSpPr bwMode="auto">
          <a:xfrm>
            <a:off x="1096963" y="4979988"/>
            <a:ext cx="501650" cy="336550"/>
            <a:chOff x="2089" y="1712"/>
            <a:chExt cx="316" cy="212"/>
          </a:xfrm>
        </p:grpSpPr>
        <p:sp>
          <p:nvSpPr>
            <p:cNvPr id="130159" name="Oval 67"/>
            <p:cNvSpPr>
              <a:spLocks noChangeArrowheads="1"/>
            </p:cNvSpPr>
            <p:nvPr/>
          </p:nvSpPr>
          <p:spPr bwMode="auto">
            <a:xfrm>
              <a:off x="2092" y="179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60" name="Line 68"/>
            <p:cNvSpPr>
              <a:spLocks noChangeShapeType="1"/>
            </p:cNvSpPr>
            <p:nvPr/>
          </p:nvSpPr>
          <p:spPr bwMode="auto">
            <a:xfrm>
              <a:off x="2092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61" name="Line 69"/>
            <p:cNvSpPr>
              <a:spLocks noChangeShapeType="1"/>
            </p:cNvSpPr>
            <p:nvPr/>
          </p:nvSpPr>
          <p:spPr bwMode="auto">
            <a:xfrm>
              <a:off x="2405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62" name="Rectangle 70"/>
            <p:cNvSpPr>
              <a:spLocks noChangeArrowheads="1"/>
            </p:cNvSpPr>
            <p:nvPr/>
          </p:nvSpPr>
          <p:spPr bwMode="auto">
            <a:xfrm>
              <a:off x="2092" y="179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0163" name="Oval 71"/>
            <p:cNvSpPr>
              <a:spLocks noChangeArrowheads="1"/>
            </p:cNvSpPr>
            <p:nvPr/>
          </p:nvSpPr>
          <p:spPr bwMode="auto">
            <a:xfrm>
              <a:off x="2089" y="173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9619" name="Group 72"/>
            <p:cNvGrpSpPr>
              <a:grpSpLocks/>
            </p:cNvGrpSpPr>
            <p:nvPr/>
          </p:nvGrpSpPr>
          <p:grpSpPr bwMode="auto">
            <a:xfrm>
              <a:off x="2145" y="1712"/>
              <a:ext cx="194" cy="212"/>
              <a:chOff x="2958" y="2456"/>
              <a:chExt cx="197" cy="212"/>
            </a:xfrm>
          </p:grpSpPr>
          <p:sp>
            <p:nvSpPr>
              <p:cNvPr id="130165" name="Rectangle 7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166" name="Text Box 74"/>
              <p:cNvSpPr txBox="1">
                <a:spLocks noChangeArrowheads="1"/>
              </p:cNvSpPr>
              <p:nvPr/>
            </p:nvSpPr>
            <p:spPr bwMode="auto">
              <a:xfrm>
                <a:off x="2958" y="2456"/>
                <a:ext cx="19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F</a:t>
                </a:r>
              </a:p>
            </p:txBody>
          </p:sp>
        </p:grpSp>
      </p:grpSp>
      <p:sp>
        <p:nvSpPr>
          <p:cNvPr id="611403" name="Line 75"/>
          <p:cNvSpPr>
            <a:spLocks noChangeShapeType="1"/>
          </p:cNvSpPr>
          <p:nvPr/>
        </p:nvSpPr>
        <p:spPr bwMode="auto">
          <a:xfrm>
            <a:off x="1627188" y="5221288"/>
            <a:ext cx="401637" cy="1587"/>
          </a:xfrm>
          <a:prstGeom prst="line">
            <a:avLst/>
          </a:prstGeom>
          <a:noFill/>
          <a:ln w="3810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1404" name="Text Box 76"/>
          <p:cNvSpPr txBox="1">
            <a:spLocks noChangeArrowheads="1"/>
          </p:cNvSpPr>
          <p:nvPr/>
        </p:nvSpPr>
        <p:spPr bwMode="auto">
          <a:xfrm>
            <a:off x="1652588" y="520065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chemeClr val="bg2"/>
                </a:solidFill>
                <a:cs typeface="+mn-cs"/>
              </a:rPr>
              <a:t>1</a:t>
            </a:r>
          </a:p>
        </p:txBody>
      </p:sp>
      <p:sp>
        <p:nvSpPr>
          <p:cNvPr id="611405" name="Freeform 77"/>
          <p:cNvSpPr>
            <a:spLocks/>
          </p:cNvSpPr>
          <p:nvPr/>
        </p:nvSpPr>
        <p:spPr bwMode="auto">
          <a:xfrm>
            <a:off x="2511425" y="4241800"/>
            <a:ext cx="628650" cy="738188"/>
          </a:xfrm>
          <a:custGeom>
            <a:avLst/>
            <a:gdLst>
              <a:gd name="T0" fmla="*/ 2147483647 w 396"/>
              <a:gd name="T1" fmla="*/ 0 h 465"/>
              <a:gd name="T2" fmla="*/ 2147483647 w 396"/>
              <a:gd name="T3" fmla="*/ 2147483647 h 465"/>
              <a:gd name="T4" fmla="*/ 0 w 396"/>
              <a:gd name="T5" fmla="*/ 2147483647 h 4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6" h="465">
                <a:moveTo>
                  <a:pt x="246" y="0"/>
                </a:moveTo>
                <a:lnTo>
                  <a:pt x="396" y="321"/>
                </a:lnTo>
                <a:lnTo>
                  <a:pt x="0" y="465"/>
                </a:lnTo>
              </a:path>
            </a:pathLst>
          </a:custGeom>
          <a:noFill/>
          <a:ln w="38100" cmpd="sng">
            <a:pattFill prst="pct50">
              <a:fgClr>
                <a:schemeClr val="tx1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406" name="Text Box 78"/>
          <p:cNvSpPr txBox="1">
            <a:spLocks noChangeArrowheads="1"/>
          </p:cNvSpPr>
          <p:nvPr/>
        </p:nvSpPr>
        <p:spPr bwMode="auto">
          <a:xfrm>
            <a:off x="2657475" y="459105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chemeClr val="bg2"/>
                </a:solidFill>
                <a:cs typeface="+mn-cs"/>
              </a:rPr>
              <a:t>2</a:t>
            </a:r>
          </a:p>
        </p:txBody>
      </p:sp>
      <p:sp>
        <p:nvSpPr>
          <p:cNvPr id="611407" name="Line 79"/>
          <p:cNvSpPr>
            <a:spLocks noChangeShapeType="1"/>
          </p:cNvSpPr>
          <p:nvPr/>
        </p:nvSpPr>
        <p:spPr bwMode="auto">
          <a:xfrm>
            <a:off x="2398713" y="3702050"/>
            <a:ext cx="273050" cy="273050"/>
          </a:xfrm>
          <a:prstGeom prst="line">
            <a:avLst/>
          </a:prstGeom>
          <a:noFill/>
          <a:ln w="3810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1408" name="Text Box 80"/>
          <p:cNvSpPr txBox="1">
            <a:spLocks noChangeArrowheads="1"/>
          </p:cNvSpPr>
          <p:nvPr/>
        </p:nvSpPr>
        <p:spPr bwMode="auto">
          <a:xfrm>
            <a:off x="2286000" y="37195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chemeClr val="bg2"/>
                </a:solidFill>
                <a:cs typeface="+mn-cs"/>
              </a:rPr>
              <a:t>3</a:t>
            </a:r>
          </a:p>
        </p:txBody>
      </p:sp>
      <p:sp>
        <p:nvSpPr>
          <p:cNvPr id="611409" name="Line 81"/>
          <p:cNvSpPr>
            <a:spLocks noChangeShapeType="1"/>
          </p:cNvSpPr>
          <p:nvPr/>
        </p:nvSpPr>
        <p:spPr bwMode="auto">
          <a:xfrm>
            <a:off x="2017713" y="4435475"/>
            <a:ext cx="206375" cy="511175"/>
          </a:xfrm>
          <a:prstGeom prst="line">
            <a:avLst/>
          </a:prstGeom>
          <a:noFill/>
          <a:ln w="3810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1410" name="Line 82"/>
          <p:cNvSpPr>
            <a:spLocks noChangeShapeType="1"/>
          </p:cNvSpPr>
          <p:nvPr/>
        </p:nvSpPr>
        <p:spPr bwMode="auto">
          <a:xfrm flipH="1" flipV="1">
            <a:off x="3333750" y="5046663"/>
            <a:ext cx="165100" cy="384175"/>
          </a:xfrm>
          <a:prstGeom prst="line">
            <a:avLst/>
          </a:prstGeom>
          <a:noFill/>
          <a:ln w="38100">
            <a:pattFill prst="pct5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1411" name="Text Box 83"/>
          <p:cNvSpPr txBox="1">
            <a:spLocks noChangeArrowheads="1"/>
          </p:cNvSpPr>
          <p:nvPr/>
        </p:nvSpPr>
        <p:spPr bwMode="auto">
          <a:xfrm>
            <a:off x="2047875" y="446246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chemeClr val="bg2"/>
                </a:solidFill>
                <a:cs typeface="+mn-cs"/>
              </a:rPr>
              <a:t>4</a:t>
            </a:r>
          </a:p>
        </p:txBody>
      </p:sp>
      <p:sp>
        <p:nvSpPr>
          <p:cNvPr id="611412" name="Text Box 84"/>
          <p:cNvSpPr txBox="1">
            <a:spLocks noChangeArrowheads="1"/>
          </p:cNvSpPr>
          <p:nvPr/>
        </p:nvSpPr>
        <p:spPr bwMode="auto">
          <a:xfrm>
            <a:off x="3186113" y="515778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solidFill>
                  <a:schemeClr val="bg2"/>
                </a:solidFill>
                <a:cs typeface="+mn-cs"/>
              </a:rPr>
              <a:t>5</a:t>
            </a:r>
          </a:p>
        </p:txBody>
      </p:sp>
      <p:sp>
        <p:nvSpPr>
          <p:cNvPr id="130078" name="Text Box 85"/>
          <p:cNvSpPr txBox="1">
            <a:spLocks noChangeArrowheads="1"/>
          </p:cNvSpPr>
          <p:nvPr/>
        </p:nvSpPr>
        <p:spPr bwMode="auto">
          <a:xfrm>
            <a:off x="860425" y="5792788"/>
            <a:ext cx="3163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lphaLcParenBoth"/>
              <a:defRPr/>
            </a:pPr>
            <a:r>
              <a:rPr lang="en-US" smtClean="0">
                <a:solidFill>
                  <a:srgbClr val="CC0000"/>
                </a:solidFill>
                <a:cs typeface="+mn-cs"/>
              </a:rPr>
              <a:t>stepwise construction of spanning tree (center: E)</a:t>
            </a:r>
          </a:p>
        </p:txBody>
      </p:sp>
      <p:sp>
        <p:nvSpPr>
          <p:cNvPr id="611414" name="Line 86"/>
          <p:cNvSpPr>
            <a:spLocks noChangeShapeType="1"/>
          </p:cNvSpPr>
          <p:nvPr/>
        </p:nvSpPr>
        <p:spPr bwMode="auto">
          <a:xfrm>
            <a:off x="6767513" y="4106863"/>
            <a:ext cx="338137" cy="677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1415" name="Line 87"/>
          <p:cNvSpPr>
            <a:spLocks noChangeShapeType="1"/>
          </p:cNvSpPr>
          <p:nvPr/>
        </p:nvSpPr>
        <p:spPr bwMode="auto">
          <a:xfrm>
            <a:off x="7123113" y="4806950"/>
            <a:ext cx="342900" cy="757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1416" name="Line 88"/>
          <p:cNvSpPr>
            <a:spLocks noChangeShapeType="1"/>
          </p:cNvSpPr>
          <p:nvPr/>
        </p:nvSpPr>
        <p:spPr bwMode="auto">
          <a:xfrm flipH="1">
            <a:off x="6350000" y="4879975"/>
            <a:ext cx="601663" cy="193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1417" name="Line 89"/>
          <p:cNvSpPr>
            <a:spLocks noChangeShapeType="1"/>
          </p:cNvSpPr>
          <p:nvPr/>
        </p:nvSpPr>
        <p:spPr bwMode="auto">
          <a:xfrm flipH="1">
            <a:off x="5294313" y="5153025"/>
            <a:ext cx="7350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1418" name="Line 90"/>
          <p:cNvSpPr>
            <a:spLocks noChangeShapeType="1"/>
          </p:cNvSpPr>
          <p:nvPr/>
        </p:nvSpPr>
        <p:spPr bwMode="auto">
          <a:xfrm flipH="1" flipV="1">
            <a:off x="5729288" y="4340225"/>
            <a:ext cx="271462" cy="719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0084" name="Line 91"/>
          <p:cNvSpPr>
            <a:spLocks noChangeShapeType="1"/>
          </p:cNvSpPr>
          <p:nvPr/>
        </p:nvSpPr>
        <p:spPr bwMode="auto">
          <a:xfrm flipV="1">
            <a:off x="5900738" y="4098925"/>
            <a:ext cx="669925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1420" name="Line 92"/>
          <p:cNvSpPr>
            <a:spLocks noChangeShapeType="1"/>
          </p:cNvSpPr>
          <p:nvPr/>
        </p:nvSpPr>
        <p:spPr bwMode="auto">
          <a:xfrm>
            <a:off x="6253163" y="3643313"/>
            <a:ext cx="442912" cy="4095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9541" name="Group 93"/>
          <p:cNvGrpSpPr>
            <a:grpSpLocks/>
          </p:cNvGrpSpPr>
          <p:nvPr/>
        </p:nvGrpSpPr>
        <p:grpSpPr bwMode="auto">
          <a:xfrm>
            <a:off x="5800725" y="3424238"/>
            <a:ext cx="501650" cy="336550"/>
            <a:chOff x="2089" y="1712"/>
            <a:chExt cx="316" cy="212"/>
          </a:xfrm>
        </p:grpSpPr>
        <p:sp>
          <p:nvSpPr>
            <p:cNvPr id="130151" name="Oval 94"/>
            <p:cNvSpPr>
              <a:spLocks noChangeArrowheads="1"/>
            </p:cNvSpPr>
            <p:nvPr/>
          </p:nvSpPr>
          <p:spPr bwMode="auto">
            <a:xfrm>
              <a:off x="2092" y="179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52" name="Line 95"/>
            <p:cNvSpPr>
              <a:spLocks noChangeShapeType="1"/>
            </p:cNvSpPr>
            <p:nvPr/>
          </p:nvSpPr>
          <p:spPr bwMode="auto">
            <a:xfrm>
              <a:off x="2092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53" name="Line 96"/>
            <p:cNvSpPr>
              <a:spLocks noChangeShapeType="1"/>
            </p:cNvSpPr>
            <p:nvPr/>
          </p:nvSpPr>
          <p:spPr bwMode="auto">
            <a:xfrm>
              <a:off x="2405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54" name="Rectangle 97"/>
            <p:cNvSpPr>
              <a:spLocks noChangeArrowheads="1"/>
            </p:cNvSpPr>
            <p:nvPr/>
          </p:nvSpPr>
          <p:spPr bwMode="auto">
            <a:xfrm>
              <a:off x="2092" y="179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0155" name="Oval 98"/>
            <p:cNvSpPr>
              <a:spLocks noChangeArrowheads="1"/>
            </p:cNvSpPr>
            <p:nvPr/>
          </p:nvSpPr>
          <p:spPr bwMode="auto">
            <a:xfrm>
              <a:off x="2089" y="173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9611" name="Group 99"/>
            <p:cNvGrpSpPr>
              <a:grpSpLocks/>
            </p:cNvGrpSpPr>
            <p:nvPr/>
          </p:nvGrpSpPr>
          <p:grpSpPr bwMode="auto">
            <a:xfrm>
              <a:off x="2142" y="1712"/>
              <a:ext cx="201" cy="212"/>
              <a:chOff x="2955" y="2456"/>
              <a:chExt cx="204" cy="212"/>
            </a:xfrm>
          </p:grpSpPr>
          <p:sp>
            <p:nvSpPr>
              <p:cNvPr id="130157" name="Rectangle 10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3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158" name="Text Box 101"/>
              <p:cNvSpPr txBox="1">
                <a:spLocks noChangeArrowheads="1"/>
              </p:cNvSpPr>
              <p:nvPr/>
            </p:nvSpPr>
            <p:spPr bwMode="auto">
              <a:xfrm>
                <a:off x="2955" y="2456"/>
                <a:ext cx="20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A</a:t>
                </a:r>
              </a:p>
            </p:txBody>
          </p:sp>
        </p:grpSp>
      </p:grpSp>
      <p:grpSp>
        <p:nvGrpSpPr>
          <p:cNvPr id="149542" name="Group 102"/>
          <p:cNvGrpSpPr>
            <a:grpSpLocks/>
          </p:cNvGrpSpPr>
          <p:nvPr/>
        </p:nvGrpSpPr>
        <p:grpSpPr bwMode="auto">
          <a:xfrm>
            <a:off x="6511925" y="3932238"/>
            <a:ext cx="501650" cy="336550"/>
            <a:chOff x="2089" y="1712"/>
            <a:chExt cx="316" cy="212"/>
          </a:xfrm>
        </p:grpSpPr>
        <p:sp>
          <p:nvSpPr>
            <p:cNvPr id="130143" name="Oval 103"/>
            <p:cNvSpPr>
              <a:spLocks noChangeArrowheads="1"/>
            </p:cNvSpPr>
            <p:nvPr/>
          </p:nvSpPr>
          <p:spPr bwMode="auto">
            <a:xfrm>
              <a:off x="2092" y="179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44" name="Line 104"/>
            <p:cNvSpPr>
              <a:spLocks noChangeShapeType="1"/>
            </p:cNvSpPr>
            <p:nvPr/>
          </p:nvSpPr>
          <p:spPr bwMode="auto">
            <a:xfrm>
              <a:off x="2092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45" name="Line 105"/>
            <p:cNvSpPr>
              <a:spLocks noChangeShapeType="1"/>
            </p:cNvSpPr>
            <p:nvPr/>
          </p:nvSpPr>
          <p:spPr bwMode="auto">
            <a:xfrm>
              <a:off x="2405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46" name="Rectangle 106"/>
            <p:cNvSpPr>
              <a:spLocks noChangeArrowheads="1"/>
            </p:cNvSpPr>
            <p:nvPr/>
          </p:nvSpPr>
          <p:spPr bwMode="auto">
            <a:xfrm>
              <a:off x="2092" y="179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0147" name="Oval 107"/>
            <p:cNvSpPr>
              <a:spLocks noChangeArrowheads="1"/>
            </p:cNvSpPr>
            <p:nvPr/>
          </p:nvSpPr>
          <p:spPr bwMode="auto">
            <a:xfrm>
              <a:off x="2089" y="173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9603" name="Group 108"/>
            <p:cNvGrpSpPr>
              <a:grpSpLocks/>
            </p:cNvGrpSpPr>
            <p:nvPr/>
          </p:nvGrpSpPr>
          <p:grpSpPr bwMode="auto">
            <a:xfrm>
              <a:off x="2142" y="1712"/>
              <a:ext cx="201" cy="212"/>
              <a:chOff x="2955" y="2456"/>
              <a:chExt cx="204" cy="212"/>
            </a:xfrm>
          </p:grpSpPr>
          <p:sp>
            <p:nvSpPr>
              <p:cNvPr id="130149" name="Rectangle 10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3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150" name="Text Box 110"/>
              <p:cNvSpPr txBox="1">
                <a:spLocks noChangeArrowheads="1"/>
              </p:cNvSpPr>
              <p:nvPr/>
            </p:nvSpPr>
            <p:spPr bwMode="auto">
              <a:xfrm>
                <a:off x="2955" y="2456"/>
                <a:ext cx="20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149543" name="Group 111"/>
          <p:cNvGrpSpPr>
            <a:grpSpLocks/>
          </p:cNvGrpSpPr>
          <p:nvPr/>
        </p:nvGrpSpPr>
        <p:grpSpPr bwMode="auto">
          <a:xfrm>
            <a:off x="7264400" y="5440363"/>
            <a:ext cx="501650" cy="336550"/>
            <a:chOff x="2089" y="1712"/>
            <a:chExt cx="316" cy="212"/>
          </a:xfrm>
        </p:grpSpPr>
        <p:sp>
          <p:nvSpPr>
            <p:cNvPr id="130135" name="Oval 112"/>
            <p:cNvSpPr>
              <a:spLocks noChangeArrowheads="1"/>
            </p:cNvSpPr>
            <p:nvPr/>
          </p:nvSpPr>
          <p:spPr bwMode="auto">
            <a:xfrm>
              <a:off x="2092" y="179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36" name="Line 113"/>
            <p:cNvSpPr>
              <a:spLocks noChangeShapeType="1"/>
            </p:cNvSpPr>
            <p:nvPr/>
          </p:nvSpPr>
          <p:spPr bwMode="auto">
            <a:xfrm>
              <a:off x="2092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37" name="Line 114"/>
            <p:cNvSpPr>
              <a:spLocks noChangeShapeType="1"/>
            </p:cNvSpPr>
            <p:nvPr/>
          </p:nvSpPr>
          <p:spPr bwMode="auto">
            <a:xfrm>
              <a:off x="2405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38" name="Rectangle 115"/>
            <p:cNvSpPr>
              <a:spLocks noChangeArrowheads="1"/>
            </p:cNvSpPr>
            <p:nvPr/>
          </p:nvSpPr>
          <p:spPr bwMode="auto">
            <a:xfrm>
              <a:off x="2092" y="179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0139" name="Oval 116"/>
            <p:cNvSpPr>
              <a:spLocks noChangeArrowheads="1"/>
            </p:cNvSpPr>
            <p:nvPr/>
          </p:nvSpPr>
          <p:spPr bwMode="auto">
            <a:xfrm>
              <a:off x="2089" y="173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9595" name="Group 117"/>
            <p:cNvGrpSpPr>
              <a:grpSpLocks/>
            </p:cNvGrpSpPr>
            <p:nvPr/>
          </p:nvGrpSpPr>
          <p:grpSpPr bwMode="auto">
            <a:xfrm>
              <a:off x="2135" y="1712"/>
              <a:ext cx="216" cy="212"/>
              <a:chOff x="2948" y="2456"/>
              <a:chExt cx="219" cy="212"/>
            </a:xfrm>
          </p:grpSpPr>
          <p:sp>
            <p:nvSpPr>
              <p:cNvPr id="130141" name="Rectangle 11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142" name="Text Box 119"/>
              <p:cNvSpPr txBox="1">
                <a:spLocks noChangeArrowheads="1"/>
              </p:cNvSpPr>
              <p:nvPr/>
            </p:nvSpPr>
            <p:spPr bwMode="auto">
              <a:xfrm>
                <a:off x="2948" y="2456"/>
                <a:ext cx="21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G</a:t>
                </a:r>
              </a:p>
            </p:txBody>
          </p:sp>
        </p:grpSp>
      </p:grpSp>
      <p:grpSp>
        <p:nvGrpSpPr>
          <p:cNvPr id="149544" name="Group 120"/>
          <p:cNvGrpSpPr>
            <a:grpSpLocks/>
          </p:cNvGrpSpPr>
          <p:nvPr/>
        </p:nvGrpSpPr>
        <p:grpSpPr bwMode="auto">
          <a:xfrm>
            <a:off x="6927850" y="4713288"/>
            <a:ext cx="501650" cy="336550"/>
            <a:chOff x="2089" y="1712"/>
            <a:chExt cx="316" cy="212"/>
          </a:xfrm>
        </p:grpSpPr>
        <p:sp>
          <p:nvSpPr>
            <p:cNvPr id="130127" name="Oval 121"/>
            <p:cNvSpPr>
              <a:spLocks noChangeArrowheads="1"/>
            </p:cNvSpPr>
            <p:nvPr/>
          </p:nvSpPr>
          <p:spPr bwMode="auto">
            <a:xfrm>
              <a:off x="2092" y="179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28" name="Line 122"/>
            <p:cNvSpPr>
              <a:spLocks noChangeShapeType="1"/>
            </p:cNvSpPr>
            <p:nvPr/>
          </p:nvSpPr>
          <p:spPr bwMode="auto">
            <a:xfrm>
              <a:off x="2092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29" name="Line 123"/>
            <p:cNvSpPr>
              <a:spLocks noChangeShapeType="1"/>
            </p:cNvSpPr>
            <p:nvPr/>
          </p:nvSpPr>
          <p:spPr bwMode="auto">
            <a:xfrm>
              <a:off x="2405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30" name="Rectangle 124"/>
            <p:cNvSpPr>
              <a:spLocks noChangeArrowheads="1"/>
            </p:cNvSpPr>
            <p:nvPr/>
          </p:nvSpPr>
          <p:spPr bwMode="auto">
            <a:xfrm>
              <a:off x="2092" y="179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0131" name="Oval 125"/>
            <p:cNvSpPr>
              <a:spLocks noChangeArrowheads="1"/>
            </p:cNvSpPr>
            <p:nvPr/>
          </p:nvSpPr>
          <p:spPr bwMode="auto">
            <a:xfrm>
              <a:off x="2089" y="173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9587" name="Group 126"/>
            <p:cNvGrpSpPr>
              <a:grpSpLocks/>
            </p:cNvGrpSpPr>
            <p:nvPr/>
          </p:nvGrpSpPr>
          <p:grpSpPr bwMode="auto">
            <a:xfrm>
              <a:off x="2139" y="1712"/>
              <a:ext cx="208" cy="212"/>
              <a:chOff x="2952" y="2456"/>
              <a:chExt cx="211" cy="212"/>
            </a:xfrm>
          </p:grpSpPr>
          <p:sp>
            <p:nvSpPr>
              <p:cNvPr id="130133" name="Rectangle 12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134" name="Text Box 128"/>
              <p:cNvSpPr txBox="1">
                <a:spLocks noChangeArrowheads="1"/>
              </p:cNvSpPr>
              <p:nvPr/>
            </p:nvSpPr>
            <p:spPr bwMode="auto">
              <a:xfrm>
                <a:off x="2952" y="2456"/>
                <a:ext cx="21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D</a:t>
                </a:r>
              </a:p>
            </p:txBody>
          </p:sp>
        </p:grpSp>
      </p:grpSp>
      <p:grpSp>
        <p:nvGrpSpPr>
          <p:cNvPr id="149545" name="Group 129"/>
          <p:cNvGrpSpPr>
            <a:grpSpLocks/>
          </p:cNvGrpSpPr>
          <p:nvPr/>
        </p:nvGrpSpPr>
        <p:grpSpPr bwMode="auto">
          <a:xfrm>
            <a:off x="5876925" y="4975225"/>
            <a:ext cx="501650" cy="336550"/>
            <a:chOff x="2089" y="1712"/>
            <a:chExt cx="316" cy="212"/>
          </a:xfrm>
        </p:grpSpPr>
        <p:sp>
          <p:nvSpPr>
            <p:cNvPr id="130119" name="Oval 130"/>
            <p:cNvSpPr>
              <a:spLocks noChangeArrowheads="1"/>
            </p:cNvSpPr>
            <p:nvPr/>
          </p:nvSpPr>
          <p:spPr bwMode="auto">
            <a:xfrm>
              <a:off x="2092" y="179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20" name="Line 131"/>
            <p:cNvSpPr>
              <a:spLocks noChangeShapeType="1"/>
            </p:cNvSpPr>
            <p:nvPr/>
          </p:nvSpPr>
          <p:spPr bwMode="auto">
            <a:xfrm>
              <a:off x="2092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21" name="Line 132"/>
            <p:cNvSpPr>
              <a:spLocks noChangeShapeType="1"/>
            </p:cNvSpPr>
            <p:nvPr/>
          </p:nvSpPr>
          <p:spPr bwMode="auto">
            <a:xfrm>
              <a:off x="2405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22" name="Rectangle 133"/>
            <p:cNvSpPr>
              <a:spLocks noChangeArrowheads="1"/>
            </p:cNvSpPr>
            <p:nvPr/>
          </p:nvSpPr>
          <p:spPr bwMode="auto">
            <a:xfrm>
              <a:off x="2092" y="179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0123" name="Oval 134"/>
            <p:cNvSpPr>
              <a:spLocks noChangeArrowheads="1"/>
            </p:cNvSpPr>
            <p:nvPr/>
          </p:nvSpPr>
          <p:spPr bwMode="auto">
            <a:xfrm>
              <a:off x="2089" y="173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9579" name="Group 135"/>
            <p:cNvGrpSpPr>
              <a:grpSpLocks/>
            </p:cNvGrpSpPr>
            <p:nvPr/>
          </p:nvGrpSpPr>
          <p:grpSpPr bwMode="auto">
            <a:xfrm>
              <a:off x="2142" y="1712"/>
              <a:ext cx="201" cy="212"/>
              <a:chOff x="2955" y="2456"/>
              <a:chExt cx="204" cy="212"/>
            </a:xfrm>
          </p:grpSpPr>
          <p:sp>
            <p:nvSpPr>
              <p:cNvPr id="130125" name="Rectangle 13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3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126" name="Text Box 137"/>
              <p:cNvSpPr txBox="1">
                <a:spLocks noChangeArrowheads="1"/>
              </p:cNvSpPr>
              <p:nvPr/>
            </p:nvSpPr>
            <p:spPr bwMode="auto">
              <a:xfrm>
                <a:off x="2955" y="2456"/>
                <a:ext cx="20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E</a:t>
                </a:r>
              </a:p>
            </p:txBody>
          </p:sp>
        </p:grpSp>
      </p:grpSp>
      <p:sp>
        <p:nvSpPr>
          <p:cNvPr id="130091" name="Line 138"/>
          <p:cNvSpPr>
            <a:spLocks noChangeShapeType="1"/>
          </p:cNvSpPr>
          <p:nvPr/>
        </p:nvSpPr>
        <p:spPr bwMode="auto">
          <a:xfrm flipH="1">
            <a:off x="5284788" y="3705225"/>
            <a:ext cx="674687" cy="1385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9547" name="Group 139"/>
          <p:cNvGrpSpPr>
            <a:grpSpLocks/>
          </p:cNvGrpSpPr>
          <p:nvPr/>
        </p:nvGrpSpPr>
        <p:grpSpPr bwMode="auto">
          <a:xfrm>
            <a:off x="5445125" y="4125913"/>
            <a:ext cx="501650" cy="336550"/>
            <a:chOff x="2089" y="1712"/>
            <a:chExt cx="316" cy="212"/>
          </a:xfrm>
        </p:grpSpPr>
        <p:sp>
          <p:nvSpPr>
            <p:cNvPr id="130111" name="Oval 140"/>
            <p:cNvSpPr>
              <a:spLocks noChangeArrowheads="1"/>
            </p:cNvSpPr>
            <p:nvPr/>
          </p:nvSpPr>
          <p:spPr bwMode="auto">
            <a:xfrm>
              <a:off x="2092" y="179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12" name="Line 141"/>
            <p:cNvSpPr>
              <a:spLocks noChangeShapeType="1"/>
            </p:cNvSpPr>
            <p:nvPr/>
          </p:nvSpPr>
          <p:spPr bwMode="auto">
            <a:xfrm>
              <a:off x="2092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13" name="Line 142"/>
            <p:cNvSpPr>
              <a:spLocks noChangeShapeType="1"/>
            </p:cNvSpPr>
            <p:nvPr/>
          </p:nvSpPr>
          <p:spPr bwMode="auto">
            <a:xfrm>
              <a:off x="2405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14" name="Rectangle 143"/>
            <p:cNvSpPr>
              <a:spLocks noChangeArrowheads="1"/>
            </p:cNvSpPr>
            <p:nvPr/>
          </p:nvSpPr>
          <p:spPr bwMode="auto">
            <a:xfrm>
              <a:off x="2092" y="179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0115" name="Oval 144"/>
            <p:cNvSpPr>
              <a:spLocks noChangeArrowheads="1"/>
            </p:cNvSpPr>
            <p:nvPr/>
          </p:nvSpPr>
          <p:spPr bwMode="auto">
            <a:xfrm>
              <a:off x="2089" y="173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9571" name="Group 145"/>
            <p:cNvGrpSpPr>
              <a:grpSpLocks/>
            </p:cNvGrpSpPr>
            <p:nvPr/>
          </p:nvGrpSpPr>
          <p:grpSpPr bwMode="auto">
            <a:xfrm>
              <a:off x="2152" y="1712"/>
              <a:ext cx="180" cy="212"/>
              <a:chOff x="2965" y="2456"/>
              <a:chExt cx="183" cy="212"/>
            </a:xfrm>
          </p:grpSpPr>
          <p:sp>
            <p:nvSpPr>
              <p:cNvPr id="130117" name="Rectangle 1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118" name="Text Box 147"/>
              <p:cNvSpPr txBox="1">
                <a:spLocks noChangeArrowheads="1"/>
              </p:cNvSpPr>
              <p:nvPr/>
            </p:nvSpPr>
            <p:spPr bwMode="auto">
              <a:xfrm>
                <a:off x="2965" y="2456"/>
                <a:ext cx="18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c</a:t>
                </a:r>
              </a:p>
            </p:txBody>
          </p:sp>
        </p:grpSp>
      </p:grpSp>
      <p:grpSp>
        <p:nvGrpSpPr>
          <p:cNvPr id="149548" name="Group 148"/>
          <p:cNvGrpSpPr>
            <a:grpSpLocks/>
          </p:cNvGrpSpPr>
          <p:nvPr/>
        </p:nvGrpSpPr>
        <p:grpSpPr bwMode="auto">
          <a:xfrm>
            <a:off x="4914900" y="4981575"/>
            <a:ext cx="501650" cy="336550"/>
            <a:chOff x="2089" y="1712"/>
            <a:chExt cx="316" cy="212"/>
          </a:xfrm>
        </p:grpSpPr>
        <p:sp>
          <p:nvSpPr>
            <p:cNvPr id="130103" name="Oval 149"/>
            <p:cNvSpPr>
              <a:spLocks noChangeArrowheads="1"/>
            </p:cNvSpPr>
            <p:nvPr/>
          </p:nvSpPr>
          <p:spPr bwMode="auto">
            <a:xfrm>
              <a:off x="2092" y="179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04" name="Line 150"/>
            <p:cNvSpPr>
              <a:spLocks noChangeShapeType="1"/>
            </p:cNvSpPr>
            <p:nvPr/>
          </p:nvSpPr>
          <p:spPr bwMode="auto">
            <a:xfrm>
              <a:off x="2092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05" name="Line 151"/>
            <p:cNvSpPr>
              <a:spLocks noChangeShapeType="1"/>
            </p:cNvSpPr>
            <p:nvPr/>
          </p:nvSpPr>
          <p:spPr bwMode="auto">
            <a:xfrm>
              <a:off x="2405" y="179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0106" name="Rectangle 152"/>
            <p:cNvSpPr>
              <a:spLocks noChangeArrowheads="1"/>
            </p:cNvSpPr>
            <p:nvPr/>
          </p:nvSpPr>
          <p:spPr bwMode="auto">
            <a:xfrm>
              <a:off x="2092" y="179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0107" name="Oval 153"/>
            <p:cNvSpPr>
              <a:spLocks noChangeArrowheads="1"/>
            </p:cNvSpPr>
            <p:nvPr/>
          </p:nvSpPr>
          <p:spPr bwMode="auto">
            <a:xfrm>
              <a:off x="2089" y="173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49563" name="Group 154"/>
            <p:cNvGrpSpPr>
              <a:grpSpLocks/>
            </p:cNvGrpSpPr>
            <p:nvPr/>
          </p:nvGrpSpPr>
          <p:grpSpPr bwMode="auto">
            <a:xfrm>
              <a:off x="2145" y="1712"/>
              <a:ext cx="194" cy="212"/>
              <a:chOff x="2958" y="2456"/>
              <a:chExt cx="197" cy="212"/>
            </a:xfrm>
          </p:grpSpPr>
          <p:sp>
            <p:nvSpPr>
              <p:cNvPr id="130109" name="Rectangle 1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110" name="Text Box 156"/>
              <p:cNvSpPr txBox="1">
                <a:spLocks noChangeArrowheads="1"/>
              </p:cNvSpPr>
              <p:nvPr/>
            </p:nvSpPr>
            <p:spPr bwMode="auto">
              <a:xfrm>
                <a:off x="2958" y="2456"/>
                <a:ext cx="19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F</a:t>
                </a:r>
              </a:p>
            </p:txBody>
          </p:sp>
        </p:grpSp>
      </p:grpSp>
      <p:sp>
        <p:nvSpPr>
          <p:cNvPr id="130094" name="Text Box 157"/>
          <p:cNvSpPr txBox="1">
            <a:spLocks noChangeArrowheads="1"/>
          </p:cNvSpPr>
          <p:nvPr/>
        </p:nvSpPr>
        <p:spPr bwMode="auto">
          <a:xfrm>
            <a:off x="4678363" y="5794375"/>
            <a:ext cx="303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CC0000"/>
                </a:solidFill>
                <a:cs typeface="+mn-cs"/>
              </a:rPr>
              <a:t>(b) constructed spanning tree</a:t>
            </a:r>
          </a:p>
        </p:txBody>
      </p:sp>
      <p:sp>
        <p:nvSpPr>
          <p:cNvPr id="130095" name="Rectangle 159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Spanning tree: creation</a:t>
            </a:r>
          </a:p>
        </p:txBody>
      </p:sp>
      <p:sp>
        <p:nvSpPr>
          <p:cNvPr id="130096" name="Rectangle 160"/>
          <p:cNvSpPr>
            <a:spLocks noGrp="1" noChangeArrowheads="1"/>
          </p:cNvSpPr>
          <p:nvPr>
            <p:ph type="body" idx="1"/>
          </p:nvPr>
        </p:nvSpPr>
        <p:spPr>
          <a:xfrm>
            <a:off x="520700" y="1187450"/>
            <a:ext cx="7772400" cy="20081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center node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each node sends unicast join message to center node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message forwarded until it arrives at a node already belonging to spanning tree</a:t>
            </a:r>
          </a:p>
        </p:txBody>
      </p:sp>
      <p:sp>
        <p:nvSpPr>
          <p:cNvPr id="130097" name="Line 161"/>
          <p:cNvSpPr>
            <a:spLocks noChangeShapeType="1"/>
          </p:cNvSpPr>
          <p:nvPr/>
        </p:nvSpPr>
        <p:spPr bwMode="auto">
          <a:xfrm>
            <a:off x="6246813" y="3632200"/>
            <a:ext cx="373062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0098" name="Line 162"/>
          <p:cNvSpPr>
            <a:spLocks noChangeShapeType="1"/>
          </p:cNvSpPr>
          <p:nvPr/>
        </p:nvSpPr>
        <p:spPr bwMode="auto">
          <a:xfrm>
            <a:off x="5756275" y="4391025"/>
            <a:ext cx="246063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0099" name="Line 163"/>
          <p:cNvSpPr>
            <a:spLocks noChangeShapeType="1"/>
          </p:cNvSpPr>
          <p:nvPr/>
        </p:nvSpPr>
        <p:spPr bwMode="auto">
          <a:xfrm>
            <a:off x="6813550" y="4173538"/>
            <a:ext cx="307975" cy="642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0100" name="Line 164"/>
          <p:cNvSpPr>
            <a:spLocks noChangeShapeType="1"/>
          </p:cNvSpPr>
          <p:nvPr/>
        </p:nvSpPr>
        <p:spPr bwMode="auto">
          <a:xfrm>
            <a:off x="7199313" y="4957763"/>
            <a:ext cx="219075" cy="52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0101" name="Line 165"/>
          <p:cNvSpPr>
            <a:spLocks noChangeShapeType="1"/>
          </p:cNvSpPr>
          <p:nvPr/>
        </p:nvSpPr>
        <p:spPr bwMode="auto">
          <a:xfrm flipV="1">
            <a:off x="5408613" y="5151438"/>
            <a:ext cx="5032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0102" name="Line 166"/>
          <p:cNvSpPr>
            <a:spLocks noChangeShapeType="1"/>
          </p:cNvSpPr>
          <p:nvPr/>
        </p:nvSpPr>
        <p:spPr bwMode="auto">
          <a:xfrm flipV="1">
            <a:off x="6375400" y="4881563"/>
            <a:ext cx="642938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404" grpId="0"/>
      <p:bldP spid="611405" grpId="0" animBg="1"/>
      <p:bldP spid="611406" grpId="0"/>
      <p:bldP spid="611408" grpId="0"/>
      <p:bldP spid="611411" grpId="0"/>
      <p:bldP spid="611412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3107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686C83E0-98CC-F540-AD11-93D6DBE01D50}" type="slidenum">
              <a:rPr lang="en-US" smtClean="0">
                <a:latin typeface="Tahoma" charset="0"/>
              </a:rPr>
              <a:pPr>
                <a:defRPr/>
              </a:pPr>
              <a:t>132</a:t>
            </a:fld>
            <a:endParaRPr lang="en-US" smtClean="0">
              <a:latin typeface="Tahoma" charset="0"/>
            </a:endParaRPr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331788"/>
            <a:ext cx="8394700" cy="6858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Multicast routing: problem statement</a:t>
            </a:r>
          </a:p>
        </p:txBody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190625"/>
            <a:ext cx="8229600" cy="1692275"/>
          </a:xfrm>
        </p:spPr>
        <p:txBody>
          <a:bodyPr lIns="92075" tIns="46038" rIns="92075" bIns="46038"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>
                <a:latin typeface="Gill Sans MT" charset="0"/>
                <a:cs typeface="+mn-cs"/>
              </a:rPr>
              <a:t> find a tree (or trees) connecting routers having local mcast group members </a:t>
            </a:r>
          </a:p>
          <a:p>
            <a:pPr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tree:</a:t>
            </a:r>
            <a:r>
              <a:rPr lang="en-US" sz="2400">
                <a:latin typeface="Gill Sans MT" charset="0"/>
                <a:cs typeface="+mn-cs"/>
              </a:rPr>
              <a:t> </a:t>
            </a:r>
            <a:r>
              <a:rPr lang="en-US" sz="2000">
                <a:latin typeface="Gill Sans MT" charset="0"/>
                <a:cs typeface="+mn-cs"/>
              </a:rPr>
              <a:t>not all paths between routers used</a:t>
            </a:r>
          </a:p>
          <a:p>
            <a:pPr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shared-tree:</a:t>
            </a:r>
            <a:r>
              <a:rPr lang="en-US" sz="1800">
                <a:latin typeface="Gill Sans MT" charset="0"/>
                <a:cs typeface="+mn-cs"/>
              </a:rPr>
              <a:t> </a:t>
            </a:r>
            <a:r>
              <a:rPr lang="en-US" sz="2000">
                <a:latin typeface="Gill Sans MT" charset="0"/>
                <a:cs typeface="+mn-cs"/>
              </a:rPr>
              <a:t>same tree used by all group members</a:t>
            </a:r>
          </a:p>
        </p:txBody>
      </p:sp>
      <p:sp>
        <p:nvSpPr>
          <p:cNvPr id="131078" name="Text Box 602"/>
          <p:cNvSpPr txBox="1">
            <a:spLocks noChangeArrowheads="1"/>
          </p:cNvSpPr>
          <p:nvPr/>
        </p:nvSpPr>
        <p:spPr bwMode="auto">
          <a:xfrm>
            <a:off x="1152525" y="6035675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shared tree</a:t>
            </a:r>
          </a:p>
        </p:txBody>
      </p:sp>
      <p:grpSp>
        <p:nvGrpSpPr>
          <p:cNvPr id="530936" name="Group 1528"/>
          <p:cNvGrpSpPr>
            <a:grpSpLocks/>
          </p:cNvGrpSpPr>
          <p:nvPr/>
        </p:nvGrpSpPr>
        <p:grpSpPr bwMode="auto">
          <a:xfrm>
            <a:off x="3602038" y="3586163"/>
            <a:ext cx="3003550" cy="2824162"/>
            <a:chOff x="2459" y="2365"/>
            <a:chExt cx="1892" cy="1779"/>
          </a:xfrm>
        </p:grpSpPr>
        <p:grpSp>
          <p:nvGrpSpPr>
            <p:cNvPr id="150691" name="Group 1408"/>
            <p:cNvGrpSpPr>
              <a:grpSpLocks/>
            </p:cNvGrpSpPr>
            <p:nvPr/>
          </p:nvGrpSpPr>
          <p:grpSpPr bwMode="auto">
            <a:xfrm>
              <a:off x="2459" y="2365"/>
              <a:ext cx="1892" cy="1546"/>
              <a:chOff x="264" y="2213"/>
              <a:chExt cx="1892" cy="1546"/>
            </a:xfrm>
          </p:grpSpPr>
          <p:grpSp>
            <p:nvGrpSpPr>
              <p:cNvPr id="150701" name="Group 1409"/>
              <p:cNvGrpSpPr>
                <a:grpSpLocks/>
              </p:cNvGrpSpPr>
              <p:nvPr/>
            </p:nvGrpSpPr>
            <p:grpSpPr bwMode="auto">
              <a:xfrm>
                <a:off x="428" y="2385"/>
                <a:ext cx="1559" cy="1192"/>
                <a:chOff x="1214" y="1613"/>
                <a:chExt cx="1559" cy="1192"/>
              </a:xfrm>
            </p:grpSpPr>
            <p:sp>
              <p:nvSpPr>
                <p:cNvPr id="131341" name="Line 1410"/>
                <p:cNvSpPr>
                  <a:spLocks noChangeShapeType="1"/>
                </p:cNvSpPr>
                <p:nvPr/>
              </p:nvSpPr>
              <p:spPr bwMode="auto">
                <a:xfrm flipV="1">
                  <a:off x="1780" y="1984"/>
                  <a:ext cx="660" cy="1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342" name="Line 1411"/>
                <p:cNvSpPr>
                  <a:spLocks noChangeShapeType="1"/>
                </p:cNvSpPr>
                <p:nvPr/>
              </p:nvSpPr>
              <p:spPr bwMode="auto">
                <a:xfrm>
                  <a:off x="1644" y="2152"/>
                  <a:ext cx="412" cy="5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343" name="Line 1412"/>
                <p:cNvSpPr>
                  <a:spLocks noChangeShapeType="1"/>
                </p:cNvSpPr>
                <p:nvPr/>
              </p:nvSpPr>
              <p:spPr bwMode="auto">
                <a:xfrm>
                  <a:off x="1928" y="1752"/>
                  <a:ext cx="480" cy="2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344" name="Line 1413"/>
                <p:cNvSpPr>
                  <a:spLocks noChangeShapeType="1"/>
                </p:cNvSpPr>
                <p:nvPr/>
              </p:nvSpPr>
              <p:spPr bwMode="auto">
                <a:xfrm flipV="1">
                  <a:off x="2184" y="2452"/>
                  <a:ext cx="260" cy="2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345" name="Line 1414"/>
                <p:cNvSpPr>
                  <a:spLocks noChangeShapeType="1"/>
                </p:cNvSpPr>
                <p:nvPr/>
              </p:nvSpPr>
              <p:spPr bwMode="auto">
                <a:xfrm>
                  <a:off x="2436" y="2040"/>
                  <a:ext cx="0" cy="38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346" name="Line 1415"/>
                <p:cNvSpPr>
                  <a:spLocks noChangeShapeType="1"/>
                </p:cNvSpPr>
                <p:nvPr/>
              </p:nvSpPr>
              <p:spPr bwMode="auto">
                <a:xfrm>
                  <a:off x="1488" y="2696"/>
                  <a:ext cx="4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347" name="Line 1416"/>
                <p:cNvSpPr>
                  <a:spLocks noChangeShapeType="1"/>
                </p:cNvSpPr>
                <p:nvPr/>
              </p:nvSpPr>
              <p:spPr bwMode="auto">
                <a:xfrm flipH="1">
                  <a:off x="1424" y="2208"/>
                  <a:ext cx="180" cy="4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348" name="Line 1417"/>
                <p:cNvSpPr>
                  <a:spLocks noChangeShapeType="1"/>
                </p:cNvSpPr>
                <p:nvPr/>
              </p:nvSpPr>
              <p:spPr bwMode="auto">
                <a:xfrm flipH="1">
                  <a:off x="1640" y="1760"/>
                  <a:ext cx="168" cy="3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0804" name="Freeform 1418"/>
                <p:cNvSpPr>
                  <a:spLocks/>
                </p:cNvSpPr>
                <p:nvPr/>
              </p:nvSpPr>
              <p:spPr bwMode="auto">
                <a:xfrm flipV="1">
                  <a:off x="1866" y="2778"/>
                  <a:ext cx="391" cy="27"/>
                </a:xfrm>
                <a:custGeom>
                  <a:avLst/>
                  <a:gdLst>
                    <a:gd name="T0" fmla="*/ 0 w 720"/>
                    <a:gd name="T1" fmla="*/ 0 h 56"/>
                    <a:gd name="T2" fmla="*/ 0 w 720"/>
                    <a:gd name="T3" fmla="*/ 1 h 56"/>
                    <a:gd name="T4" fmla="*/ 34 w 720"/>
                    <a:gd name="T5" fmla="*/ 1 h 56"/>
                    <a:gd name="T6" fmla="*/ 34 w 720"/>
                    <a:gd name="T7" fmla="*/ 0 h 5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20" h="56">
                      <a:moveTo>
                        <a:pt x="0" y="0"/>
                      </a:moveTo>
                      <a:lnTo>
                        <a:pt x="0" y="56"/>
                      </a:lnTo>
                      <a:lnTo>
                        <a:pt x="720" y="56"/>
                      </a:lnTo>
                      <a:lnTo>
                        <a:pt x="720" y="8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50" name="Line 1419"/>
                <p:cNvSpPr>
                  <a:spLocks noChangeShapeType="1"/>
                </p:cNvSpPr>
                <p:nvPr/>
              </p:nvSpPr>
              <p:spPr bwMode="auto">
                <a:xfrm>
                  <a:off x="2058" y="2717"/>
                  <a:ext cx="0" cy="6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50806" name="Group 1420"/>
                <p:cNvGrpSpPr>
                  <a:grpSpLocks/>
                </p:cNvGrpSpPr>
                <p:nvPr/>
              </p:nvGrpSpPr>
              <p:grpSpPr bwMode="auto">
                <a:xfrm rot="-5400000">
                  <a:off x="2390" y="1961"/>
                  <a:ext cx="391" cy="88"/>
                  <a:chOff x="1450" y="3513"/>
                  <a:chExt cx="391" cy="88"/>
                </a:xfrm>
              </p:grpSpPr>
              <p:sp>
                <p:nvSpPr>
                  <p:cNvPr id="150818" name="Freeform 1421"/>
                  <p:cNvSpPr>
                    <a:spLocks/>
                  </p:cNvSpPr>
                  <p:nvPr/>
                </p:nvSpPr>
                <p:spPr bwMode="auto">
                  <a:xfrm flipV="1">
                    <a:off x="1450" y="3574"/>
                    <a:ext cx="391" cy="27"/>
                  </a:xfrm>
                  <a:custGeom>
                    <a:avLst/>
                    <a:gdLst>
                      <a:gd name="T0" fmla="*/ 0 w 720"/>
                      <a:gd name="T1" fmla="*/ 0 h 56"/>
                      <a:gd name="T2" fmla="*/ 0 w 720"/>
                      <a:gd name="T3" fmla="*/ 1 h 56"/>
                      <a:gd name="T4" fmla="*/ 34 w 720"/>
                      <a:gd name="T5" fmla="*/ 1 h 56"/>
                      <a:gd name="T6" fmla="*/ 34 w 720"/>
                      <a:gd name="T7" fmla="*/ 0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20" h="56">
                        <a:moveTo>
                          <a:pt x="0" y="0"/>
                        </a:moveTo>
                        <a:lnTo>
                          <a:pt x="0" y="56"/>
                        </a:lnTo>
                        <a:lnTo>
                          <a:pt x="720" y="56"/>
                        </a:lnTo>
                        <a:lnTo>
                          <a:pt x="720" y="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364" name="Line 1422"/>
                  <p:cNvSpPr>
                    <a:spLocks noChangeShapeType="1"/>
                  </p:cNvSpPr>
                  <p:nvPr/>
                </p:nvSpPr>
                <p:spPr bwMode="auto">
                  <a:xfrm>
                    <a:off x="1642" y="3511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150807" name="Freeform 1423"/>
                <p:cNvSpPr>
                  <a:spLocks/>
                </p:cNvSpPr>
                <p:nvPr/>
              </p:nvSpPr>
              <p:spPr bwMode="auto">
                <a:xfrm flipV="1">
                  <a:off x="1214" y="2774"/>
                  <a:ext cx="391" cy="27"/>
                </a:xfrm>
                <a:custGeom>
                  <a:avLst/>
                  <a:gdLst>
                    <a:gd name="T0" fmla="*/ 0 w 720"/>
                    <a:gd name="T1" fmla="*/ 0 h 56"/>
                    <a:gd name="T2" fmla="*/ 0 w 720"/>
                    <a:gd name="T3" fmla="*/ 1 h 56"/>
                    <a:gd name="T4" fmla="*/ 34 w 720"/>
                    <a:gd name="T5" fmla="*/ 1 h 56"/>
                    <a:gd name="T6" fmla="*/ 34 w 720"/>
                    <a:gd name="T7" fmla="*/ 0 h 5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20" h="56">
                      <a:moveTo>
                        <a:pt x="0" y="0"/>
                      </a:moveTo>
                      <a:lnTo>
                        <a:pt x="0" y="56"/>
                      </a:lnTo>
                      <a:lnTo>
                        <a:pt x="720" y="56"/>
                      </a:lnTo>
                      <a:lnTo>
                        <a:pt x="720" y="8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31353" name="Line 1424"/>
                <p:cNvSpPr>
                  <a:spLocks noChangeShapeType="1"/>
                </p:cNvSpPr>
                <p:nvPr/>
              </p:nvSpPr>
              <p:spPr bwMode="auto">
                <a:xfrm>
                  <a:off x="1406" y="2713"/>
                  <a:ext cx="0" cy="6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50809" name="Group 1425"/>
                <p:cNvGrpSpPr>
                  <a:grpSpLocks/>
                </p:cNvGrpSpPr>
                <p:nvPr/>
              </p:nvGrpSpPr>
              <p:grpSpPr bwMode="auto">
                <a:xfrm rot="-2599131">
                  <a:off x="2382" y="2449"/>
                  <a:ext cx="391" cy="88"/>
                  <a:chOff x="1450" y="3513"/>
                  <a:chExt cx="391" cy="88"/>
                </a:xfrm>
              </p:grpSpPr>
              <p:sp>
                <p:nvSpPr>
                  <p:cNvPr id="150816" name="Freeform 1426"/>
                  <p:cNvSpPr>
                    <a:spLocks/>
                  </p:cNvSpPr>
                  <p:nvPr/>
                </p:nvSpPr>
                <p:spPr bwMode="auto">
                  <a:xfrm flipV="1">
                    <a:off x="1450" y="3574"/>
                    <a:ext cx="391" cy="27"/>
                  </a:xfrm>
                  <a:custGeom>
                    <a:avLst/>
                    <a:gdLst>
                      <a:gd name="T0" fmla="*/ 0 w 720"/>
                      <a:gd name="T1" fmla="*/ 0 h 56"/>
                      <a:gd name="T2" fmla="*/ 0 w 720"/>
                      <a:gd name="T3" fmla="*/ 1 h 56"/>
                      <a:gd name="T4" fmla="*/ 34 w 720"/>
                      <a:gd name="T5" fmla="*/ 1 h 56"/>
                      <a:gd name="T6" fmla="*/ 34 w 720"/>
                      <a:gd name="T7" fmla="*/ 0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20" h="56">
                        <a:moveTo>
                          <a:pt x="0" y="0"/>
                        </a:moveTo>
                        <a:lnTo>
                          <a:pt x="0" y="56"/>
                        </a:lnTo>
                        <a:lnTo>
                          <a:pt x="720" y="56"/>
                        </a:lnTo>
                        <a:lnTo>
                          <a:pt x="720" y="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362" name="Line 1427"/>
                  <p:cNvSpPr>
                    <a:spLocks noChangeShapeType="1"/>
                  </p:cNvSpPr>
                  <p:nvPr/>
                </p:nvSpPr>
                <p:spPr bwMode="auto">
                  <a:xfrm>
                    <a:off x="1642" y="3513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50810" name="Group 1428"/>
                <p:cNvGrpSpPr>
                  <a:grpSpLocks/>
                </p:cNvGrpSpPr>
                <p:nvPr/>
              </p:nvGrpSpPr>
              <p:grpSpPr bwMode="auto">
                <a:xfrm rot="5400000">
                  <a:off x="1290" y="2141"/>
                  <a:ext cx="391" cy="88"/>
                  <a:chOff x="1450" y="3513"/>
                  <a:chExt cx="391" cy="88"/>
                </a:xfrm>
              </p:grpSpPr>
              <p:sp>
                <p:nvSpPr>
                  <p:cNvPr id="150814" name="Freeform 1429"/>
                  <p:cNvSpPr>
                    <a:spLocks/>
                  </p:cNvSpPr>
                  <p:nvPr/>
                </p:nvSpPr>
                <p:spPr bwMode="auto">
                  <a:xfrm flipV="1">
                    <a:off x="1450" y="3574"/>
                    <a:ext cx="391" cy="27"/>
                  </a:xfrm>
                  <a:custGeom>
                    <a:avLst/>
                    <a:gdLst>
                      <a:gd name="T0" fmla="*/ 0 w 720"/>
                      <a:gd name="T1" fmla="*/ 0 h 56"/>
                      <a:gd name="T2" fmla="*/ 0 w 720"/>
                      <a:gd name="T3" fmla="*/ 1 h 56"/>
                      <a:gd name="T4" fmla="*/ 34 w 720"/>
                      <a:gd name="T5" fmla="*/ 1 h 56"/>
                      <a:gd name="T6" fmla="*/ 34 w 720"/>
                      <a:gd name="T7" fmla="*/ 0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20" h="56">
                        <a:moveTo>
                          <a:pt x="0" y="0"/>
                        </a:moveTo>
                        <a:lnTo>
                          <a:pt x="0" y="56"/>
                        </a:lnTo>
                        <a:lnTo>
                          <a:pt x="720" y="56"/>
                        </a:lnTo>
                        <a:lnTo>
                          <a:pt x="720" y="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360" name="Line 1430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3515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50811" name="Group 1431"/>
                <p:cNvGrpSpPr>
                  <a:grpSpLocks/>
                </p:cNvGrpSpPr>
                <p:nvPr/>
              </p:nvGrpSpPr>
              <p:grpSpPr bwMode="auto">
                <a:xfrm rot="10800000">
                  <a:off x="1610" y="1613"/>
                  <a:ext cx="391" cy="88"/>
                  <a:chOff x="1450" y="3513"/>
                  <a:chExt cx="391" cy="88"/>
                </a:xfrm>
              </p:grpSpPr>
              <p:sp>
                <p:nvSpPr>
                  <p:cNvPr id="150812" name="Freeform 1432"/>
                  <p:cNvSpPr>
                    <a:spLocks/>
                  </p:cNvSpPr>
                  <p:nvPr/>
                </p:nvSpPr>
                <p:spPr bwMode="auto">
                  <a:xfrm flipV="1">
                    <a:off x="1450" y="3574"/>
                    <a:ext cx="391" cy="27"/>
                  </a:xfrm>
                  <a:custGeom>
                    <a:avLst/>
                    <a:gdLst>
                      <a:gd name="T0" fmla="*/ 0 w 720"/>
                      <a:gd name="T1" fmla="*/ 0 h 56"/>
                      <a:gd name="T2" fmla="*/ 0 w 720"/>
                      <a:gd name="T3" fmla="*/ 1 h 56"/>
                      <a:gd name="T4" fmla="*/ 34 w 720"/>
                      <a:gd name="T5" fmla="*/ 1 h 56"/>
                      <a:gd name="T6" fmla="*/ 34 w 720"/>
                      <a:gd name="T7" fmla="*/ 0 h 5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720" h="56">
                        <a:moveTo>
                          <a:pt x="0" y="0"/>
                        </a:moveTo>
                        <a:lnTo>
                          <a:pt x="0" y="56"/>
                        </a:lnTo>
                        <a:lnTo>
                          <a:pt x="720" y="56"/>
                        </a:lnTo>
                        <a:lnTo>
                          <a:pt x="720" y="8"/>
                        </a:lnTo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31358" name="Line 1433"/>
                  <p:cNvSpPr>
                    <a:spLocks noChangeShapeType="1"/>
                  </p:cNvSpPr>
                  <p:nvPr/>
                </p:nvSpPr>
                <p:spPr bwMode="auto">
                  <a:xfrm>
                    <a:off x="1642" y="3515"/>
                    <a:ext cx="0" cy="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pic>
            <p:nvPicPr>
              <p:cNvPr id="150702" name="Picture 1434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2" y="2213"/>
                <a:ext cx="20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0703" name="Group 1435"/>
              <p:cNvGrpSpPr>
                <a:grpSpLocks/>
              </p:cNvGrpSpPr>
              <p:nvPr/>
            </p:nvGrpSpPr>
            <p:grpSpPr bwMode="auto">
              <a:xfrm>
                <a:off x="877" y="2432"/>
                <a:ext cx="279" cy="136"/>
                <a:chOff x="4396" y="1245"/>
                <a:chExt cx="672" cy="248"/>
              </a:xfrm>
            </p:grpSpPr>
            <p:sp>
              <p:nvSpPr>
                <p:cNvPr id="15078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5078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5079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50791" name="Group 143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50794" name="Freeform 144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795" name="Freeform 144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337" name="Line 1442"/>
                <p:cNvSpPr>
                  <a:spLocks noChangeShapeType="1"/>
                </p:cNvSpPr>
                <p:nvPr/>
              </p:nvSpPr>
              <p:spPr bwMode="auto">
                <a:xfrm>
                  <a:off x="4398" y="1322"/>
                  <a:ext cx="0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338" name="Line 1443"/>
                <p:cNvSpPr>
                  <a:spLocks noChangeShapeType="1"/>
                </p:cNvSpPr>
                <p:nvPr/>
              </p:nvSpPr>
              <p:spPr bwMode="auto">
                <a:xfrm>
                  <a:off x="5063" y="1325"/>
                  <a:ext cx="0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50704" name="Group 1444"/>
              <p:cNvGrpSpPr>
                <a:grpSpLocks/>
              </p:cNvGrpSpPr>
              <p:nvPr/>
            </p:nvGrpSpPr>
            <p:grpSpPr bwMode="auto">
              <a:xfrm>
                <a:off x="1484" y="2692"/>
                <a:ext cx="279" cy="136"/>
                <a:chOff x="4396" y="1245"/>
                <a:chExt cx="672" cy="248"/>
              </a:xfrm>
            </p:grpSpPr>
            <p:sp>
              <p:nvSpPr>
                <p:cNvPr id="15078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5078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5078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50783" name="Group 144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50786" name="Freeform 144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787" name="Freeform 145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329" name="Line 1451"/>
                <p:cNvSpPr>
                  <a:spLocks noChangeShapeType="1"/>
                </p:cNvSpPr>
                <p:nvPr/>
              </p:nvSpPr>
              <p:spPr bwMode="auto">
                <a:xfrm>
                  <a:off x="4398" y="1322"/>
                  <a:ext cx="0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330" name="Line 1452"/>
                <p:cNvSpPr>
                  <a:spLocks noChangeShapeType="1"/>
                </p:cNvSpPr>
                <p:nvPr/>
              </p:nvSpPr>
              <p:spPr bwMode="auto">
                <a:xfrm>
                  <a:off x="5063" y="1325"/>
                  <a:ext cx="0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pic>
            <p:nvPicPr>
              <p:cNvPr id="150705" name="Picture 1453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6" y="2853"/>
                <a:ext cx="20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0706" name="Group 1454"/>
              <p:cNvGrpSpPr>
                <a:grpSpLocks/>
              </p:cNvGrpSpPr>
              <p:nvPr/>
            </p:nvGrpSpPr>
            <p:grpSpPr bwMode="auto">
              <a:xfrm>
                <a:off x="697" y="2871"/>
                <a:ext cx="287" cy="139"/>
                <a:chOff x="4396" y="1245"/>
                <a:chExt cx="672" cy="248"/>
              </a:xfrm>
            </p:grpSpPr>
            <p:sp>
              <p:nvSpPr>
                <p:cNvPr id="15077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5077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5077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50775" name="Group 145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50778" name="Freeform 145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779" name="Freeform 146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321" name="Line 1461"/>
                <p:cNvSpPr>
                  <a:spLocks noChangeShapeType="1"/>
                </p:cNvSpPr>
                <p:nvPr/>
              </p:nvSpPr>
              <p:spPr bwMode="auto">
                <a:xfrm>
                  <a:off x="4398" y="1322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322" name="Line 1462"/>
                <p:cNvSpPr>
                  <a:spLocks noChangeShapeType="1"/>
                </p:cNvSpPr>
                <p:nvPr/>
              </p:nvSpPr>
              <p:spPr bwMode="auto">
                <a:xfrm>
                  <a:off x="5063" y="1325"/>
                  <a:ext cx="0" cy="10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50707" name="Group 1463"/>
              <p:cNvGrpSpPr>
                <a:grpSpLocks/>
              </p:cNvGrpSpPr>
              <p:nvPr/>
            </p:nvGrpSpPr>
            <p:grpSpPr bwMode="auto">
              <a:xfrm>
                <a:off x="1102" y="3380"/>
                <a:ext cx="279" cy="136"/>
                <a:chOff x="4396" y="1245"/>
                <a:chExt cx="672" cy="248"/>
              </a:xfrm>
            </p:grpSpPr>
            <p:sp>
              <p:nvSpPr>
                <p:cNvPr id="15076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5076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5076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50767" name="Group 146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50770" name="Freeform 146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771" name="Freeform 146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313" name="Line 1470"/>
                <p:cNvSpPr>
                  <a:spLocks noChangeShapeType="1"/>
                </p:cNvSpPr>
                <p:nvPr/>
              </p:nvSpPr>
              <p:spPr bwMode="auto">
                <a:xfrm>
                  <a:off x="4398" y="1322"/>
                  <a:ext cx="0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314" name="Line 1471"/>
                <p:cNvSpPr>
                  <a:spLocks noChangeShapeType="1"/>
                </p:cNvSpPr>
                <p:nvPr/>
              </p:nvSpPr>
              <p:spPr bwMode="auto">
                <a:xfrm>
                  <a:off x="5063" y="1325"/>
                  <a:ext cx="0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50708" name="Group 1472"/>
              <p:cNvGrpSpPr>
                <a:grpSpLocks/>
              </p:cNvGrpSpPr>
              <p:nvPr/>
            </p:nvGrpSpPr>
            <p:grpSpPr bwMode="auto">
              <a:xfrm>
                <a:off x="1475" y="3132"/>
                <a:ext cx="287" cy="139"/>
                <a:chOff x="4396" y="1245"/>
                <a:chExt cx="672" cy="248"/>
              </a:xfrm>
            </p:grpSpPr>
            <p:sp>
              <p:nvSpPr>
                <p:cNvPr id="150756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5075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50758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50759" name="Group 1476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50762" name="Freeform 1477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763" name="Freeform 1478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305" name="Line 1479"/>
                <p:cNvSpPr>
                  <a:spLocks noChangeShapeType="1"/>
                </p:cNvSpPr>
                <p:nvPr/>
              </p:nvSpPr>
              <p:spPr bwMode="auto">
                <a:xfrm>
                  <a:off x="4398" y="1322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306" name="Line 1480"/>
                <p:cNvSpPr>
                  <a:spLocks noChangeShapeType="1"/>
                </p:cNvSpPr>
                <p:nvPr/>
              </p:nvSpPr>
              <p:spPr bwMode="auto">
                <a:xfrm>
                  <a:off x="5063" y="1325"/>
                  <a:ext cx="0" cy="10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50709" name="Group 1481"/>
              <p:cNvGrpSpPr>
                <a:grpSpLocks/>
              </p:cNvGrpSpPr>
              <p:nvPr/>
            </p:nvGrpSpPr>
            <p:grpSpPr bwMode="auto">
              <a:xfrm>
                <a:off x="454" y="3380"/>
                <a:ext cx="279" cy="136"/>
                <a:chOff x="4396" y="1245"/>
                <a:chExt cx="672" cy="248"/>
              </a:xfrm>
            </p:grpSpPr>
            <p:sp>
              <p:nvSpPr>
                <p:cNvPr id="15074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5074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5075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50751" name="Group 1485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150754" name="Freeform 148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755" name="Freeform 148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297" name="Line 1488"/>
                <p:cNvSpPr>
                  <a:spLocks noChangeShapeType="1"/>
                </p:cNvSpPr>
                <p:nvPr/>
              </p:nvSpPr>
              <p:spPr bwMode="auto">
                <a:xfrm>
                  <a:off x="4398" y="1322"/>
                  <a:ext cx="0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1298" name="Line 1489"/>
                <p:cNvSpPr>
                  <a:spLocks noChangeShapeType="1"/>
                </p:cNvSpPr>
                <p:nvPr/>
              </p:nvSpPr>
              <p:spPr bwMode="auto">
                <a:xfrm>
                  <a:off x="5063" y="1325"/>
                  <a:ext cx="0" cy="10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pic>
            <p:nvPicPr>
              <p:cNvPr id="150710" name="Picture 149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9" y="2713"/>
                <a:ext cx="20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711" name="Picture 1491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60" y="3060"/>
                <a:ext cx="20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712" name="Picture 149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64" y="3559"/>
                <a:ext cx="20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713" name="Picture 1493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31" y="3557"/>
                <a:ext cx="20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714" name="Picture 1494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2" y="3414"/>
                <a:ext cx="20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715" name="Picture 149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8" y="3150"/>
                <a:ext cx="208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0716" name="Group 1496"/>
              <p:cNvGrpSpPr>
                <a:grpSpLocks/>
              </p:cNvGrpSpPr>
              <p:nvPr/>
            </p:nvGrpSpPr>
            <p:grpSpPr bwMode="auto">
              <a:xfrm>
                <a:off x="734" y="2220"/>
                <a:ext cx="221" cy="191"/>
                <a:chOff x="4493" y="1335"/>
                <a:chExt cx="381" cy="326"/>
              </a:xfrm>
            </p:grpSpPr>
            <p:pic>
              <p:nvPicPr>
                <p:cNvPr id="150741" name="Picture 1497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3" y="1335"/>
                  <a:ext cx="381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0742" name="Group 1498"/>
                <p:cNvGrpSpPr>
                  <a:grpSpLocks/>
                </p:cNvGrpSpPr>
                <p:nvPr/>
              </p:nvGrpSpPr>
              <p:grpSpPr bwMode="auto">
                <a:xfrm>
                  <a:off x="4501" y="1349"/>
                  <a:ext cx="313" cy="292"/>
                  <a:chOff x="4501" y="1349"/>
                  <a:chExt cx="313" cy="292"/>
                </a:xfrm>
              </p:grpSpPr>
              <p:sp>
                <p:nvSpPr>
                  <p:cNvPr id="131288" name="Oval 1499"/>
                  <p:cNvSpPr>
                    <a:spLocks noChangeArrowheads="1"/>
                  </p:cNvSpPr>
                  <p:nvPr/>
                </p:nvSpPr>
                <p:spPr bwMode="auto">
                  <a:xfrm rot="-365081">
                    <a:off x="4515" y="1540"/>
                    <a:ext cx="214" cy="56"/>
                  </a:xfrm>
                  <a:prstGeom prst="ellipse">
                    <a:avLst/>
                  </a:prstGeom>
                  <a:noFill/>
                  <a:ln w="9525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0744" name="Freeform 1500"/>
                  <p:cNvSpPr>
                    <a:spLocks/>
                  </p:cNvSpPr>
                  <p:nvPr/>
                </p:nvSpPr>
                <p:spPr bwMode="auto">
                  <a:xfrm>
                    <a:off x="4536" y="1372"/>
                    <a:ext cx="186" cy="157"/>
                  </a:xfrm>
                  <a:custGeom>
                    <a:avLst/>
                    <a:gdLst>
                      <a:gd name="T0" fmla="*/ 0 w 117"/>
                      <a:gd name="T1" fmla="*/ 0 h 123"/>
                      <a:gd name="T2" fmla="*/ 965 w 117"/>
                      <a:gd name="T3" fmla="*/ 8 h 123"/>
                      <a:gd name="T4" fmla="*/ 1191 w 117"/>
                      <a:gd name="T5" fmla="*/ 336 h 123"/>
                      <a:gd name="T6" fmla="*/ 240 w 117"/>
                      <a:gd name="T7" fmla="*/ 415 h 123"/>
                      <a:gd name="T8" fmla="*/ 0 w 117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7" h="123">
                        <a:moveTo>
                          <a:pt x="0" y="0"/>
                        </a:moveTo>
                        <a:lnTo>
                          <a:pt x="95" y="2"/>
                        </a:lnTo>
                        <a:lnTo>
                          <a:pt x="117" y="99"/>
                        </a:lnTo>
                        <a:lnTo>
                          <a:pt x="24" y="1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50745" name="Freeform 1501"/>
                  <p:cNvSpPr>
                    <a:spLocks/>
                  </p:cNvSpPr>
                  <p:nvPr/>
                </p:nvSpPr>
                <p:spPr bwMode="auto">
                  <a:xfrm>
                    <a:off x="4527" y="1533"/>
                    <a:ext cx="287" cy="108"/>
                  </a:xfrm>
                  <a:custGeom>
                    <a:avLst/>
                    <a:gdLst>
                      <a:gd name="T0" fmla="*/ 0 w 181"/>
                      <a:gd name="T1" fmla="*/ 170 h 84"/>
                      <a:gd name="T2" fmla="*/ 1471 w 181"/>
                      <a:gd name="T3" fmla="*/ 0 h 84"/>
                      <a:gd name="T4" fmla="*/ 1812 w 181"/>
                      <a:gd name="T5" fmla="*/ 69 h 84"/>
                      <a:gd name="T6" fmla="*/ 374 w 181"/>
                      <a:gd name="T7" fmla="*/ 296 h 84"/>
                      <a:gd name="T8" fmla="*/ 0 w 181"/>
                      <a:gd name="T9" fmla="*/ 170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1" h="84">
                        <a:moveTo>
                          <a:pt x="0" y="48"/>
                        </a:moveTo>
                        <a:lnTo>
                          <a:pt x="147" y="0"/>
                        </a:lnTo>
                        <a:lnTo>
                          <a:pt x="181" y="20"/>
                        </a:lnTo>
                        <a:lnTo>
                          <a:pt x="37" y="8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50746" name="Freeform 1502"/>
                  <p:cNvSpPr>
                    <a:spLocks/>
                  </p:cNvSpPr>
                  <p:nvPr/>
                </p:nvSpPr>
                <p:spPr bwMode="auto">
                  <a:xfrm>
                    <a:off x="4501" y="1349"/>
                    <a:ext cx="235" cy="207"/>
                  </a:xfrm>
                  <a:custGeom>
                    <a:avLst/>
                    <a:gdLst>
                      <a:gd name="T0" fmla="*/ 0 w 148"/>
                      <a:gd name="T1" fmla="*/ 0 h 162"/>
                      <a:gd name="T2" fmla="*/ 1273 w 148"/>
                      <a:gd name="T3" fmla="*/ 40 h 162"/>
                      <a:gd name="T4" fmla="*/ 1493 w 148"/>
                      <a:gd name="T5" fmla="*/ 429 h 162"/>
                      <a:gd name="T6" fmla="*/ 376 w 148"/>
                      <a:gd name="T7" fmla="*/ 553 h 162"/>
                      <a:gd name="T8" fmla="*/ 0 w 148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" h="162">
                        <a:moveTo>
                          <a:pt x="0" y="0"/>
                        </a:moveTo>
                        <a:lnTo>
                          <a:pt x="126" y="12"/>
                        </a:lnTo>
                        <a:lnTo>
                          <a:pt x="148" y="126"/>
                        </a:lnTo>
                        <a:lnTo>
                          <a:pt x="37" y="1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905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50747" name="Freeform 1503"/>
                  <p:cNvSpPr>
                    <a:spLocks/>
                  </p:cNvSpPr>
                  <p:nvPr/>
                </p:nvSpPr>
                <p:spPr bwMode="auto">
                  <a:xfrm>
                    <a:off x="4553" y="1380"/>
                    <a:ext cx="132" cy="96"/>
                  </a:xfrm>
                  <a:custGeom>
                    <a:avLst/>
                    <a:gdLst>
                      <a:gd name="T0" fmla="*/ 0 w 83"/>
                      <a:gd name="T1" fmla="*/ 0 h 75"/>
                      <a:gd name="T2" fmla="*/ 792 w 83"/>
                      <a:gd name="T3" fmla="*/ 10 h 75"/>
                      <a:gd name="T4" fmla="*/ 313 w 83"/>
                      <a:gd name="T5" fmla="*/ 65 h 75"/>
                      <a:gd name="T6" fmla="*/ 102 w 83"/>
                      <a:gd name="T7" fmla="*/ 247 h 75"/>
                      <a:gd name="T8" fmla="*/ 0 w 83"/>
                      <a:gd name="T9" fmla="*/ 0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3" h="75">
                        <a:moveTo>
                          <a:pt x="0" y="0"/>
                        </a:moveTo>
                        <a:lnTo>
                          <a:pt x="78" y="3"/>
                        </a:lnTo>
                        <a:cubicBezTo>
                          <a:pt x="83" y="6"/>
                          <a:pt x="54" y="0"/>
                          <a:pt x="31" y="19"/>
                        </a:cubicBezTo>
                        <a:cubicBezTo>
                          <a:pt x="8" y="38"/>
                          <a:pt x="15" y="75"/>
                          <a:pt x="10" y="7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0717" name="Group 1504"/>
              <p:cNvGrpSpPr>
                <a:grpSpLocks/>
              </p:cNvGrpSpPr>
              <p:nvPr/>
            </p:nvGrpSpPr>
            <p:grpSpPr bwMode="auto">
              <a:xfrm>
                <a:off x="760" y="3559"/>
                <a:ext cx="221" cy="191"/>
                <a:chOff x="4493" y="1335"/>
                <a:chExt cx="381" cy="326"/>
              </a:xfrm>
            </p:grpSpPr>
            <p:pic>
              <p:nvPicPr>
                <p:cNvPr id="150734" name="Picture 1505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3" y="1335"/>
                  <a:ext cx="381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0735" name="Group 1506"/>
                <p:cNvGrpSpPr>
                  <a:grpSpLocks/>
                </p:cNvGrpSpPr>
                <p:nvPr/>
              </p:nvGrpSpPr>
              <p:grpSpPr bwMode="auto">
                <a:xfrm>
                  <a:off x="4501" y="1349"/>
                  <a:ext cx="313" cy="292"/>
                  <a:chOff x="4501" y="1349"/>
                  <a:chExt cx="313" cy="292"/>
                </a:xfrm>
              </p:grpSpPr>
              <p:sp>
                <p:nvSpPr>
                  <p:cNvPr id="131281" name="Oval 1507"/>
                  <p:cNvSpPr>
                    <a:spLocks noChangeArrowheads="1"/>
                  </p:cNvSpPr>
                  <p:nvPr/>
                </p:nvSpPr>
                <p:spPr bwMode="auto">
                  <a:xfrm rot="-365081">
                    <a:off x="4515" y="1540"/>
                    <a:ext cx="214" cy="56"/>
                  </a:xfrm>
                  <a:prstGeom prst="ellipse">
                    <a:avLst/>
                  </a:prstGeom>
                  <a:noFill/>
                  <a:ln w="9525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0737" name="Freeform 1508"/>
                  <p:cNvSpPr>
                    <a:spLocks/>
                  </p:cNvSpPr>
                  <p:nvPr/>
                </p:nvSpPr>
                <p:spPr bwMode="auto">
                  <a:xfrm>
                    <a:off x="4536" y="1372"/>
                    <a:ext cx="186" cy="157"/>
                  </a:xfrm>
                  <a:custGeom>
                    <a:avLst/>
                    <a:gdLst>
                      <a:gd name="T0" fmla="*/ 0 w 117"/>
                      <a:gd name="T1" fmla="*/ 0 h 123"/>
                      <a:gd name="T2" fmla="*/ 965 w 117"/>
                      <a:gd name="T3" fmla="*/ 8 h 123"/>
                      <a:gd name="T4" fmla="*/ 1191 w 117"/>
                      <a:gd name="T5" fmla="*/ 336 h 123"/>
                      <a:gd name="T6" fmla="*/ 240 w 117"/>
                      <a:gd name="T7" fmla="*/ 415 h 123"/>
                      <a:gd name="T8" fmla="*/ 0 w 117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7" h="123">
                        <a:moveTo>
                          <a:pt x="0" y="0"/>
                        </a:moveTo>
                        <a:lnTo>
                          <a:pt x="95" y="2"/>
                        </a:lnTo>
                        <a:lnTo>
                          <a:pt x="117" y="99"/>
                        </a:lnTo>
                        <a:lnTo>
                          <a:pt x="24" y="1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50738" name="Freeform 1509"/>
                  <p:cNvSpPr>
                    <a:spLocks/>
                  </p:cNvSpPr>
                  <p:nvPr/>
                </p:nvSpPr>
                <p:spPr bwMode="auto">
                  <a:xfrm>
                    <a:off x="4527" y="1533"/>
                    <a:ext cx="287" cy="108"/>
                  </a:xfrm>
                  <a:custGeom>
                    <a:avLst/>
                    <a:gdLst>
                      <a:gd name="T0" fmla="*/ 0 w 181"/>
                      <a:gd name="T1" fmla="*/ 170 h 84"/>
                      <a:gd name="T2" fmla="*/ 1471 w 181"/>
                      <a:gd name="T3" fmla="*/ 0 h 84"/>
                      <a:gd name="T4" fmla="*/ 1812 w 181"/>
                      <a:gd name="T5" fmla="*/ 69 h 84"/>
                      <a:gd name="T6" fmla="*/ 374 w 181"/>
                      <a:gd name="T7" fmla="*/ 296 h 84"/>
                      <a:gd name="T8" fmla="*/ 0 w 181"/>
                      <a:gd name="T9" fmla="*/ 170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1" h="84">
                        <a:moveTo>
                          <a:pt x="0" y="48"/>
                        </a:moveTo>
                        <a:lnTo>
                          <a:pt x="147" y="0"/>
                        </a:lnTo>
                        <a:lnTo>
                          <a:pt x="181" y="20"/>
                        </a:lnTo>
                        <a:lnTo>
                          <a:pt x="37" y="8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50739" name="Freeform 1510"/>
                  <p:cNvSpPr>
                    <a:spLocks/>
                  </p:cNvSpPr>
                  <p:nvPr/>
                </p:nvSpPr>
                <p:spPr bwMode="auto">
                  <a:xfrm>
                    <a:off x="4501" y="1349"/>
                    <a:ext cx="235" cy="207"/>
                  </a:xfrm>
                  <a:custGeom>
                    <a:avLst/>
                    <a:gdLst>
                      <a:gd name="T0" fmla="*/ 0 w 148"/>
                      <a:gd name="T1" fmla="*/ 0 h 162"/>
                      <a:gd name="T2" fmla="*/ 1273 w 148"/>
                      <a:gd name="T3" fmla="*/ 40 h 162"/>
                      <a:gd name="T4" fmla="*/ 1493 w 148"/>
                      <a:gd name="T5" fmla="*/ 429 h 162"/>
                      <a:gd name="T6" fmla="*/ 376 w 148"/>
                      <a:gd name="T7" fmla="*/ 553 h 162"/>
                      <a:gd name="T8" fmla="*/ 0 w 148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" h="162">
                        <a:moveTo>
                          <a:pt x="0" y="0"/>
                        </a:moveTo>
                        <a:lnTo>
                          <a:pt x="126" y="12"/>
                        </a:lnTo>
                        <a:lnTo>
                          <a:pt x="148" y="126"/>
                        </a:lnTo>
                        <a:lnTo>
                          <a:pt x="37" y="1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905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50740" name="Freeform 1511"/>
                  <p:cNvSpPr>
                    <a:spLocks/>
                  </p:cNvSpPr>
                  <p:nvPr/>
                </p:nvSpPr>
                <p:spPr bwMode="auto">
                  <a:xfrm>
                    <a:off x="4553" y="1380"/>
                    <a:ext cx="132" cy="96"/>
                  </a:xfrm>
                  <a:custGeom>
                    <a:avLst/>
                    <a:gdLst>
                      <a:gd name="T0" fmla="*/ 0 w 83"/>
                      <a:gd name="T1" fmla="*/ 0 h 75"/>
                      <a:gd name="T2" fmla="*/ 792 w 83"/>
                      <a:gd name="T3" fmla="*/ 10 h 75"/>
                      <a:gd name="T4" fmla="*/ 313 w 83"/>
                      <a:gd name="T5" fmla="*/ 65 h 75"/>
                      <a:gd name="T6" fmla="*/ 102 w 83"/>
                      <a:gd name="T7" fmla="*/ 247 h 75"/>
                      <a:gd name="T8" fmla="*/ 0 w 83"/>
                      <a:gd name="T9" fmla="*/ 0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3" h="75">
                        <a:moveTo>
                          <a:pt x="0" y="0"/>
                        </a:moveTo>
                        <a:lnTo>
                          <a:pt x="78" y="3"/>
                        </a:lnTo>
                        <a:cubicBezTo>
                          <a:pt x="83" y="6"/>
                          <a:pt x="54" y="0"/>
                          <a:pt x="31" y="19"/>
                        </a:cubicBezTo>
                        <a:cubicBezTo>
                          <a:pt x="8" y="38"/>
                          <a:pt x="15" y="75"/>
                          <a:pt x="10" y="7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0718" name="Group 1512"/>
              <p:cNvGrpSpPr>
                <a:grpSpLocks/>
              </p:cNvGrpSpPr>
              <p:nvPr/>
            </p:nvGrpSpPr>
            <p:grpSpPr bwMode="auto">
              <a:xfrm>
                <a:off x="1439" y="3562"/>
                <a:ext cx="221" cy="191"/>
                <a:chOff x="4493" y="1335"/>
                <a:chExt cx="381" cy="326"/>
              </a:xfrm>
            </p:grpSpPr>
            <p:pic>
              <p:nvPicPr>
                <p:cNvPr id="150727" name="Picture 1513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3" y="1335"/>
                  <a:ext cx="381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0728" name="Group 1514"/>
                <p:cNvGrpSpPr>
                  <a:grpSpLocks/>
                </p:cNvGrpSpPr>
                <p:nvPr/>
              </p:nvGrpSpPr>
              <p:grpSpPr bwMode="auto">
                <a:xfrm>
                  <a:off x="4501" y="1349"/>
                  <a:ext cx="313" cy="292"/>
                  <a:chOff x="4501" y="1349"/>
                  <a:chExt cx="313" cy="292"/>
                </a:xfrm>
              </p:grpSpPr>
              <p:sp>
                <p:nvSpPr>
                  <p:cNvPr id="131274" name="Oval 1515"/>
                  <p:cNvSpPr>
                    <a:spLocks noChangeArrowheads="1"/>
                  </p:cNvSpPr>
                  <p:nvPr/>
                </p:nvSpPr>
                <p:spPr bwMode="auto">
                  <a:xfrm rot="-365081">
                    <a:off x="4515" y="1540"/>
                    <a:ext cx="214" cy="56"/>
                  </a:xfrm>
                  <a:prstGeom prst="ellipse">
                    <a:avLst/>
                  </a:prstGeom>
                  <a:noFill/>
                  <a:ln w="9525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0730" name="Freeform 1516"/>
                  <p:cNvSpPr>
                    <a:spLocks/>
                  </p:cNvSpPr>
                  <p:nvPr/>
                </p:nvSpPr>
                <p:spPr bwMode="auto">
                  <a:xfrm>
                    <a:off x="4536" y="1372"/>
                    <a:ext cx="186" cy="157"/>
                  </a:xfrm>
                  <a:custGeom>
                    <a:avLst/>
                    <a:gdLst>
                      <a:gd name="T0" fmla="*/ 0 w 117"/>
                      <a:gd name="T1" fmla="*/ 0 h 123"/>
                      <a:gd name="T2" fmla="*/ 965 w 117"/>
                      <a:gd name="T3" fmla="*/ 8 h 123"/>
                      <a:gd name="T4" fmla="*/ 1191 w 117"/>
                      <a:gd name="T5" fmla="*/ 336 h 123"/>
                      <a:gd name="T6" fmla="*/ 240 w 117"/>
                      <a:gd name="T7" fmla="*/ 415 h 123"/>
                      <a:gd name="T8" fmla="*/ 0 w 117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7" h="123">
                        <a:moveTo>
                          <a:pt x="0" y="0"/>
                        </a:moveTo>
                        <a:lnTo>
                          <a:pt x="95" y="2"/>
                        </a:lnTo>
                        <a:lnTo>
                          <a:pt x="117" y="99"/>
                        </a:lnTo>
                        <a:lnTo>
                          <a:pt x="24" y="1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50731" name="Freeform 1517"/>
                  <p:cNvSpPr>
                    <a:spLocks/>
                  </p:cNvSpPr>
                  <p:nvPr/>
                </p:nvSpPr>
                <p:spPr bwMode="auto">
                  <a:xfrm>
                    <a:off x="4527" y="1533"/>
                    <a:ext cx="287" cy="108"/>
                  </a:xfrm>
                  <a:custGeom>
                    <a:avLst/>
                    <a:gdLst>
                      <a:gd name="T0" fmla="*/ 0 w 181"/>
                      <a:gd name="T1" fmla="*/ 170 h 84"/>
                      <a:gd name="T2" fmla="*/ 1471 w 181"/>
                      <a:gd name="T3" fmla="*/ 0 h 84"/>
                      <a:gd name="T4" fmla="*/ 1812 w 181"/>
                      <a:gd name="T5" fmla="*/ 69 h 84"/>
                      <a:gd name="T6" fmla="*/ 374 w 181"/>
                      <a:gd name="T7" fmla="*/ 296 h 84"/>
                      <a:gd name="T8" fmla="*/ 0 w 181"/>
                      <a:gd name="T9" fmla="*/ 170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1" h="84">
                        <a:moveTo>
                          <a:pt x="0" y="48"/>
                        </a:moveTo>
                        <a:lnTo>
                          <a:pt x="147" y="0"/>
                        </a:lnTo>
                        <a:lnTo>
                          <a:pt x="181" y="20"/>
                        </a:lnTo>
                        <a:lnTo>
                          <a:pt x="37" y="8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50732" name="Freeform 1518"/>
                  <p:cNvSpPr>
                    <a:spLocks/>
                  </p:cNvSpPr>
                  <p:nvPr/>
                </p:nvSpPr>
                <p:spPr bwMode="auto">
                  <a:xfrm>
                    <a:off x="4501" y="1349"/>
                    <a:ext cx="235" cy="207"/>
                  </a:xfrm>
                  <a:custGeom>
                    <a:avLst/>
                    <a:gdLst>
                      <a:gd name="T0" fmla="*/ 0 w 148"/>
                      <a:gd name="T1" fmla="*/ 0 h 162"/>
                      <a:gd name="T2" fmla="*/ 1273 w 148"/>
                      <a:gd name="T3" fmla="*/ 40 h 162"/>
                      <a:gd name="T4" fmla="*/ 1493 w 148"/>
                      <a:gd name="T5" fmla="*/ 429 h 162"/>
                      <a:gd name="T6" fmla="*/ 376 w 148"/>
                      <a:gd name="T7" fmla="*/ 553 h 162"/>
                      <a:gd name="T8" fmla="*/ 0 w 148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" h="162">
                        <a:moveTo>
                          <a:pt x="0" y="0"/>
                        </a:moveTo>
                        <a:lnTo>
                          <a:pt x="126" y="12"/>
                        </a:lnTo>
                        <a:lnTo>
                          <a:pt x="148" y="126"/>
                        </a:lnTo>
                        <a:lnTo>
                          <a:pt x="37" y="1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905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50733" name="Freeform 1519"/>
                  <p:cNvSpPr>
                    <a:spLocks/>
                  </p:cNvSpPr>
                  <p:nvPr/>
                </p:nvSpPr>
                <p:spPr bwMode="auto">
                  <a:xfrm>
                    <a:off x="4553" y="1380"/>
                    <a:ext cx="132" cy="96"/>
                  </a:xfrm>
                  <a:custGeom>
                    <a:avLst/>
                    <a:gdLst>
                      <a:gd name="T0" fmla="*/ 0 w 83"/>
                      <a:gd name="T1" fmla="*/ 0 h 75"/>
                      <a:gd name="T2" fmla="*/ 792 w 83"/>
                      <a:gd name="T3" fmla="*/ 10 h 75"/>
                      <a:gd name="T4" fmla="*/ 313 w 83"/>
                      <a:gd name="T5" fmla="*/ 65 h 75"/>
                      <a:gd name="T6" fmla="*/ 102 w 83"/>
                      <a:gd name="T7" fmla="*/ 247 h 75"/>
                      <a:gd name="T8" fmla="*/ 0 w 83"/>
                      <a:gd name="T9" fmla="*/ 0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3" h="75">
                        <a:moveTo>
                          <a:pt x="0" y="0"/>
                        </a:moveTo>
                        <a:lnTo>
                          <a:pt x="78" y="3"/>
                        </a:lnTo>
                        <a:cubicBezTo>
                          <a:pt x="83" y="6"/>
                          <a:pt x="54" y="0"/>
                          <a:pt x="31" y="19"/>
                        </a:cubicBezTo>
                        <a:cubicBezTo>
                          <a:pt x="8" y="38"/>
                          <a:pt x="15" y="75"/>
                          <a:pt x="10" y="7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0719" name="Group 1520"/>
              <p:cNvGrpSpPr>
                <a:grpSpLocks/>
              </p:cNvGrpSpPr>
              <p:nvPr/>
            </p:nvGrpSpPr>
            <p:grpSpPr bwMode="auto">
              <a:xfrm>
                <a:off x="1822" y="2494"/>
                <a:ext cx="221" cy="191"/>
                <a:chOff x="4493" y="1335"/>
                <a:chExt cx="381" cy="326"/>
              </a:xfrm>
            </p:grpSpPr>
            <p:pic>
              <p:nvPicPr>
                <p:cNvPr id="150720" name="Picture 1521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3" y="1335"/>
                  <a:ext cx="381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0721" name="Group 1522"/>
                <p:cNvGrpSpPr>
                  <a:grpSpLocks/>
                </p:cNvGrpSpPr>
                <p:nvPr/>
              </p:nvGrpSpPr>
              <p:grpSpPr bwMode="auto">
                <a:xfrm>
                  <a:off x="4501" y="1349"/>
                  <a:ext cx="313" cy="292"/>
                  <a:chOff x="4501" y="1349"/>
                  <a:chExt cx="313" cy="292"/>
                </a:xfrm>
              </p:grpSpPr>
              <p:sp>
                <p:nvSpPr>
                  <p:cNvPr id="131267" name="Oval 1523"/>
                  <p:cNvSpPr>
                    <a:spLocks noChangeArrowheads="1"/>
                  </p:cNvSpPr>
                  <p:nvPr/>
                </p:nvSpPr>
                <p:spPr bwMode="auto">
                  <a:xfrm rot="-365081">
                    <a:off x="4515" y="1540"/>
                    <a:ext cx="214" cy="56"/>
                  </a:xfrm>
                  <a:prstGeom prst="ellipse">
                    <a:avLst/>
                  </a:prstGeom>
                  <a:noFill/>
                  <a:ln w="9525">
                    <a:solidFill>
                      <a:srgbClr val="CC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0723" name="Freeform 1524"/>
                  <p:cNvSpPr>
                    <a:spLocks/>
                  </p:cNvSpPr>
                  <p:nvPr/>
                </p:nvSpPr>
                <p:spPr bwMode="auto">
                  <a:xfrm>
                    <a:off x="4536" y="1372"/>
                    <a:ext cx="186" cy="157"/>
                  </a:xfrm>
                  <a:custGeom>
                    <a:avLst/>
                    <a:gdLst>
                      <a:gd name="T0" fmla="*/ 0 w 117"/>
                      <a:gd name="T1" fmla="*/ 0 h 123"/>
                      <a:gd name="T2" fmla="*/ 965 w 117"/>
                      <a:gd name="T3" fmla="*/ 8 h 123"/>
                      <a:gd name="T4" fmla="*/ 1191 w 117"/>
                      <a:gd name="T5" fmla="*/ 336 h 123"/>
                      <a:gd name="T6" fmla="*/ 240 w 117"/>
                      <a:gd name="T7" fmla="*/ 415 h 123"/>
                      <a:gd name="T8" fmla="*/ 0 w 117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17" h="123">
                        <a:moveTo>
                          <a:pt x="0" y="0"/>
                        </a:moveTo>
                        <a:lnTo>
                          <a:pt x="95" y="2"/>
                        </a:lnTo>
                        <a:lnTo>
                          <a:pt x="117" y="99"/>
                        </a:lnTo>
                        <a:lnTo>
                          <a:pt x="24" y="1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50724" name="Freeform 1525"/>
                  <p:cNvSpPr>
                    <a:spLocks/>
                  </p:cNvSpPr>
                  <p:nvPr/>
                </p:nvSpPr>
                <p:spPr bwMode="auto">
                  <a:xfrm>
                    <a:off x="4527" y="1533"/>
                    <a:ext cx="287" cy="108"/>
                  </a:xfrm>
                  <a:custGeom>
                    <a:avLst/>
                    <a:gdLst>
                      <a:gd name="T0" fmla="*/ 0 w 181"/>
                      <a:gd name="T1" fmla="*/ 170 h 84"/>
                      <a:gd name="T2" fmla="*/ 1471 w 181"/>
                      <a:gd name="T3" fmla="*/ 0 h 84"/>
                      <a:gd name="T4" fmla="*/ 1812 w 181"/>
                      <a:gd name="T5" fmla="*/ 69 h 84"/>
                      <a:gd name="T6" fmla="*/ 374 w 181"/>
                      <a:gd name="T7" fmla="*/ 296 h 84"/>
                      <a:gd name="T8" fmla="*/ 0 w 181"/>
                      <a:gd name="T9" fmla="*/ 170 h 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81" h="84">
                        <a:moveTo>
                          <a:pt x="0" y="48"/>
                        </a:moveTo>
                        <a:lnTo>
                          <a:pt x="147" y="0"/>
                        </a:lnTo>
                        <a:lnTo>
                          <a:pt x="181" y="20"/>
                        </a:lnTo>
                        <a:lnTo>
                          <a:pt x="37" y="8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50725" name="Freeform 1526"/>
                  <p:cNvSpPr>
                    <a:spLocks/>
                  </p:cNvSpPr>
                  <p:nvPr/>
                </p:nvSpPr>
                <p:spPr bwMode="auto">
                  <a:xfrm>
                    <a:off x="4501" y="1349"/>
                    <a:ext cx="235" cy="207"/>
                  </a:xfrm>
                  <a:custGeom>
                    <a:avLst/>
                    <a:gdLst>
                      <a:gd name="T0" fmla="*/ 0 w 148"/>
                      <a:gd name="T1" fmla="*/ 0 h 162"/>
                      <a:gd name="T2" fmla="*/ 1273 w 148"/>
                      <a:gd name="T3" fmla="*/ 40 h 162"/>
                      <a:gd name="T4" fmla="*/ 1493 w 148"/>
                      <a:gd name="T5" fmla="*/ 429 h 162"/>
                      <a:gd name="T6" fmla="*/ 376 w 148"/>
                      <a:gd name="T7" fmla="*/ 553 h 162"/>
                      <a:gd name="T8" fmla="*/ 0 w 148"/>
                      <a:gd name="T9" fmla="*/ 0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48" h="162">
                        <a:moveTo>
                          <a:pt x="0" y="0"/>
                        </a:moveTo>
                        <a:lnTo>
                          <a:pt x="126" y="12"/>
                        </a:lnTo>
                        <a:lnTo>
                          <a:pt x="148" y="126"/>
                        </a:lnTo>
                        <a:lnTo>
                          <a:pt x="37" y="1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19050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50726" name="Freeform 1527"/>
                  <p:cNvSpPr>
                    <a:spLocks/>
                  </p:cNvSpPr>
                  <p:nvPr/>
                </p:nvSpPr>
                <p:spPr bwMode="auto">
                  <a:xfrm>
                    <a:off x="4553" y="1380"/>
                    <a:ext cx="132" cy="96"/>
                  </a:xfrm>
                  <a:custGeom>
                    <a:avLst/>
                    <a:gdLst>
                      <a:gd name="T0" fmla="*/ 0 w 83"/>
                      <a:gd name="T1" fmla="*/ 0 h 75"/>
                      <a:gd name="T2" fmla="*/ 792 w 83"/>
                      <a:gd name="T3" fmla="*/ 10 h 75"/>
                      <a:gd name="T4" fmla="*/ 313 w 83"/>
                      <a:gd name="T5" fmla="*/ 65 h 75"/>
                      <a:gd name="T6" fmla="*/ 102 w 83"/>
                      <a:gd name="T7" fmla="*/ 247 h 75"/>
                      <a:gd name="T8" fmla="*/ 0 w 83"/>
                      <a:gd name="T9" fmla="*/ 0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83" h="75">
                        <a:moveTo>
                          <a:pt x="0" y="0"/>
                        </a:moveTo>
                        <a:lnTo>
                          <a:pt x="78" y="3"/>
                        </a:lnTo>
                        <a:cubicBezTo>
                          <a:pt x="83" y="6"/>
                          <a:pt x="54" y="0"/>
                          <a:pt x="31" y="19"/>
                        </a:cubicBezTo>
                        <a:cubicBezTo>
                          <a:pt x="8" y="38"/>
                          <a:pt x="15" y="75"/>
                          <a:pt x="10" y="7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31237" name="Line 605"/>
            <p:cNvSpPr>
              <a:spLocks noChangeShapeType="1"/>
            </p:cNvSpPr>
            <p:nvPr/>
          </p:nvSpPr>
          <p:spPr bwMode="auto">
            <a:xfrm flipH="1">
              <a:off x="2831" y="2650"/>
              <a:ext cx="356" cy="8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238" name="Text Box 1203"/>
            <p:cNvSpPr txBox="1">
              <a:spLocks noChangeArrowheads="1"/>
            </p:cNvSpPr>
            <p:nvPr/>
          </p:nvSpPr>
          <p:spPr bwMode="auto">
            <a:xfrm>
              <a:off x="2659" y="3913"/>
              <a:ext cx="1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source-based trees</a:t>
              </a:r>
            </a:p>
          </p:txBody>
        </p:sp>
        <p:sp>
          <p:nvSpPr>
            <p:cNvPr id="131239" name="Line 1204"/>
            <p:cNvSpPr>
              <a:spLocks noChangeShapeType="1"/>
            </p:cNvSpPr>
            <p:nvPr/>
          </p:nvSpPr>
          <p:spPr bwMode="auto">
            <a:xfrm>
              <a:off x="3175" y="2662"/>
              <a:ext cx="484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240" name="Line 1205"/>
            <p:cNvSpPr>
              <a:spLocks noChangeShapeType="1"/>
            </p:cNvSpPr>
            <p:nvPr/>
          </p:nvSpPr>
          <p:spPr bwMode="auto">
            <a:xfrm>
              <a:off x="3003" y="3110"/>
              <a:ext cx="292" cy="3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241" name="Line 1206"/>
            <p:cNvSpPr>
              <a:spLocks noChangeShapeType="1"/>
            </p:cNvSpPr>
            <p:nvPr/>
          </p:nvSpPr>
          <p:spPr bwMode="auto">
            <a:xfrm flipH="1">
              <a:off x="3107" y="2930"/>
              <a:ext cx="584" cy="15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242" name="Line 1207"/>
            <p:cNvSpPr>
              <a:spLocks noChangeShapeType="1"/>
            </p:cNvSpPr>
            <p:nvPr/>
          </p:nvSpPr>
          <p:spPr bwMode="auto">
            <a:xfrm flipH="1">
              <a:off x="2959" y="3078"/>
              <a:ext cx="152" cy="33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243" name="Line 1208"/>
            <p:cNvSpPr>
              <a:spLocks noChangeShapeType="1"/>
            </p:cNvSpPr>
            <p:nvPr/>
          </p:nvSpPr>
          <p:spPr bwMode="auto">
            <a:xfrm>
              <a:off x="3107" y="3078"/>
              <a:ext cx="232" cy="2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244" name="Line 1209"/>
            <p:cNvSpPr>
              <a:spLocks noChangeShapeType="1"/>
            </p:cNvSpPr>
            <p:nvPr/>
          </p:nvSpPr>
          <p:spPr bwMode="auto">
            <a:xfrm flipV="1">
              <a:off x="3111" y="2802"/>
              <a:ext cx="112" cy="27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245" name="Oval 1211"/>
            <p:cNvSpPr>
              <a:spLocks noChangeArrowheads="1"/>
            </p:cNvSpPr>
            <p:nvPr/>
          </p:nvSpPr>
          <p:spPr bwMode="auto">
            <a:xfrm>
              <a:off x="3149" y="2636"/>
              <a:ext cx="78" cy="6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50535" name="Picture 121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877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6" name="Group 1529"/>
          <p:cNvGrpSpPr>
            <a:grpSpLocks/>
          </p:cNvGrpSpPr>
          <p:nvPr/>
        </p:nvGrpSpPr>
        <p:grpSpPr bwMode="auto">
          <a:xfrm>
            <a:off x="6924675" y="1695450"/>
            <a:ext cx="1960563" cy="3890963"/>
            <a:chOff x="4362" y="1068"/>
            <a:chExt cx="1235" cy="2451"/>
          </a:xfrm>
        </p:grpSpPr>
        <p:grpSp>
          <p:nvGrpSpPr>
            <p:cNvPr id="150658" name="Group 1213"/>
            <p:cNvGrpSpPr>
              <a:grpSpLocks/>
            </p:cNvGrpSpPr>
            <p:nvPr/>
          </p:nvGrpSpPr>
          <p:grpSpPr bwMode="auto">
            <a:xfrm>
              <a:off x="4454" y="2138"/>
              <a:ext cx="359" cy="184"/>
              <a:chOff x="4396" y="1245"/>
              <a:chExt cx="672" cy="248"/>
            </a:xfrm>
          </p:grpSpPr>
          <p:sp>
            <p:nvSpPr>
              <p:cNvPr id="15068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5068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5068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50686" name="Group 121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0689" name="Freeform 121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690" name="Freeform 121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1232" name="Line 1220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1233" name="Line 1221"/>
              <p:cNvSpPr>
                <a:spLocks noChangeShapeType="1"/>
              </p:cNvSpPr>
              <p:nvPr/>
            </p:nvSpPr>
            <p:spPr bwMode="auto">
              <a:xfrm>
                <a:off x="5062" y="1326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0659" name="Group 1222"/>
            <p:cNvGrpSpPr>
              <a:grpSpLocks/>
            </p:cNvGrpSpPr>
            <p:nvPr/>
          </p:nvGrpSpPr>
          <p:grpSpPr bwMode="auto">
            <a:xfrm>
              <a:off x="4466" y="2860"/>
              <a:ext cx="348" cy="190"/>
              <a:chOff x="4396" y="1245"/>
              <a:chExt cx="672" cy="248"/>
            </a:xfrm>
          </p:grpSpPr>
          <p:sp>
            <p:nvSpPr>
              <p:cNvPr id="15067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5067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5067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50678" name="Group 122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0681" name="Freeform 122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682" name="Freeform 122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1224" name="Line 1229"/>
              <p:cNvSpPr>
                <a:spLocks noChangeShapeType="1"/>
              </p:cNvSpPr>
              <p:nvPr/>
            </p:nvSpPr>
            <p:spPr bwMode="auto">
              <a:xfrm>
                <a:off x="4400" y="1321"/>
                <a:ext cx="0" cy="1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1225" name="Line 1230"/>
              <p:cNvSpPr>
                <a:spLocks noChangeShapeType="1"/>
              </p:cNvSpPr>
              <p:nvPr/>
            </p:nvSpPr>
            <p:spPr bwMode="auto">
              <a:xfrm>
                <a:off x="5062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pic>
          <p:nvPicPr>
            <p:cNvPr id="150660" name="Picture 1231" descr="desktop_computer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" y="1691"/>
              <a:ext cx="388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661" name="Group 1349"/>
            <p:cNvGrpSpPr>
              <a:grpSpLocks/>
            </p:cNvGrpSpPr>
            <p:nvPr/>
          </p:nvGrpSpPr>
          <p:grpSpPr bwMode="auto">
            <a:xfrm>
              <a:off x="4493" y="1335"/>
              <a:ext cx="381" cy="326"/>
              <a:chOff x="4493" y="1335"/>
              <a:chExt cx="381" cy="326"/>
            </a:xfrm>
          </p:grpSpPr>
          <p:pic>
            <p:nvPicPr>
              <p:cNvPr id="150668" name="Picture 123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3" y="1335"/>
                <a:ext cx="38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0669" name="Group 1342"/>
              <p:cNvGrpSpPr>
                <a:grpSpLocks/>
              </p:cNvGrpSpPr>
              <p:nvPr/>
            </p:nvGrpSpPr>
            <p:grpSpPr bwMode="auto">
              <a:xfrm>
                <a:off x="4501" y="1349"/>
                <a:ext cx="313" cy="292"/>
                <a:chOff x="4501" y="1349"/>
                <a:chExt cx="313" cy="292"/>
              </a:xfrm>
            </p:grpSpPr>
            <p:sp>
              <p:nvSpPr>
                <p:cNvPr id="131215" name="Oval 1236"/>
                <p:cNvSpPr>
                  <a:spLocks noChangeArrowheads="1"/>
                </p:cNvSpPr>
                <p:nvPr/>
              </p:nvSpPr>
              <p:spPr bwMode="auto">
                <a:xfrm rot="-365081">
                  <a:off x="4515" y="1540"/>
                  <a:ext cx="216" cy="56"/>
                </a:xfrm>
                <a:prstGeom prst="ellips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0671" name="Freeform 1233"/>
                <p:cNvSpPr>
                  <a:spLocks/>
                </p:cNvSpPr>
                <p:nvPr/>
              </p:nvSpPr>
              <p:spPr bwMode="auto">
                <a:xfrm>
                  <a:off x="4536" y="1372"/>
                  <a:ext cx="186" cy="157"/>
                </a:xfrm>
                <a:custGeom>
                  <a:avLst/>
                  <a:gdLst>
                    <a:gd name="T0" fmla="*/ 0 w 117"/>
                    <a:gd name="T1" fmla="*/ 0 h 123"/>
                    <a:gd name="T2" fmla="*/ 965 w 117"/>
                    <a:gd name="T3" fmla="*/ 8 h 123"/>
                    <a:gd name="T4" fmla="*/ 1191 w 117"/>
                    <a:gd name="T5" fmla="*/ 336 h 123"/>
                    <a:gd name="T6" fmla="*/ 240 w 117"/>
                    <a:gd name="T7" fmla="*/ 415 h 123"/>
                    <a:gd name="T8" fmla="*/ 0 w 117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7" h="123">
                      <a:moveTo>
                        <a:pt x="0" y="0"/>
                      </a:moveTo>
                      <a:lnTo>
                        <a:pt x="95" y="2"/>
                      </a:lnTo>
                      <a:lnTo>
                        <a:pt x="117" y="99"/>
                      </a:lnTo>
                      <a:lnTo>
                        <a:pt x="24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50672" name="Freeform 1234"/>
                <p:cNvSpPr>
                  <a:spLocks/>
                </p:cNvSpPr>
                <p:nvPr/>
              </p:nvSpPr>
              <p:spPr bwMode="auto">
                <a:xfrm>
                  <a:off x="4527" y="1533"/>
                  <a:ext cx="287" cy="108"/>
                </a:xfrm>
                <a:custGeom>
                  <a:avLst/>
                  <a:gdLst>
                    <a:gd name="T0" fmla="*/ 0 w 181"/>
                    <a:gd name="T1" fmla="*/ 170 h 84"/>
                    <a:gd name="T2" fmla="*/ 1471 w 181"/>
                    <a:gd name="T3" fmla="*/ 0 h 84"/>
                    <a:gd name="T4" fmla="*/ 1812 w 181"/>
                    <a:gd name="T5" fmla="*/ 69 h 84"/>
                    <a:gd name="T6" fmla="*/ 374 w 181"/>
                    <a:gd name="T7" fmla="*/ 296 h 84"/>
                    <a:gd name="T8" fmla="*/ 0 w 181"/>
                    <a:gd name="T9" fmla="*/ 170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1" h="84">
                      <a:moveTo>
                        <a:pt x="0" y="48"/>
                      </a:moveTo>
                      <a:lnTo>
                        <a:pt x="147" y="0"/>
                      </a:lnTo>
                      <a:lnTo>
                        <a:pt x="181" y="20"/>
                      </a:lnTo>
                      <a:lnTo>
                        <a:pt x="37" y="8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50673" name="Freeform 1235"/>
                <p:cNvSpPr>
                  <a:spLocks/>
                </p:cNvSpPr>
                <p:nvPr/>
              </p:nvSpPr>
              <p:spPr bwMode="auto">
                <a:xfrm>
                  <a:off x="4501" y="1349"/>
                  <a:ext cx="235" cy="207"/>
                </a:xfrm>
                <a:custGeom>
                  <a:avLst/>
                  <a:gdLst>
                    <a:gd name="T0" fmla="*/ 0 w 148"/>
                    <a:gd name="T1" fmla="*/ 0 h 162"/>
                    <a:gd name="T2" fmla="*/ 1273 w 148"/>
                    <a:gd name="T3" fmla="*/ 40 h 162"/>
                    <a:gd name="T4" fmla="*/ 1493 w 148"/>
                    <a:gd name="T5" fmla="*/ 429 h 162"/>
                    <a:gd name="T6" fmla="*/ 376 w 148"/>
                    <a:gd name="T7" fmla="*/ 553 h 162"/>
                    <a:gd name="T8" fmla="*/ 0 w 148"/>
                    <a:gd name="T9" fmla="*/ 0 h 1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" h="162">
                      <a:moveTo>
                        <a:pt x="0" y="0"/>
                      </a:moveTo>
                      <a:lnTo>
                        <a:pt x="126" y="12"/>
                      </a:lnTo>
                      <a:lnTo>
                        <a:pt x="148" y="126"/>
                      </a:lnTo>
                      <a:lnTo>
                        <a:pt x="37" y="1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50674" name="Freeform 1238"/>
                <p:cNvSpPr>
                  <a:spLocks/>
                </p:cNvSpPr>
                <p:nvPr/>
              </p:nvSpPr>
              <p:spPr bwMode="auto">
                <a:xfrm>
                  <a:off x="4553" y="1380"/>
                  <a:ext cx="132" cy="96"/>
                </a:xfrm>
                <a:custGeom>
                  <a:avLst/>
                  <a:gdLst>
                    <a:gd name="T0" fmla="*/ 0 w 83"/>
                    <a:gd name="T1" fmla="*/ 0 h 75"/>
                    <a:gd name="T2" fmla="*/ 792 w 83"/>
                    <a:gd name="T3" fmla="*/ 10 h 75"/>
                    <a:gd name="T4" fmla="*/ 313 w 83"/>
                    <a:gd name="T5" fmla="*/ 65 h 75"/>
                    <a:gd name="T6" fmla="*/ 102 w 83"/>
                    <a:gd name="T7" fmla="*/ 247 h 75"/>
                    <a:gd name="T8" fmla="*/ 0 w 83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" h="75">
                      <a:moveTo>
                        <a:pt x="0" y="0"/>
                      </a:moveTo>
                      <a:lnTo>
                        <a:pt x="78" y="3"/>
                      </a:lnTo>
                      <a:cubicBezTo>
                        <a:pt x="83" y="6"/>
                        <a:pt x="54" y="0"/>
                        <a:pt x="31" y="19"/>
                      </a:cubicBezTo>
                      <a:cubicBezTo>
                        <a:pt x="8" y="38"/>
                        <a:pt x="15" y="75"/>
                        <a:pt x="10" y="7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31207" name="Text Box 1240"/>
            <p:cNvSpPr txBox="1">
              <a:spLocks noChangeArrowheads="1"/>
            </p:cNvSpPr>
            <p:nvPr/>
          </p:nvSpPr>
          <p:spPr bwMode="auto">
            <a:xfrm>
              <a:off x="4833" y="1299"/>
              <a:ext cx="644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i="1" smtClean="0">
                  <a:cs typeface="+mn-cs"/>
                </a:rPr>
                <a:t>group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i="1" smtClean="0">
                  <a:cs typeface="+mn-cs"/>
                </a:rPr>
                <a:t>member</a:t>
              </a:r>
            </a:p>
          </p:txBody>
        </p:sp>
        <p:sp>
          <p:nvSpPr>
            <p:cNvPr id="131208" name="Text Box 1241"/>
            <p:cNvSpPr txBox="1">
              <a:spLocks noChangeArrowheads="1"/>
            </p:cNvSpPr>
            <p:nvPr/>
          </p:nvSpPr>
          <p:spPr bwMode="auto">
            <a:xfrm>
              <a:off x="4833" y="1670"/>
              <a:ext cx="764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i="1" smtClean="0">
                  <a:cs typeface="+mn-cs"/>
                </a:rPr>
                <a:t>not group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i="1" smtClean="0">
                  <a:cs typeface="+mn-cs"/>
                </a:rPr>
                <a:t>member</a:t>
              </a:r>
            </a:p>
          </p:txBody>
        </p:sp>
        <p:sp>
          <p:nvSpPr>
            <p:cNvPr id="131209" name="Text Box 1242"/>
            <p:cNvSpPr txBox="1">
              <a:spLocks noChangeArrowheads="1"/>
            </p:cNvSpPr>
            <p:nvPr/>
          </p:nvSpPr>
          <p:spPr bwMode="auto">
            <a:xfrm>
              <a:off x="4829" y="2076"/>
              <a:ext cx="644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i="1" smtClean="0">
                  <a:cs typeface="+mn-cs"/>
                </a:rPr>
                <a:t>router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i="1" smtClean="0">
                  <a:cs typeface="+mn-cs"/>
                </a:rPr>
                <a:t>with a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i="1" smtClean="0">
                  <a:cs typeface="+mn-cs"/>
                </a:rPr>
                <a:t>group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i="1" smtClean="0">
                  <a:cs typeface="+mn-cs"/>
                </a:rPr>
                <a:t>member</a:t>
              </a:r>
            </a:p>
          </p:txBody>
        </p:sp>
        <p:sp>
          <p:nvSpPr>
            <p:cNvPr id="131210" name="Text Box 1243"/>
            <p:cNvSpPr txBox="1">
              <a:spLocks noChangeArrowheads="1"/>
            </p:cNvSpPr>
            <p:nvPr/>
          </p:nvSpPr>
          <p:spPr bwMode="auto">
            <a:xfrm>
              <a:off x="4829" y="2804"/>
              <a:ext cx="644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i="1" smtClean="0">
                  <a:cs typeface="+mn-cs"/>
                </a:rPr>
                <a:t>router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i="1" smtClean="0">
                  <a:cs typeface="+mn-cs"/>
                </a:rPr>
                <a:t>without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i="1" smtClean="0">
                  <a:cs typeface="+mn-cs"/>
                </a:rPr>
                <a:t>group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i="1" smtClean="0">
                  <a:cs typeface="+mn-cs"/>
                </a:rPr>
                <a:t>member</a:t>
              </a:r>
            </a:p>
          </p:txBody>
        </p:sp>
        <p:sp>
          <p:nvSpPr>
            <p:cNvPr id="131211" name="Rectangle 1245"/>
            <p:cNvSpPr>
              <a:spLocks noChangeArrowheads="1"/>
            </p:cNvSpPr>
            <p:nvPr/>
          </p:nvSpPr>
          <p:spPr bwMode="auto">
            <a:xfrm>
              <a:off x="4362" y="1180"/>
              <a:ext cx="1230" cy="2339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212" name="Text Box 1246"/>
            <p:cNvSpPr txBox="1">
              <a:spLocks noChangeArrowheads="1"/>
            </p:cNvSpPr>
            <p:nvPr/>
          </p:nvSpPr>
          <p:spPr bwMode="auto">
            <a:xfrm>
              <a:off x="4530" y="1068"/>
              <a:ext cx="54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 smtClean="0">
                  <a:cs typeface="+mn-cs"/>
                </a:rPr>
                <a:t>legend</a:t>
              </a:r>
            </a:p>
          </p:txBody>
        </p:sp>
      </p:grpSp>
      <p:grpSp>
        <p:nvGrpSpPr>
          <p:cNvPr id="150537" name="Group 1374"/>
          <p:cNvGrpSpPr>
            <a:grpSpLocks/>
          </p:cNvGrpSpPr>
          <p:nvPr/>
        </p:nvGrpSpPr>
        <p:grpSpPr bwMode="auto">
          <a:xfrm>
            <a:off x="679450" y="3786188"/>
            <a:ext cx="2474913" cy="1892300"/>
            <a:chOff x="1214" y="1613"/>
            <a:chExt cx="1559" cy="1192"/>
          </a:xfrm>
        </p:grpSpPr>
        <p:sp>
          <p:nvSpPr>
            <p:cNvPr id="131179" name="Line 1375"/>
            <p:cNvSpPr>
              <a:spLocks noChangeShapeType="1"/>
            </p:cNvSpPr>
            <p:nvPr/>
          </p:nvSpPr>
          <p:spPr bwMode="auto">
            <a:xfrm flipV="1">
              <a:off x="1780" y="1984"/>
              <a:ext cx="660" cy="1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80" name="Line 1376"/>
            <p:cNvSpPr>
              <a:spLocks noChangeShapeType="1"/>
            </p:cNvSpPr>
            <p:nvPr/>
          </p:nvSpPr>
          <p:spPr bwMode="auto">
            <a:xfrm>
              <a:off x="1644" y="2152"/>
              <a:ext cx="412" cy="5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81" name="Line 1377"/>
            <p:cNvSpPr>
              <a:spLocks noChangeShapeType="1"/>
            </p:cNvSpPr>
            <p:nvPr/>
          </p:nvSpPr>
          <p:spPr bwMode="auto">
            <a:xfrm>
              <a:off x="1928" y="1752"/>
              <a:ext cx="480" cy="2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82" name="Line 1378"/>
            <p:cNvSpPr>
              <a:spLocks noChangeShapeType="1"/>
            </p:cNvSpPr>
            <p:nvPr/>
          </p:nvSpPr>
          <p:spPr bwMode="auto">
            <a:xfrm flipV="1">
              <a:off x="2184" y="2452"/>
              <a:ext cx="260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83" name="Line 1379"/>
            <p:cNvSpPr>
              <a:spLocks noChangeShapeType="1"/>
            </p:cNvSpPr>
            <p:nvPr/>
          </p:nvSpPr>
          <p:spPr bwMode="auto">
            <a:xfrm>
              <a:off x="2436" y="2040"/>
              <a:ext cx="0" cy="3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84" name="Line 1380"/>
            <p:cNvSpPr>
              <a:spLocks noChangeShapeType="1"/>
            </p:cNvSpPr>
            <p:nvPr/>
          </p:nvSpPr>
          <p:spPr bwMode="auto">
            <a:xfrm>
              <a:off x="1488" y="2696"/>
              <a:ext cx="4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85" name="Line 1381"/>
            <p:cNvSpPr>
              <a:spLocks noChangeShapeType="1"/>
            </p:cNvSpPr>
            <p:nvPr/>
          </p:nvSpPr>
          <p:spPr bwMode="auto">
            <a:xfrm flipH="1">
              <a:off x="1424" y="2208"/>
              <a:ext cx="180" cy="4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86" name="Line 1382"/>
            <p:cNvSpPr>
              <a:spLocks noChangeShapeType="1"/>
            </p:cNvSpPr>
            <p:nvPr/>
          </p:nvSpPr>
          <p:spPr bwMode="auto">
            <a:xfrm flipH="1">
              <a:off x="1640" y="1760"/>
              <a:ext cx="168" cy="3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0642" name="Freeform 1383"/>
            <p:cNvSpPr>
              <a:spLocks/>
            </p:cNvSpPr>
            <p:nvPr/>
          </p:nvSpPr>
          <p:spPr bwMode="auto">
            <a:xfrm flipV="1">
              <a:off x="1866" y="2778"/>
              <a:ext cx="391" cy="27"/>
            </a:xfrm>
            <a:custGeom>
              <a:avLst/>
              <a:gdLst>
                <a:gd name="T0" fmla="*/ 0 w 720"/>
                <a:gd name="T1" fmla="*/ 0 h 56"/>
                <a:gd name="T2" fmla="*/ 0 w 720"/>
                <a:gd name="T3" fmla="*/ 1 h 56"/>
                <a:gd name="T4" fmla="*/ 34 w 720"/>
                <a:gd name="T5" fmla="*/ 1 h 56"/>
                <a:gd name="T6" fmla="*/ 34 w 720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0" h="56">
                  <a:moveTo>
                    <a:pt x="0" y="0"/>
                  </a:moveTo>
                  <a:lnTo>
                    <a:pt x="0" y="56"/>
                  </a:lnTo>
                  <a:lnTo>
                    <a:pt x="720" y="56"/>
                  </a:lnTo>
                  <a:lnTo>
                    <a:pt x="720" y="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1188" name="Line 1384"/>
            <p:cNvSpPr>
              <a:spLocks noChangeShapeType="1"/>
            </p:cNvSpPr>
            <p:nvPr/>
          </p:nvSpPr>
          <p:spPr bwMode="auto">
            <a:xfrm>
              <a:off x="2058" y="2717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50644" name="Group 1385"/>
            <p:cNvGrpSpPr>
              <a:grpSpLocks/>
            </p:cNvGrpSpPr>
            <p:nvPr/>
          </p:nvGrpSpPr>
          <p:grpSpPr bwMode="auto">
            <a:xfrm rot="-5400000">
              <a:off x="2390" y="1961"/>
              <a:ext cx="391" cy="88"/>
              <a:chOff x="1450" y="3513"/>
              <a:chExt cx="391" cy="88"/>
            </a:xfrm>
          </p:grpSpPr>
          <p:sp>
            <p:nvSpPr>
              <p:cNvPr id="150656" name="Freeform 1386"/>
              <p:cNvSpPr>
                <a:spLocks/>
              </p:cNvSpPr>
              <p:nvPr/>
            </p:nvSpPr>
            <p:spPr bwMode="auto">
              <a:xfrm flipV="1">
                <a:off x="1450" y="3574"/>
                <a:ext cx="391" cy="27"/>
              </a:xfrm>
              <a:custGeom>
                <a:avLst/>
                <a:gdLst>
                  <a:gd name="T0" fmla="*/ 0 w 720"/>
                  <a:gd name="T1" fmla="*/ 0 h 56"/>
                  <a:gd name="T2" fmla="*/ 0 w 720"/>
                  <a:gd name="T3" fmla="*/ 1 h 56"/>
                  <a:gd name="T4" fmla="*/ 34 w 720"/>
                  <a:gd name="T5" fmla="*/ 1 h 56"/>
                  <a:gd name="T6" fmla="*/ 34 w 720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0" h="56">
                    <a:moveTo>
                      <a:pt x="0" y="0"/>
                    </a:moveTo>
                    <a:lnTo>
                      <a:pt x="0" y="56"/>
                    </a:lnTo>
                    <a:lnTo>
                      <a:pt x="720" y="56"/>
                    </a:lnTo>
                    <a:lnTo>
                      <a:pt x="720" y="8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02" name="Line 1387"/>
              <p:cNvSpPr>
                <a:spLocks noChangeShapeType="1"/>
              </p:cNvSpPr>
              <p:nvPr/>
            </p:nvSpPr>
            <p:spPr bwMode="auto">
              <a:xfrm>
                <a:off x="1642" y="3513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50645" name="Freeform 1388"/>
            <p:cNvSpPr>
              <a:spLocks/>
            </p:cNvSpPr>
            <p:nvPr/>
          </p:nvSpPr>
          <p:spPr bwMode="auto">
            <a:xfrm flipV="1">
              <a:off x="1214" y="2774"/>
              <a:ext cx="391" cy="27"/>
            </a:xfrm>
            <a:custGeom>
              <a:avLst/>
              <a:gdLst>
                <a:gd name="T0" fmla="*/ 0 w 720"/>
                <a:gd name="T1" fmla="*/ 0 h 56"/>
                <a:gd name="T2" fmla="*/ 0 w 720"/>
                <a:gd name="T3" fmla="*/ 1 h 56"/>
                <a:gd name="T4" fmla="*/ 34 w 720"/>
                <a:gd name="T5" fmla="*/ 1 h 56"/>
                <a:gd name="T6" fmla="*/ 34 w 720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0" h="56">
                  <a:moveTo>
                    <a:pt x="0" y="0"/>
                  </a:moveTo>
                  <a:lnTo>
                    <a:pt x="0" y="56"/>
                  </a:lnTo>
                  <a:lnTo>
                    <a:pt x="720" y="56"/>
                  </a:lnTo>
                  <a:lnTo>
                    <a:pt x="720" y="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1191" name="Line 1389"/>
            <p:cNvSpPr>
              <a:spLocks noChangeShapeType="1"/>
            </p:cNvSpPr>
            <p:nvPr/>
          </p:nvSpPr>
          <p:spPr bwMode="auto">
            <a:xfrm>
              <a:off x="1406" y="2713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50647" name="Group 1390"/>
            <p:cNvGrpSpPr>
              <a:grpSpLocks/>
            </p:cNvGrpSpPr>
            <p:nvPr/>
          </p:nvGrpSpPr>
          <p:grpSpPr bwMode="auto">
            <a:xfrm rot="-2599131">
              <a:off x="2382" y="2449"/>
              <a:ext cx="391" cy="88"/>
              <a:chOff x="1450" y="3513"/>
              <a:chExt cx="391" cy="88"/>
            </a:xfrm>
          </p:grpSpPr>
          <p:sp>
            <p:nvSpPr>
              <p:cNvPr id="150654" name="Freeform 1391"/>
              <p:cNvSpPr>
                <a:spLocks/>
              </p:cNvSpPr>
              <p:nvPr/>
            </p:nvSpPr>
            <p:spPr bwMode="auto">
              <a:xfrm flipV="1">
                <a:off x="1450" y="3574"/>
                <a:ext cx="391" cy="27"/>
              </a:xfrm>
              <a:custGeom>
                <a:avLst/>
                <a:gdLst>
                  <a:gd name="T0" fmla="*/ 0 w 720"/>
                  <a:gd name="T1" fmla="*/ 0 h 56"/>
                  <a:gd name="T2" fmla="*/ 0 w 720"/>
                  <a:gd name="T3" fmla="*/ 1 h 56"/>
                  <a:gd name="T4" fmla="*/ 34 w 720"/>
                  <a:gd name="T5" fmla="*/ 1 h 56"/>
                  <a:gd name="T6" fmla="*/ 34 w 720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0" h="56">
                    <a:moveTo>
                      <a:pt x="0" y="0"/>
                    </a:moveTo>
                    <a:lnTo>
                      <a:pt x="0" y="56"/>
                    </a:lnTo>
                    <a:lnTo>
                      <a:pt x="720" y="56"/>
                    </a:lnTo>
                    <a:lnTo>
                      <a:pt x="720" y="8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00" name="Line 1392"/>
              <p:cNvSpPr>
                <a:spLocks noChangeShapeType="1"/>
              </p:cNvSpPr>
              <p:nvPr/>
            </p:nvSpPr>
            <p:spPr bwMode="auto">
              <a:xfrm>
                <a:off x="1642" y="3513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0648" name="Group 1393"/>
            <p:cNvGrpSpPr>
              <a:grpSpLocks/>
            </p:cNvGrpSpPr>
            <p:nvPr/>
          </p:nvGrpSpPr>
          <p:grpSpPr bwMode="auto">
            <a:xfrm rot="5400000">
              <a:off x="1290" y="2141"/>
              <a:ext cx="391" cy="88"/>
              <a:chOff x="1450" y="3513"/>
              <a:chExt cx="391" cy="88"/>
            </a:xfrm>
          </p:grpSpPr>
          <p:sp>
            <p:nvSpPr>
              <p:cNvPr id="150652" name="Freeform 1394"/>
              <p:cNvSpPr>
                <a:spLocks/>
              </p:cNvSpPr>
              <p:nvPr/>
            </p:nvSpPr>
            <p:spPr bwMode="auto">
              <a:xfrm flipV="1">
                <a:off x="1450" y="3574"/>
                <a:ext cx="391" cy="27"/>
              </a:xfrm>
              <a:custGeom>
                <a:avLst/>
                <a:gdLst>
                  <a:gd name="T0" fmla="*/ 0 w 720"/>
                  <a:gd name="T1" fmla="*/ 0 h 56"/>
                  <a:gd name="T2" fmla="*/ 0 w 720"/>
                  <a:gd name="T3" fmla="*/ 1 h 56"/>
                  <a:gd name="T4" fmla="*/ 34 w 720"/>
                  <a:gd name="T5" fmla="*/ 1 h 56"/>
                  <a:gd name="T6" fmla="*/ 34 w 720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0" h="56">
                    <a:moveTo>
                      <a:pt x="0" y="0"/>
                    </a:moveTo>
                    <a:lnTo>
                      <a:pt x="0" y="56"/>
                    </a:lnTo>
                    <a:lnTo>
                      <a:pt x="720" y="56"/>
                    </a:lnTo>
                    <a:lnTo>
                      <a:pt x="720" y="8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98" name="Line 1395"/>
              <p:cNvSpPr>
                <a:spLocks noChangeShapeType="1"/>
              </p:cNvSpPr>
              <p:nvPr/>
            </p:nvSpPr>
            <p:spPr bwMode="auto">
              <a:xfrm>
                <a:off x="1638" y="3513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0649" name="Group 1396"/>
            <p:cNvGrpSpPr>
              <a:grpSpLocks/>
            </p:cNvGrpSpPr>
            <p:nvPr/>
          </p:nvGrpSpPr>
          <p:grpSpPr bwMode="auto">
            <a:xfrm rot="10800000">
              <a:off x="1610" y="1613"/>
              <a:ext cx="391" cy="88"/>
              <a:chOff x="1450" y="3513"/>
              <a:chExt cx="391" cy="88"/>
            </a:xfrm>
          </p:grpSpPr>
          <p:sp>
            <p:nvSpPr>
              <p:cNvPr id="150650" name="Freeform 1397"/>
              <p:cNvSpPr>
                <a:spLocks/>
              </p:cNvSpPr>
              <p:nvPr/>
            </p:nvSpPr>
            <p:spPr bwMode="auto">
              <a:xfrm flipV="1">
                <a:off x="1450" y="3574"/>
                <a:ext cx="391" cy="27"/>
              </a:xfrm>
              <a:custGeom>
                <a:avLst/>
                <a:gdLst>
                  <a:gd name="T0" fmla="*/ 0 w 720"/>
                  <a:gd name="T1" fmla="*/ 0 h 56"/>
                  <a:gd name="T2" fmla="*/ 0 w 720"/>
                  <a:gd name="T3" fmla="*/ 1 h 56"/>
                  <a:gd name="T4" fmla="*/ 34 w 720"/>
                  <a:gd name="T5" fmla="*/ 1 h 56"/>
                  <a:gd name="T6" fmla="*/ 34 w 720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0" h="56">
                    <a:moveTo>
                      <a:pt x="0" y="0"/>
                    </a:moveTo>
                    <a:lnTo>
                      <a:pt x="0" y="56"/>
                    </a:lnTo>
                    <a:lnTo>
                      <a:pt x="720" y="56"/>
                    </a:lnTo>
                    <a:lnTo>
                      <a:pt x="720" y="8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196" name="Line 1398"/>
              <p:cNvSpPr>
                <a:spLocks noChangeShapeType="1"/>
              </p:cNvSpPr>
              <p:nvPr/>
            </p:nvSpPr>
            <p:spPr bwMode="auto">
              <a:xfrm>
                <a:off x="1642" y="3515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pic>
        <p:nvPicPr>
          <p:cNvPr id="150538" name="Picture 1256" descr="desktop_computer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3513138"/>
            <a:ext cx="330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9" name="Group 1257"/>
          <p:cNvGrpSpPr>
            <a:grpSpLocks/>
          </p:cNvGrpSpPr>
          <p:nvPr/>
        </p:nvGrpSpPr>
        <p:grpSpPr bwMode="auto">
          <a:xfrm>
            <a:off x="1392238" y="3860800"/>
            <a:ext cx="442912" cy="215900"/>
            <a:chOff x="4396" y="1245"/>
            <a:chExt cx="672" cy="248"/>
          </a:xfrm>
        </p:grpSpPr>
        <p:sp>
          <p:nvSpPr>
            <p:cNvPr id="15062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062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062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0629" name="Group 12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0632" name="Freeform 12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33" name="Freeform 12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175" name="Line 1264"/>
            <p:cNvSpPr>
              <a:spLocks noChangeShapeType="1"/>
            </p:cNvSpPr>
            <p:nvPr/>
          </p:nvSpPr>
          <p:spPr bwMode="auto">
            <a:xfrm>
              <a:off x="4398" y="1322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76" name="Line 1265"/>
            <p:cNvSpPr>
              <a:spLocks noChangeShapeType="1"/>
            </p:cNvSpPr>
            <p:nvPr/>
          </p:nvSpPr>
          <p:spPr bwMode="auto">
            <a:xfrm>
              <a:off x="5063" y="1325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50540" name="Group 1266"/>
          <p:cNvGrpSpPr>
            <a:grpSpLocks/>
          </p:cNvGrpSpPr>
          <p:nvPr/>
        </p:nvGrpSpPr>
        <p:grpSpPr bwMode="auto">
          <a:xfrm>
            <a:off x="2355850" y="4273550"/>
            <a:ext cx="442913" cy="215900"/>
            <a:chOff x="4396" y="1245"/>
            <a:chExt cx="672" cy="248"/>
          </a:xfrm>
        </p:grpSpPr>
        <p:sp>
          <p:nvSpPr>
            <p:cNvPr id="1506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06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06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0621" name="Group 12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0624" name="Freeform 12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25" name="Freeform 12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167" name="Line 1273"/>
            <p:cNvSpPr>
              <a:spLocks noChangeShapeType="1"/>
            </p:cNvSpPr>
            <p:nvPr/>
          </p:nvSpPr>
          <p:spPr bwMode="auto">
            <a:xfrm>
              <a:off x="4398" y="1322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68" name="Line 1274"/>
            <p:cNvSpPr>
              <a:spLocks noChangeShapeType="1"/>
            </p:cNvSpPr>
            <p:nvPr/>
          </p:nvSpPr>
          <p:spPr bwMode="auto">
            <a:xfrm>
              <a:off x="5063" y="1325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50541" name="Picture 1283" descr="desktop_computer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4529138"/>
            <a:ext cx="330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42" name="Group 1284"/>
          <p:cNvGrpSpPr>
            <a:grpSpLocks/>
          </p:cNvGrpSpPr>
          <p:nvPr/>
        </p:nvGrpSpPr>
        <p:grpSpPr bwMode="auto">
          <a:xfrm>
            <a:off x="1106488" y="4557713"/>
            <a:ext cx="455612" cy="220662"/>
            <a:chOff x="4396" y="1245"/>
            <a:chExt cx="672" cy="248"/>
          </a:xfrm>
        </p:grpSpPr>
        <p:sp>
          <p:nvSpPr>
            <p:cNvPr id="15061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061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061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0613" name="Group 128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0616" name="Freeform 128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7" name="Freeform 129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159" name="Line 1291"/>
            <p:cNvSpPr>
              <a:spLocks noChangeShapeType="1"/>
            </p:cNvSpPr>
            <p:nvPr/>
          </p:nvSpPr>
          <p:spPr bwMode="auto">
            <a:xfrm>
              <a:off x="4398" y="1322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60" name="Line 1292"/>
            <p:cNvSpPr>
              <a:spLocks noChangeShapeType="1"/>
            </p:cNvSpPr>
            <p:nvPr/>
          </p:nvSpPr>
          <p:spPr bwMode="auto">
            <a:xfrm>
              <a:off x="5063" y="1325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50543" name="Group 1293"/>
          <p:cNvGrpSpPr>
            <a:grpSpLocks/>
          </p:cNvGrpSpPr>
          <p:nvPr/>
        </p:nvGrpSpPr>
        <p:grpSpPr bwMode="auto">
          <a:xfrm>
            <a:off x="1749425" y="5365750"/>
            <a:ext cx="442913" cy="215900"/>
            <a:chOff x="4396" y="1245"/>
            <a:chExt cx="672" cy="248"/>
          </a:xfrm>
        </p:grpSpPr>
        <p:sp>
          <p:nvSpPr>
            <p:cNvPr id="15060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060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060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0605" name="Group 129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0608" name="Freeform 129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9" name="Freeform 129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151" name="Line 1300"/>
            <p:cNvSpPr>
              <a:spLocks noChangeShapeType="1"/>
            </p:cNvSpPr>
            <p:nvPr/>
          </p:nvSpPr>
          <p:spPr bwMode="auto">
            <a:xfrm>
              <a:off x="4398" y="1322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52" name="Line 1301"/>
            <p:cNvSpPr>
              <a:spLocks noChangeShapeType="1"/>
            </p:cNvSpPr>
            <p:nvPr/>
          </p:nvSpPr>
          <p:spPr bwMode="auto">
            <a:xfrm>
              <a:off x="5063" y="1325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50544" name="Group 1302"/>
          <p:cNvGrpSpPr>
            <a:grpSpLocks/>
          </p:cNvGrpSpPr>
          <p:nvPr/>
        </p:nvGrpSpPr>
        <p:grpSpPr bwMode="auto">
          <a:xfrm>
            <a:off x="2341563" y="4972050"/>
            <a:ext cx="455612" cy="220663"/>
            <a:chOff x="4396" y="1245"/>
            <a:chExt cx="672" cy="248"/>
          </a:xfrm>
        </p:grpSpPr>
        <p:sp>
          <p:nvSpPr>
            <p:cNvPr id="15059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059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059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0597" name="Group 130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0600" name="Freeform 130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1" name="Freeform 130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143" name="Line 1309"/>
            <p:cNvSpPr>
              <a:spLocks noChangeShapeType="1"/>
            </p:cNvSpPr>
            <p:nvPr/>
          </p:nvSpPr>
          <p:spPr bwMode="auto">
            <a:xfrm>
              <a:off x="4398" y="1322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44" name="Line 1310"/>
            <p:cNvSpPr>
              <a:spLocks noChangeShapeType="1"/>
            </p:cNvSpPr>
            <p:nvPr/>
          </p:nvSpPr>
          <p:spPr bwMode="auto">
            <a:xfrm>
              <a:off x="5063" y="1325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50545" name="Group 1311"/>
          <p:cNvGrpSpPr>
            <a:grpSpLocks/>
          </p:cNvGrpSpPr>
          <p:nvPr/>
        </p:nvGrpSpPr>
        <p:grpSpPr bwMode="auto">
          <a:xfrm>
            <a:off x="720725" y="5365750"/>
            <a:ext cx="442913" cy="215900"/>
            <a:chOff x="4396" y="1245"/>
            <a:chExt cx="672" cy="248"/>
          </a:xfrm>
        </p:grpSpPr>
        <p:sp>
          <p:nvSpPr>
            <p:cNvPr id="15058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058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058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0589" name="Group 131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0592" name="Freeform 131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93" name="Freeform 131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135" name="Line 1318"/>
            <p:cNvSpPr>
              <a:spLocks noChangeShapeType="1"/>
            </p:cNvSpPr>
            <p:nvPr/>
          </p:nvSpPr>
          <p:spPr bwMode="auto">
            <a:xfrm>
              <a:off x="4398" y="1322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36" name="Line 1319"/>
            <p:cNvSpPr>
              <a:spLocks noChangeShapeType="1"/>
            </p:cNvSpPr>
            <p:nvPr/>
          </p:nvSpPr>
          <p:spPr bwMode="auto">
            <a:xfrm>
              <a:off x="5063" y="1325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50546" name="Picture 1320" descr="desktop_computer_stylized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4306888"/>
            <a:ext cx="330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7" name="Picture 1321" descr="desktop_computer_stylized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857750"/>
            <a:ext cx="330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8" name="Picture 1322" descr="desktop_computer_stylized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649913"/>
            <a:ext cx="330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9" name="Picture 1323" descr="desktop_computer_stylized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5646738"/>
            <a:ext cx="330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50" name="Picture 1324" descr="desktop_computer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5419725"/>
            <a:ext cx="330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51" name="Picture 1325" descr="desktop_computer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5000625"/>
            <a:ext cx="330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52" name="Group 1350"/>
          <p:cNvGrpSpPr>
            <a:grpSpLocks/>
          </p:cNvGrpSpPr>
          <p:nvPr/>
        </p:nvGrpSpPr>
        <p:grpSpPr bwMode="auto">
          <a:xfrm>
            <a:off x="1165225" y="3524250"/>
            <a:ext cx="350838" cy="303213"/>
            <a:chOff x="4493" y="1335"/>
            <a:chExt cx="381" cy="326"/>
          </a:xfrm>
        </p:grpSpPr>
        <p:pic>
          <p:nvPicPr>
            <p:cNvPr id="150579" name="Picture 1351" descr="desktop_computer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1335"/>
              <a:ext cx="38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580" name="Group 1352"/>
            <p:cNvGrpSpPr>
              <a:grpSpLocks/>
            </p:cNvGrpSpPr>
            <p:nvPr/>
          </p:nvGrpSpPr>
          <p:grpSpPr bwMode="auto">
            <a:xfrm>
              <a:off x="4501" y="1349"/>
              <a:ext cx="313" cy="292"/>
              <a:chOff x="4501" y="1349"/>
              <a:chExt cx="313" cy="292"/>
            </a:xfrm>
          </p:grpSpPr>
          <p:sp>
            <p:nvSpPr>
              <p:cNvPr id="131126" name="Oval 1353"/>
              <p:cNvSpPr>
                <a:spLocks noChangeArrowheads="1"/>
              </p:cNvSpPr>
              <p:nvPr/>
            </p:nvSpPr>
            <p:spPr bwMode="auto">
              <a:xfrm rot="-365081">
                <a:off x="4515" y="1540"/>
                <a:ext cx="214" cy="56"/>
              </a:xfrm>
              <a:prstGeom prst="ellips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0582" name="Freeform 1354"/>
              <p:cNvSpPr>
                <a:spLocks/>
              </p:cNvSpPr>
              <p:nvPr/>
            </p:nvSpPr>
            <p:spPr bwMode="auto">
              <a:xfrm>
                <a:off x="4536" y="1372"/>
                <a:ext cx="186" cy="157"/>
              </a:xfrm>
              <a:custGeom>
                <a:avLst/>
                <a:gdLst>
                  <a:gd name="T0" fmla="*/ 0 w 117"/>
                  <a:gd name="T1" fmla="*/ 0 h 123"/>
                  <a:gd name="T2" fmla="*/ 965 w 117"/>
                  <a:gd name="T3" fmla="*/ 8 h 123"/>
                  <a:gd name="T4" fmla="*/ 1191 w 117"/>
                  <a:gd name="T5" fmla="*/ 336 h 123"/>
                  <a:gd name="T6" fmla="*/ 240 w 117"/>
                  <a:gd name="T7" fmla="*/ 415 h 123"/>
                  <a:gd name="T8" fmla="*/ 0 w 117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" h="123">
                    <a:moveTo>
                      <a:pt x="0" y="0"/>
                    </a:moveTo>
                    <a:lnTo>
                      <a:pt x="95" y="2"/>
                    </a:lnTo>
                    <a:lnTo>
                      <a:pt x="117" y="99"/>
                    </a:lnTo>
                    <a:lnTo>
                      <a:pt x="24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0583" name="Freeform 1355"/>
              <p:cNvSpPr>
                <a:spLocks/>
              </p:cNvSpPr>
              <p:nvPr/>
            </p:nvSpPr>
            <p:spPr bwMode="auto">
              <a:xfrm>
                <a:off x="4527" y="1533"/>
                <a:ext cx="287" cy="108"/>
              </a:xfrm>
              <a:custGeom>
                <a:avLst/>
                <a:gdLst>
                  <a:gd name="T0" fmla="*/ 0 w 181"/>
                  <a:gd name="T1" fmla="*/ 170 h 84"/>
                  <a:gd name="T2" fmla="*/ 1471 w 181"/>
                  <a:gd name="T3" fmla="*/ 0 h 84"/>
                  <a:gd name="T4" fmla="*/ 1812 w 181"/>
                  <a:gd name="T5" fmla="*/ 69 h 84"/>
                  <a:gd name="T6" fmla="*/ 374 w 181"/>
                  <a:gd name="T7" fmla="*/ 296 h 84"/>
                  <a:gd name="T8" fmla="*/ 0 w 181"/>
                  <a:gd name="T9" fmla="*/ 17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" h="84">
                    <a:moveTo>
                      <a:pt x="0" y="48"/>
                    </a:moveTo>
                    <a:lnTo>
                      <a:pt x="147" y="0"/>
                    </a:lnTo>
                    <a:lnTo>
                      <a:pt x="181" y="20"/>
                    </a:lnTo>
                    <a:lnTo>
                      <a:pt x="37" y="84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0584" name="Freeform 1356"/>
              <p:cNvSpPr>
                <a:spLocks/>
              </p:cNvSpPr>
              <p:nvPr/>
            </p:nvSpPr>
            <p:spPr bwMode="auto">
              <a:xfrm>
                <a:off x="4501" y="1349"/>
                <a:ext cx="235" cy="207"/>
              </a:xfrm>
              <a:custGeom>
                <a:avLst/>
                <a:gdLst>
                  <a:gd name="T0" fmla="*/ 0 w 148"/>
                  <a:gd name="T1" fmla="*/ 0 h 162"/>
                  <a:gd name="T2" fmla="*/ 1273 w 148"/>
                  <a:gd name="T3" fmla="*/ 40 h 162"/>
                  <a:gd name="T4" fmla="*/ 1493 w 148"/>
                  <a:gd name="T5" fmla="*/ 429 h 162"/>
                  <a:gd name="T6" fmla="*/ 376 w 148"/>
                  <a:gd name="T7" fmla="*/ 553 h 162"/>
                  <a:gd name="T8" fmla="*/ 0 w 148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162">
                    <a:moveTo>
                      <a:pt x="0" y="0"/>
                    </a:moveTo>
                    <a:lnTo>
                      <a:pt x="126" y="12"/>
                    </a:lnTo>
                    <a:lnTo>
                      <a:pt x="148" y="126"/>
                    </a:lnTo>
                    <a:lnTo>
                      <a:pt x="37" y="1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0585" name="Freeform 1357"/>
              <p:cNvSpPr>
                <a:spLocks/>
              </p:cNvSpPr>
              <p:nvPr/>
            </p:nvSpPr>
            <p:spPr bwMode="auto">
              <a:xfrm>
                <a:off x="4553" y="1380"/>
                <a:ext cx="132" cy="96"/>
              </a:xfrm>
              <a:custGeom>
                <a:avLst/>
                <a:gdLst>
                  <a:gd name="T0" fmla="*/ 0 w 83"/>
                  <a:gd name="T1" fmla="*/ 0 h 75"/>
                  <a:gd name="T2" fmla="*/ 792 w 83"/>
                  <a:gd name="T3" fmla="*/ 10 h 75"/>
                  <a:gd name="T4" fmla="*/ 313 w 83"/>
                  <a:gd name="T5" fmla="*/ 65 h 75"/>
                  <a:gd name="T6" fmla="*/ 102 w 83"/>
                  <a:gd name="T7" fmla="*/ 247 h 75"/>
                  <a:gd name="T8" fmla="*/ 0 w 83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75">
                    <a:moveTo>
                      <a:pt x="0" y="0"/>
                    </a:moveTo>
                    <a:lnTo>
                      <a:pt x="78" y="3"/>
                    </a:lnTo>
                    <a:cubicBezTo>
                      <a:pt x="83" y="6"/>
                      <a:pt x="54" y="0"/>
                      <a:pt x="31" y="19"/>
                    </a:cubicBezTo>
                    <a:cubicBezTo>
                      <a:pt x="8" y="38"/>
                      <a:pt x="15" y="75"/>
                      <a:pt x="10" y="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50553" name="Group 1358"/>
          <p:cNvGrpSpPr>
            <a:grpSpLocks/>
          </p:cNvGrpSpPr>
          <p:nvPr/>
        </p:nvGrpSpPr>
        <p:grpSpPr bwMode="auto">
          <a:xfrm>
            <a:off x="1206500" y="5649913"/>
            <a:ext cx="350838" cy="303212"/>
            <a:chOff x="4493" y="1335"/>
            <a:chExt cx="381" cy="326"/>
          </a:xfrm>
        </p:grpSpPr>
        <p:pic>
          <p:nvPicPr>
            <p:cNvPr id="150572" name="Picture 1359" descr="desktop_computer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1335"/>
              <a:ext cx="38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573" name="Group 1360"/>
            <p:cNvGrpSpPr>
              <a:grpSpLocks/>
            </p:cNvGrpSpPr>
            <p:nvPr/>
          </p:nvGrpSpPr>
          <p:grpSpPr bwMode="auto">
            <a:xfrm>
              <a:off x="4501" y="1349"/>
              <a:ext cx="313" cy="292"/>
              <a:chOff x="4501" y="1349"/>
              <a:chExt cx="313" cy="292"/>
            </a:xfrm>
          </p:grpSpPr>
          <p:sp>
            <p:nvSpPr>
              <p:cNvPr id="131119" name="Oval 1361"/>
              <p:cNvSpPr>
                <a:spLocks noChangeArrowheads="1"/>
              </p:cNvSpPr>
              <p:nvPr/>
            </p:nvSpPr>
            <p:spPr bwMode="auto">
              <a:xfrm rot="-365081">
                <a:off x="4515" y="1540"/>
                <a:ext cx="214" cy="56"/>
              </a:xfrm>
              <a:prstGeom prst="ellips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0575" name="Freeform 1362"/>
              <p:cNvSpPr>
                <a:spLocks/>
              </p:cNvSpPr>
              <p:nvPr/>
            </p:nvSpPr>
            <p:spPr bwMode="auto">
              <a:xfrm>
                <a:off x="4536" y="1372"/>
                <a:ext cx="186" cy="157"/>
              </a:xfrm>
              <a:custGeom>
                <a:avLst/>
                <a:gdLst>
                  <a:gd name="T0" fmla="*/ 0 w 117"/>
                  <a:gd name="T1" fmla="*/ 0 h 123"/>
                  <a:gd name="T2" fmla="*/ 965 w 117"/>
                  <a:gd name="T3" fmla="*/ 8 h 123"/>
                  <a:gd name="T4" fmla="*/ 1191 w 117"/>
                  <a:gd name="T5" fmla="*/ 336 h 123"/>
                  <a:gd name="T6" fmla="*/ 240 w 117"/>
                  <a:gd name="T7" fmla="*/ 415 h 123"/>
                  <a:gd name="T8" fmla="*/ 0 w 117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" h="123">
                    <a:moveTo>
                      <a:pt x="0" y="0"/>
                    </a:moveTo>
                    <a:lnTo>
                      <a:pt x="95" y="2"/>
                    </a:lnTo>
                    <a:lnTo>
                      <a:pt x="117" y="99"/>
                    </a:lnTo>
                    <a:lnTo>
                      <a:pt x="24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0576" name="Freeform 1363"/>
              <p:cNvSpPr>
                <a:spLocks/>
              </p:cNvSpPr>
              <p:nvPr/>
            </p:nvSpPr>
            <p:spPr bwMode="auto">
              <a:xfrm>
                <a:off x="4527" y="1533"/>
                <a:ext cx="287" cy="108"/>
              </a:xfrm>
              <a:custGeom>
                <a:avLst/>
                <a:gdLst>
                  <a:gd name="T0" fmla="*/ 0 w 181"/>
                  <a:gd name="T1" fmla="*/ 170 h 84"/>
                  <a:gd name="T2" fmla="*/ 1471 w 181"/>
                  <a:gd name="T3" fmla="*/ 0 h 84"/>
                  <a:gd name="T4" fmla="*/ 1812 w 181"/>
                  <a:gd name="T5" fmla="*/ 69 h 84"/>
                  <a:gd name="T6" fmla="*/ 374 w 181"/>
                  <a:gd name="T7" fmla="*/ 296 h 84"/>
                  <a:gd name="T8" fmla="*/ 0 w 181"/>
                  <a:gd name="T9" fmla="*/ 17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" h="84">
                    <a:moveTo>
                      <a:pt x="0" y="48"/>
                    </a:moveTo>
                    <a:lnTo>
                      <a:pt x="147" y="0"/>
                    </a:lnTo>
                    <a:lnTo>
                      <a:pt x="181" y="20"/>
                    </a:lnTo>
                    <a:lnTo>
                      <a:pt x="37" y="84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0577" name="Freeform 1364"/>
              <p:cNvSpPr>
                <a:spLocks/>
              </p:cNvSpPr>
              <p:nvPr/>
            </p:nvSpPr>
            <p:spPr bwMode="auto">
              <a:xfrm>
                <a:off x="4501" y="1349"/>
                <a:ext cx="235" cy="207"/>
              </a:xfrm>
              <a:custGeom>
                <a:avLst/>
                <a:gdLst>
                  <a:gd name="T0" fmla="*/ 0 w 148"/>
                  <a:gd name="T1" fmla="*/ 0 h 162"/>
                  <a:gd name="T2" fmla="*/ 1273 w 148"/>
                  <a:gd name="T3" fmla="*/ 40 h 162"/>
                  <a:gd name="T4" fmla="*/ 1493 w 148"/>
                  <a:gd name="T5" fmla="*/ 429 h 162"/>
                  <a:gd name="T6" fmla="*/ 376 w 148"/>
                  <a:gd name="T7" fmla="*/ 553 h 162"/>
                  <a:gd name="T8" fmla="*/ 0 w 148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162">
                    <a:moveTo>
                      <a:pt x="0" y="0"/>
                    </a:moveTo>
                    <a:lnTo>
                      <a:pt x="126" y="12"/>
                    </a:lnTo>
                    <a:lnTo>
                      <a:pt x="148" y="126"/>
                    </a:lnTo>
                    <a:lnTo>
                      <a:pt x="37" y="1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0578" name="Freeform 1365"/>
              <p:cNvSpPr>
                <a:spLocks/>
              </p:cNvSpPr>
              <p:nvPr/>
            </p:nvSpPr>
            <p:spPr bwMode="auto">
              <a:xfrm>
                <a:off x="4553" y="1380"/>
                <a:ext cx="132" cy="96"/>
              </a:xfrm>
              <a:custGeom>
                <a:avLst/>
                <a:gdLst>
                  <a:gd name="T0" fmla="*/ 0 w 83"/>
                  <a:gd name="T1" fmla="*/ 0 h 75"/>
                  <a:gd name="T2" fmla="*/ 792 w 83"/>
                  <a:gd name="T3" fmla="*/ 10 h 75"/>
                  <a:gd name="T4" fmla="*/ 313 w 83"/>
                  <a:gd name="T5" fmla="*/ 65 h 75"/>
                  <a:gd name="T6" fmla="*/ 102 w 83"/>
                  <a:gd name="T7" fmla="*/ 247 h 75"/>
                  <a:gd name="T8" fmla="*/ 0 w 83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75">
                    <a:moveTo>
                      <a:pt x="0" y="0"/>
                    </a:moveTo>
                    <a:lnTo>
                      <a:pt x="78" y="3"/>
                    </a:lnTo>
                    <a:cubicBezTo>
                      <a:pt x="83" y="6"/>
                      <a:pt x="54" y="0"/>
                      <a:pt x="31" y="19"/>
                    </a:cubicBezTo>
                    <a:cubicBezTo>
                      <a:pt x="8" y="38"/>
                      <a:pt x="15" y="75"/>
                      <a:pt x="10" y="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50554" name="Group 1366"/>
          <p:cNvGrpSpPr>
            <a:grpSpLocks/>
          </p:cNvGrpSpPr>
          <p:nvPr/>
        </p:nvGrpSpPr>
        <p:grpSpPr bwMode="auto">
          <a:xfrm>
            <a:off x="2284413" y="5654675"/>
            <a:ext cx="350837" cy="303213"/>
            <a:chOff x="4493" y="1335"/>
            <a:chExt cx="381" cy="326"/>
          </a:xfrm>
        </p:grpSpPr>
        <p:pic>
          <p:nvPicPr>
            <p:cNvPr id="150565" name="Picture 1367" descr="desktop_computer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1335"/>
              <a:ext cx="38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566" name="Group 1368"/>
            <p:cNvGrpSpPr>
              <a:grpSpLocks/>
            </p:cNvGrpSpPr>
            <p:nvPr/>
          </p:nvGrpSpPr>
          <p:grpSpPr bwMode="auto">
            <a:xfrm>
              <a:off x="4501" y="1349"/>
              <a:ext cx="313" cy="292"/>
              <a:chOff x="4501" y="1349"/>
              <a:chExt cx="313" cy="292"/>
            </a:xfrm>
          </p:grpSpPr>
          <p:sp>
            <p:nvSpPr>
              <p:cNvPr id="131112" name="Oval 1369"/>
              <p:cNvSpPr>
                <a:spLocks noChangeArrowheads="1"/>
              </p:cNvSpPr>
              <p:nvPr/>
            </p:nvSpPr>
            <p:spPr bwMode="auto">
              <a:xfrm rot="-365081">
                <a:off x="4515" y="1540"/>
                <a:ext cx="214" cy="56"/>
              </a:xfrm>
              <a:prstGeom prst="ellips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0568" name="Freeform 1370"/>
              <p:cNvSpPr>
                <a:spLocks/>
              </p:cNvSpPr>
              <p:nvPr/>
            </p:nvSpPr>
            <p:spPr bwMode="auto">
              <a:xfrm>
                <a:off x="4536" y="1372"/>
                <a:ext cx="186" cy="157"/>
              </a:xfrm>
              <a:custGeom>
                <a:avLst/>
                <a:gdLst>
                  <a:gd name="T0" fmla="*/ 0 w 117"/>
                  <a:gd name="T1" fmla="*/ 0 h 123"/>
                  <a:gd name="T2" fmla="*/ 965 w 117"/>
                  <a:gd name="T3" fmla="*/ 8 h 123"/>
                  <a:gd name="T4" fmla="*/ 1191 w 117"/>
                  <a:gd name="T5" fmla="*/ 336 h 123"/>
                  <a:gd name="T6" fmla="*/ 240 w 117"/>
                  <a:gd name="T7" fmla="*/ 415 h 123"/>
                  <a:gd name="T8" fmla="*/ 0 w 117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" h="123">
                    <a:moveTo>
                      <a:pt x="0" y="0"/>
                    </a:moveTo>
                    <a:lnTo>
                      <a:pt x="95" y="2"/>
                    </a:lnTo>
                    <a:lnTo>
                      <a:pt x="117" y="99"/>
                    </a:lnTo>
                    <a:lnTo>
                      <a:pt x="24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0569" name="Freeform 1371"/>
              <p:cNvSpPr>
                <a:spLocks/>
              </p:cNvSpPr>
              <p:nvPr/>
            </p:nvSpPr>
            <p:spPr bwMode="auto">
              <a:xfrm>
                <a:off x="4527" y="1533"/>
                <a:ext cx="287" cy="108"/>
              </a:xfrm>
              <a:custGeom>
                <a:avLst/>
                <a:gdLst>
                  <a:gd name="T0" fmla="*/ 0 w 181"/>
                  <a:gd name="T1" fmla="*/ 170 h 84"/>
                  <a:gd name="T2" fmla="*/ 1471 w 181"/>
                  <a:gd name="T3" fmla="*/ 0 h 84"/>
                  <a:gd name="T4" fmla="*/ 1812 w 181"/>
                  <a:gd name="T5" fmla="*/ 69 h 84"/>
                  <a:gd name="T6" fmla="*/ 374 w 181"/>
                  <a:gd name="T7" fmla="*/ 296 h 84"/>
                  <a:gd name="T8" fmla="*/ 0 w 181"/>
                  <a:gd name="T9" fmla="*/ 17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" h="84">
                    <a:moveTo>
                      <a:pt x="0" y="48"/>
                    </a:moveTo>
                    <a:lnTo>
                      <a:pt x="147" y="0"/>
                    </a:lnTo>
                    <a:lnTo>
                      <a:pt x="181" y="20"/>
                    </a:lnTo>
                    <a:lnTo>
                      <a:pt x="37" y="84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0570" name="Freeform 1372"/>
              <p:cNvSpPr>
                <a:spLocks/>
              </p:cNvSpPr>
              <p:nvPr/>
            </p:nvSpPr>
            <p:spPr bwMode="auto">
              <a:xfrm>
                <a:off x="4501" y="1349"/>
                <a:ext cx="235" cy="207"/>
              </a:xfrm>
              <a:custGeom>
                <a:avLst/>
                <a:gdLst>
                  <a:gd name="T0" fmla="*/ 0 w 148"/>
                  <a:gd name="T1" fmla="*/ 0 h 162"/>
                  <a:gd name="T2" fmla="*/ 1273 w 148"/>
                  <a:gd name="T3" fmla="*/ 40 h 162"/>
                  <a:gd name="T4" fmla="*/ 1493 w 148"/>
                  <a:gd name="T5" fmla="*/ 429 h 162"/>
                  <a:gd name="T6" fmla="*/ 376 w 148"/>
                  <a:gd name="T7" fmla="*/ 553 h 162"/>
                  <a:gd name="T8" fmla="*/ 0 w 148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162">
                    <a:moveTo>
                      <a:pt x="0" y="0"/>
                    </a:moveTo>
                    <a:lnTo>
                      <a:pt x="126" y="12"/>
                    </a:lnTo>
                    <a:lnTo>
                      <a:pt x="148" y="126"/>
                    </a:lnTo>
                    <a:lnTo>
                      <a:pt x="37" y="1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0571" name="Freeform 1373"/>
              <p:cNvSpPr>
                <a:spLocks/>
              </p:cNvSpPr>
              <p:nvPr/>
            </p:nvSpPr>
            <p:spPr bwMode="auto">
              <a:xfrm>
                <a:off x="4553" y="1380"/>
                <a:ext cx="132" cy="96"/>
              </a:xfrm>
              <a:custGeom>
                <a:avLst/>
                <a:gdLst>
                  <a:gd name="T0" fmla="*/ 0 w 83"/>
                  <a:gd name="T1" fmla="*/ 0 h 75"/>
                  <a:gd name="T2" fmla="*/ 792 w 83"/>
                  <a:gd name="T3" fmla="*/ 10 h 75"/>
                  <a:gd name="T4" fmla="*/ 313 w 83"/>
                  <a:gd name="T5" fmla="*/ 65 h 75"/>
                  <a:gd name="T6" fmla="*/ 102 w 83"/>
                  <a:gd name="T7" fmla="*/ 247 h 75"/>
                  <a:gd name="T8" fmla="*/ 0 w 83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75">
                    <a:moveTo>
                      <a:pt x="0" y="0"/>
                    </a:moveTo>
                    <a:lnTo>
                      <a:pt x="78" y="3"/>
                    </a:lnTo>
                    <a:cubicBezTo>
                      <a:pt x="83" y="6"/>
                      <a:pt x="54" y="0"/>
                      <a:pt x="31" y="19"/>
                    </a:cubicBezTo>
                    <a:cubicBezTo>
                      <a:pt x="8" y="38"/>
                      <a:pt x="15" y="75"/>
                      <a:pt x="10" y="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50555" name="Group 1399"/>
          <p:cNvGrpSpPr>
            <a:grpSpLocks/>
          </p:cNvGrpSpPr>
          <p:nvPr/>
        </p:nvGrpSpPr>
        <p:grpSpPr bwMode="auto">
          <a:xfrm>
            <a:off x="2892425" y="3959225"/>
            <a:ext cx="350838" cy="303213"/>
            <a:chOff x="4493" y="1335"/>
            <a:chExt cx="381" cy="326"/>
          </a:xfrm>
        </p:grpSpPr>
        <p:pic>
          <p:nvPicPr>
            <p:cNvPr id="150558" name="Picture 1400" descr="desktop_computer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1335"/>
              <a:ext cx="38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559" name="Group 1401"/>
            <p:cNvGrpSpPr>
              <a:grpSpLocks/>
            </p:cNvGrpSpPr>
            <p:nvPr/>
          </p:nvGrpSpPr>
          <p:grpSpPr bwMode="auto">
            <a:xfrm>
              <a:off x="4501" y="1349"/>
              <a:ext cx="313" cy="292"/>
              <a:chOff x="4501" y="1349"/>
              <a:chExt cx="313" cy="292"/>
            </a:xfrm>
          </p:grpSpPr>
          <p:sp>
            <p:nvSpPr>
              <p:cNvPr id="131105" name="Oval 1402"/>
              <p:cNvSpPr>
                <a:spLocks noChangeArrowheads="1"/>
              </p:cNvSpPr>
              <p:nvPr/>
            </p:nvSpPr>
            <p:spPr bwMode="auto">
              <a:xfrm rot="-365081">
                <a:off x="4515" y="1540"/>
                <a:ext cx="214" cy="56"/>
              </a:xfrm>
              <a:prstGeom prst="ellips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0561" name="Freeform 1403"/>
              <p:cNvSpPr>
                <a:spLocks/>
              </p:cNvSpPr>
              <p:nvPr/>
            </p:nvSpPr>
            <p:spPr bwMode="auto">
              <a:xfrm>
                <a:off x="4536" y="1372"/>
                <a:ext cx="186" cy="157"/>
              </a:xfrm>
              <a:custGeom>
                <a:avLst/>
                <a:gdLst>
                  <a:gd name="T0" fmla="*/ 0 w 117"/>
                  <a:gd name="T1" fmla="*/ 0 h 123"/>
                  <a:gd name="T2" fmla="*/ 965 w 117"/>
                  <a:gd name="T3" fmla="*/ 8 h 123"/>
                  <a:gd name="T4" fmla="*/ 1191 w 117"/>
                  <a:gd name="T5" fmla="*/ 336 h 123"/>
                  <a:gd name="T6" fmla="*/ 240 w 117"/>
                  <a:gd name="T7" fmla="*/ 415 h 123"/>
                  <a:gd name="T8" fmla="*/ 0 w 117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" h="123">
                    <a:moveTo>
                      <a:pt x="0" y="0"/>
                    </a:moveTo>
                    <a:lnTo>
                      <a:pt x="95" y="2"/>
                    </a:lnTo>
                    <a:lnTo>
                      <a:pt x="117" y="99"/>
                    </a:lnTo>
                    <a:lnTo>
                      <a:pt x="24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0562" name="Freeform 1404"/>
              <p:cNvSpPr>
                <a:spLocks/>
              </p:cNvSpPr>
              <p:nvPr/>
            </p:nvSpPr>
            <p:spPr bwMode="auto">
              <a:xfrm>
                <a:off x="4527" y="1533"/>
                <a:ext cx="287" cy="108"/>
              </a:xfrm>
              <a:custGeom>
                <a:avLst/>
                <a:gdLst>
                  <a:gd name="T0" fmla="*/ 0 w 181"/>
                  <a:gd name="T1" fmla="*/ 170 h 84"/>
                  <a:gd name="T2" fmla="*/ 1471 w 181"/>
                  <a:gd name="T3" fmla="*/ 0 h 84"/>
                  <a:gd name="T4" fmla="*/ 1812 w 181"/>
                  <a:gd name="T5" fmla="*/ 69 h 84"/>
                  <a:gd name="T6" fmla="*/ 374 w 181"/>
                  <a:gd name="T7" fmla="*/ 296 h 84"/>
                  <a:gd name="T8" fmla="*/ 0 w 181"/>
                  <a:gd name="T9" fmla="*/ 17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" h="84">
                    <a:moveTo>
                      <a:pt x="0" y="48"/>
                    </a:moveTo>
                    <a:lnTo>
                      <a:pt x="147" y="0"/>
                    </a:lnTo>
                    <a:lnTo>
                      <a:pt x="181" y="20"/>
                    </a:lnTo>
                    <a:lnTo>
                      <a:pt x="37" y="84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0563" name="Freeform 1405"/>
              <p:cNvSpPr>
                <a:spLocks/>
              </p:cNvSpPr>
              <p:nvPr/>
            </p:nvSpPr>
            <p:spPr bwMode="auto">
              <a:xfrm>
                <a:off x="4501" y="1349"/>
                <a:ext cx="235" cy="207"/>
              </a:xfrm>
              <a:custGeom>
                <a:avLst/>
                <a:gdLst>
                  <a:gd name="T0" fmla="*/ 0 w 148"/>
                  <a:gd name="T1" fmla="*/ 0 h 162"/>
                  <a:gd name="T2" fmla="*/ 1273 w 148"/>
                  <a:gd name="T3" fmla="*/ 40 h 162"/>
                  <a:gd name="T4" fmla="*/ 1493 w 148"/>
                  <a:gd name="T5" fmla="*/ 429 h 162"/>
                  <a:gd name="T6" fmla="*/ 376 w 148"/>
                  <a:gd name="T7" fmla="*/ 553 h 162"/>
                  <a:gd name="T8" fmla="*/ 0 w 148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162">
                    <a:moveTo>
                      <a:pt x="0" y="0"/>
                    </a:moveTo>
                    <a:lnTo>
                      <a:pt x="126" y="12"/>
                    </a:lnTo>
                    <a:lnTo>
                      <a:pt x="148" y="126"/>
                    </a:lnTo>
                    <a:lnTo>
                      <a:pt x="37" y="1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0564" name="Freeform 1406"/>
              <p:cNvSpPr>
                <a:spLocks/>
              </p:cNvSpPr>
              <p:nvPr/>
            </p:nvSpPr>
            <p:spPr bwMode="auto">
              <a:xfrm>
                <a:off x="4553" y="1380"/>
                <a:ext cx="132" cy="96"/>
              </a:xfrm>
              <a:custGeom>
                <a:avLst/>
                <a:gdLst>
                  <a:gd name="T0" fmla="*/ 0 w 83"/>
                  <a:gd name="T1" fmla="*/ 0 h 75"/>
                  <a:gd name="T2" fmla="*/ 792 w 83"/>
                  <a:gd name="T3" fmla="*/ 10 h 75"/>
                  <a:gd name="T4" fmla="*/ 313 w 83"/>
                  <a:gd name="T5" fmla="*/ 65 h 75"/>
                  <a:gd name="T6" fmla="*/ 102 w 83"/>
                  <a:gd name="T7" fmla="*/ 247 h 75"/>
                  <a:gd name="T8" fmla="*/ 0 w 83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75">
                    <a:moveTo>
                      <a:pt x="0" y="0"/>
                    </a:moveTo>
                    <a:lnTo>
                      <a:pt x="78" y="3"/>
                    </a:lnTo>
                    <a:cubicBezTo>
                      <a:pt x="83" y="6"/>
                      <a:pt x="54" y="0"/>
                      <a:pt x="31" y="19"/>
                    </a:cubicBezTo>
                    <a:cubicBezTo>
                      <a:pt x="8" y="38"/>
                      <a:pt x="15" y="75"/>
                      <a:pt x="10" y="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30938" name="Rectangle 1530"/>
          <p:cNvSpPr>
            <a:spLocks noChangeArrowheads="1"/>
          </p:cNvSpPr>
          <p:nvPr/>
        </p:nvSpPr>
        <p:spPr bwMode="auto">
          <a:xfrm>
            <a:off x="476250" y="2778125"/>
            <a:ext cx="63785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>
              <a:latin typeface="Gill Sans MT" charset="0"/>
              <a:cs typeface="+mn-cs"/>
            </a:endParaRPr>
          </a:p>
        </p:txBody>
      </p:sp>
      <p:sp>
        <p:nvSpPr>
          <p:cNvPr id="530940" name="Rectangle 1532"/>
          <p:cNvSpPr>
            <a:spLocks noChangeArrowheads="1"/>
          </p:cNvSpPr>
          <p:nvPr/>
        </p:nvSpPr>
        <p:spPr bwMode="auto">
          <a:xfrm>
            <a:off x="466725" y="2335213"/>
            <a:ext cx="670242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400">
              <a:latin typeface="Gill Sans MT" charset="0"/>
              <a:cs typeface="+mn-cs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source-based:</a:t>
            </a:r>
            <a:r>
              <a:rPr lang="en-US" sz="2800">
                <a:latin typeface="Gill Sans MT" charset="0"/>
                <a:cs typeface="+mn-cs"/>
              </a:rPr>
              <a:t> </a:t>
            </a:r>
            <a:r>
              <a:rPr lang="en-US" sz="2000">
                <a:latin typeface="Gill Sans MT" charset="0"/>
                <a:cs typeface="+mn-cs"/>
              </a:rPr>
              <a:t>different tree from each sender to rcvrs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3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938" grpId="0"/>
      <p:bldP spid="530940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3209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BC70E4BB-EE29-6745-A6E2-E96920552C0A}" type="slidenum">
              <a:rPr lang="en-US" smtClean="0">
                <a:latin typeface="Tahoma" charset="0"/>
              </a:rPr>
              <a:pPr>
                <a:defRPr/>
              </a:pPr>
              <a:t>133</a:t>
            </a:fld>
            <a:endParaRPr lang="en-US" smtClean="0">
              <a:latin typeface="Tahoma" charset="0"/>
            </a:endParaRPr>
          </a:p>
        </p:txBody>
      </p:sp>
      <p:pic>
        <p:nvPicPr>
          <p:cNvPr id="152579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77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1788"/>
            <a:ext cx="8229600" cy="6858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Approaches for building mcast trees</a:t>
            </a:r>
          </a:p>
        </p:txBody>
      </p:sp>
      <p:sp>
        <p:nvSpPr>
          <p:cNvPr id="132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1275"/>
            <a:ext cx="7772400" cy="3048000"/>
          </a:xfrm>
        </p:spPr>
        <p:txBody>
          <a:bodyPr lIns="92075" tIns="46038" rIns="92075" bIns="46038"/>
          <a:lstStyle/>
          <a:p>
            <a:pPr>
              <a:buFont typeface="Wingdings" charset="0"/>
              <a:buNone/>
              <a:defRPr/>
            </a:pPr>
            <a:r>
              <a:rPr lang="en-US">
                <a:latin typeface="Gill Sans MT" charset="0"/>
                <a:cs typeface="+mn-cs"/>
              </a:rPr>
              <a:t>approaches: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source-based tree:</a:t>
            </a:r>
            <a:r>
              <a:rPr lang="en-US">
                <a:latin typeface="Gill Sans MT" charset="0"/>
                <a:cs typeface="+mn-cs"/>
              </a:rPr>
              <a:t> one tree per source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shortest path trees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reverse path forwarding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group-shared tree:</a:t>
            </a:r>
            <a:r>
              <a:rPr lang="en-US">
                <a:latin typeface="Gill Sans MT" charset="0"/>
                <a:cs typeface="+mn-cs"/>
              </a:rPr>
              <a:t> group uses one tree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minimal spanning (Steiner) 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center-based trees</a:t>
            </a:r>
          </a:p>
        </p:txBody>
      </p:sp>
      <p:sp>
        <p:nvSpPr>
          <p:cNvPr id="132103" name="Rectangle 4"/>
          <p:cNvSpPr>
            <a:spLocks noChangeArrowheads="1"/>
          </p:cNvSpPr>
          <p:nvPr/>
        </p:nvSpPr>
        <p:spPr bwMode="auto">
          <a:xfrm>
            <a:off x="533400" y="4611688"/>
            <a:ext cx="8305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>
                <a:cs typeface="+mn-cs"/>
              </a:rPr>
              <a:t>…we first look at basic approaches, then specific protocols adopting these approaches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3312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744D397-B369-4541-A0AB-3E06AF5B7037}" type="slidenum">
              <a:rPr lang="en-US" smtClean="0">
                <a:latin typeface="Tahoma" charset="0"/>
              </a:rPr>
              <a:pPr>
                <a:defRPr/>
              </a:pPr>
              <a:t>134</a:t>
            </a:fld>
            <a:endParaRPr lang="en-US" smtClean="0">
              <a:latin typeface="Tahoma" charset="0"/>
            </a:endParaRPr>
          </a:p>
        </p:txBody>
      </p:sp>
      <p:pic>
        <p:nvPicPr>
          <p:cNvPr id="154627" name="Picture 25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775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Shortest path tree</a:t>
            </a:r>
          </a:p>
        </p:txBody>
      </p:sp>
      <p:sp>
        <p:nvSpPr>
          <p:cNvPr id="133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924800" cy="14478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mcast forwarding tree: tree of shortest path routes from source to all receivers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Dijkstra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>
                <a:latin typeface="Gill Sans MT" charset="0"/>
              </a:rPr>
              <a:t>s algorithm</a:t>
            </a:r>
          </a:p>
        </p:txBody>
      </p:sp>
      <p:grpSp>
        <p:nvGrpSpPr>
          <p:cNvPr id="154630" name="Group 221"/>
          <p:cNvGrpSpPr>
            <a:grpSpLocks/>
          </p:cNvGrpSpPr>
          <p:nvPr/>
        </p:nvGrpSpPr>
        <p:grpSpPr bwMode="auto">
          <a:xfrm>
            <a:off x="5389563" y="3735388"/>
            <a:ext cx="569912" cy="222250"/>
            <a:chOff x="3600" y="219"/>
            <a:chExt cx="360" cy="175"/>
          </a:xfrm>
        </p:grpSpPr>
        <p:sp>
          <p:nvSpPr>
            <p:cNvPr id="133279" name="Oval 222"/>
            <p:cNvSpPr>
              <a:spLocks noChangeArrowheads="1"/>
            </p:cNvSpPr>
            <p:nvPr/>
          </p:nvSpPr>
          <p:spPr bwMode="auto">
            <a:xfrm>
              <a:off x="3603" y="297"/>
              <a:ext cx="357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80" name="Line 2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81" name="Line 2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82" name="Rectangle 22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3283" name="Oval 2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54787" name="Group 2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3289" name="Line 2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90" name="Line 2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91" name="Line 2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4788" name="Group 2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3286" name="Line 2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87" name="Line 2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88" name="Line 2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54631" name="Group 235"/>
          <p:cNvGrpSpPr>
            <a:grpSpLocks/>
          </p:cNvGrpSpPr>
          <p:nvPr/>
        </p:nvGrpSpPr>
        <p:grpSpPr bwMode="auto">
          <a:xfrm>
            <a:off x="5399088" y="4529138"/>
            <a:ext cx="547687" cy="233362"/>
            <a:chOff x="3600" y="219"/>
            <a:chExt cx="360" cy="175"/>
          </a:xfrm>
        </p:grpSpPr>
        <p:sp>
          <p:nvSpPr>
            <p:cNvPr id="133266" name="Oval 23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67" name="Line 2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68" name="Line 2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69" name="Rectangle 239"/>
            <p:cNvSpPr>
              <a:spLocks noChangeArrowheads="1"/>
            </p:cNvSpPr>
            <p:nvPr/>
          </p:nvSpPr>
          <p:spPr bwMode="auto">
            <a:xfrm>
              <a:off x="3603" y="289"/>
              <a:ext cx="354" cy="5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33270" name="Oval 2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54774" name="Group 2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3276" name="Line 2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77" name="Line 24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78" name="Line 2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4775" name="Group 2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3273" name="Line 24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74" name="Line 2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75" name="Line 24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33129" name="Line 249"/>
          <p:cNvSpPr>
            <a:spLocks noChangeShapeType="1"/>
          </p:cNvSpPr>
          <p:nvPr/>
        </p:nvSpPr>
        <p:spPr bwMode="auto">
          <a:xfrm>
            <a:off x="5340350" y="5472113"/>
            <a:ext cx="596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4633" name="Group 250"/>
          <p:cNvGrpSpPr>
            <a:grpSpLocks/>
          </p:cNvGrpSpPr>
          <p:nvPr/>
        </p:nvGrpSpPr>
        <p:grpSpPr bwMode="auto">
          <a:xfrm>
            <a:off x="5507038" y="5095875"/>
            <a:ext cx="317500" cy="366713"/>
            <a:chOff x="2619" y="2440"/>
            <a:chExt cx="200" cy="231"/>
          </a:xfrm>
        </p:grpSpPr>
        <p:sp>
          <p:nvSpPr>
            <p:cNvPr id="133264" name="Text Box 251"/>
            <p:cNvSpPr txBox="1">
              <a:spLocks noChangeArrowheads="1"/>
            </p:cNvSpPr>
            <p:nvPr/>
          </p:nvSpPr>
          <p:spPr bwMode="auto">
            <a:xfrm>
              <a:off x="2629" y="2440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FF0000"/>
                  </a:solidFill>
                  <a:cs typeface="+mn-cs"/>
                </a:rPr>
                <a:t>i</a:t>
              </a:r>
            </a:p>
          </p:txBody>
        </p:sp>
        <p:sp>
          <p:nvSpPr>
            <p:cNvPr id="133265" name="Oval 252"/>
            <p:cNvSpPr>
              <a:spLocks noChangeArrowheads="1"/>
            </p:cNvSpPr>
            <p:nvPr/>
          </p:nvSpPr>
          <p:spPr bwMode="auto">
            <a:xfrm>
              <a:off x="2619" y="2461"/>
              <a:ext cx="200" cy="2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3131" name="Text Box 253"/>
          <p:cNvSpPr txBox="1">
            <a:spLocks noChangeArrowheads="1"/>
          </p:cNvSpPr>
          <p:nvPr/>
        </p:nvSpPr>
        <p:spPr bwMode="auto">
          <a:xfrm>
            <a:off x="5991225" y="3498850"/>
            <a:ext cx="219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router with attached</a:t>
            </a:r>
          </a:p>
          <a:p>
            <a:pPr>
              <a:defRPr/>
            </a:pPr>
            <a:r>
              <a:rPr lang="en-US" smtClean="0">
                <a:cs typeface="+mn-cs"/>
              </a:rPr>
              <a:t>group member</a:t>
            </a:r>
          </a:p>
        </p:txBody>
      </p:sp>
      <p:sp>
        <p:nvSpPr>
          <p:cNvPr id="133132" name="Text Box 254"/>
          <p:cNvSpPr txBox="1">
            <a:spLocks noChangeArrowheads="1"/>
          </p:cNvSpPr>
          <p:nvPr/>
        </p:nvSpPr>
        <p:spPr bwMode="auto">
          <a:xfrm>
            <a:off x="5978525" y="4343400"/>
            <a:ext cx="250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router with no attached</a:t>
            </a:r>
          </a:p>
          <a:p>
            <a:pPr>
              <a:defRPr/>
            </a:pPr>
            <a:r>
              <a:rPr lang="en-US" smtClean="0">
                <a:cs typeface="+mn-cs"/>
              </a:rPr>
              <a:t>group member</a:t>
            </a:r>
          </a:p>
        </p:txBody>
      </p:sp>
      <p:sp>
        <p:nvSpPr>
          <p:cNvPr id="133133" name="Text Box 255"/>
          <p:cNvSpPr txBox="1">
            <a:spLocks noChangeArrowheads="1"/>
          </p:cNvSpPr>
          <p:nvPr/>
        </p:nvSpPr>
        <p:spPr bwMode="auto">
          <a:xfrm>
            <a:off x="5964238" y="5018088"/>
            <a:ext cx="2609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link used for forwarding,</a:t>
            </a:r>
          </a:p>
          <a:p>
            <a:pPr>
              <a:defRPr/>
            </a:pPr>
            <a:r>
              <a:rPr lang="en-US" smtClean="0">
                <a:cs typeface="+mn-cs"/>
              </a:rPr>
              <a:t>i indicates order link</a:t>
            </a:r>
          </a:p>
          <a:p>
            <a:pPr>
              <a:defRPr/>
            </a:pPr>
            <a:r>
              <a:rPr lang="en-US" smtClean="0">
                <a:cs typeface="+mn-cs"/>
              </a:rPr>
              <a:t>added by algorithm</a:t>
            </a:r>
          </a:p>
        </p:txBody>
      </p:sp>
      <p:sp>
        <p:nvSpPr>
          <p:cNvPr id="133134" name="Text Box 256"/>
          <p:cNvSpPr txBox="1">
            <a:spLocks noChangeArrowheads="1"/>
          </p:cNvSpPr>
          <p:nvPr/>
        </p:nvSpPr>
        <p:spPr bwMode="auto">
          <a:xfrm>
            <a:off x="5286375" y="29845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LEGEND</a:t>
            </a:r>
          </a:p>
        </p:txBody>
      </p:sp>
      <p:grpSp>
        <p:nvGrpSpPr>
          <p:cNvPr id="154638" name="Group 295"/>
          <p:cNvGrpSpPr>
            <a:grpSpLocks/>
          </p:cNvGrpSpPr>
          <p:nvPr/>
        </p:nvGrpSpPr>
        <p:grpSpPr bwMode="auto">
          <a:xfrm>
            <a:off x="5375275" y="3651250"/>
            <a:ext cx="636588" cy="358775"/>
            <a:chOff x="4396" y="1245"/>
            <a:chExt cx="672" cy="248"/>
          </a:xfrm>
        </p:grpSpPr>
        <p:sp>
          <p:nvSpPr>
            <p:cNvPr id="15475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5476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5476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54762" name="Group 29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4765" name="Freeform 3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6" name="Freeform 3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60" name="Line 302"/>
            <p:cNvSpPr>
              <a:spLocks noChangeShapeType="1"/>
            </p:cNvSpPr>
            <p:nvPr/>
          </p:nvSpPr>
          <p:spPr bwMode="auto">
            <a:xfrm>
              <a:off x="4399" y="1321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61" name="Line 303"/>
            <p:cNvSpPr>
              <a:spLocks noChangeShapeType="1"/>
            </p:cNvSpPr>
            <p:nvPr/>
          </p:nvSpPr>
          <p:spPr bwMode="auto">
            <a:xfrm>
              <a:off x="5063" y="1326"/>
              <a:ext cx="0" cy="1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54639" name="Group 304"/>
          <p:cNvGrpSpPr>
            <a:grpSpLocks/>
          </p:cNvGrpSpPr>
          <p:nvPr/>
        </p:nvGrpSpPr>
        <p:grpSpPr bwMode="auto">
          <a:xfrm>
            <a:off x="5360988" y="4452938"/>
            <a:ext cx="619125" cy="368300"/>
            <a:chOff x="4396" y="1245"/>
            <a:chExt cx="672" cy="248"/>
          </a:xfrm>
        </p:grpSpPr>
        <p:sp>
          <p:nvSpPr>
            <p:cNvPr id="15475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5475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5475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54754" name="Group 30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4757" name="Freeform 3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8" name="Freeform 3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52" name="Line 311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253" name="Line 31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54640" name="Group 401"/>
          <p:cNvGrpSpPr>
            <a:grpSpLocks/>
          </p:cNvGrpSpPr>
          <p:nvPr/>
        </p:nvGrpSpPr>
        <p:grpSpPr bwMode="auto">
          <a:xfrm>
            <a:off x="993775" y="3011488"/>
            <a:ext cx="3836988" cy="2868612"/>
            <a:chOff x="626" y="1897"/>
            <a:chExt cx="2417" cy="1807"/>
          </a:xfrm>
        </p:grpSpPr>
        <p:sp>
          <p:nvSpPr>
            <p:cNvPr id="133138" name="Line 2"/>
            <p:cNvSpPr>
              <a:spLocks noChangeShapeType="1"/>
            </p:cNvSpPr>
            <p:nvPr/>
          </p:nvSpPr>
          <p:spPr bwMode="auto">
            <a:xfrm>
              <a:off x="2560" y="3106"/>
              <a:ext cx="253" cy="4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139" name="Line 5"/>
            <p:cNvSpPr>
              <a:spLocks noChangeShapeType="1"/>
            </p:cNvSpPr>
            <p:nvPr/>
          </p:nvSpPr>
          <p:spPr bwMode="auto">
            <a:xfrm flipV="1">
              <a:off x="1677" y="2567"/>
              <a:ext cx="860" cy="2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140" name="Line 6"/>
            <p:cNvSpPr>
              <a:spLocks noChangeShapeType="1"/>
            </p:cNvSpPr>
            <p:nvPr/>
          </p:nvSpPr>
          <p:spPr bwMode="auto">
            <a:xfrm>
              <a:off x="1510" y="2767"/>
              <a:ext cx="537" cy="6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141" name="Line 7"/>
            <p:cNvSpPr>
              <a:spLocks noChangeShapeType="1"/>
            </p:cNvSpPr>
            <p:nvPr/>
          </p:nvSpPr>
          <p:spPr bwMode="auto">
            <a:xfrm>
              <a:off x="1880" y="2291"/>
              <a:ext cx="626" cy="2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142" name="Line 8"/>
            <p:cNvSpPr>
              <a:spLocks noChangeShapeType="1"/>
            </p:cNvSpPr>
            <p:nvPr/>
          </p:nvSpPr>
          <p:spPr bwMode="auto">
            <a:xfrm flipV="1">
              <a:off x="2214" y="3124"/>
              <a:ext cx="339" cy="2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143" name="Line 9"/>
            <p:cNvSpPr>
              <a:spLocks noChangeShapeType="1"/>
            </p:cNvSpPr>
            <p:nvPr/>
          </p:nvSpPr>
          <p:spPr bwMode="auto">
            <a:xfrm>
              <a:off x="2543" y="2634"/>
              <a:ext cx="0" cy="4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144" name="Line 10"/>
            <p:cNvSpPr>
              <a:spLocks noChangeShapeType="1"/>
            </p:cNvSpPr>
            <p:nvPr/>
          </p:nvSpPr>
          <p:spPr bwMode="auto">
            <a:xfrm>
              <a:off x="1307" y="3415"/>
              <a:ext cx="6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145" name="Line 11"/>
            <p:cNvSpPr>
              <a:spLocks noChangeShapeType="1"/>
            </p:cNvSpPr>
            <p:nvPr/>
          </p:nvSpPr>
          <p:spPr bwMode="auto">
            <a:xfrm flipH="1">
              <a:off x="1223" y="2834"/>
              <a:ext cx="235" cy="53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146" name="Line 12"/>
            <p:cNvSpPr>
              <a:spLocks noChangeShapeType="1"/>
            </p:cNvSpPr>
            <p:nvPr/>
          </p:nvSpPr>
          <p:spPr bwMode="auto">
            <a:xfrm flipH="1">
              <a:off x="1505" y="2300"/>
              <a:ext cx="219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54650" name="Group 165"/>
            <p:cNvGrpSpPr>
              <a:grpSpLocks/>
            </p:cNvGrpSpPr>
            <p:nvPr/>
          </p:nvGrpSpPr>
          <p:grpSpPr bwMode="auto">
            <a:xfrm rot="10800000">
              <a:off x="1465" y="2126"/>
              <a:ext cx="510" cy="104"/>
              <a:chOff x="1450" y="3513"/>
              <a:chExt cx="391" cy="88"/>
            </a:xfrm>
          </p:grpSpPr>
          <p:sp>
            <p:nvSpPr>
              <p:cNvPr id="154749" name="Freeform 166"/>
              <p:cNvSpPr>
                <a:spLocks/>
              </p:cNvSpPr>
              <p:nvPr/>
            </p:nvSpPr>
            <p:spPr bwMode="auto">
              <a:xfrm flipV="1">
                <a:off x="1450" y="3574"/>
                <a:ext cx="391" cy="27"/>
              </a:xfrm>
              <a:custGeom>
                <a:avLst/>
                <a:gdLst>
                  <a:gd name="T0" fmla="*/ 0 w 720"/>
                  <a:gd name="T1" fmla="*/ 0 h 56"/>
                  <a:gd name="T2" fmla="*/ 0 w 720"/>
                  <a:gd name="T3" fmla="*/ 1 h 56"/>
                  <a:gd name="T4" fmla="*/ 34 w 720"/>
                  <a:gd name="T5" fmla="*/ 1 h 56"/>
                  <a:gd name="T6" fmla="*/ 34 w 720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0" h="56">
                    <a:moveTo>
                      <a:pt x="0" y="0"/>
                    </a:moveTo>
                    <a:lnTo>
                      <a:pt x="0" y="56"/>
                    </a:lnTo>
                    <a:lnTo>
                      <a:pt x="720" y="56"/>
                    </a:lnTo>
                    <a:lnTo>
                      <a:pt x="720" y="8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247" name="Line 167"/>
              <p:cNvSpPr>
                <a:spLocks noChangeShapeType="1"/>
              </p:cNvSpPr>
              <p:nvPr/>
            </p:nvSpPr>
            <p:spPr bwMode="auto">
              <a:xfrm>
                <a:off x="1642" y="3516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33148" name="Text Box 182"/>
            <p:cNvSpPr txBox="1">
              <a:spLocks noChangeArrowheads="1"/>
            </p:cNvSpPr>
            <p:nvPr/>
          </p:nvSpPr>
          <p:spPr bwMode="auto">
            <a:xfrm>
              <a:off x="1319" y="2164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R1</a:t>
              </a:r>
            </a:p>
          </p:txBody>
        </p:sp>
        <p:sp>
          <p:nvSpPr>
            <p:cNvPr id="133149" name="Text Box 197"/>
            <p:cNvSpPr txBox="1">
              <a:spLocks noChangeArrowheads="1"/>
            </p:cNvSpPr>
            <p:nvPr/>
          </p:nvSpPr>
          <p:spPr bwMode="auto">
            <a:xfrm>
              <a:off x="1074" y="2661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R2</a:t>
              </a:r>
            </a:p>
          </p:txBody>
        </p:sp>
        <p:sp>
          <p:nvSpPr>
            <p:cNvPr id="133150" name="Text Box 198"/>
            <p:cNvSpPr txBox="1">
              <a:spLocks noChangeArrowheads="1"/>
            </p:cNvSpPr>
            <p:nvPr/>
          </p:nvSpPr>
          <p:spPr bwMode="auto">
            <a:xfrm>
              <a:off x="751" y="3289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R3</a:t>
              </a:r>
            </a:p>
          </p:txBody>
        </p:sp>
        <p:sp>
          <p:nvSpPr>
            <p:cNvPr id="133151" name="Text Box 199"/>
            <p:cNvSpPr txBox="1">
              <a:spLocks noChangeArrowheads="1"/>
            </p:cNvSpPr>
            <p:nvPr/>
          </p:nvSpPr>
          <p:spPr bwMode="auto">
            <a:xfrm>
              <a:off x="2418" y="2294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R4</a:t>
              </a:r>
            </a:p>
          </p:txBody>
        </p:sp>
        <p:sp>
          <p:nvSpPr>
            <p:cNvPr id="133152" name="Text Box 200"/>
            <p:cNvSpPr txBox="1">
              <a:spLocks noChangeArrowheads="1"/>
            </p:cNvSpPr>
            <p:nvPr/>
          </p:nvSpPr>
          <p:spPr bwMode="auto">
            <a:xfrm>
              <a:off x="2697" y="3011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R5</a:t>
              </a:r>
            </a:p>
          </p:txBody>
        </p:sp>
        <p:sp>
          <p:nvSpPr>
            <p:cNvPr id="133153" name="Text Box 201"/>
            <p:cNvSpPr txBox="1">
              <a:spLocks noChangeArrowheads="1"/>
            </p:cNvSpPr>
            <p:nvPr/>
          </p:nvSpPr>
          <p:spPr bwMode="auto">
            <a:xfrm>
              <a:off x="1919" y="3473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R6</a:t>
              </a:r>
            </a:p>
          </p:txBody>
        </p:sp>
        <p:sp>
          <p:nvSpPr>
            <p:cNvPr id="133154" name="Text Box 202"/>
            <p:cNvSpPr txBox="1">
              <a:spLocks noChangeArrowheads="1"/>
            </p:cNvSpPr>
            <p:nvPr/>
          </p:nvSpPr>
          <p:spPr bwMode="auto">
            <a:xfrm>
              <a:off x="2373" y="3446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R7</a:t>
              </a:r>
            </a:p>
          </p:txBody>
        </p:sp>
        <p:grpSp>
          <p:nvGrpSpPr>
            <p:cNvPr id="154658" name="Group 203"/>
            <p:cNvGrpSpPr>
              <a:grpSpLocks/>
            </p:cNvGrpSpPr>
            <p:nvPr/>
          </p:nvGrpSpPr>
          <p:grpSpPr bwMode="auto">
            <a:xfrm>
              <a:off x="2129" y="2190"/>
              <a:ext cx="206" cy="231"/>
              <a:chOff x="2619" y="2440"/>
              <a:chExt cx="206" cy="231"/>
            </a:xfrm>
          </p:grpSpPr>
          <p:sp>
            <p:nvSpPr>
              <p:cNvPr id="133244" name="Text Box 204"/>
              <p:cNvSpPr txBox="1">
                <a:spLocks noChangeArrowheads="1"/>
              </p:cNvSpPr>
              <p:nvPr/>
            </p:nvSpPr>
            <p:spPr bwMode="auto">
              <a:xfrm>
                <a:off x="2629" y="244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133245" name="Oval 205"/>
              <p:cNvSpPr>
                <a:spLocks noChangeArrowheads="1"/>
              </p:cNvSpPr>
              <p:nvPr/>
            </p:nvSpPr>
            <p:spPr bwMode="auto">
              <a:xfrm>
                <a:off x="2619" y="2461"/>
                <a:ext cx="200" cy="200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4659" name="Group 206"/>
            <p:cNvGrpSpPr>
              <a:grpSpLocks/>
            </p:cNvGrpSpPr>
            <p:nvPr/>
          </p:nvGrpSpPr>
          <p:grpSpPr bwMode="auto">
            <a:xfrm>
              <a:off x="1404" y="2364"/>
              <a:ext cx="206" cy="231"/>
              <a:chOff x="2619" y="2440"/>
              <a:chExt cx="206" cy="231"/>
            </a:xfrm>
          </p:grpSpPr>
          <p:sp>
            <p:nvSpPr>
              <p:cNvPr id="133242" name="Text Box 207"/>
              <p:cNvSpPr txBox="1">
                <a:spLocks noChangeArrowheads="1"/>
              </p:cNvSpPr>
              <p:nvPr/>
            </p:nvSpPr>
            <p:spPr bwMode="auto">
              <a:xfrm>
                <a:off x="2629" y="244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  <a:cs typeface="+mn-cs"/>
                  </a:rPr>
                  <a:t>1</a:t>
                </a:r>
              </a:p>
            </p:txBody>
          </p:sp>
          <p:sp>
            <p:nvSpPr>
              <p:cNvPr id="133243" name="Oval 208"/>
              <p:cNvSpPr>
                <a:spLocks noChangeArrowheads="1"/>
              </p:cNvSpPr>
              <p:nvPr/>
            </p:nvSpPr>
            <p:spPr bwMode="auto">
              <a:xfrm>
                <a:off x="2619" y="2461"/>
                <a:ext cx="200" cy="200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4660" name="Group 209"/>
            <p:cNvGrpSpPr>
              <a:grpSpLocks/>
            </p:cNvGrpSpPr>
            <p:nvPr/>
          </p:nvGrpSpPr>
          <p:grpSpPr bwMode="auto">
            <a:xfrm>
              <a:off x="2454" y="3237"/>
              <a:ext cx="208" cy="231"/>
              <a:chOff x="2619" y="2440"/>
              <a:chExt cx="200" cy="231"/>
            </a:xfrm>
          </p:grpSpPr>
          <p:sp>
            <p:nvSpPr>
              <p:cNvPr id="133240" name="Text Box 210"/>
              <p:cNvSpPr txBox="1">
                <a:spLocks noChangeArrowheads="1"/>
              </p:cNvSpPr>
              <p:nvPr/>
            </p:nvSpPr>
            <p:spPr bwMode="auto">
              <a:xfrm>
                <a:off x="2629" y="2440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  <a:cs typeface="+mn-cs"/>
                  </a:rPr>
                  <a:t>6</a:t>
                </a:r>
              </a:p>
            </p:txBody>
          </p:sp>
          <p:sp>
            <p:nvSpPr>
              <p:cNvPr id="133241" name="Oval 211"/>
              <p:cNvSpPr>
                <a:spLocks noChangeArrowheads="1"/>
              </p:cNvSpPr>
              <p:nvPr/>
            </p:nvSpPr>
            <p:spPr bwMode="auto">
              <a:xfrm>
                <a:off x="2619" y="2461"/>
                <a:ext cx="200" cy="200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4661" name="Group 212"/>
            <p:cNvGrpSpPr>
              <a:grpSpLocks/>
            </p:cNvGrpSpPr>
            <p:nvPr/>
          </p:nvGrpSpPr>
          <p:grpSpPr bwMode="auto">
            <a:xfrm>
              <a:off x="1143" y="2916"/>
              <a:ext cx="206" cy="231"/>
              <a:chOff x="2619" y="2440"/>
              <a:chExt cx="206" cy="231"/>
            </a:xfrm>
          </p:grpSpPr>
          <p:sp>
            <p:nvSpPr>
              <p:cNvPr id="133238" name="Text Box 213"/>
              <p:cNvSpPr txBox="1">
                <a:spLocks noChangeArrowheads="1"/>
              </p:cNvSpPr>
              <p:nvPr/>
            </p:nvSpPr>
            <p:spPr bwMode="auto">
              <a:xfrm>
                <a:off x="2629" y="244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133239" name="Oval 214"/>
              <p:cNvSpPr>
                <a:spLocks noChangeArrowheads="1"/>
              </p:cNvSpPr>
              <p:nvPr/>
            </p:nvSpPr>
            <p:spPr bwMode="auto">
              <a:xfrm>
                <a:off x="2619" y="2461"/>
                <a:ext cx="200" cy="200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4662" name="Group 215"/>
            <p:cNvGrpSpPr>
              <a:grpSpLocks/>
            </p:cNvGrpSpPr>
            <p:nvPr/>
          </p:nvGrpSpPr>
          <p:grpSpPr bwMode="auto">
            <a:xfrm>
              <a:off x="1850" y="2932"/>
              <a:ext cx="206" cy="231"/>
              <a:chOff x="2619" y="2440"/>
              <a:chExt cx="206" cy="231"/>
            </a:xfrm>
          </p:grpSpPr>
          <p:sp>
            <p:nvSpPr>
              <p:cNvPr id="133236" name="Text Box 216"/>
              <p:cNvSpPr txBox="1">
                <a:spLocks noChangeArrowheads="1"/>
              </p:cNvSpPr>
              <p:nvPr/>
            </p:nvSpPr>
            <p:spPr bwMode="auto">
              <a:xfrm>
                <a:off x="2629" y="244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133237" name="Oval 217"/>
              <p:cNvSpPr>
                <a:spLocks noChangeArrowheads="1"/>
              </p:cNvSpPr>
              <p:nvPr/>
            </p:nvSpPr>
            <p:spPr bwMode="auto">
              <a:xfrm>
                <a:off x="2619" y="2461"/>
                <a:ext cx="200" cy="200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4663" name="Group 218"/>
            <p:cNvGrpSpPr>
              <a:grpSpLocks/>
            </p:cNvGrpSpPr>
            <p:nvPr/>
          </p:nvGrpSpPr>
          <p:grpSpPr bwMode="auto">
            <a:xfrm>
              <a:off x="2565" y="2706"/>
              <a:ext cx="208" cy="231"/>
              <a:chOff x="2619" y="2440"/>
              <a:chExt cx="200" cy="231"/>
            </a:xfrm>
          </p:grpSpPr>
          <p:sp>
            <p:nvSpPr>
              <p:cNvPr id="133234" name="Text Box 219"/>
              <p:cNvSpPr txBox="1">
                <a:spLocks noChangeArrowheads="1"/>
              </p:cNvSpPr>
              <p:nvPr/>
            </p:nvSpPr>
            <p:spPr bwMode="auto">
              <a:xfrm>
                <a:off x="2629" y="2440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FF0000"/>
                    </a:solidFill>
                    <a:cs typeface="+mn-cs"/>
                  </a:rPr>
                  <a:t>5</a:t>
                </a:r>
              </a:p>
            </p:txBody>
          </p:sp>
          <p:sp>
            <p:nvSpPr>
              <p:cNvPr id="133235" name="Oval 220"/>
              <p:cNvSpPr>
                <a:spLocks noChangeArrowheads="1"/>
              </p:cNvSpPr>
              <p:nvPr/>
            </p:nvSpPr>
            <p:spPr bwMode="auto">
              <a:xfrm>
                <a:off x="2619" y="2461"/>
                <a:ext cx="200" cy="200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33161" name="Text Box 257"/>
            <p:cNvSpPr txBox="1">
              <a:spLocks noChangeArrowheads="1"/>
            </p:cNvSpPr>
            <p:nvPr/>
          </p:nvSpPr>
          <p:spPr bwMode="auto">
            <a:xfrm>
              <a:off x="626" y="1936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FF0000"/>
                  </a:solidFill>
                  <a:cs typeface="+mn-cs"/>
                </a:rPr>
                <a:t>s: source</a:t>
              </a:r>
            </a:p>
          </p:txBody>
        </p:sp>
        <p:grpSp>
          <p:nvGrpSpPr>
            <p:cNvPr id="154665" name="Group 329"/>
            <p:cNvGrpSpPr>
              <a:grpSpLocks/>
            </p:cNvGrpSpPr>
            <p:nvPr/>
          </p:nvGrpSpPr>
          <p:grpSpPr bwMode="auto">
            <a:xfrm>
              <a:off x="1565" y="2214"/>
              <a:ext cx="402" cy="156"/>
              <a:chOff x="4396" y="1245"/>
              <a:chExt cx="672" cy="248"/>
            </a:xfrm>
          </p:grpSpPr>
          <p:sp>
            <p:nvSpPr>
              <p:cNvPr id="15472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5473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5473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54732" name="Group 33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4735" name="Freeform 33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36" name="Freeform 33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30" name="Line 336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31" name="Line 33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4666" name="Group 338"/>
            <p:cNvGrpSpPr>
              <a:grpSpLocks/>
            </p:cNvGrpSpPr>
            <p:nvPr/>
          </p:nvGrpSpPr>
          <p:grpSpPr bwMode="auto">
            <a:xfrm>
              <a:off x="2336" y="2514"/>
              <a:ext cx="402" cy="156"/>
              <a:chOff x="4396" y="1245"/>
              <a:chExt cx="672" cy="248"/>
            </a:xfrm>
          </p:grpSpPr>
          <p:sp>
            <p:nvSpPr>
              <p:cNvPr id="15472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5472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5472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54724" name="Group 3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4727" name="Freeform 34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28" name="Freeform 34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22" name="Line 34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23" name="Line 34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4667" name="Group 347"/>
            <p:cNvGrpSpPr>
              <a:grpSpLocks/>
            </p:cNvGrpSpPr>
            <p:nvPr/>
          </p:nvGrpSpPr>
          <p:grpSpPr bwMode="auto">
            <a:xfrm>
              <a:off x="1912" y="3327"/>
              <a:ext cx="402" cy="156"/>
              <a:chOff x="4396" y="1245"/>
              <a:chExt cx="672" cy="248"/>
            </a:xfrm>
          </p:grpSpPr>
          <p:sp>
            <p:nvSpPr>
              <p:cNvPr id="15471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5471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5471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54716" name="Group 351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4719" name="Freeform 35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20" name="Freeform 35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14" name="Line 354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15" name="Line 355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4668" name="Group 356"/>
            <p:cNvGrpSpPr>
              <a:grpSpLocks/>
            </p:cNvGrpSpPr>
            <p:nvPr/>
          </p:nvGrpSpPr>
          <p:grpSpPr bwMode="auto">
            <a:xfrm>
              <a:off x="1024" y="3325"/>
              <a:ext cx="402" cy="156"/>
              <a:chOff x="4396" y="1245"/>
              <a:chExt cx="672" cy="248"/>
            </a:xfrm>
          </p:grpSpPr>
          <p:sp>
            <p:nvSpPr>
              <p:cNvPr id="15470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5470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5470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54708" name="Group 36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4711" name="Freeform 3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12" name="Freeform 3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06" name="Line 363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207" name="Line 36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4669" name="Group 365"/>
            <p:cNvGrpSpPr>
              <a:grpSpLocks/>
            </p:cNvGrpSpPr>
            <p:nvPr/>
          </p:nvGrpSpPr>
          <p:grpSpPr bwMode="auto">
            <a:xfrm>
              <a:off x="1358" y="2717"/>
              <a:ext cx="390" cy="169"/>
              <a:chOff x="4396" y="1245"/>
              <a:chExt cx="672" cy="248"/>
            </a:xfrm>
          </p:grpSpPr>
          <p:sp>
            <p:nvSpPr>
              <p:cNvPr id="15469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5469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5469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54700" name="Group 36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4703" name="Freeform 3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04" name="Freeform 3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198" name="Line 37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199" name="Line 37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4670" name="Group 374"/>
            <p:cNvGrpSpPr>
              <a:grpSpLocks/>
            </p:cNvGrpSpPr>
            <p:nvPr/>
          </p:nvGrpSpPr>
          <p:grpSpPr bwMode="auto">
            <a:xfrm>
              <a:off x="2325" y="3038"/>
              <a:ext cx="390" cy="169"/>
              <a:chOff x="4396" y="1245"/>
              <a:chExt cx="672" cy="248"/>
            </a:xfrm>
          </p:grpSpPr>
          <p:sp>
            <p:nvSpPr>
              <p:cNvPr id="15468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5469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5469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54692" name="Group 37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4695" name="Freeform 3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96" name="Freeform 3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190" name="Line 38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191" name="Line 38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4671" name="Group 383"/>
            <p:cNvGrpSpPr>
              <a:grpSpLocks/>
            </p:cNvGrpSpPr>
            <p:nvPr/>
          </p:nvGrpSpPr>
          <p:grpSpPr bwMode="auto">
            <a:xfrm>
              <a:off x="2653" y="3521"/>
              <a:ext cx="390" cy="169"/>
              <a:chOff x="4396" y="1245"/>
              <a:chExt cx="672" cy="248"/>
            </a:xfrm>
          </p:grpSpPr>
          <p:sp>
            <p:nvSpPr>
              <p:cNvPr id="15468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5468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5468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54684" name="Group 38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4687" name="Freeform 3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88" name="Freeform 3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182" name="Line 39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183" name="Line 391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pic>
          <p:nvPicPr>
            <p:cNvPr id="154672" name="Picture 392" descr="desktop_computer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" y="1897"/>
              <a:ext cx="28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673" name="Group 393"/>
            <p:cNvGrpSpPr>
              <a:grpSpLocks/>
            </p:cNvGrpSpPr>
            <p:nvPr/>
          </p:nvGrpSpPr>
          <p:grpSpPr bwMode="auto">
            <a:xfrm>
              <a:off x="1359" y="1897"/>
              <a:ext cx="299" cy="261"/>
              <a:chOff x="4493" y="1335"/>
              <a:chExt cx="381" cy="326"/>
            </a:xfrm>
          </p:grpSpPr>
          <p:pic>
            <p:nvPicPr>
              <p:cNvPr id="154674" name="Picture 394" descr="desktop_computer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3" y="1335"/>
                <a:ext cx="38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4675" name="Group 395"/>
              <p:cNvGrpSpPr>
                <a:grpSpLocks/>
              </p:cNvGrpSpPr>
              <p:nvPr/>
            </p:nvGrpSpPr>
            <p:grpSpPr bwMode="auto">
              <a:xfrm>
                <a:off x="4501" y="1349"/>
                <a:ext cx="313" cy="292"/>
                <a:chOff x="4501" y="1349"/>
                <a:chExt cx="313" cy="292"/>
              </a:xfrm>
            </p:grpSpPr>
            <p:sp>
              <p:nvSpPr>
                <p:cNvPr id="133173" name="Oval 396"/>
                <p:cNvSpPr>
                  <a:spLocks noChangeArrowheads="1"/>
                </p:cNvSpPr>
                <p:nvPr/>
              </p:nvSpPr>
              <p:spPr bwMode="auto">
                <a:xfrm rot="-365081">
                  <a:off x="4515" y="1540"/>
                  <a:ext cx="218" cy="56"/>
                </a:xfrm>
                <a:prstGeom prst="ellips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4677" name="Freeform 397"/>
                <p:cNvSpPr>
                  <a:spLocks/>
                </p:cNvSpPr>
                <p:nvPr/>
              </p:nvSpPr>
              <p:spPr bwMode="auto">
                <a:xfrm>
                  <a:off x="4536" y="1372"/>
                  <a:ext cx="186" cy="157"/>
                </a:xfrm>
                <a:custGeom>
                  <a:avLst/>
                  <a:gdLst>
                    <a:gd name="T0" fmla="*/ 0 w 117"/>
                    <a:gd name="T1" fmla="*/ 0 h 123"/>
                    <a:gd name="T2" fmla="*/ 965 w 117"/>
                    <a:gd name="T3" fmla="*/ 8 h 123"/>
                    <a:gd name="T4" fmla="*/ 1191 w 117"/>
                    <a:gd name="T5" fmla="*/ 336 h 123"/>
                    <a:gd name="T6" fmla="*/ 240 w 117"/>
                    <a:gd name="T7" fmla="*/ 415 h 123"/>
                    <a:gd name="T8" fmla="*/ 0 w 117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7" h="123">
                      <a:moveTo>
                        <a:pt x="0" y="0"/>
                      </a:moveTo>
                      <a:lnTo>
                        <a:pt x="95" y="2"/>
                      </a:lnTo>
                      <a:lnTo>
                        <a:pt x="117" y="99"/>
                      </a:lnTo>
                      <a:lnTo>
                        <a:pt x="24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54678" name="Freeform 398"/>
                <p:cNvSpPr>
                  <a:spLocks/>
                </p:cNvSpPr>
                <p:nvPr/>
              </p:nvSpPr>
              <p:spPr bwMode="auto">
                <a:xfrm>
                  <a:off x="4527" y="1533"/>
                  <a:ext cx="287" cy="108"/>
                </a:xfrm>
                <a:custGeom>
                  <a:avLst/>
                  <a:gdLst>
                    <a:gd name="T0" fmla="*/ 0 w 181"/>
                    <a:gd name="T1" fmla="*/ 170 h 84"/>
                    <a:gd name="T2" fmla="*/ 1471 w 181"/>
                    <a:gd name="T3" fmla="*/ 0 h 84"/>
                    <a:gd name="T4" fmla="*/ 1812 w 181"/>
                    <a:gd name="T5" fmla="*/ 69 h 84"/>
                    <a:gd name="T6" fmla="*/ 374 w 181"/>
                    <a:gd name="T7" fmla="*/ 296 h 84"/>
                    <a:gd name="T8" fmla="*/ 0 w 181"/>
                    <a:gd name="T9" fmla="*/ 170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1" h="84">
                      <a:moveTo>
                        <a:pt x="0" y="48"/>
                      </a:moveTo>
                      <a:lnTo>
                        <a:pt x="147" y="0"/>
                      </a:lnTo>
                      <a:lnTo>
                        <a:pt x="181" y="20"/>
                      </a:lnTo>
                      <a:lnTo>
                        <a:pt x="37" y="8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54679" name="Freeform 399"/>
                <p:cNvSpPr>
                  <a:spLocks/>
                </p:cNvSpPr>
                <p:nvPr/>
              </p:nvSpPr>
              <p:spPr bwMode="auto">
                <a:xfrm>
                  <a:off x="4501" y="1349"/>
                  <a:ext cx="235" cy="207"/>
                </a:xfrm>
                <a:custGeom>
                  <a:avLst/>
                  <a:gdLst>
                    <a:gd name="T0" fmla="*/ 0 w 148"/>
                    <a:gd name="T1" fmla="*/ 0 h 162"/>
                    <a:gd name="T2" fmla="*/ 1273 w 148"/>
                    <a:gd name="T3" fmla="*/ 40 h 162"/>
                    <a:gd name="T4" fmla="*/ 1493 w 148"/>
                    <a:gd name="T5" fmla="*/ 429 h 162"/>
                    <a:gd name="T6" fmla="*/ 376 w 148"/>
                    <a:gd name="T7" fmla="*/ 553 h 162"/>
                    <a:gd name="T8" fmla="*/ 0 w 148"/>
                    <a:gd name="T9" fmla="*/ 0 h 1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" h="162">
                      <a:moveTo>
                        <a:pt x="0" y="0"/>
                      </a:moveTo>
                      <a:lnTo>
                        <a:pt x="126" y="12"/>
                      </a:lnTo>
                      <a:lnTo>
                        <a:pt x="148" y="126"/>
                      </a:lnTo>
                      <a:lnTo>
                        <a:pt x="37" y="1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54680" name="Freeform 400"/>
                <p:cNvSpPr>
                  <a:spLocks/>
                </p:cNvSpPr>
                <p:nvPr/>
              </p:nvSpPr>
              <p:spPr bwMode="auto">
                <a:xfrm>
                  <a:off x="4553" y="1380"/>
                  <a:ext cx="132" cy="96"/>
                </a:xfrm>
                <a:custGeom>
                  <a:avLst/>
                  <a:gdLst>
                    <a:gd name="T0" fmla="*/ 0 w 83"/>
                    <a:gd name="T1" fmla="*/ 0 h 75"/>
                    <a:gd name="T2" fmla="*/ 792 w 83"/>
                    <a:gd name="T3" fmla="*/ 10 h 75"/>
                    <a:gd name="T4" fmla="*/ 313 w 83"/>
                    <a:gd name="T5" fmla="*/ 65 h 75"/>
                    <a:gd name="T6" fmla="*/ 102 w 83"/>
                    <a:gd name="T7" fmla="*/ 247 h 75"/>
                    <a:gd name="T8" fmla="*/ 0 w 83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" h="75">
                      <a:moveTo>
                        <a:pt x="0" y="0"/>
                      </a:moveTo>
                      <a:lnTo>
                        <a:pt x="78" y="3"/>
                      </a:lnTo>
                      <a:cubicBezTo>
                        <a:pt x="83" y="6"/>
                        <a:pt x="54" y="0"/>
                        <a:pt x="31" y="19"/>
                      </a:cubicBezTo>
                      <a:cubicBezTo>
                        <a:pt x="8" y="38"/>
                        <a:pt x="15" y="75"/>
                        <a:pt x="10" y="7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3414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F13BD987-617F-ED48-A8C7-C566B7E05952}" type="slidenum">
              <a:rPr lang="en-US" smtClean="0">
                <a:latin typeface="Tahoma" charset="0"/>
              </a:rPr>
              <a:pPr>
                <a:defRPr/>
              </a:pPr>
              <a:t>135</a:t>
            </a:fld>
            <a:endParaRPr lang="en-US" smtClean="0">
              <a:latin typeface="Tahoma" charset="0"/>
            </a:endParaRPr>
          </a:p>
        </p:txBody>
      </p:sp>
      <p:pic>
        <p:nvPicPr>
          <p:cNvPr id="156675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382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Reverse path forwarding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3657600"/>
            <a:ext cx="6683375" cy="1752600"/>
          </a:xfrm>
        </p:spPr>
        <p:txBody>
          <a:bodyPr lIns="92075" tIns="46038" rIns="92075" bIns="46038"/>
          <a:lstStyle/>
          <a:p>
            <a:pPr>
              <a:buFont typeface="Wingdings" charset="0"/>
              <a:buNone/>
              <a:defRPr/>
            </a:pPr>
            <a:r>
              <a:rPr lang="en-US" sz="2400" b="1" i="1">
                <a:latin typeface="Gill Sans MT" charset="0"/>
                <a:cs typeface="+mn-cs"/>
              </a:rPr>
              <a:t>if </a:t>
            </a:r>
            <a:r>
              <a:rPr lang="en-US" sz="2400">
                <a:latin typeface="Gill Sans MT" charset="0"/>
                <a:cs typeface="+mn-cs"/>
              </a:rPr>
              <a:t>(mcast datagram received on incoming link on shortest path back to center)</a:t>
            </a:r>
          </a:p>
          <a:p>
            <a:pPr>
              <a:buFont typeface="Wingdings" charset="0"/>
              <a:buNone/>
              <a:defRPr/>
            </a:pPr>
            <a:r>
              <a:rPr lang="en-US" sz="2400" b="1" i="1">
                <a:latin typeface="Gill Sans MT" charset="0"/>
                <a:cs typeface="+mn-cs"/>
              </a:rPr>
              <a:t>   then</a:t>
            </a:r>
            <a:r>
              <a:rPr lang="en-US" sz="2400">
                <a:latin typeface="Gill Sans MT" charset="0"/>
                <a:cs typeface="+mn-cs"/>
              </a:rPr>
              <a:t> flood datagram onto all outgoing links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   </a:t>
            </a:r>
            <a:r>
              <a:rPr lang="en-US" sz="2400" b="1" i="1">
                <a:latin typeface="Gill Sans MT" charset="0"/>
                <a:cs typeface="+mn-cs"/>
              </a:rPr>
              <a:t>else</a:t>
            </a:r>
            <a:r>
              <a:rPr lang="en-US" sz="2400">
                <a:latin typeface="Gill Sans MT" charset="0"/>
                <a:cs typeface="+mn-cs"/>
              </a:rPr>
              <a:t> ignore datagram</a:t>
            </a:r>
          </a:p>
        </p:txBody>
      </p:sp>
      <p:sp>
        <p:nvSpPr>
          <p:cNvPr id="134151" name="Rectangle 4"/>
          <p:cNvSpPr>
            <a:spLocks noChangeArrowheads="1"/>
          </p:cNvSpPr>
          <p:nvPr/>
        </p:nvSpPr>
        <p:spPr bwMode="auto">
          <a:xfrm>
            <a:off x="762000" y="1828800"/>
            <a:ext cx="7924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800">
                <a:latin typeface="Gill Sans MT" charset="0"/>
                <a:cs typeface="+mn-cs"/>
              </a:rPr>
              <a:t>rely on router</a:t>
            </a:r>
            <a:r>
              <a:rPr lang="ja-JP" altLang="en-US" sz="2800">
                <a:latin typeface="Gill Sans MT" charset="0"/>
                <a:cs typeface="+mn-cs"/>
              </a:rPr>
              <a:t>’</a:t>
            </a:r>
            <a:r>
              <a:rPr lang="en-US" sz="2800">
                <a:latin typeface="Gill Sans MT" charset="0"/>
                <a:cs typeface="+mn-cs"/>
              </a:rPr>
              <a:t>s knowledge of unicast shortest path from it  to sender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800">
                <a:latin typeface="Gill Sans MT" charset="0"/>
                <a:cs typeface="+mn-cs"/>
              </a:rPr>
              <a:t>each router has simple forwarding behavior:</a:t>
            </a:r>
          </a:p>
        </p:txBody>
      </p:sp>
      <p:sp>
        <p:nvSpPr>
          <p:cNvPr id="134152" name="Rectangle 5"/>
          <p:cNvSpPr>
            <a:spLocks noChangeArrowheads="1"/>
          </p:cNvSpPr>
          <p:nvPr/>
        </p:nvSpPr>
        <p:spPr bwMode="auto">
          <a:xfrm>
            <a:off x="1168400" y="3556000"/>
            <a:ext cx="6858000" cy="203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E0783127-AB06-504B-BDE2-6CBFD90A8C19}" type="slidenum">
              <a:rPr lang="en-US" smtClean="0">
                <a:latin typeface="Tahoma" charset="0"/>
              </a:rPr>
              <a:pPr>
                <a:defRPr/>
              </a:pPr>
              <a:t>136</a:t>
            </a:fld>
            <a:endParaRPr lang="en-US" smtClean="0">
              <a:latin typeface="Tahoma" charset="0"/>
            </a:endParaRPr>
          </a:p>
        </p:txBody>
      </p:sp>
      <p:pic>
        <p:nvPicPr>
          <p:cNvPr id="158723" name="Picture 39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159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7772400" cy="896937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Reverse path forwarding: example</a:t>
            </a:r>
          </a:p>
        </p:txBody>
      </p:sp>
      <p:sp>
        <p:nvSpPr>
          <p:cNvPr id="135174" name="Rectangle 3"/>
          <p:cNvSpPr>
            <a:spLocks noChangeArrowheads="1"/>
          </p:cNvSpPr>
          <p:nvPr/>
        </p:nvSpPr>
        <p:spPr bwMode="auto">
          <a:xfrm>
            <a:off x="647700" y="4989513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800">
                <a:latin typeface="Gill Sans MT" charset="0"/>
                <a:cs typeface="+mn-cs"/>
              </a:rPr>
              <a:t>result is a source-specific </a:t>
            </a:r>
            <a:r>
              <a:rPr lang="en-US" sz="2800" i="1">
                <a:latin typeface="Gill Sans MT" charset="0"/>
                <a:cs typeface="+mn-cs"/>
              </a:rPr>
              <a:t>reverse</a:t>
            </a:r>
            <a:r>
              <a:rPr lang="en-US" sz="2800">
                <a:latin typeface="Gill Sans MT" charset="0"/>
                <a:cs typeface="+mn-cs"/>
              </a:rPr>
              <a:t> SPT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800">
                <a:latin typeface="Gill Sans MT" charset="0"/>
                <a:cs typeface="+mn-cs"/>
              </a:rPr>
              <a:t>may be a bad choice with asymmetric links</a:t>
            </a:r>
          </a:p>
        </p:txBody>
      </p:sp>
      <p:sp>
        <p:nvSpPr>
          <p:cNvPr id="135175" name="Line 231"/>
          <p:cNvSpPr>
            <a:spLocks noChangeShapeType="1"/>
          </p:cNvSpPr>
          <p:nvPr/>
        </p:nvSpPr>
        <p:spPr bwMode="auto">
          <a:xfrm>
            <a:off x="5365750" y="3781425"/>
            <a:ext cx="596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5176" name="Text Box 232"/>
          <p:cNvSpPr txBox="1">
            <a:spLocks noChangeArrowheads="1"/>
          </p:cNvSpPr>
          <p:nvPr/>
        </p:nvSpPr>
        <p:spPr bwMode="auto">
          <a:xfrm>
            <a:off x="5991225" y="2074863"/>
            <a:ext cx="219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router with attached</a:t>
            </a:r>
          </a:p>
          <a:p>
            <a:pPr>
              <a:defRPr/>
            </a:pPr>
            <a:r>
              <a:rPr lang="en-US" smtClean="0">
                <a:cs typeface="+mn-cs"/>
              </a:rPr>
              <a:t>group member</a:t>
            </a:r>
          </a:p>
        </p:txBody>
      </p:sp>
      <p:sp>
        <p:nvSpPr>
          <p:cNvPr id="135177" name="Text Box 233"/>
          <p:cNvSpPr txBox="1">
            <a:spLocks noChangeArrowheads="1"/>
          </p:cNvSpPr>
          <p:nvPr/>
        </p:nvSpPr>
        <p:spPr bwMode="auto">
          <a:xfrm>
            <a:off x="5978525" y="2919413"/>
            <a:ext cx="250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router with no attached</a:t>
            </a:r>
          </a:p>
          <a:p>
            <a:pPr>
              <a:defRPr/>
            </a:pPr>
            <a:r>
              <a:rPr lang="en-US" smtClean="0">
                <a:cs typeface="+mn-cs"/>
              </a:rPr>
              <a:t>group member</a:t>
            </a:r>
          </a:p>
        </p:txBody>
      </p:sp>
      <p:sp>
        <p:nvSpPr>
          <p:cNvPr id="135178" name="Text Box 234"/>
          <p:cNvSpPr txBox="1">
            <a:spLocks noChangeArrowheads="1"/>
          </p:cNvSpPr>
          <p:nvPr/>
        </p:nvSpPr>
        <p:spPr bwMode="auto">
          <a:xfrm>
            <a:off x="5953125" y="3587750"/>
            <a:ext cx="302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datagram will be  forwarded</a:t>
            </a:r>
          </a:p>
        </p:txBody>
      </p:sp>
      <p:sp>
        <p:nvSpPr>
          <p:cNvPr id="135179" name="Text Box 235"/>
          <p:cNvSpPr txBox="1">
            <a:spLocks noChangeArrowheads="1"/>
          </p:cNvSpPr>
          <p:nvPr/>
        </p:nvSpPr>
        <p:spPr bwMode="auto">
          <a:xfrm>
            <a:off x="5286375" y="1560513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LEGEND</a:t>
            </a:r>
          </a:p>
        </p:txBody>
      </p:sp>
      <p:grpSp>
        <p:nvGrpSpPr>
          <p:cNvPr id="158731" name="Group 393"/>
          <p:cNvGrpSpPr>
            <a:grpSpLocks/>
          </p:cNvGrpSpPr>
          <p:nvPr/>
        </p:nvGrpSpPr>
        <p:grpSpPr bwMode="auto">
          <a:xfrm>
            <a:off x="530225" y="1392238"/>
            <a:ext cx="3836988" cy="2868612"/>
            <a:chOff x="334" y="877"/>
            <a:chExt cx="2417" cy="1807"/>
          </a:xfrm>
        </p:grpSpPr>
        <p:sp>
          <p:nvSpPr>
            <p:cNvPr id="135202" name="Line 6"/>
            <p:cNvSpPr>
              <a:spLocks noChangeShapeType="1"/>
            </p:cNvSpPr>
            <p:nvPr/>
          </p:nvSpPr>
          <p:spPr bwMode="auto">
            <a:xfrm>
              <a:off x="1226" y="1741"/>
              <a:ext cx="537" cy="6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03" name="Line 262"/>
            <p:cNvSpPr>
              <a:spLocks noChangeShapeType="1"/>
            </p:cNvSpPr>
            <p:nvPr/>
          </p:nvSpPr>
          <p:spPr bwMode="auto">
            <a:xfrm>
              <a:off x="2268" y="2086"/>
              <a:ext cx="253" cy="43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04" name="Line 263"/>
            <p:cNvSpPr>
              <a:spLocks noChangeShapeType="1"/>
            </p:cNvSpPr>
            <p:nvPr/>
          </p:nvSpPr>
          <p:spPr bwMode="auto">
            <a:xfrm flipV="1">
              <a:off x="1385" y="1547"/>
              <a:ext cx="860" cy="2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05" name="Line 264"/>
            <p:cNvSpPr>
              <a:spLocks noChangeShapeType="1"/>
            </p:cNvSpPr>
            <p:nvPr/>
          </p:nvSpPr>
          <p:spPr bwMode="auto">
            <a:xfrm>
              <a:off x="1218" y="1747"/>
              <a:ext cx="537" cy="6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06" name="Line 265"/>
            <p:cNvSpPr>
              <a:spLocks noChangeShapeType="1"/>
            </p:cNvSpPr>
            <p:nvPr/>
          </p:nvSpPr>
          <p:spPr bwMode="auto">
            <a:xfrm>
              <a:off x="1588" y="1271"/>
              <a:ext cx="626" cy="2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07" name="Line 266"/>
            <p:cNvSpPr>
              <a:spLocks noChangeShapeType="1"/>
            </p:cNvSpPr>
            <p:nvPr/>
          </p:nvSpPr>
          <p:spPr bwMode="auto">
            <a:xfrm flipV="1">
              <a:off x="1922" y="2104"/>
              <a:ext cx="339" cy="2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08" name="Line 267"/>
            <p:cNvSpPr>
              <a:spLocks noChangeShapeType="1"/>
            </p:cNvSpPr>
            <p:nvPr/>
          </p:nvSpPr>
          <p:spPr bwMode="auto">
            <a:xfrm>
              <a:off x="2251" y="1614"/>
              <a:ext cx="0" cy="45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09" name="Line 268"/>
            <p:cNvSpPr>
              <a:spLocks noChangeShapeType="1"/>
            </p:cNvSpPr>
            <p:nvPr/>
          </p:nvSpPr>
          <p:spPr bwMode="auto">
            <a:xfrm>
              <a:off x="1015" y="2395"/>
              <a:ext cx="6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10" name="Line 269"/>
            <p:cNvSpPr>
              <a:spLocks noChangeShapeType="1"/>
            </p:cNvSpPr>
            <p:nvPr/>
          </p:nvSpPr>
          <p:spPr bwMode="auto">
            <a:xfrm flipH="1">
              <a:off x="931" y="1814"/>
              <a:ext cx="235" cy="53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11" name="Line 270"/>
            <p:cNvSpPr>
              <a:spLocks noChangeShapeType="1"/>
            </p:cNvSpPr>
            <p:nvPr/>
          </p:nvSpPr>
          <p:spPr bwMode="auto">
            <a:xfrm flipH="1">
              <a:off x="1213" y="1280"/>
              <a:ext cx="219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58763" name="Group 271"/>
            <p:cNvGrpSpPr>
              <a:grpSpLocks/>
            </p:cNvGrpSpPr>
            <p:nvPr/>
          </p:nvGrpSpPr>
          <p:grpSpPr bwMode="auto">
            <a:xfrm rot="10800000">
              <a:off x="1173" y="1106"/>
              <a:ext cx="510" cy="104"/>
              <a:chOff x="1450" y="3513"/>
              <a:chExt cx="391" cy="88"/>
            </a:xfrm>
          </p:grpSpPr>
          <p:sp>
            <p:nvSpPr>
              <p:cNvPr id="158864" name="Freeform 272"/>
              <p:cNvSpPr>
                <a:spLocks/>
              </p:cNvSpPr>
              <p:nvPr/>
            </p:nvSpPr>
            <p:spPr bwMode="auto">
              <a:xfrm flipV="1">
                <a:off x="1450" y="3574"/>
                <a:ext cx="391" cy="27"/>
              </a:xfrm>
              <a:custGeom>
                <a:avLst/>
                <a:gdLst>
                  <a:gd name="T0" fmla="*/ 0 w 720"/>
                  <a:gd name="T1" fmla="*/ 0 h 56"/>
                  <a:gd name="T2" fmla="*/ 0 w 720"/>
                  <a:gd name="T3" fmla="*/ 1 h 56"/>
                  <a:gd name="T4" fmla="*/ 34 w 720"/>
                  <a:gd name="T5" fmla="*/ 1 h 56"/>
                  <a:gd name="T6" fmla="*/ 34 w 720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0" h="56">
                    <a:moveTo>
                      <a:pt x="0" y="0"/>
                    </a:moveTo>
                    <a:lnTo>
                      <a:pt x="0" y="56"/>
                    </a:lnTo>
                    <a:lnTo>
                      <a:pt x="720" y="56"/>
                    </a:lnTo>
                    <a:lnTo>
                      <a:pt x="720" y="8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5314" name="Line 273"/>
              <p:cNvSpPr>
                <a:spLocks noChangeShapeType="1"/>
              </p:cNvSpPr>
              <p:nvPr/>
            </p:nvSpPr>
            <p:spPr bwMode="auto">
              <a:xfrm>
                <a:off x="1642" y="3516"/>
                <a:ext cx="0" cy="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35213" name="Text Box 274"/>
            <p:cNvSpPr txBox="1">
              <a:spLocks noChangeArrowheads="1"/>
            </p:cNvSpPr>
            <p:nvPr/>
          </p:nvSpPr>
          <p:spPr bwMode="auto">
            <a:xfrm>
              <a:off x="1027" y="1144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R1</a:t>
              </a:r>
            </a:p>
          </p:txBody>
        </p:sp>
        <p:sp>
          <p:nvSpPr>
            <p:cNvPr id="135214" name="Text Box 275"/>
            <p:cNvSpPr txBox="1">
              <a:spLocks noChangeArrowheads="1"/>
            </p:cNvSpPr>
            <p:nvPr/>
          </p:nvSpPr>
          <p:spPr bwMode="auto">
            <a:xfrm>
              <a:off x="782" y="1641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R2</a:t>
              </a:r>
            </a:p>
          </p:txBody>
        </p:sp>
        <p:sp>
          <p:nvSpPr>
            <p:cNvPr id="135215" name="Text Box 276"/>
            <p:cNvSpPr txBox="1">
              <a:spLocks noChangeArrowheads="1"/>
            </p:cNvSpPr>
            <p:nvPr/>
          </p:nvSpPr>
          <p:spPr bwMode="auto">
            <a:xfrm>
              <a:off x="459" y="2269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R3</a:t>
              </a:r>
            </a:p>
          </p:txBody>
        </p:sp>
        <p:sp>
          <p:nvSpPr>
            <p:cNvPr id="135216" name="Text Box 277"/>
            <p:cNvSpPr txBox="1">
              <a:spLocks noChangeArrowheads="1"/>
            </p:cNvSpPr>
            <p:nvPr/>
          </p:nvSpPr>
          <p:spPr bwMode="auto">
            <a:xfrm>
              <a:off x="2126" y="1274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R4</a:t>
              </a:r>
            </a:p>
          </p:txBody>
        </p:sp>
        <p:sp>
          <p:nvSpPr>
            <p:cNvPr id="135217" name="Text Box 278"/>
            <p:cNvSpPr txBox="1">
              <a:spLocks noChangeArrowheads="1"/>
            </p:cNvSpPr>
            <p:nvPr/>
          </p:nvSpPr>
          <p:spPr bwMode="auto">
            <a:xfrm>
              <a:off x="2405" y="1991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R5</a:t>
              </a:r>
            </a:p>
          </p:txBody>
        </p:sp>
        <p:sp>
          <p:nvSpPr>
            <p:cNvPr id="135218" name="Text Box 279"/>
            <p:cNvSpPr txBox="1">
              <a:spLocks noChangeArrowheads="1"/>
            </p:cNvSpPr>
            <p:nvPr/>
          </p:nvSpPr>
          <p:spPr bwMode="auto">
            <a:xfrm>
              <a:off x="1627" y="2453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R6</a:t>
              </a:r>
            </a:p>
          </p:txBody>
        </p:sp>
        <p:sp>
          <p:nvSpPr>
            <p:cNvPr id="135219" name="Text Box 280"/>
            <p:cNvSpPr txBox="1">
              <a:spLocks noChangeArrowheads="1"/>
            </p:cNvSpPr>
            <p:nvPr/>
          </p:nvSpPr>
          <p:spPr bwMode="auto">
            <a:xfrm>
              <a:off x="2081" y="2426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R7</a:t>
              </a:r>
            </a:p>
          </p:txBody>
        </p:sp>
        <p:sp>
          <p:nvSpPr>
            <p:cNvPr id="135220" name="Text Box 299"/>
            <p:cNvSpPr txBox="1">
              <a:spLocks noChangeArrowheads="1"/>
            </p:cNvSpPr>
            <p:nvPr/>
          </p:nvSpPr>
          <p:spPr bwMode="auto">
            <a:xfrm>
              <a:off x="334" y="916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FF0000"/>
                  </a:solidFill>
                  <a:cs typeface="+mn-cs"/>
                </a:rPr>
                <a:t>s: source</a:t>
              </a:r>
            </a:p>
          </p:txBody>
        </p:sp>
        <p:grpSp>
          <p:nvGrpSpPr>
            <p:cNvPr id="158772" name="Group 300"/>
            <p:cNvGrpSpPr>
              <a:grpSpLocks/>
            </p:cNvGrpSpPr>
            <p:nvPr/>
          </p:nvGrpSpPr>
          <p:grpSpPr bwMode="auto">
            <a:xfrm>
              <a:off x="1273" y="1194"/>
              <a:ext cx="402" cy="156"/>
              <a:chOff x="4396" y="1245"/>
              <a:chExt cx="672" cy="248"/>
            </a:xfrm>
          </p:grpSpPr>
          <p:sp>
            <p:nvSpPr>
              <p:cNvPr id="15885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5885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5885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58859" name="Group 30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8862" name="Freeform 3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63" name="Freeform 3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309" name="Line 30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310" name="Line 308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8773" name="Group 309"/>
            <p:cNvGrpSpPr>
              <a:grpSpLocks/>
            </p:cNvGrpSpPr>
            <p:nvPr/>
          </p:nvGrpSpPr>
          <p:grpSpPr bwMode="auto">
            <a:xfrm>
              <a:off x="2044" y="1494"/>
              <a:ext cx="402" cy="156"/>
              <a:chOff x="4396" y="1245"/>
              <a:chExt cx="672" cy="248"/>
            </a:xfrm>
          </p:grpSpPr>
          <p:sp>
            <p:nvSpPr>
              <p:cNvPr id="15884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5884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5885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58851" name="Group 31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8854" name="Freeform 3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55" name="Freeform 3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301" name="Line 316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302" name="Line 31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8774" name="Group 318"/>
            <p:cNvGrpSpPr>
              <a:grpSpLocks/>
            </p:cNvGrpSpPr>
            <p:nvPr/>
          </p:nvGrpSpPr>
          <p:grpSpPr bwMode="auto">
            <a:xfrm>
              <a:off x="1620" y="2307"/>
              <a:ext cx="402" cy="156"/>
              <a:chOff x="4396" y="1245"/>
              <a:chExt cx="672" cy="248"/>
            </a:xfrm>
          </p:grpSpPr>
          <p:sp>
            <p:nvSpPr>
              <p:cNvPr id="15884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5884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5884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58843" name="Group 32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8846" name="Freeform 32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47" name="Freeform 32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293" name="Line 32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94" name="Line 32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8775" name="Group 327"/>
            <p:cNvGrpSpPr>
              <a:grpSpLocks/>
            </p:cNvGrpSpPr>
            <p:nvPr/>
          </p:nvGrpSpPr>
          <p:grpSpPr bwMode="auto">
            <a:xfrm>
              <a:off x="732" y="2305"/>
              <a:ext cx="402" cy="156"/>
              <a:chOff x="4396" y="1245"/>
              <a:chExt cx="672" cy="248"/>
            </a:xfrm>
          </p:grpSpPr>
          <p:sp>
            <p:nvSpPr>
              <p:cNvPr id="158832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58833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58834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58835" name="Group 331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8838" name="Freeform 33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39" name="Freeform 33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285" name="Line 334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86" name="Line 335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8776" name="Group 336"/>
            <p:cNvGrpSpPr>
              <a:grpSpLocks/>
            </p:cNvGrpSpPr>
            <p:nvPr/>
          </p:nvGrpSpPr>
          <p:grpSpPr bwMode="auto">
            <a:xfrm>
              <a:off x="1066" y="1697"/>
              <a:ext cx="390" cy="169"/>
              <a:chOff x="4396" y="1245"/>
              <a:chExt cx="672" cy="248"/>
            </a:xfrm>
          </p:grpSpPr>
          <p:sp>
            <p:nvSpPr>
              <p:cNvPr id="15882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5882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5882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58827" name="Group 34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8830" name="Freeform 3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31" name="Freeform 3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277" name="Line 343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78" name="Line 34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8777" name="Group 345"/>
            <p:cNvGrpSpPr>
              <a:grpSpLocks/>
            </p:cNvGrpSpPr>
            <p:nvPr/>
          </p:nvGrpSpPr>
          <p:grpSpPr bwMode="auto">
            <a:xfrm>
              <a:off x="2033" y="2018"/>
              <a:ext cx="390" cy="169"/>
              <a:chOff x="4396" y="1245"/>
              <a:chExt cx="672" cy="248"/>
            </a:xfrm>
          </p:grpSpPr>
          <p:sp>
            <p:nvSpPr>
              <p:cNvPr id="15881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5881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5881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58819" name="Group 34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8822" name="Freeform 3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23" name="Freeform 3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269" name="Line 35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70" name="Line 35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8778" name="Group 354"/>
            <p:cNvGrpSpPr>
              <a:grpSpLocks/>
            </p:cNvGrpSpPr>
            <p:nvPr/>
          </p:nvGrpSpPr>
          <p:grpSpPr bwMode="auto">
            <a:xfrm>
              <a:off x="2361" y="2501"/>
              <a:ext cx="390" cy="169"/>
              <a:chOff x="4396" y="1245"/>
              <a:chExt cx="672" cy="248"/>
            </a:xfrm>
          </p:grpSpPr>
          <p:sp>
            <p:nvSpPr>
              <p:cNvPr id="15880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5880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5881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58811" name="Group 35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58814" name="Freeform 3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15" name="Freeform 3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261" name="Line 36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62" name="Line 36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pic>
          <p:nvPicPr>
            <p:cNvPr id="158779" name="Picture 363" descr="desktop_computer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" y="877"/>
              <a:ext cx="28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8780" name="Group 364"/>
            <p:cNvGrpSpPr>
              <a:grpSpLocks/>
            </p:cNvGrpSpPr>
            <p:nvPr/>
          </p:nvGrpSpPr>
          <p:grpSpPr bwMode="auto">
            <a:xfrm>
              <a:off x="1067" y="877"/>
              <a:ext cx="299" cy="261"/>
              <a:chOff x="4493" y="1335"/>
              <a:chExt cx="381" cy="326"/>
            </a:xfrm>
          </p:grpSpPr>
          <p:pic>
            <p:nvPicPr>
              <p:cNvPr id="158801" name="Picture 365" descr="desktop_computer_stylized_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3" y="1335"/>
                <a:ext cx="381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8802" name="Group 366"/>
              <p:cNvGrpSpPr>
                <a:grpSpLocks/>
              </p:cNvGrpSpPr>
              <p:nvPr/>
            </p:nvGrpSpPr>
            <p:grpSpPr bwMode="auto">
              <a:xfrm>
                <a:off x="4501" y="1349"/>
                <a:ext cx="313" cy="292"/>
                <a:chOff x="4501" y="1349"/>
                <a:chExt cx="313" cy="292"/>
              </a:xfrm>
            </p:grpSpPr>
            <p:sp>
              <p:nvSpPr>
                <p:cNvPr id="135252" name="Oval 367"/>
                <p:cNvSpPr>
                  <a:spLocks noChangeArrowheads="1"/>
                </p:cNvSpPr>
                <p:nvPr/>
              </p:nvSpPr>
              <p:spPr bwMode="auto">
                <a:xfrm rot="-365081">
                  <a:off x="4515" y="1540"/>
                  <a:ext cx="218" cy="56"/>
                </a:xfrm>
                <a:prstGeom prst="ellips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8804" name="Freeform 368"/>
                <p:cNvSpPr>
                  <a:spLocks/>
                </p:cNvSpPr>
                <p:nvPr/>
              </p:nvSpPr>
              <p:spPr bwMode="auto">
                <a:xfrm>
                  <a:off x="4536" y="1372"/>
                  <a:ext cx="186" cy="157"/>
                </a:xfrm>
                <a:custGeom>
                  <a:avLst/>
                  <a:gdLst>
                    <a:gd name="T0" fmla="*/ 0 w 117"/>
                    <a:gd name="T1" fmla="*/ 0 h 123"/>
                    <a:gd name="T2" fmla="*/ 965 w 117"/>
                    <a:gd name="T3" fmla="*/ 8 h 123"/>
                    <a:gd name="T4" fmla="*/ 1191 w 117"/>
                    <a:gd name="T5" fmla="*/ 336 h 123"/>
                    <a:gd name="T6" fmla="*/ 240 w 117"/>
                    <a:gd name="T7" fmla="*/ 415 h 123"/>
                    <a:gd name="T8" fmla="*/ 0 w 117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7" h="123">
                      <a:moveTo>
                        <a:pt x="0" y="0"/>
                      </a:moveTo>
                      <a:lnTo>
                        <a:pt x="95" y="2"/>
                      </a:lnTo>
                      <a:lnTo>
                        <a:pt x="117" y="99"/>
                      </a:lnTo>
                      <a:lnTo>
                        <a:pt x="24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58805" name="Freeform 369"/>
                <p:cNvSpPr>
                  <a:spLocks/>
                </p:cNvSpPr>
                <p:nvPr/>
              </p:nvSpPr>
              <p:spPr bwMode="auto">
                <a:xfrm>
                  <a:off x="4527" y="1533"/>
                  <a:ext cx="287" cy="108"/>
                </a:xfrm>
                <a:custGeom>
                  <a:avLst/>
                  <a:gdLst>
                    <a:gd name="T0" fmla="*/ 0 w 181"/>
                    <a:gd name="T1" fmla="*/ 170 h 84"/>
                    <a:gd name="T2" fmla="*/ 1471 w 181"/>
                    <a:gd name="T3" fmla="*/ 0 h 84"/>
                    <a:gd name="T4" fmla="*/ 1812 w 181"/>
                    <a:gd name="T5" fmla="*/ 69 h 84"/>
                    <a:gd name="T6" fmla="*/ 374 w 181"/>
                    <a:gd name="T7" fmla="*/ 296 h 84"/>
                    <a:gd name="T8" fmla="*/ 0 w 181"/>
                    <a:gd name="T9" fmla="*/ 170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1" h="84">
                      <a:moveTo>
                        <a:pt x="0" y="48"/>
                      </a:moveTo>
                      <a:lnTo>
                        <a:pt x="147" y="0"/>
                      </a:lnTo>
                      <a:lnTo>
                        <a:pt x="181" y="20"/>
                      </a:lnTo>
                      <a:lnTo>
                        <a:pt x="37" y="8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58806" name="Freeform 370"/>
                <p:cNvSpPr>
                  <a:spLocks/>
                </p:cNvSpPr>
                <p:nvPr/>
              </p:nvSpPr>
              <p:spPr bwMode="auto">
                <a:xfrm>
                  <a:off x="4501" y="1349"/>
                  <a:ext cx="235" cy="207"/>
                </a:xfrm>
                <a:custGeom>
                  <a:avLst/>
                  <a:gdLst>
                    <a:gd name="T0" fmla="*/ 0 w 148"/>
                    <a:gd name="T1" fmla="*/ 0 h 162"/>
                    <a:gd name="T2" fmla="*/ 1273 w 148"/>
                    <a:gd name="T3" fmla="*/ 40 h 162"/>
                    <a:gd name="T4" fmla="*/ 1493 w 148"/>
                    <a:gd name="T5" fmla="*/ 429 h 162"/>
                    <a:gd name="T6" fmla="*/ 376 w 148"/>
                    <a:gd name="T7" fmla="*/ 553 h 162"/>
                    <a:gd name="T8" fmla="*/ 0 w 148"/>
                    <a:gd name="T9" fmla="*/ 0 h 1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8" h="162">
                      <a:moveTo>
                        <a:pt x="0" y="0"/>
                      </a:moveTo>
                      <a:lnTo>
                        <a:pt x="126" y="12"/>
                      </a:lnTo>
                      <a:lnTo>
                        <a:pt x="148" y="126"/>
                      </a:lnTo>
                      <a:lnTo>
                        <a:pt x="37" y="1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58807" name="Freeform 371"/>
                <p:cNvSpPr>
                  <a:spLocks/>
                </p:cNvSpPr>
                <p:nvPr/>
              </p:nvSpPr>
              <p:spPr bwMode="auto">
                <a:xfrm>
                  <a:off x="4553" y="1380"/>
                  <a:ext cx="132" cy="96"/>
                </a:xfrm>
                <a:custGeom>
                  <a:avLst/>
                  <a:gdLst>
                    <a:gd name="T0" fmla="*/ 0 w 83"/>
                    <a:gd name="T1" fmla="*/ 0 h 75"/>
                    <a:gd name="T2" fmla="*/ 792 w 83"/>
                    <a:gd name="T3" fmla="*/ 10 h 75"/>
                    <a:gd name="T4" fmla="*/ 313 w 83"/>
                    <a:gd name="T5" fmla="*/ 65 h 75"/>
                    <a:gd name="T6" fmla="*/ 102 w 83"/>
                    <a:gd name="T7" fmla="*/ 247 h 75"/>
                    <a:gd name="T8" fmla="*/ 0 w 83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3" h="75">
                      <a:moveTo>
                        <a:pt x="0" y="0"/>
                      </a:moveTo>
                      <a:lnTo>
                        <a:pt x="78" y="3"/>
                      </a:lnTo>
                      <a:cubicBezTo>
                        <a:pt x="83" y="6"/>
                        <a:pt x="54" y="0"/>
                        <a:pt x="31" y="19"/>
                      </a:cubicBezTo>
                      <a:cubicBezTo>
                        <a:pt x="8" y="38"/>
                        <a:pt x="15" y="75"/>
                        <a:pt x="10" y="7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35230" name="Line 11"/>
            <p:cNvSpPr>
              <a:spLocks noChangeShapeType="1"/>
            </p:cNvSpPr>
            <p:nvPr/>
          </p:nvSpPr>
          <p:spPr bwMode="auto">
            <a:xfrm flipH="1">
              <a:off x="939" y="1808"/>
              <a:ext cx="235" cy="53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31" name="Line 237"/>
            <p:cNvSpPr>
              <a:spLocks noChangeShapeType="1"/>
            </p:cNvSpPr>
            <p:nvPr/>
          </p:nvSpPr>
          <p:spPr bwMode="auto">
            <a:xfrm flipH="1">
              <a:off x="1177" y="1347"/>
              <a:ext cx="144" cy="3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32" name="Line 238"/>
            <p:cNvSpPr>
              <a:spLocks noChangeShapeType="1"/>
            </p:cNvSpPr>
            <p:nvPr/>
          </p:nvSpPr>
          <p:spPr bwMode="auto">
            <a:xfrm flipH="1">
              <a:off x="917" y="1909"/>
              <a:ext cx="144" cy="3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33" name="Line 239"/>
            <p:cNvSpPr>
              <a:spLocks noChangeShapeType="1"/>
            </p:cNvSpPr>
            <p:nvPr/>
          </p:nvSpPr>
          <p:spPr bwMode="auto">
            <a:xfrm>
              <a:off x="1276" y="1887"/>
              <a:ext cx="322" cy="37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34" name="Line 240"/>
            <p:cNvSpPr>
              <a:spLocks noChangeShapeType="1"/>
            </p:cNvSpPr>
            <p:nvPr/>
          </p:nvSpPr>
          <p:spPr bwMode="auto">
            <a:xfrm>
              <a:off x="1592" y="1323"/>
              <a:ext cx="440" cy="21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35" name="Line 241"/>
            <p:cNvSpPr>
              <a:spLocks noChangeShapeType="1"/>
            </p:cNvSpPr>
            <p:nvPr/>
          </p:nvSpPr>
          <p:spPr bwMode="auto">
            <a:xfrm>
              <a:off x="2188" y="1657"/>
              <a:ext cx="8" cy="31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36" name="Line 242"/>
            <p:cNvSpPr>
              <a:spLocks noChangeShapeType="1"/>
            </p:cNvSpPr>
            <p:nvPr/>
          </p:nvSpPr>
          <p:spPr bwMode="auto">
            <a:xfrm>
              <a:off x="2282" y="2198"/>
              <a:ext cx="152" cy="2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58788" name="Group 243"/>
            <p:cNvGrpSpPr>
              <a:grpSpLocks/>
            </p:cNvGrpSpPr>
            <p:nvPr/>
          </p:nvGrpSpPr>
          <p:grpSpPr bwMode="auto">
            <a:xfrm rot="4749582">
              <a:off x="1938" y="2148"/>
              <a:ext cx="160" cy="217"/>
              <a:chOff x="2356" y="2709"/>
              <a:chExt cx="200" cy="287"/>
            </a:xfrm>
          </p:grpSpPr>
          <p:sp>
            <p:nvSpPr>
              <p:cNvPr id="135248" name="Line 244"/>
              <p:cNvSpPr>
                <a:spLocks noChangeShapeType="1"/>
              </p:cNvSpPr>
              <p:nvPr/>
            </p:nvSpPr>
            <p:spPr bwMode="auto">
              <a:xfrm>
                <a:off x="2356" y="2709"/>
                <a:ext cx="153" cy="265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49" name="Line 245"/>
              <p:cNvSpPr>
                <a:spLocks noChangeShapeType="1"/>
              </p:cNvSpPr>
              <p:nvPr/>
            </p:nvSpPr>
            <p:spPr bwMode="auto">
              <a:xfrm flipV="1">
                <a:off x="2464" y="2946"/>
                <a:ext cx="93" cy="53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8789" name="Group 246"/>
            <p:cNvGrpSpPr>
              <a:grpSpLocks/>
            </p:cNvGrpSpPr>
            <p:nvPr/>
          </p:nvGrpSpPr>
          <p:grpSpPr bwMode="auto">
            <a:xfrm rot="-6022826">
              <a:off x="2050" y="2164"/>
              <a:ext cx="160" cy="217"/>
              <a:chOff x="2356" y="2709"/>
              <a:chExt cx="200" cy="287"/>
            </a:xfrm>
          </p:grpSpPr>
          <p:sp>
            <p:nvSpPr>
              <p:cNvPr id="135246" name="Line 247"/>
              <p:cNvSpPr>
                <a:spLocks noChangeShapeType="1"/>
              </p:cNvSpPr>
              <p:nvPr/>
            </p:nvSpPr>
            <p:spPr bwMode="auto">
              <a:xfrm>
                <a:off x="2356" y="2706"/>
                <a:ext cx="153" cy="26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247" name="Line 248"/>
              <p:cNvSpPr>
                <a:spLocks noChangeShapeType="1"/>
              </p:cNvSpPr>
              <p:nvPr/>
            </p:nvSpPr>
            <p:spPr bwMode="auto">
              <a:xfrm flipV="1">
                <a:off x="2465" y="2942"/>
                <a:ext cx="94" cy="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35239" name="Line 249"/>
            <p:cNvSpPr>
              <a:spLocks noChangeShapeType="1"/>
            </p:cNvSpPr>
            <p:nvPr/>
          </p:nvSpPr>
          <p:spPr bwMode="auto">
            <a:xfrm rot="-4663823">
              <a:off x="1617" y="1423"/>
              <a:ext cx="294" cy="59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40" name="Line 250"/>
            <p:cNvSpPr>
              <a:spLocks noChangeShapeType="1"/>
            </p:cNvSpPr>
            <p:nvPr/>
          </p:nvSpPr>
          <p:spPr bwMode="auto">
            <a:xfrm rot="16936177" flipV="1">
              <a:off x="2039" y="1626"/>
              <a:ext cx="75" cy="3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41" name="Line 251"/>
            <p:cNvSpPr>
              <a:spLocks noChangeShapeType="1"/>
            </p:cNvSpPr>
            <p:nvPr/>
          </p:nvSpPr>
          <p:spPr bwMode="auto">
            <a:xfrm rot="-4663823">
              <a:off x="1592" y="1339"/>
              <a:ext cx="285" cy="57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42" name="Line 252"/>
            <p:cNvSpPr>
              <a:spLocks noChangeShapeType="1"/>
            </p:cNvSpPr>
            <p:nvPr/>
          </p:nvSpPr>
          <p:spPr bwMode="auto">
            <a:xfrm rot="16936177" flipV="1">
              <a:off x="1387" y="1674"/>
              <a:ext cx="75" cy="3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43" name="Line 253"/>
            <p:cNvSpPr>
              <a:spLocks noChangeShapeType="1"/>
            </p:cNvSpPr>
            <p:nvPr/>
          </p:nvSpPr>
          <p:spPr bwMode="auto">
            <a:xfrm rot="-4663823">
              <a:off x="1288" y="2131"/>
              <a:ext cx="82" cy="39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44" name="Line 254"/>
            <p:cNvSpPr>
              <a:spLocks noChangeShapeType="1"/>
            </p:cNvSpPr>
            <p:nvPr/>
          </p:nvSpPr>
          <p:spPr bwMode="auto">
            <a:xfrm rot="16936177" flipV="1">
              <a:off x="1494" y="2311"/>
              <a:ext cx="91" cy="2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245" name="Line 255"/>
            <p:cNvSpPr>
              <a:spLocks noChangeShapeType="1"/>
            </p:cNvSpPr>
            <p:nvPr/>
          </p:nvSpPr>
          <p:spPr bwMode="auto">
            <a:xfrm rot="-4663823">
              <a:off x="1319" y="2251"/>
              <a:ext cx="87" cy="393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5181" name="Text Box 257"/>
          <p:cNvSpPr txBox="1">
            <a:spLocks noChangeArrowheads="1"/>
          </p:cNvSpPr>
          <p:nvPr/>
        </p:nvSpPr>
        <p:spPr bwMode="auto">
          <a:xfrm>
            <a:off x="5953125" y="4129088"/>
            <a:ext cx="229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datagram will not be </a:t>
            </a:r>
          </a:p>
          <a:p>
            <a:pPr>
              <a:defRPr/>
            </a:pPr>
            <a:r>
              <a:rPr lang="en-US" smtClean="0">
                <a:cs typeface="+mn-cs"/>
              </a:rPr>
              <a:t>forwarded</a:t>
            </a:r>
          </a:p>
        </p:txBody>
      </p:sp>
      <p:sp>
        <p:nvSpPr>
          <p:cNvPr id="135182" name="Line 258"/>
          <p:cNvSpPr>
            <a:spLocks noChangeShapeType="1"/>
          </p:cNvSpPr>
          <p:nvPr/>
        </p:nvSpPr>
        <p:spPr bwMode="auto">
          <a:xfrm rot="-4663823">
            <a:off x="5562600" y="4030663"/>
            <a:ext cx="130175" cy="6191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5183" name="Line 259"/>
          <p:cNvSpPr>
            <a:spLocks noChangeShapeType="1"/>
          </p:cNvSpPr>
          <p:nvPr/>
        </p:nvSpPr>
        <p:spPr bwMode="auto">
          <a:xfrm rot="16936177" flipV="1">
            <a:off x="5889625" y="4303713"/>
            <a:ext cx="144463" cy="3968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8735" name="Group 373"/>
          <p:cNvGrpSpPr>
            <a:grpSpLocks/>
          </p:cNvGrpSpPr>
          <p:nvPr/>
        </p:nvGrpSpPr>
        <p:grpSpPr bwMode="auto">
          <a:xfrm>
            <a:off x="5273675" y="2259013"/>
            <a:ext cx="638175" cy="247650"/>
            <a:chOff x="4396" y="1245"/>
            <a:chExt cx="672" cy="248"/>
          </a:xfrm>
        </p:grpSpPr>
        <p:sp>
          <p:nvSpPr>
            <p:cNvPr id="15874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5874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5874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58748" name="Group 37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8751" name="Freeform 37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2" name="Freeform 37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198" name="Line 380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199" name="Line 38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58736" name="Group 382"/>
          <p:cNvGrpSpPr>
            <a:grpSpLocks/>
          </p:cNvGrpSpPr>
          <p:nvPr/>
        </p:nvGrpSpPr>
        <p:grpSpPr bwMode="auto">
          <a:xfrm>
            <a:off x="5283200" y="3074988"/>
            <a:ext cx="619125" cy="268287"/>
            <a:chOff x="4396" y="1245"/>
            <a:chExt cx="672" cy="248"/>
          </a:xfrm>
        </p:grpSpPr>
        <p:sp>
          <p:nvSpPr>
            <p:cNvPr id="15873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5873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5873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58740" name="Group 38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8743" name="Freeform 3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4" name="Freeform 3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5190" name="Line 38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5191" name="Line 39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3619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DF1F001-4C2E-2B4E-838B-0C8AB9F9DC5E}" type="slidenum">
              <a:rPr lang="en-US" smtClean="0">
                <a:latin typeface="Tahoma" charset="0"/>
              </a:rPr>
              <a:pPr>
                <a:defRPr/>
              </a:pPr>
              <a:t>137</a:t>
            </a:fld>
            <a:endParaRPr lang="en-US" smtClean="0">
              <a:latin typeface="Tahoma" charset="0"/>
            </a:endParaRPr>
          </a:p>
        </p:txBody>
      </p:sp>
      <p:sp>
        <p:nvSpPr>
          <p:cNvPr id="136196" name="Line 341"/>
          <p:cNvSpPr>
            <a:spLocks noChangeShapeType="1"/>
          </p:cNvSpPr>
          <p:nvPr/>
        </p:nvSpPr>
        <p:spPr bwMode="auto">
          <a:xfrm flipH="1">
            <a:off x="1401763" y="4541838"/>
            <a:ext cx="373062" cy="8461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60772" name="Picture 24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304800"/>
            <a:ext cx="7620000" cy="6858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Reverse path forwarding: pruning</a:t>
            </a:r>
          </a:p>
        </p:txBody>
      </p:sp>
      <p:sp>
        <p:nvSpPr>
          <p:cNvPr id="136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155700"/>
            <a:ext cx="8077200" cy="24384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forwarding tree contains subtrees with no mcast group members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no need to forward datagrams down subtree</a:t>
            </a:r>
          </a:p>
          <a:p>
            <a:pPr lvl="1">
              <a:defRPr/>
            </a:pP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prune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>
                <a:latin typeface="Gill Sans MT" charset="0"/>
              </a:rPr>
              <a:t> msgs sent upstream by router with no downstream group members</a:t>
            </a:r>
          </a:p>
        </p:txBody>
      </p:sp>
      <p:sp>
        <p:nvSpPr>
          <p:cNvPr id="136200" name="Line 231"/>
          <p:cNvSpPr>
            <a:spLocks noChangeShapeType="1"/>
          </p:cNvSpPr>
          <p:nvPr/>
        </p:nvSpPr>
        <p:spPr bwMode="auto">
          <a:xfrm>
            <a:off x="5100638" y="5356225"/>
            <a:ext cx="5969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01" name="Text Box 232"/>
          <p:cNvSpPr txBox="1">
            <a:spLocks noChangeArrowheads="1"/>
          </p:cNvSpPr>
          <p:nvPr/>
        </p:nvSpPr>
        <p:spPr bwMode="auto">
          <a:xfrm>
            <a:off x="5713413" y="3878263"/>
            <a:ext cx="219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router with attached</a:t>
            </a:r>
          </a:p>
          <a:p>
            <a:pPr>
              <a:defRPr/>
            </a:pPr>
            <a:r>
              <a:rPr lang="en-US" smtClean="0">
                <a:cs typeface="+mn-cs"/>
              </a:rPr>
              <a:t>group member</a:t>
            </a:r>
          </a:p>
        </p:txBody>
      </p:sp>
      <p:sp>
        <p:nvSpPr>
          <p:cNvPr id="136202" name="Text Box 233"/>
          <p:cNvSpPr txBox="1">
            <a:spLocks noChangeArrowheads="1"/>
          </p:cNvSpPr>
          <p:nvPr/>
        </p:nvSpPr>
        <p:spPr bwMode="auto">
          <a:xfrm>
            <a:off x="5815013" y="4545013"/>
            <a:ext cx="250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router with no attached</a:t>
            </a:r>
          </a:p>
          <a:p>
            <a:pPr>
              <a:defRPr/>
            </a:pPr>
            <a:r>
              <a:rPr lang="en-US" smtClean="0">
                <a:cs typeface="+mn-cs"/>
              </a:rPr>
              <a:t>group member</a:t>
            </a:r>
          </a:p>
        </p:txBody>
      </p:sp>
      <p:sp>
        <p:nvSpPr>
          <p:cNvPr id="136203" name="Text Box 234"/>
          <p:cNvSpPr txBox="1">
            <a:spLocks noChangeArrowheads="1"/>
          </p:cNvSpPr>
          <p:nvPr/>
        </p:nvSpPr>
        <p:spPr bwMode="auto">
          <a:xfrm>
            <a:off x="5789613" y="5213350"/>
            <a:ext cx="302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prune message</a:t>
            </a:r>
          </a:p>
        </p:txBody>
      </p:sp>
      <p:sp>
        <p:nvSpPr>
          <p:cNvPr id="136204" name="Text Box 235"/>
          <p:cNvSpPr txBox="1">
            <a:spLocks noChangeArrowheads="1"/>
          </p:cNvSpPr>
          <p:nvPr/>
        </p:nvSpPr>
        <p:spPr bwMode="auto">
          <a:xfrm>
            <a:off x="5008563" y="3363913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LEGEND</a:t>
            </a:r>
          </a:p>
        </p:txBody>
      </p:sp>
      <p:sp>
        <p:nvSpPr>
          <p:cNvPr id="136205" name="Text Box 239"/>
          <p:cNvSpPr txBox="1">
            <a:spLocks noChangeArrowheads="1"/>
          </p:cNvSpPr>
          <p:nvPr/>
        </p:nvSpPr>
        <p:spPr bwMode="auto">
          <a:xfrm>
            <a:off x="5713413" y="5526088"/>
            <a:ext cx="207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links with multicast</a:t>
            </a:r>
          </a:p>
          <a:p>
            <a:pPr>
              <a:defRPr/>
            </a:pPr>
            <a:r>
              <a:rPr lang="en-US" smtClean="0">
                <a:cs typeface="+mn-cs"/>
              </a:rPr>
              <a:t>forwarding</a:t>
            </a:r>
          </a:p>
        </p:txBody>
      </p:sp>
      <p:sp>
        <p:nvSpPr>
          <p:cNvPr id="136206" name="Line 240"/>
          <p:cNvSpPr>
            <a:spLocks noChangeShapeType="1"/>
          </p:cNvSpPr>
          <p:nvPr/>
        </p:nvSpPr>
        <p:spPr bwMode="auto">
          <a:xfrm rot="-4663823">
            <a:off x="5308600" y="5427663"/>
            <a:ext cx="144463" cy="6302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07" name="Text Box 243"/>
          <p:cNvSpPr txBox="1">
            <a:spLocks noChangeArrowheads="1"/>
          </p:cNvSpPr>
          <p:nvPr/>
        </p:nvSpPr>
        <p:spPr bwMode="auto">
          <a:xfrm>
            <a:off x="5216525" y="50434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P</a:t>
            </a:r>
          </a:p>
        </p:txBody>
      </p:sp>
      <p:sp>
        <p:nvSpPr>
          <p:cNvPr id="136208" name="Line 248"/>
          <p:cNvSpPr>
            <a:spLocks noChangeShapeType="1"/>
          </p:cNvSpPr>
          <p:nvPr/>
        </p:nvSpPr>
        <p:spPr bwMode="auto">
          <a:xfrm>
            <a:off x="1857375" y="4435475"/>
            <a:ext cx="852488" cy="974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09" name="Line 249"/>
          <p:cNvSpPr>
            <a:spLocks noChangeShapeType="1"/>
          </p:cNvSpPr>
          <p:nvPr/>
        </p:nvSpPr>
        <p:spPr bwMode="auto">
          <a:xfrm>
            <a:off x="3511550" y="4983163"/>
            <a:ext cx="401638" cy="6905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10" name="Line 250"/>
          <p:cNvSpPr>
            <a:spLocks noChangeShapeType="1"/>
          </p:cNvSpPr>
          <p:nvPr/>
        </p:nvSpPr>
        <p:spPr bwMode="auto">
          <a:xfrm flipV="1">
            <a:off x="2109788" y="4127500"/>
            <a:ext cx="1365250" cy="347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11" name="Line 251"/>
          <p:cNvSpPr>
            <a:spLocks noChangeShapeType="1"/>
          </p:cNvSpPr>
          <p:nvPr/>
        </p:nvSpPr>
        <p:spPr bwMode="auto">
          <a:xfrm>
            <a:off x="1844675" y="4445000"/>
            <a:ext cx="852488" cy="974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12" name="Line 252"/>
          <p:cNvSpPr>
            <a:spLocks noChangeShapeType="1"/>
          </p:cNvSpPr>
          <p:nvPr/>
        </p:nvSpPr>
        <p:spPr bwMode="auto">
          <a:xfrm>
            <a:off x="2432050" y="3689350"/>
            <a:ext cx="993775" cy="4460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13" name="Line 253"/>
          <p:cNvSpPr>
            <a:spLocks noChangeShapeType="1"/>
          </p:cNvSpPr>
          <p:nvPr/>
        </p:nvSpPr>
        <p:spPr bwMode="auto">
          <a:xfrm flipV="1">
            <a:off x="2962275" y="5011738"/>
            <a:ext cx="538163" cy="468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14" name="Line 254"/>
          <p:cNvSpPr>
            <a:spLocks noChangeShapeType="1"/>
          </p:cNvSpPr>
          <p:nvPr/>
        </p:nvSpPr>
        <p:spPr bwMode="auto">
          <a:xfrm>
            <a:off x="3484563" y="4233863"/>
            <a:ext cx="0" cy="7175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15" name="Line 255"/>
          <p:cNvSpPr>
            <a:spLocks noChangeShapeType="1"/>
          </p:cNvSpPr>
          <p:nvPr/>
        </p:nvSpPr>
        <p:spPr bwMode="auto">
          <a:xfrm>
            <a:off x="1522413" y="5473700"/>
            <a:ext cx="1025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16" name="Line 256"/>
          <p:cNvSpPr>
            <a:spLocks noChangeShapeType="1"/>
          </p:cNvSpPr>
          <p:nvPr/>
        </p:nvSpPr>
        <p:spPr bwMode="auto">
          <a:xfrm flipH="1">
            <a:off x="1389063" y="4551363"/>
            <a:ext cx="373062" cy="8461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17" name="Line 257"/>
          <p:cNvSpPr>
            <a:spLocks noChangeShapeType="1"/>
          </p:cNvSpPr>
          <p:nvPr/>
        </p:nvSpPr>
        <p:spPr bwMode="auto">
          <a:xfrm flipH="1">
            <a:off x="1836738" y="3703638"/>
            <a:ext cx="347662" cy="749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60793" name="Group 258"/>
          <p:cNvGrpSpPr>
            <a:grpSpLocks/>
          </p:cNvGrpSpPr>
          <p:nvPr/>
        </p:nvGrpSpPr>
        <p:grpSpPr bwMode="auto">
          <a:xfrm rot="10800000">
            <a:off x="1773238" y="3427413"/>
            <a:ext cx="809625" cy="165100"/>
            <a:chOff x="1450" y="3513"/>
            <a:chExt cx="391" cy="88"/>
          </a:xfrm>
        </p:grpSpPr>
        <p:sp>
          <p:nvSpPr>
            <p:cNvPr id="160895" name="Freeform 259"/>
            <p:cNvSpPr>
              <a:spLocks/>
            </p:cNvSpPr>
            <p:nvPr/>
          </p:nvSpPr>
          <p:spPr bwMode="auto">
            <a:xfrm flipV="1">
              <a:off x="1450" y="3574"/>
              <a:ext cx="391" cy="27"/>
            </a:xfrm>
            <a:custGeom>
              <a:avLst/>
              <a:gdLst>
                <a:gd name="T0" fmla="*/ 0 w 720"/>
                <a:gd name="T1" fmla="*/ 0 h 56"/>
                <a:gd name="T2" fmla="*/ 0 w 720"/>
                <a:gd name="T3" fmla="*/ 1 h 56"/>
                <a:gd name="T4" fmla="*/ 34 w 720"/>
                <a:gd name="T5" fmla="*/ 1 h 56"/>
                <a:gd name="T6" fmla="*/ 34 w 720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0" h="56">
                  <a:moveTo>
                    <a:pt x="0" y="0"/>
                  </a:moveTo>
                  <a:lnTo>
                    <a:pt x="0" y="56"/>
                  </a:lnTo>
                  <a:lnTo>
                    <a:pt x="720" y="56"/>
                  </a:lnTo>
                  <a:lnTo>
                    <a:pt x="720" y="8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321" name="Line 260"/>
            <p:cNvSpPr>
              <a:spLocks noChangeShapeType="1"/>
            </p:cNvSpPr>
            <p:nvPr/>
          </p:nvSpPr>
          <p:spPr bwMode="auto">
            <a:xfrm>
              <a:off x="1642" y="3516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6219" name="Text Box 261"/>
          <p:cNvSpPr txBox="1">
            <a:spLocks noChangeArrowheads="1"/>
          </p:cNvSpPr>
          <p:nvPr/>
        </p:nvSpPr>
        <p:spPr bwMode="auto">
          <a:xfrm>
            <a:off x="1541463" y="34877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R1</a:t>
            </a:r>
          </a:p>
        </p:txBody>
      </p:sp>
      <p:sp>
        <p:nvSpPr>
          <p:cNvPr id="136220" name="Text Box 262"/>
          <p:cNvSpPr txBox="1">
            <a:spLocks noChangeArrowheads="1"/>
          </p:cNvSpPr>
          <p:nvPr/>
        </p:nvSpPr>
        <p:spPr bwMode="auto">
          <a:xfrm>
            <a:off x="1152525" y="42767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R2</a:t>
            </a:r>
          </a:p>
        </p:txBody>
      </p:sp>
      <p:sp>
        <p:nvSpPr>
          <p:cNvPr id="136221" name="Text Box 263"/>
          <p:cNvSpPr txBox="1">
            <a:spLocks noChangeArrowheads="1"/>
          </p:cNvSpPr>
          <p:nvPr/>
        </p:nvSpPr>
        <p:spPr bwMode="auto">
          <a:xfrm>
            <a:off x="639763" y="52736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R3</a:t>
            </a:r>
          </a:p>
        </p:txBody>
      </p:sp>
      <p:sp>
        <p:nvSpPr>
          <p:cNvPr id="136222" name="Text Box 264"/>
          <p:cNvSpPr txBox="1">
            <a:spLocks noChangeArrowheads="1"/>
          </p:cNvSpPr>
          <p:nvPr/>
        </p:nvSpPr>
        <p:spPr bwMode="auto">
          <a:xfrm>
            <a:off x="3286125" y="36941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R4</a:t>
            </a:r>
          </a:p>
        </p:txBody>
      </p:sp>
      <p:sp>
        <p:nvSpPr>
          <p:cNvPr id="136223" name="Text Box 265"/>
          <p:cNvSpPr txBox="1">
            <a:spLocks noChangeArrowheads="1"/>
          </p:cNvSpPr>
          <p:nvPr/>
        </p:nvSpPr>
        <p:spPr bwMode="auto">
          <a:xfrm>
            <a:off x="3729038" y="48323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R5</a:t>
            </a:r>
          </a:p>
        </p:txBody>
      </p:sp>
      <p:sp>
        <p:nvSpPr>
          <p:cNvPr id="136224" name="Text Box 266"/>
          <p:cNvSpPr txBox="1">
            <a:spLocks noChangeArrowheads="1"/>
          </p:cNvSpPr>
          <p:nvPr/>
        </p:nvSpPr>
        <p:spPr bwMode="auto">
          <a:xfrm>
            <a:off x="2493963" y="55657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R6</a:t>
            </a:r>
          </a:p>
        </p:txBody>
      </p:sp>
      <p:sp>
        <p:nvSpPr>
          <p:cNvPr id="136225" name="Text Box 267"/>
          <p:cNvSpPr txBox="1">
            <a:spLocks noChangeArrowheads="1"/>
          </p:cNvSpPr>
          <p:nvPr/>
        </p:nvSpPr>
        <p:spPr bwMode="auto">
          <a:xfrm>
            <a:off x="3703638" y="58896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R7</a:t>
            </a:r>
          </a:p>
        </p:txBody>
      </p:sp>
      <p:sp>
        <p:nvSpPr>
          <p:cNvPr id="136226" name="Text Box 268"/>
          <p:cNvSpPr txBox="1">
            <a:spLocks noChangeArrowheads="1"/>
          </p:cNvSpPr>
          <p:nvPr/>
        </p:nvSpPr>
        <p:spPr bwMode="auto">
          <a:xfrm>
            <a:off x="441325" y="3125788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0000"/>
                </a:solidFill>
                <a:cs typeface="+mn-cs"/>
              </a:rPr>
              <a:t>s: source</a:t>
            </a:r>
          </a:p>
        </p:txBody>
      </p:sp>
      <p:grpSp>
        <p:nvGrpSpPr>
          <p:cNvPr id="160802" name="Group 269"/>
          <p:cNvGrpSpPr>
            <a:grpSpLocks/>
          </p:cNvGrpSpPr>
          <p:nvPr/>
        </p:nvGrpSpPr>
        <p:grpSpPr bwMode="auto">
          <a:xfrm>
            <a:off x="1931988" y="3567113"/>
            <a:ext cx="638175" cy="247650"/>
            <a:chOff x="4396" y="1245"/>
            <a:chExt cx="672" cy="248"/>
          </a:xfrm>
        </p:grpSpPr>
        <p:sp>
          <p:nvSpPr>
            <p:cNvPr id="160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0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0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0890" name="Group 27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0893" name="Freeform 27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4" name="Freeform 27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316" name="Line 276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317" name="Line 27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0803" name="Group 278"/>
          <p:cNvGrpSpPr>
            <a:grpSpLocks/>
          </p:cNvGrpSpPr>
          <p:nvPr/>
        </p:nvGrpSpPr>
        <p:grpSpPr bwMode="auto">
          <a:xfrm>
            <a:off x="3155950" y="4043363"/>
            <a:ext cx="638175" cy="247650"/>
            <a:chOff x="4396" y="1245"/>
            <a:chExt cx="672" cy="248"/>
          </a:xfrm>
        </p:grpSpPr>
        <p:sp>
          <p:nvSpPr>
            <p:cNvPr id="160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0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0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0882" name="Group 28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0885" name="Freeform 28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6" name="Freeform 28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308" name="Line 285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309" name="Line 28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0804" name="Group 287"/>
          <p:cNvGrpSpPr>
            <a:grpSpLocks/>
          </p:cNvGrpSpPr>
          <p:nvPr/>
        </p:nvGrpSpPr>
        <p:grpSpPr bwMode="auto">
          <a:xfrm>
            <a:off x="2482850" y="5334000"/>
            <a:ext cx="638175" cy="247650"/>
            <a:chOff x="4396" y="1245"/>
            <a:chExt cx="672" cy="248"/>
          </a:xfrm>
        </p:grpSpPr>
        <p:sp>
          <p:nvSpPr>
            <p:cNvPr id="160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0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0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0874" name="Group 29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0877" name="Freeform 2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8" name="Freeform 2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300" name="Line 294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301" name="Line 29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0805" name="Oval 407"/>
          <p:cNvSpPr>
            <a:spLocks noChangeArrowheads="1"/>
          </p:cNvSpPr>
          <p:nvPr/>
        </p:nvSpPr>
        <p:spPr bwMode="auto">
          <a:xfrm>
            <a:off x="1076325" y="5440363"/>
            <a:ext cx="631825" cy="13811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cs typeface="Arial" charset="0"/>
            </a:endParaRPr>
          </a:p>
        </p:txBody>
      </p:sp>
      <p:sp>
        <p:nvSpPr>
          <p:cNvPr id="160806" name="Rectangle 410"/>
          <p:cNvSpPr>
            <a:spLocks noChangeArrowheads="1"/>
          </p:cNvSpPr>
          <p:nvPr/>
        </p:nvSpPr>
        <p:spPr bwMode="auto">
          <a:xfrm>
            <a:off x="1076325" y="5424488"/>
            <a:ext cx="635000" cy="857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sp>
        <p:nvSpPr>
          <p:cNvPr id="160807" name="Oval 411"/>
          <p:cNvSpPr>
            <a:spLocks noChangeArrowheads="1"/>
          </p:cNvSpPr>
          <p:nvPr/>
        </p:nvSpPr>
        <p:spPr bwMode="auto">
          <a:xfrm>
            <a:off x="1073150" y="5330825"/>
            <a:ext cx="633413" cy="161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cs typeface="Arial" charset="0"/>
            </a:endParaRPr>
          </a:p>
        </p:txBody>
      </p:sp>
      <p:grpSp>
        <p:nvGrpSpPr>
          <p:cNvPr id="160808" name="Group 300"/>
          <p:cNvGrpSpPr>
            <a:grpSpLocks/>
          </p:cNvGrpSpPr>
          <p:nvPr/>
        </p:nvGrpSpPr>
        <p:grpSpPr bwMode="auto">
          <a:xfrm>
            <a:off x="1200150" y="5372100"/>
            <a:ext cx="358775" cy="76200"/>
            <a:chOff x="2468" y="1332"/>
            <a:chExt cx="310" cy="60"/>
          </a:xfrm>
        </p:grpSpPr>
        <p:sp>
          <p:nvSpPr>
            <p:cNvPr id="160869" name="Freeform 301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870" name="Freeform 302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34" name="Line 303"/>
          <p:cNvSpPr>
            <a:spLocks noChangeShapeType="1"/>
          </p:cNvSpPr>
          <p:nvPr/>
        </p:nvSpPr>
        <p:spPr bwMode="auto">
          <a:xfrm>
            <a:off x="1076325" y="5407025"/>
            <a:ext cx="0" cy="107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35" name="Line 304"/>
          <p:cNvSpPr>
            <a:spLocks noChangeShapeType="1"/>
          </p:cNvSpPr>
          <p:nvPr/>
        </p:nvSpPr>
        <p:spPr bwMode="auto">
          <a:xfrm>
            <a:off x="1706563" y="5411788"/>
            <a:ext cx="0" cy="106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60811" name="Group 305"/>
          <p:cNvGrpSpPr>
            <a:grpSpLocks/>
          </p:cNvGrpSpPr>
          <p:nvPr/>
        </p:nvGrpSpPr>
        <p:grpSpPr bwMode="auto">
          <a:xfrm>
            <a:off x="1603375" y="4365625"/>
            <a:ext cx="619125" cy="268288"/>
            <a:chOff x="4396" y="1245"/>
            <a:chExt cx="672" cy="248"/>
          </a:xfrm>
        </p:grpSpPr>
        <p:sp>
          <p:nvSpPr>
            <p:cNvPr id="16086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086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086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0864" name="Group 30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0867" name="Freeform 31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8" name="Freeform 31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290" name="Line 312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291" name="Line 31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0812" name="Group 314"/>
          <p:cNvGrpSpPr>
            <a:grpSpLocks/>
          </p:cNvGrpSpPr>
          <p:nvPr/>
        </p:nvGrpSpPr>
        <p:grpSpPr bwMode="auto">
          <a:xfrm>
            <a:off x="3127375" y="4875213"/>
            <a:ext cx="619125" cy="268287"/>
            <a:chOff x="4396" y="1245"/>
            <a:chExt cx="672" cy="248"/>
          </a:xfrm>
        </p:grpSpPr>
        <p:sp>
          <p:nvSpPr>
            <p:cNvPr id="16085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085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085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0856" name="Group 31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0859" name="Freeform 3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0" name="Freeform 3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282" name="Line 321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283" name="Line 32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0813" name="Group 323"/>
          <p:cNvGrpSpPr>
            <a:grpSpLocks/>
          </p:cNvGrpSpPr>
          <p:nvPr/>
        </p:nvGrpSpPr>
        <p:grpSpPr bwMode="auto">
          <a:xfrm>
            <a:off x="3659188" y="5641975"/>
            <a:ext cx="619125" cy="268288"/>
            <a:chOff x="4396" y="1245"/>
            <a:chExt cx="672" cy="248"/>
          </a:xfrm>
        </p:grpSpPr>
        <p:sp>
          <p:nvSpPr>
            <p:cNvPr id="16084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084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084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0848" name="Group 32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0851" name="Freeform 3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2" name="Freeform 3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274" name="Line 33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275" name="Line 33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60814" name="Picture 332" descr="desktop_computer_stylized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3063875"/>
            <a:ext cx="4460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815" name="Group 333"/>
          <p:cNvGrpSpPr>
            <a:grpSpLocks/>
          </p:cNvGrpSpPr>
          <p:nvPr/>
        </p:nvGrpSpPr>
        <p:grpSpPr bwMode="auto">
          <a:xfrm>
            <a:off x="1604963" y="3063875"/>
            <a:ext cx="474662" cy="414338"/>
            <a:chOff x="4493" y="1335"/>
            <a:chExt cx="381" cy="326"/>
          </a:xfrm>
        </p:grpSpPr>
        <p:pic>
          <p:nvPicPr>
            <p:cNvPr id="160838" name="Picture 334" descr="desktop_computer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" y="1335"/>
              <a:ext cx="38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0839" name="Group 335"/>
            <p:cNvGrpSpPr>
              <a:grpSpLocks/>
            </p:cNvGrpSpPr>
            <p:nvPr/>
          </p:nvGrpSpPr>
          <p:grpSpPr bwMode="auto">
            <a:xfrm>
              <a:off x="4501" y="1349"/>
              <a:ext cx="313" cy="292"/>
              <a:chOff x="4501" y="1349"/>
              <a:chExt cx="313" cy="292"/>
            </a:xfrm>
          </p:grpSpPr>
          <p:sp>
            <p:nvSpPr>
              <p:cNvPr id="136265" name="Oval 336"/>
              <p:cNvSpPr>
                <a:spLocks noChangeArrowheads="1"/>
              </p:cNvSpPr>
              <p:nvPr/>
            </p:nvSpPr>
            <p:spPr bwMode="auto">
              <a:xfrm rot="-365081">
                <a:off x="4515" y="1540"/>
                <a:ext cx="218" cy="56"/>
              </a:xfrm>
              <a:prstGeom prst="ellips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0841" name="Freeform 337"/>
              <p:cNvSpPr>
                <a:spLocks/>
              </p:cNvSpPr>
              <p:nvPr/>
            </p:nvSpPr>
            <p:spPr bwMode="auto">
              <a:xfrm>
                <a:off x="4536" y="1372"/>
                <a:ext cx="186" cy="157"/>
              </a:xfrm>
              <a:custGeom>
                <a:avLst/>
                <a:gdLst>
                  <a:gd name="T0" fmla="*/ 0 w 117"/>
                  <a:gd name="T1" fmla="*/ 0 h 123"/>
                  <a:gd name="T2" fmla="*/ 965 w 117"/>
                  <a:gd name="T3" fmla="*/ 8 h 123"/>
                  <a:gd name="T4" fmla="*/ 1191 w 117"/>
                  <a:gd name="T5" fmla="*/ 336 h 123"/>
                  <a:gd name="T6" fmla="*/ 240 w 117"/>
                  <a:gd name="T7" fmla="*/ 415 h 123"/>
                  <a:gd name="T8" fmla="*/ 0 w 117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" h="123">
                    <a:moveTo>
                      <a:pt x="0" y="0"/>
                    </a:moveTo>
                    <a:lnTo>
                      <a:pt x="95" y="2"/>
                    </a:lnTo>
                    <a:lnTo>
                      <a:pt x="117" y="99"/>
                    </a:lnTo>
                    <a:lnTo>
                      <a:pt x="24" y="1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842" name="Freeform 338"/>
              <p:cNvSpPr>
                <a:spLocks/>
              </p:cNvSpPr>
              <p:nvPr/>
            </p:nvSpPr>
            <p:spPr bwMode="auto">
              <a:xfrm>
                <a:off x="4527" y="1533"/>
                <a:ext cx="287" cy="108"/>
              </a:xfrm>
              <a:custGeom>
                <a:avLst/>
                <a:gdLst>
                  <a:gd name="T0" fmla="*/ 0 w 181"/>
                  <a:gd name="T1" fmla="*/ 170 h 84"/>
                  <a:gd name="T2" fmla="*/ 1471 w 181"/>
                  <a:gd name="T3" fmla="*/ 0 h 84"/>
                  <a:gd name="T4" fmla="*/ 1812 w 181"/>
                  <a:gd name="T5" fmla="*/ 69 h 84"/>
                  <a:gd name="T6" fmla="*/ 374 w 181"/>
                  <a:gd name="T7" fmla="*/ 296 h 84"/>
                  <a:gd name="T8" fmla="*/ 0 w 181"/>
                  <a:gd name="T9" fmla="*/ 17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1" h="84">
                    <a:moveTo>
                      <a:pt x="0" y="48"/>
                    </a:moveTo>
                    <a:lnTo>
                      <a:pt x="147" y="0"/>
                    </a:lnTo>
                    <a:lnTo>
                      <a:pt x="181" y="20"/>
                    </a:lnTo>
                    <a:lnTo>
                      <a:pt x="37" y="84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843" name="Freeform 339"/>
              <p:cNvSpPr>
                <a:spLocks/>
              </p:cNvSpPr>
              <p:nvPr/>
            </p:nvSpPr>
            <p:spPr bwMode="auto">
              <a:xfrm>
                <a:off x="4501" y="1349"/>
                <a:ext cx="235" cy="207"/>
              </a:xfrm>
              <a:custGeom>
                <a:avLst/>
                <a:gdLst>
                  <a:gd name="T0" fmla="*/ 0 w 148"/>
                  <a:gd name="T1" fmla="*/ 0 h 162"/>
                  <a:gd name="T2" fmla="*/ 1273 w 148"/>
                  <a:gd name="T3" fmla="*/ 40 h 162"/>
                  <a:gd name="T4" fmla="*/ 1493 w 148"/>
                  <a:gd name="T5" fmla="*/ 429 h 162"/>
                  <a:gd name="T6" fmla="*/ 376 w 148"/>
                  <a:gd name="T7" fmla="*/ 553 h 162"/>
                  <a:gd name="T8" fmla="*/ 0 w 148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8" h="162">
                    <a:moveTo>
                      <a:pt x="0" y="0"/>
                    </a:moveTo>
                    <a:lnTo>
                      <a:pt x="126" y="12"/>
                    </a:lnTo>
                    <a:lnTo>
                      <a:pt x="148" y="126"/>
                    </a:lnTo>
                    <a:lnTo>
                      <a:pt x="37" y="1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0844" name="Freeform 340"/>
              <p:cNvSpPr>
                <a:spLocks/>
              </p:cNvSpPr>
              <p:nvPr/>
            </p:nvSpPr>
            <p:spPr bwMode="auto">
              <a:xfrm>
                <a:off x="4553" y="1380"/>
                <a:ext cx="132" cy="96"/>
              </a:xfrm>
              <a:custGeom>
                <a:avLst/>
                <a:gdLst>
                  <a:gd name="T0" fmla="*/ 0 w 83"/>
                  <a:gd name="T1" fmla="*/ 0 h 75"/>
                  <a:gd name="T2" fmla="*/ 792 w 83"/>
                  <a:gd name="T3" fmla="*/ 10 h 75"/>
                  <a:gd name="T4" fmla="*/ 313 w 83"/>
                  <a:gd name="T5" fmla="*/ 65 h 75"/>
                  <a:gd name="T6" fmla="*/ 102 w 83"/>
                  <a:gd name="T7" fmla="*/ 247 h 75"/>
                  <a:gd name="T8" fmla="*/ 0 w 83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75">
                    <a:moveTo>
                      <a:pt x="0" y="0"/>
                    </a:moveTo>
                    <a:lnTo>
                      <a:pt x="78" y="3"/>
                    </a:lnTo>
                    <a:cubicBezTo>
                      <a:pt x="83" y="6"/>
                      <a:pt x="54" y="0"/>
                      <a:pt x="31" y="19"/>
                    </a:cubicBezTo>
                    <a:cubicBezTo>
                      <a:pt x="8" y="38"/>
                      <a:pt x="15" y="75"/>
                      <a:pt x="10" y="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36241" name="Line 346"/>
          <p:cNvSpPr>
            <a:spLocks noChangeShapeType="1"/>
          </p:cNvSpPr>
          <p:nvPr/>
        </p:nvSpPr>
        <p:spPr bwMode="auto">
          <a:xfrm>
            <a:off x="3395663" y="4302125"/>
            <a:ext cx="1587" cy="509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42" name="Line 347"/>
          <p:cNvSpPr>
            <a:spLocks noChangeShapeType="1"/>
          </p:cNvSpPr>
          <p:nvPr/>
        </p:nvSpPr>
        <p:spPr bwMode="auto">
          <a:xfrm>
            <a:off x="3500438" y="5183188"/>
            <a:ext cx="241300" cy="4191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6243" name="Text Box 361"/>
          <p:cNvSpPr txBox="1">
            <a:spLocks noChangeArrowheads="1"/>
          </p:cNvSpPr>
          <p:nvPr/>
        </p:nvSpPr>
        <p:spPr bwMode="auto">
          <a:xfrm>
            <a:off x="3352800" y="52736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P</a:t>
            </a:r>
          </a:p>
        </p:txBody>
      </p:sp>
      <p:sp>
        <p:nvSpPr>
          <p:cNvPr id="136244" name="Text Box 362"/>
          <p:cNvSpPr txBox="1">
            <a:spLocks noChangeArrowheads="1"/>
          </p:cNvSpPr>
          <p:nvPr/>
        </p:nvSpPr>
        <p:spPr bwMode="auto">
          <a:xfrm>
            <a:off x="3114675" y="44116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P</a:t>
            </a:r>
          </a:p>
        </p:txBody>
      </p:sp>
      <p:grpSp>
        <p:nvGrpSpPr>
          <p:cNvPr id="160820" name="Group 363"/>
          <p:cNvGrpSpPr>
            <a:grpSpLocks/>
          </p:cNvGrpSpPr>
          <p:nvPr/>
        </p:nvGrpSpPr>
        <p:grpSpPr bwMode="auto">
          <a:xfrm>
            <a:off x="5013325" y="4051300"/>
            <a:ext cx="638175" cy="247650"/>
            <a:chOff x="4396" y="1245"/>
            <a:chExt cx="672" cy="248"/>
          </a:xfrm>
        </p:grpSpPr>
        <p:sp>
          <p:nvSpPr>
            <p:cNvPr id="16083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083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083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0833" name="Group 3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0836" name="Freeform 3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7" name="Freeform 3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259" name="Line 370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260" name="Line 3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0821" name="Group 372"/>
          <p:cNvGrpSpPr>
            <a:grpSpLocks/>
          </p:cNvGrpSpPr>
          <p:nvPr/>
        </p:nvGrpSpPr>
        <p:grpSpPr bwMode="auto">
          <a:xfrm>
            <a:off x="5040313" y="4659313"/>
            <a:ext cx="619125" cy="268287"/>
            <a:chOff x="4396" y="1245"/>
            <a:chExt cx="672" cy="248"/>
          </a:xfrm>
        </p:grpSpPr>
        <p:sp>
          <p:nvSpPr>
            <p:cNvPr id="16082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082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082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0825" name="Group 3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0828" name="Freeform 3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9" name="Freeform 3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6251" name="Line 3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6252" name="Line 3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3721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9CF30FB-E70B-0541-832E-177DBF41534F}" type="slidenum">
              <a:rPr lang="en-US" smtClean="0">
                <a:latin typeface="Tahoma" charset="0"/>
              </a:rPr>
              <a:pPr>
                <a:defRPr/>
              </a:pPr>
              <a:t>138</a:t>
            </a:fld>
            <a:endParaRPr lang="en-US" smtClean="0">
              <a:latin typeface="Tahoma" charset="0"/>
            </a:endParaRPr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Shared-tree: steiner tree</a:t>
            </a:r>
          </a:p>
        </p:txBody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sz="3200" i="1">
                <a:solidFill>
                  <a:srgbClr val="CC0000"/>
                </a:solidFill>
                <a:latin typeface="Gill Sans MT" charset="0"/>
                <a:cs typeface="+mn-cs"/>
              </a:rPr>
              <a:t>steiner tree:</a:t>
            </a:r>
            <a:r>
              <a:rPr lang="en-US">
                <a:latin typeface="Gill Sans MT" charset="0"/>
                <a:cs typeface="+mn-cs"/>
              </a:rPr>
              <a:t> minimum cost tree connecting all routers with attached group members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problem is NP-complete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excellent heuristics exists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not used in practice: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computational complexity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information about entire network needed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monolithic: rerun whenever a router needs to join/leave</a:t>
            </a:r>
          </a:p>
        </p:txBody>
      </p:sp>
      <p:pic>
        <p:nvPicPr>
          <p:cNvPr id="16282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9937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3824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75C3DF15-F9C6-2142-B15D-969C612AA063}" type="slidenum">
              <a:rPr lang="en-US" smtClean="0">
                <a:latin typeface="Tahoma" charset="0"/>
              </a:rPr>
              <a:pPr>
                <a:defRPr/>
              </a:pPr>
              <a:t>139</a:t>
            </a:fld>
            <a:endParaRPr lang="en-US" smtClean="0">
              <a:latin typeface="Tahoma" charset="0"/>
            </a:endParaRPr>
          </a:p>
        </p:txBody>
      </p:sp>
      <p:sp>
        <p:nvSpPr>
          <p:cNvPr id="13824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Center-based trees</a:t>
            </a:r>
          </a:p>
        </p:txBody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single delivery tree shared by all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one router identified as 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center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r>
              <a:rPr lang="en-US">
                <a:latin typeface="Gill Sans MT" charset="0"/>
                <a:cs typeface="+mn-cs"/>
              </a:rPr>
              <a:t> of tree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to join: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edge router sends unicast </a:t>
            </a:r>
            <a:r>
              <a:rPr lang="en-US" i="1">
                <a:latin typeface="Gill Sans MT" charset="0"/>
              </a:rPr>
              <a:t>join-msg</a:t>
            </a:r>
            <a:r>
              <a:rPr lang="en-US">
                <a:latin typeface="Gill Sans MT" charset="0"/>
              </a:rPr>
              <a:t> addressed to center router</a:t>
            </a:r>
          </a:p>
          <a:p>
            <a:pPr lvl="1">
              <a:defRPr/>
            </a:pPr>
            <a:r>
              <a:rPr lang="en-US" i="1">
                <a:latin typeface="Gill Sans MT" charset="0"/>
              </a:rPr>
              <a:t>join-msg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processed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>
                <a:latin typeface="Gill Sans MT" charset="0"/>
              </a:rPr>
              <a:t> by intermediate routers and forwarded towards center</a:t>
            </a:r>
          </a:p>
          <a:p>
            <a:pPr lvl="1">
              <a:defRPr/>
            </a:pPr>
            <a:r>
              <a:rPr lang="en-US" i="1">
                <a:latin typeface="Gill Sans MT" charset="0"/>
              </a:rPr>
              <a:t>join-msg</a:t>
            </a:r>
            <a:r>
              <a:rPr lang="en-US">
                <a:latin typeface="Gill Sans MT" charset="0"/>
              </a:rPr>
              <a:t> either hits existing tree branch for this center, or arrives at center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path taken by </a:t>
            </a:r>
            <a:r>
              <a:rPr lang="en-US" i="1">
                <a:latin typeface="Gill Sans MT" charset="0"/>
              </a:rPr>
              <a:t>join-msg</a:t>
            </a:r>
            <a:r>
              <a:rPr lang="en-US">
                <a:latin typeface="Gill Sans MT" charset="0"/>
              </a:rPr>
              <a:t> becomes new branch of tree for this router</a:t>
            </a:r>
          </a:p>
        </p:txBody>
      </p:sp>
      <p:pic>
        <p:nvPicPr>
          <p:cNvPr id="164869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25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1C9A22E4-45FC-DA41-B05A-893606C6F898}" type="slidenum">
              <a:rPr lang="en-US" smtClean="0">
                <a:latin typeface="Tahoma" charset="0"/>
              </a:rPr>
              <a:pPr>
                <a:defRPr/>
              </a:pPr>
              <a:t>14</a:t>
            </a:fld>
            <a:endParaRPr lang="en-US" smtClean="0">
              <a:latin typeface="Tahoma" charset="0"/>
            </a:endParaRPr>
          </a:p>
        </p:txBody>
      </p:sp>
      <p:pic>
        <p:nvPicPr>
          <p:cNvPr id="29699" name="Picture 20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9509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369888" y="223838"/>
            <a:ext cx="7772400" cy="10033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>
                <a:latin typeface="Gill Sans MT" charset="0"/>
                <a:cs typeface="+mj-cs"/>
              </a:rPr>
              <a:t>VC forwarding table</a:t>
            </a:r>
          </a:p>
        </p:txBody>
      </p:sp>
      <p:sp>
        <p:nvSpPr>
          <p:cNvPr id="29701" name="Freeform 7"/>
          <p:cNvSpPr>
            <a:spLocks/>
          </p:cNvSpPr>
          <p:nvPr/>
        </p:nvSpPr>
        <p:spPr bwMode="auto">
          <a:xfrm>
            <a:off x="5492750" y="12303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115"/>
          <p:cNvSpPr>
            <a:spLocks noChangeShapeType="1"/>
          </p:cNvSpPr>
          <p:nvPr/>
        </p:nvSpPr>
        <p:spPr bwMode="auto">
          <a:xfrm>
            <a:off x="6132513" y="18288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4" name="Line 117"/>
          <p:cNvSpPr>
            <a:spLocks noChangeShapeType="1"/>
          </p:cNvSpPr>
          <p:nvPr/>
        </p:nvSpPr>
        <p:spPr bwMode="auto">
          <a:xfrm>
            <a:off x="6427788" y="1700213"/>
            <a:ext cx="79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5" name="Line 118"/>
          <p:cNvSpPr>
            <a:spLocks noChangeShapeType="1"/>
          </p:cNvSpPr>
          <p:nvPr/>
        </p:nvSpPr>
        <p:spPr bwMode="auto">
          <a:xfrm>
            <a:off x="6364288" y="2332038"/>
            <a:ext cx="82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" name="Line 119"/>
          <p:cNvSpPr>
            <a:spLocks noChangeShapeType="1"/>
          </p:cNvSpPr>
          <p:nvPr/>
        </p:nvSpPr>
        <p:spPr bwMode="auto">
          <a:xfrm>
            <a:off x="7445375" y="1816100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7" name="Line 120"/>
          <p:cNvSpPr>
            <a:spLocks noChangeShapeType="1"/>
          </p:cNvSpPr>
          <p:nvPr/>
        </p:nvSpPr>
        <p:spPr bwMode="auto">
          <a:xfrm>
            <a:off x="5334000" y="1712913"/>
            <a:ext cx="554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8" name="Line 121"/>
          <p:cNvSpPr>
            <a:spLocks noChangeShapeType="1"/>
          </p:cNvSpPr>
          <p:nvPr/>
        </p:nvSpPr>
        <p:spPr bwMode="auto">
          <a:xfrm>
            <a:off x="7704138" y="1712913"/>
            <a:ext cx="74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9" name="Line 122"/>
          <p:cNvSpPr>
            <a:spLocks noChangeShapeType="1"/>
          </p:cNvSpPr>
          <p:nvPr/>
        </p:nvSpPr>
        <p:spPr bwMode="auto">
          <a:xfrm>
            <a:off x="7651750" y="2332038"/>
            <a:ext cx="3746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50" name="Line 123"/>
          <p:cNvSpPr>
            <a:spLocks noChangeShapeType="1"/>
          </p:cNvSpPr>
          <p:nvPr/>
        </p:nvSpPr>
        <p:spPr bwMode="auto">
          <a:xfrm>
            <a:off x="5681663" y="2344738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51" name="Line 126"/>
          <p:cNvSpPr>
            <a:spLocks noChangeShapeType="1"/>
          </p:cNvSpPr>
          <p:nvPr/>
        </p:nvSpPr>
        <p:spPr bwMode="auto">
          <a:xfrm>
            <a:off x="5429250" y="1633538"/>
            <a:ext cx="4111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52" name="Line 127"/>
          <p:cNvSpPr>
            <a:spLocks noChangeShapeType="1"/>
          </p:cNvSpPr>
          <p:nvPr/>
        </p:nvSpPr>
        <p:spPr bwMode="auto">
          <a:xfrm>
            <a:off x="7815263" y="1635125"/>
            <a:ext cx="5826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53" name="Line 128"/>
          <p:cNvSpPr>
            <a:spLocks noChangeShapeType="1"/>
          </p:cNvSpPr>
          <p:nvPr/>
        </p:nvSpPr>
        <p:spPr bwMode="auto">
          <a:xfrm>
            <a:off x="6491288" y="1622425"/>
            <a:ext cx="6810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54" name="Text Box 129"/>
          <p:cNvSpPr txBox="1">
            <a:spLocks noChangeArrowheads="1"/>
          </p:cNvSpPr>
          <p:nvPr/>
        </p:nvSpPr>
        <p:spPr bwMode="auto">
          <a:xfrm>
            <a:off x="5510213" y="13541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CC0000"/>
                </a:solidFill>
                <a:cs typeface="+mn-cs"/>
              </a:rPr>
              <a:t>12</a:t>
            </a:r>
          </a:p>
        </p:txBody>
      </p:sp>
      <p:sp>
        <p:nvSpPr>
          <p:cNvPr id="14355" name="Text Box 130"/>
          <p:cNvSpPr txBox="1">
            <a:spLocks noChangeArrowheads="1"/>
          </p:cNvSpPr>
          <p:nvPr/>
        </p:nvSpPr>
        <p:spPr bwMode="auto">
          <a:xfrm>
            <a:off x="6670675" y="12779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CC0000"/>
                </a:solidFill>
                <a:cs typeface="+mn-cs"/>
              </a:rPr>
              <a:t>22</a:t>
            </a:r>
          </a:p>
        </p:txBody>
      </p:sp>
      <p:sp>
        <p:nvSpPr>
          <p:cNvPr id="14356" name="Text Box 131"/>
          <p:cNvSpPr txBox="1">
            <a:spLocks noChangeArrowheads="1"/>
          </p:cNvSpPr>
          <p:nvPr/>
        </p:nvSpPr>
        <p:spPr bwMode="auto">
          <a:xfrm>
            <a:off x="7829550" y="13160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CC0000"/>
                </a:solidFill>
                <a:cs typeface="+mn-cs"/>
              </a:rPr>
              <a:t>32</a:t>
            </a:r>
          </a:p>
        </p:txBody>
      </p:sp>
      <p:sp>
        <p:nvSpPr>
          <p:cNvPr id="14357" name="Text Box 132"/>
          <p:cNvSpPr txBox="1">
            <a:spLocks noChangeArrowheads="1"/>
          </p:cNvSpPr>
          <p:nvPr/>
        </p:nvSpPr>
        <p:spPr bwMode="auto">
          <a:xfrm>
            <a:off x="5678488" y="16637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</a:t>
            </a:r>
          </a:p>
        </p:txBody>
      </p:sp>
      <p:sp>
        <p:nvSpPr>
          <p:cNvPr id="14358" name="Text Box 133"/>
          <p:cNvSpPr txBox="1">
            <a:spLocks noChangeArrowheads="1"/>
          </p:cNvSpPr>
          <p:nvPr/>
        </p:nvSpPr>
        <p:spPr bwMode="auto">
          <a:xfrm>
            <a:off x="6065838" y="17780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</a:t>
            </a:r>
          </a:p>
        </p:txBody>
      </p:sp>
      <p:sp>
        <p:nvSpPr>
          <p:cNvPr id="14359" name="Text Box 134"/>
          <p:cNvSpPr txBox="1">
            <a:spLocks noChangeArrowheads="1"/>
          </p:cNvSpPr>
          <p:nvPr/>
        </p:nvSpPr>
        <p:spPr bwMode="auto">
          <a:xfrm>
            <a:off x="6375400" y="1624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3</a:t>
            </a:r>
          </a:p>
        </p:txBody>
      </p:sp>
      <p:sp>
        <p:nvSpPr>
          <p:cNvPr id="14360" name="Text Box 135"/>
          <p:cNvSpPr txBox="1">
            <a:spLocks noChangeArrowheads="1"/>
          </p:cNvSpPr>
          <p:nvPr/>
        </p:nvSpPr>
        <p:spPr bwMode="auto">
          <a:xfrm>
            <a:off x="3981450" y="1963738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  <a:cs typeface="+mn-cs"/>
              </a:rPr>
              <a:t>VC number</a:t>
            </a:r>
          </a:p>
        </p:txBody>
      </p:sp>
      <p:sp>
        <p:nvSpPr>
          <p:cNvPr id="14361" name="Line 137"/>
          <p:cNvSpPr>
            <a:spLocks noChangeShapeType="1"/>
          </p:cNvSpPr>
          <p:nvPr/>
        </p:nvSpPr>
        <p:spPr bwMode="auto">
          <a:xfrm flipV="1">
            <a:off x="5268913" y="1522413"/>
            <a:ext cx="366712" cy="6715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2" name="Text Box 138"/>
          <p:cNvSpPr txBox="1">
            <a:spLocks noChangeArrowheads="1"/>
          </p:cNvSpPr>
          <p:nvPr/>
        </p:nvSpPr>
        <p:spPr bwMode="auto">
          <a:xfrm>
            <a:off x="4470400" y="2320925"/>
            <a:ext cx="10604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mtClean="0">
                <a:cs typeface="+mn-cs"/>
              </a:rPr>
              <a:t>interface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cs typeface="+mn-cs"/>
              </a:rPr>
              <a:t>number</a:t>
            </a:r>
          </a:p>
        </p:txBody>
      </p:sp>
      <p:sp>
        <p:nvSpPr>
          <p:cNvPr id="14363" name="Line 139"/>
          <p:cNvSpPr>
            <a:spLocks noChangeShapeType="1"/>
          </p:cNvSpPr>
          <p:nvPr/>
        </p:nvSpPr>
        <p:spPr bwMode="auto">
          <a:xfrm flipV="1">
            <a:off x="5480050" y="1873250"/>
            <a:ext cx="325438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4" name="Text Box 143"/>
          <p:cNvSpPr txBox="1">
            <a:spLocks noChangeArrowheads="1"/>
          </p:cNvSpPr>
          <p:nvPr/>
        </p:nvSpPr>
        <p:spPr bwMode="auto">
          <a:xfrm>
            <a:off x="492125" y="3297238"/>
            <a:ext cx="774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Incoming interface    Incoming VC #     Outgoing interface    Outgoing VC #</a:t>
            </a:r>
          </a:p>
        </p:txBody>
      </p:sp>
      <p:sp>
        <p:nvSpPr>
          <p:cNvPr id="14365" name="Line 145"/>
          <p:cNvSpPr>
            <a:spLocks noChangeShapeType="1"/>
          </p:cNvSpPr>
          <p:nvPr/>
        </p:nvSpPr>
        <p:spPr bwMode="auto">
          <a:xfrm>
            <a:off x="2609850" y="3346450"/>
            <a:ext cx="0" cy="2125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6" name="Line 146"/>
          <p:cNvSpPr>
            <a:spLocks noChangeShapeType="1"/>
          </p:cNvSpPr>
          <p:nvPr/>
        </p:nvSpPr>
        <p:spPr bwMode="auto">
          <a:xfrm>
            <a:off x="4414838" y="3384550"/>
            <a:ext cx="0" cy="211296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7" name="Line 147"/>
          <p:cNvSpPr>
            <a:spLocks noChangeShapeType="1"/>
          </p:cNvSpPr>
          <p:nvPr/>
        </p:nvSpPr>
        <p:spPr bwMode="auto">
          <a:xfrm>
            <a:off x="6543675" y="3346450"/>
            <a:ext cx="0" cy="2189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68" name="Text Box 148"/>
          <p:cNvSpPr txBox="1">
            <a:spLocks noChangeArrowheads="1"/>
          </p:cNvSpPr>
          <p:nvPr/>
        </p:nvSpPr>
        <p:spPr bwMode="auto">
          <a:xfrm>
            <a:off x="1312863" y="3825875"/>
            <a:ext cx="65595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1                          12                               3                          22</a:t>
            </a:r>
          </a:p>
          <a:p>
            <a:pPr>
              <a:defRPr/>
            </a:pPr>
            <a:r>
              <a:rPr lang="en-US" smtClean="0">
                <a:cs typeface="+mn-cs"/>
              </a:rPr>
              <a:t>2                          63                               1                          18 </a:t>
            </a:r>
          </a:p>
          <a:p>
            <a:pPr>
              <a:defRPr/>
            </a:pPr>
            <a:r>
              <a:rPr lang="en-US" smtClean="0">
                <a:cs typeface="+mn-cs"/>
              </a:rPr>
              <a:t>3                           7                                2                          17</a:t>
            </a:r>
          </a:p>
          <a:p>
            <a:pPr>
              <a:defRPr/>
            </a:pPr>
            <a:r>
              <a:rPr lang="en-US" smtClean="0">
                <a:cs typeface="+mn-cs"/>
              </a:rPr>
              <a:t>1                          97                               3                           87</a:t>
            </a:r>
          </a:p>
          <a:p>
            <a:pPr>
              <a:defRPr/>
            </a:pPr>
            <a:r>
              <a:rPr lang="en-US" smtClean="0">
                <a:cs typeface="+mn-cs"/>
              </a:rPr>
              <a:t>…                          …                                …                            …</a:t>
            </a:r>
          </a:p>
        </p:txBody>
      </p:sp>
      <p:sp>
        <p:nvSpPr>
          <p:cNvPr id="14369" name="Text Box 149"/>
          <p:cNvSpPr txBox="1">
            <a:spLocks noChangeArrowheads="1"/>
          </p:cNvSpPr>
          <p:nvPr/>
        </p:nvSpPr>
        <p:spPr bwMode="auto">
          <a:xfrm>
            <a:off x="1289050" y="4237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14370" name="Text Box 151"/>
          <p:cNvSpPr txBox="1">
            <a:spLocks noChangeArrowheads="1"/>
          </p:cNvSpPr>
          <p:nvPr/>
        </p:nvSpPr>
        <p:spPr bwMode="auto">
          <a:xfrm>
            <a:off x="255588" y="2436813"/>
            <a:ext cx="23272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  <a:cs typeface="+mn-cs"/>
              </a:rPr>
              <a:t>forwarding table in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  <a:cs typeface="+mn-cs"/>
              </a:rPr>
              <a:t>northwest router:</a:t>
            </a:r>
          </a:p>
        </p:txBody>
      </p:sp>
      <p:sp>
        <p:nvSpPr>
          <p:cNvPr id="14371" name="Text Box 152"/>
          <p:cNvSpPr txBox="1">
            <a:spLocks noChangeArrowheads="1"/>
          </p:cNvSpPr>
          <p:nvPr/>
        </p:nvSpPr>
        <p:spPr bwMode="auto">
          <a:xfrm>
            <a:off x="739775" y="5621338"/>
            <a:ext cx="7802563" cy="604837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i="1" smtClean="0">
                <a:solidFill>
                  <a:srgbClr val="CC0000"/>
                </a:solidFill>
                <a:latin typeface="Gill Sans MT" charset="0"/>
                <a:cs typeface="+mn-cs"/>
              </a:rPr>
              <a:t>VC routers maintain connection state information!</a:t>
            </a:r>
          </a:p>
        </p:txBody>
      </p:sp>
      <p:sp>
        <p:nvSpPr>
          <p:cNvPr id="14372" name="Line 153"/>
          <p:cNvSpPr>
            <a:spLocks noChangeShapeType="1"/>
          </p:cNvSpPr>
          <p:nvPr/>
        </p:nvSpPr>
        <p:spPr bwMode="auto">
          <a:xfrm>
            <a:off x="612775" y="3679825"/>
            <a:ext cx="74945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9732" name="Group 154"/>
          <p:cNvGrpSpPr>
            <a:grpSpLocks/>
          </p:cNvGrpSpPr>
          <p:nvPr/>
        </p:nvGrpSpPr>
        <p:grpSpPr bwMode="auto">
          <a:xfrm>
            <a:off x="4826000" y="1403350"/>
            <a:ext cx="542925" cy="538163"/>
            <a:chOff x="-44" y="1473"/>
            <a:chExt cx="981" cy="1105"/>
          </a:xfrm>
        </p:grpSpPr>
        <p:pic>
          <p:nvPicPr>
            <p:cNvPr id="29772" name="Picture 15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73" name="Freeform 1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733" name="Group 157"/>
          <p:cNvGrpSpPr>
            <a:grpSpLocks/>
          </p:cNvGrpSpPr>
          <p:nvPr/>
        </p:nvGrpSpPr>
        <p:grpSpPr bwMode="auto">
          <a:xfrm flipH="1">
            <a:off x="8367713" y="1433513"/>
            <a:ext cx="542925" cy="538162"/>
            <a:chOff x="-44" y="1473"/>
            <a:chExt cx="981" cy="1105"/>
          </a:xfrm>
        </p:grpSpPr>
        <p:pic>
          <p:nvPicPr>
            <p:cNvPr id="29770" name="Picture 15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71" name="Freeform 1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734" name="Group 169"/>
          <p:cNvGrpSpPr>
            <a:grpSpLocks/>
          </p:cNvGrpSpPr>
          <p:nvPr/>
        </p:nvGrpSpPr>
        <p:grpSpPr bwMode="auto">
          <a:xfrm>
            <a:off x="5864225" y="1552575"/>
            <a:ext cx="600075" cy="287338"/>
            <a:chOff x="4396" y="1245"/>
            <a:chExt cx="672" cy="248"/>
          </a:xfrm>
        </p:grpSpPr>
        <p:sp>
          <p:nvSpPr>
            <p:cNvPr id="2976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976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976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9765" name="Group 17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68" name="Freeform 17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9" name="Freeform 17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7" name="Line 176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08" name="Line 17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9735" name="Group 178"/>
          <p:cNvGrpSpPr>
            <a:grpSpLocks/>
          </p:cNvGrpSpPr>
          <p:nvPr/>
        </p:nvGrpSpPr>
        <p:grpSpPr bwMode="auto">
          <a:xfrm>
            <a:off x="5880100" y="2209800"/>
            <a:ext cx="600075" cy="287338"/>
            <a:chOff x="4396" y="1245"/>
            <a:chExt cx="672" cy="248"/>
          </a:xfrm>
        </p:grpSpPr>
        <p:sp>
          <p:nvSpPr>
            <p:cNvPr id="2975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975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975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9757" name="Group 18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60" name="Freeform 18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1" name="Freeform 18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99" name="Line 185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400" name="Line 18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9736" name="Group 187"/>
          <p:cNvGrpSpPr>
            <a:grpSpLocks/>
          </p:cNvGrpSpPr>
          <p:nvPr/>
        </p:nvGrpSpPr>
        <p:grpSpPr bwMode="auto">
          <a:xfrm>
            <a:off x="7188200" y="1565275"/>
            <a:ext cx="600075" cy="287338"/>
            <a:chOff x="4396" y="1245"/>
            <a:chExt cx="672" cy="248"/>
          </a:xfrm>
        </p:grpSpPr>
        <p:sp>
          <p:nvSpPr>
            <p:cNvPr id="2974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974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974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9749" name="Group 19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52" name="Freeform 1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3" name="Freeform 1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91" name="Line 194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92" name="Line 19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9737" name="Group 196"/>
          <p:cNvGrpSpPr>
            <a:grpSpLocks/>
          </p:cNvGrpSpPr>
          <p:nvPr/>
        </p:nvGrpSpPr>
        <p:grpSpPr bwMode="auto">
          <a:xfrm>
            <a:off x="7188200" y="2178050"/>
            <a:ext cx="600075" cy="287338"/>
            <a:chOff x="4396" y="1245"/>
            <a:chExt cx="672" cy="248"/>
          </a:xfrm>
        </p:grpSpPr>
        <p:sp>
          <p:nvSpPr>
            <p:cNvPr id="2973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973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974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9741" name="Group 20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44" name="Freeform 2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5" name="Freeform 2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20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84" name="Line 20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3926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3DBCC5A3-045B-6A45-A6C9-3591086C9B74}" type="slidenum">
              <a:rPr lang="en-US" smtClean="0">
                <a:latin typeface="Tahoma" charset="0"/>
              </a:rPr>
              <a:pPr>
                <a:defRPr/>
              </a:pPr>
              <a:t>140</a:t>
            </a:fld>
            <a:endParaRPr lang="en-US" smtClean="0">
              <a:latin typeface="Tahoma" charset="0"/>
            </a:endParaRPr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Center-based trees: example</a:t>
            </a: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609600" y="1676400"/>
            <a:ext cx="800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>
                <a:cs typeface="+mn-cs"/>
              </a:rPr>
              <a:t>suppose R6 chosen as center:</a:t>
            </a:r>
          </a:p>
        </p:txBody>
      </p:sp>
      <p:sp>
        <p:nvSpPr>
          <p:cNvPr id="139270" name="Line 146"/>
          <p:cNvSpPr>
            <a:spLocks noChangeShapeType="1"/>
          </p:cNvSpPr>
          <p:nvPr/>
        </p:nvSpPr>
        <p:spPr bwMode="auto">
          <a:xfrm>
            <a:off x="4933950" y="4568825"/>
            <a:ext cx="596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71" name="Text Box 147"/>
          <p:cNvSpPr txBox="1">
            <a:spLocks noChangeArrowheads="1"/>
          </p:cNvSpPr>
          <p:nvPr/>
        </p:nvSpPr>
        <p:spPr bwMode="auto">
          <a:xfrm>
            <a:off x="5546725" y="3090863"/>
            <a:ext cx="219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router with attached</a:t>
            </a:r>
          </a:p>
          <a:p>
            <a:pPr>
              <a:defRPr/>
            </a:pPr>
            <a:r>
              <a:rPr lang="en-US" smtClean="0">
                <a:cs typeface="+mn-cs"/>
              </a:rPr>
              <a:t>group member</a:t>
            </a:r>
          </a:p>
        </p:txBody>
      </p:sp>
      <p:sp>
        <p:nvSpPr>
          <p:cNvPr id="139272" name="Text Box 148"/>
          <p:cNvSpPr txBox="1">
            <a:spLocks noChangeArrowheads="1"/>
          </p:cNvSpPr>
          <p:nvPr/>
        </p:nvSpPr>
        <p:spPr bwMode="auto">
          <a:xfrm>
            <a:off x="5648325" y="3757613"/>
            <a:ext cx="250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router with no attached</a:t>
            </a:r>
          </a:p>
          <a:p>
            <a:pPr>
              <a:defRPr/>
            </a:pPr>
            <a:r>
              <a:rPr lang="en-US" smtClean="0">
                <a:cs typeface="+mn-cs"/>
              </a:rPr>
              <a:t>group member</a:t>
            </a:r>
          </a:p>
        </p:txBody>
      </p:sp>
      <p:sp>
        <p:nvSpPr>
          <p:cNvPr id="139273" name="Text Box 149"/>
          <p:cNvSpPr txBox="1">
            <a:spLocks noChangeArrowheads="1"/>
          </p:cNvSpPr>
          <p:nvPr/>
        </p:nvSpPr>
        <p:spPr bwMode="auto">
          <a:xfrm>
            <a:off x="5622925" y="4425950"/>
            <a:ext cx="302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path order in which join messages generated</a:t>
            </a:r>
          </a:p>
        </p:txBody>
      </p:sp>
      <p:sp>
        <p:nvSpPr>
          <p:cNvPr id="139274" name="Text Box 150"/>
          <p:cNvSpPr txBox="1">
            <a:spLocks noChangeArrowheads="1"/>
          </p:cNvSpPr>
          <p:nvPr/>
        </p:nvSpPr>
        <p:spPr bwMode="auto">
          <a:xfrm>
            <a:off x="4841875" y="2576513"/>
            <a:ext cx="112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LEGEND</a:t>
            </a:r>
          </a:p>
        </p:txBody>
      </p:sp>
      <p:sp>
        <p:nvSpPr>
          <p:cNvPr id="139275" name="Text Box 152"/>
          <p:cNvSpPr txBox="1">
            <a:spLocks noChangeArrowheads="1"/>
          </p:cNvSpPr>
          <p:nvPr/>
        </p:nvSpPr>
        <p:spPr bwMode="auto">
          <a:xfrm>
            <a:off x="3335338" y="3989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139276" name="Text Box 153"/>
          <p:cNvSpPr txBox="1">
            <a:spLocks noChangeArrowheads="1"/>
          </p:cNvSpPr>
          <p:nvPr/>
        </p:nvSpPr>
        <p:spPr bwMode="auto">
          <a:xfrm>
            <a:off x="5049838" y="4256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139277" name="Line 154"/>
          <p:cNvSpPr>
            <a:spLocks noChangeShapeType="1"/>
          </p:cNvSpPr>
          <p:nvPr/>
        </p:nvSpPr>
        <p:spPr bwMode="auto">
          <a:xfrm>
            <a:off x="1984375" y="5076825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78" name="Line 155"/>
          <p:cNvSpPr>
            <a:spLocks noChangeShapeType="1"/>
          </p:cNvSpPr>
          <p:nvPr/>
        </p:nvSpPr>
        <p:spPr bwMode="auto">
          <a:xfrm>
            <a:off x="2622550" y="3324225"/>
            <a:ext cx="736600" cy="33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79" name="Text Box 156"/>
          <p:cNvSpPr txBox="1">
            <a:spLocks noChangeArrowheads="1"/>
          </p:cNvSpPr>
          <p:nvPr/>
        </p:nvSpPr>
        <p:spPr bwMode="auto">
          <a:xfrm>
            <a:off x="2674938" y="3392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139280" name="Text Box 157"/>
          <p:cNvSpPr txBox="1">
            <a:spLocks noChangeArrowheads="1"/>
          </p:cNvSpPr>
          <p:nvPr/>
        </p:nvSpPr>
        <p:spPr bwMode="auto">
          <a:xfrm>
            <a:off x="2125663" y="5040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F0000"/>
                </a:solidFill>
                <a:cs typeface="+mn-cs"/>
              </a:rPr>
              <a:t>1</a:t>
            </a:r>
          </a:p>
        </p:txBody>
      </p:sp>
      <p:pic>
        <p:nvPicPr>
          <p:cNvPr id="166928" name="Picture 15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255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82" name="Line 161"/>
          <p:cNvSpPr>
            <a:spLocks noChangeShapeType="1"/>
          </p:cNvSpPr>
          <p:nvPr/>
        </p:nvSpPr>
        <p:spPr bwMode="auto">
          <a:xfrm>
            <a:off x="3725863" y="4537075"/>
            <a:ext cx="401637" cy="690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83" name="Line 162"/>
          <p:cNvSpPr>
            <a:spLocks noChangeShapeType="1"/>
          </p:cNvSpPr>
          <p:nvPr/>
        </p:nvSpPr>
        <p:spPr bwMode="auto">
          <a:xfrm flipV="1">
            <a:off x="2324100" y="3681413"/>
            <a:ext cx="1365250" cy="347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84" name="Line 163"/>
          <p:cNvSpPr>
            <a:spLocks noChangeShapeType="1"/>
          </p:cNvSpPr>
          <p:nvPr/>
        </p:nvSpPr>
        <p:spPr bwMode="auto">
          <a:xfrm>
            <a:off x="2058988" y="3998913"/>
            <a:ext cx="852487" cy="974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85" name="Line 164"/>
          <p:cNvSpPr>
            <a:spLocks noChangeShapeType="1"/>
          </p:cNvSpPr>
          <p:nvPr/>
        </p:nvSpPr>
        <p:spPr bwMode="auto">
          <a:xfrm>
            <a:off x="2673350" y="3243263"/>
            <a:ext cx="993775" cy="446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86" name="Line 165"/>
          <p:cNvSpPr>
            <a:spLocks noChangeShapeType="1"/>
          </p:cNvSpPr>
          <p:nvPr/>
        </p:nvSpPr>
        <p:spPr bwMode="auto">
          <a:xfrm flipV="1">
            <a:off x="3176588" y="4565650"/>
            <a:ext cx="538162" cy="468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87" name="Line 166"/>
          <p:cNvSpPr>
            <a:spLocks noChangeShapeType="1"/>
          </p:cNvSpPr>
          <p:nvPr/>
        </p:nvSpPr>
        <p:spPr bwMode="auto">
          <a:xfrm>
            <a:off x="3698875" y="3787775"/>
            <a:ext cx="0" cy="717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88" name="Line 167"/>
          <p:cNvSpPr>
            <a:spLocks noChangeShapeType="1"/>
          </p:cNvSpPr>
          <p:nvPr/>
        </p:nvSpPr>
        <p:spPr bwMode="auto">
          <a:xfrm>
            <a:off x="1736725" y="5027613"/>
            <a:ext cx="1025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89" name="Line 168"/>
          <p:cNvSpPr>
            <a:spLocks noChangeShapeType="1"/>
          </p:cNvSpPr>
          <p:nvPr/>
        </p:nvSpPr>
        <p:spPr bwMode="auto">
          <a:xfrm flipH="1">
            <a:off x="1603375" y="4105275"/>
            <a:ext cx="373063" cy="846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90" name="Line 169"/>
          <p:cNvSpPr>
            <a:spLocks noChangeShapeType="1"/>
          </p:cNvSpPr>
          <p:nvPr/>
        </p:nvSpPr>
        <p:spPr bwMode="auto">
          <a:xfrm flipH="1">
            <a:off x="2051050" y="3257550"/>
            <a:ext cx="347663" cy="749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291" name="Text Box 170"/>
          <p:cNvSpPr txBox="1">
            <a:spLocks noChangeArrowheads="1"/>
          </p:cNvSpPr>
          <p:nvPr/>
        </p:nvSpPr>
        <p:spPr bwMode="auto">
          <a:xfrm>
            <a:off x="1755775" y="30416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R1</a:t>
            </a:r>
          </a:p>
        </p:txBody>
      </p:sp>
      <p:sp>
        <p:nvSpPr>
          <p:cNvPr id="139292" name="Text Box 171"/>
          <p:cNvSpPr txBox="1">
            <a:spLocks noChangeArrowheads="1"/>
          </p:cNvSpPr>
          <p:nvPr/>
        </p:nvSpPr>
        <p:spPr bwMode="auto">
          <a:xfrm>
            <a:off x="1366838" y="3830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R2</a:t>
            </a:r>
          </a:p>
        </p:txBody>
      </p:sp>
      <p:sp>
        <p:nvSpPr>
          <p:cNvPr id="139293" name="Text Box 172"/>
          <p:cNvSpPr txBox="1">
            <a:spLocks noChangeArrowheads="1"/>
          </p:cNvSpPr>
          <p:nvPr/>
        </p:nvSpPr>
        <p:spPr bwMode="auto">
          <a:xfrm>
            <a:off x="854075" y="4827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R3</a:t>
            </a:r>
          </a:p>
        </p:txBody>
      </p:sp>
      <p:sp>
        <p:nvSpPr>
          <p:cNvPr id="139294" name="Text Box 173"/>
          <p:cNvSpPr txBox="1">
            <a:spLocks noChangeArrowheads="1"/>
          </p:cNvSpPr>
          <p:nvPr/>
        </p:nvSpPr>
        <p:spPr bwMode="auto">
          <a:xfrm>
            <a:off x="3500438" y="32480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R4</a:t>
            </a:r>
          </a:p>
        </p:txBody>
      </p:sp>
      <p:sp>
        <p:nvSpPr>
          <p:cNvPr id="139295" name="Text Box 174"/>
          <p:cNvSpPr txBox="1">
            <a:spLocks noChangeArrowheads="1"/>
          </p:cNvSpPr>
          <p:nvPr/>
        </p:nvSpPr>
        <p:spPr bwMode="auto">
          <a:xfrm>
            <a:off x="3943350" y="43862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R5</a:t>
            </a:r>
          </a:p>
        </p:txBody>
      </p:sp>
      <p:sp>
        <p:nvSpPr>
          <p:cNvPr id="139296" name="Text Box 175"/>
          <p:cNvSpPr txBox="1">
            <a:spLocks noChangeArrowheads="1"/>
          </p:cNvSpPr>
          <p:nvPr/>
        </p:nvSpPr>
        <p:spPr bwMode="auto">
          <a:xfrm>
            <a:off x="2708275" y="51196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R6</a:t>
            </a:r>
          </a:p>
        </p:txBody>
      </p:sp>
      <p:sp>
        <p:nvSpPr>
          <p:cNvPr id="139297" name="Text Box 176"/>
          <p:cNvSpPr txBox="1">
            <a:spLocks noChangeArrowheads="1"/>
          </p:cNvSpPr>
          <p:nvPr/>
        </p:nvSpPr>
        <p:spPr bwMode="auto">
          <a:xfrm>
            <a:off x="3917950" y="54435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R7</a:t>
            </a:r>
          </a:p>
        </p:txBody>
      </p:sp>
      <p:grpSp>
        <p:nvGrpSpPr>
          <p:cNvPr id="166945" name="Group 177"/>
          <p:cNvGrpSpPr>
            <a:grpSpLocks/>
          </p:cNvGrpSpPr>
          <p:nvPr/>
        </p:nvGrpSpPr>
        <p:grpSpPr bwMode="auto">
          <a:xfrm>
            <a:off x="2146300" y="3121025"/>
            <a:ext cx="638175" cy="247650"/>
            <a:chOff x="4396" y="1245"/>
            <a:chExt cx="672" cy="248"/>
          </a:xfrm>
        </p:grpSpPr>
        <p:sp>
          <p:nvSpPr>
            <p:cNvPr id="1670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70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70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7021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7024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5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375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376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6946" name="Group 186"/>
          <p:cNvGrpSpPr>
            <a:grpSpLocks/>
          </p:cNvGrpSpPr>
          <p:nvPr/>
        </p:nvGrpSpPr>
        <p:grpSpPr bwMode="auto">
          <a:xfrm>
            <a:off x="3370263" y="3597275"/>
            <a:ext cx="638175" cy="247650"/>
            <a:chOff x="4396" y="1245"/>
            <a:chExt cx="672" cy="248"/>
          </a:xfrm>
        </p:grpSpPr>
        <p:sp>
          <p:nvSpPr>
            <p:cNvPr id="16701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701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701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7013" name="Group 19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7016" name="Freeform 1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7" name="Freeform 1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367" name="Line 193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368" name="Line 19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6947" name="Group 195"/>
          <p:cNvGrpSpPr>
            <a:grpSpLocks/>
          </p:cNvGrpSpPr>
          <p:nvPr/>
        </p:nvGrpSpPr>
        <p:grpSpPr bwMode="auto">
          <a:xfrm>
            <a:off x="2697163" y="4887913"/>
            <a:ext cx="638175" cy="247650"/>
            <a:chOff x="4396" y="1245"/>
            <a:chExt cx="672" cy="248"/>
          </a:xfrm>
        </p:grpSpPr>
        <p:sp>
          <p:nvSpPr>
            <p:cNvPr id="16700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700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700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7005" name="Group 19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7008" name="Freeform 2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9" name="Freeform 2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359" name="Line 202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360" name="Line 20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6948" name="Oval 407"/>
          <p:cNvSpPr>
            <a:spLocks noChangeArrowheads="1"/>
          </p:cNvSpPr>
          <p:nvPr/>
        </p:nvSpPr>
        <p:spPr bwMode="auto">
          <a:xfrm>
            <a:off x="1290638" y="4994275"/>
            <a:ext cx="631825" cy="1381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cs typeface="Arial" charset="0"/>
            </a:endParaRPr>
          </a:p>
        </p:txBody>
      </p:sp>
      <p:sp>
        <p:nvSpPr>
          <p:cNvPr id="166949" name="Rectangle 410"/>
          <p:cNvSpPr>
            <a:spLocks noChangeArrowheads="1"/>
          </p:cNvSpPr>
          <p:nvPr/>
        </p:nvSpPr>
        <p:spPr bwMode="auto">
          <a:xfrm>
            <a:off x="1290638" y="4978400"/>
            <a:ext cx="635000" cy="857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sp>
        <p:nvSpPr>
          <p:cNvPr id="166950" name="Oval 411"/>
          <p:cNvSpPr>
            <a:spLocks noChangeArrowheads="1"/>
          </p:cNvSpPr>
          <p:nvPr/>
        </p:nvSpPr>
        <p:spPr bwMode="auto">
          <a:xfrm>
            <a:off x="1287463" y="4884738"/>
            <a:ext cx="633412" cy="1619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cs typeface="Arial" charset="0"/>
            </a:endParaRPr>
          </a:p>
        </p:txBody>
      </p:sp>
      <p:grpSp>
        <p:nvGrpSpPr>
          <p:cNvPr id="166951" name="Group 207"/>
          <p:cNvGrpSpPr>
            <a:grpSpLocks/>
          </p:cNvGrpSpPr>
          <p:nvPr/>
        </p:nvGrpSpPr>
        <p:grpSpPr bwMode="auto">
          <a:xfrm>
            <a:off x="1414463" y="4926013"/>
            <a:ext cx="358775" cy="76200"/>
            <a:chOff x="2468" y="1332"/>
            <a:chExt cx="310" cy="60"/>
          </a:xfrm>
        </p:grpSpPr>
        <p:sp>
          <p:nvSpPr>
            <p:cNvPr id="167000" name="Freeform 208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1" name="Freeform 209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305" name="Line 210"/>
          <p:cNvSpPr>
            <a:spLocks noChangeShapeType="1"/>
          </p:cNvSpPr>
          <p:nvPr/>
        </p:nvSpPr>
        <p:spPr bwMode="auto">
          <a:xfrm>
            <a:off x="1290638" y="4960938"/>
            <a:ext cx="0" cy="107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9306" name="Line 211"/>
          <p:cNvSpPr>
            <a:spLocks noChangeShapeType="1"/>
          </p:cNvSpPr>
          <p:nvPr/>
        </p:nvSpPr>
        <p:spPr bwMode="auto">
          <a:xfrm>
            <a:off x="1920875" y="4965700"/>
            <a:ext cx="0" cy="106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66954" name="Group 212"/>
          <p:cNvGrpSpPr>
            <a:grpSpLocks/>
          </p:cNvGrpSpPr>
          <p:nvPr/>
        </p:nvGrpSpPr>
        <p:grpSpPr bwMode="auto">
          <a:xfrm>
            <a:off x="1817688" y="3919538"/>
            <a:ext cx="619125" cy="268287"/>
            <a:chOff x="4396" y="1245"/>
            <a:chExt cx="672" cy="248"/>
          </a:xfrm>
        </p:grpSpPr>
        <p:sp>
          <p:nvSpPr>
            <p:cNvPr id="16699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699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699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6995" name="Group 2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6998" name="Freeform 2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9" name="Freeform 2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349" name="Line 21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350" name="Line 2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6955" name="Group 221"/>
          <p:cNvGrpSpPr>
            <a:grpSpLocks/>
          </p:cNvGrpSpPr>
          <p:nvPr/>
        </p:nvGrpSpPr>
        <p:grpSpPr bwMode="auto">
          <a:xfrm>
            <a:off x="3341688" y="4429125"/>
            <a:ext cx="619125" cy="268288"/>
            <a:chOff x="4396" y="1245"/>
            <a:chExt cx="672" cy="248"/>
          </a:xfrm>
        </p:grpSpPr>
        <p:sp>
          <p:nvSpPr>
            <p:cNvPr id="16698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698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698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6987" name="Group 2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6990" name="Freeform 2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1" name="Freeform 2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341" name="Line 22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342" name="Line 2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6956" name="Group 230"/>
          <p:cNvGrpSpPr>
            <a:grpSpLocks/>
          </p:cNvGrpSpPr>
          <p:nvPr/>
        </p:nvGrpSpPr>
        <p:grpSpPr bwMode="auto">
          <a:xfrm>
            <a:off x="3873500" y="5195888"/>
            <a:ext cx="619125" cy="268287"/>
            <a:chOff x="4396" y="1245"/>
            <a:chExt cx="672" cy="248"/>
          </a:xfrm>
        </p:grpSpPr>
        <p:sp>
          <p:nvSpPr>
            <p:cNvPr id="16697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697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697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6979" name="Group 2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6982" name="Freeform 2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3" name="Freeform 2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333" name="Line 23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334" name="Line 2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6957" name="Freeform 151"/>
          <p:cNvSpPr>
            <a:spLocks/>
          </p:cNvSpPr>
          <p:nvPr/>
        </p:nvSpPr>
        <p:spPr bwMode="auto">
          <a:xfrm>
            <a:off x="3209925" y="3821113"/>
            <a:ext cx="419100" cy="1052512"/>
          </a:xfrm>
          <a:custGeom>
            <a:avLst/>
            <a:gdLst>
              <a:gd name="T0" fmla="*/ 2147483647 w 264"/>
              <a:gd name="T1" fmla="*/ 0 h 663"/>
              <a:gd name="T2" fmla="*/ 2147483647 w 264"/>
              <a:gd name="T3" fmla="*/ 2147483647 h 663"/>
              <a:gd name="T4" fmla="*/ 0 w 264"/>
              <a:gd name="T5" fmla="*/ 2147483647 h 6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663">
                <a:moveTo>
                  <a:pt x="260" y="0"/>
                </a:moveTo>
                <a:lnTo>
                  <a:pt x="264" y="431"/>
                </a:lnTo>
                <a:lnTo>
                  <a:pt x="0" y="663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66958" name="Group 245"/>
          <p:cNvGrpSpPr>
            <a:grpSpLocks/>
          </p:cNvGrpSpPr>
          <p:nvPr/>
        </p:nvGrpSpPr>
        <p:grpSpPr bwMode="auto">
          <a:xfrm>
            <a:off x="4837113" y="3225800"/>
            <a:ext cx="638175" cy="247650"/>
            <a:chOff x="4396" y="1245"/>
            <a:chExt cx="672" cy="248"/>
          </a:xfrm>
        </p:grpSpPr>
        <p:sp>
          <p:nvSpPr>
            <p:cNvPr id="16696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696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697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6971" name="Group 24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6974" name="Freeform 2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5" name="Freeform 2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325" name="Line 252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326" name="Line 25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6959" name="Group 254"/>
          <p:cNvGrpSpPr>
            <a:grpSpLocks/>
          </p:cNvGrpSpPr>
          <p:nvPr/>
        </p:nvGrpSpPr>
        <p:grpSpPr bwMode="auto">
          <a:xfrm>
            <a:off x="4873625" y="3821113"/>
            <a:ext cx="619125" cy="268287"/>
            <a:chOff x="4396" y="1245"/>
            <a:chExt cx="672" cy="248"/>
          </a:xfrm>
        </p:grpSpPr>
        <p:sp>
          <p:nvSpPr>
            <p:cNvPr id="16696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6696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6696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66963" name="Group 25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66966" name="Freeform 2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7" name="Freeform 2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317" name="Line 261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318" name="Line 26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4029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D9B0417-0ED6-DB4A-8651-CB2A174E6821}" type="slidenum">
              <a:rPr lang="en-US" smtClean="0">
                <a:latin typeface="Tahoma" charset="0"/>
              </a:rPr>
              <a:pPr>
                <a:defRPr/>
              </a:pPr>
              <a:t>141</a:t>
            </a:fld>
            <a:endParaRPr lang="en-US" smtClean="0">
              <a:latin typeface="Tahoma" charset="0"/>
            </a:endParaRPr>
          </a:p>
        </p:txBody>
      </p:sp>
      <p:pic>
        <p:nvPicPr>
          <p:cNvPr id="16896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4932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09575"/>
            <a:ext cx="8229600" cy="6858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Internet Multicasting Routing: DVMRP</a:t>
            </a:r>
          </a:p>
        </p:txBody>
      </p:sp>
      <p:sp>
        <p:nvSpPr>
          <p:cNvPr id="140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DVMRP:</a:t>
            </a:r>
            <a:r>
              <a:rPr lang="en-US">
                <a:latin typeface="Gill Sans MT" charset="0"/>
                <a:cs typeface="+mn-cs"/>
              </a:rPr>
              <a:t> distance vector multicast routing protocol, RFC1075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flood and prune:</a:t>
            </a:r>
            <a:r>
              <a:rPr lang="en-US">
                <a:latin typeface="Gill Sans MT" charset="0"/>
                <a:cs typeface="+mn-cs"/>
              </a:rPr>
              <a:t>  reverse path forwarding, source-based tree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RPF tree based on DVMRP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>
                <a:latin typeface="Gill Sans MT" charset="0"/>
              </a:rPr>
              <a:t>s own routing tables constructed by communicating DVMRP routers 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no assumptions about underlying unicast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initial datagram to mcast group flooded  everywhere via RPF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routers not wanting group: send upstream prune msgs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4131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1CB839E0-3A5F-B440-B865-15822EEDA3BC}" type="slidenum">
              <a:rPr lang="en-US" smtClean="0">
                <a:latin typeface="Tahoma" charset="0"/>
              </a:rPr>
              <a:pPr>
                <a:defRPr/>
              </a:pPr>
              <a:t>142</a:t>
            </a:fld>
            <a:endParaRPr lang="en-US" smtClean="0">
              <a:latin typeface="Tahoma" charset="0"/>
            </a:endParaRPr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DVMRP: continued…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435100"/>
            <a:ext cx="8204200" cy="46482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3200" i="1">
                <a:solidFill>
                  <a:srgbClr val="CC0000"/>
                </a:solidFill>
                <a:latin typeface="Gill Sans MT" charset="0"/>
                <a:cs typeface="+mn-cs"/>
              </a:rPr>
              <a:t>soft state:</a:t>
            </a:r>
            <a:r>
              <a:rPr lang="en-US">
                <a:latin typeface="Gill Sans MT" charset="0"/>
                <a:cs typeface="+mn-cs"/>
              </a:rPr>
              <a:t> DVMRP router periodically (1 min.)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>
                <a:latin typeface="Gill Sans MT" charset="0"/>
                <a:cs typeface="+mn-cs"/>
              </a:rPr>
              <a:t>forgets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>
                <a:latin typeface="Gill Sans MT" charset="0"/>
                <a:cs typeface="+mn-cs"/>
              </a:rPr>
              <a:t>  branches are pruned: 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mcast data again flows down unpruned branch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downstream router: reprune or else continue to receive data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routers can quickly regraft to tree 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following IGMP join at leaf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odds and ends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commonly implemented in commercial router</a:t>
            </a:r>
          </a:p>
        </p:txBody>
      </p:sp>
      <p:pic>
        <p:nvPicPr>
          <p:cNvPr id="17101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4233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7F56B810-A421-F546-BF9F-5989E83B26FD}" type="slidenum">
              <a:rPr lang="en-US" smtClean="0">
                <a:latin typeface="Tahoma" charset="0"/>
              </a:rPr>
              <a:pPr>
                <a:defRPr/>
              </a:pPr>
              <a:t>143</a:t>
            </a:fld>
            <a:endParaRPr lang="en-US" smtClean="0">
              <a:latin typeface="Tahoma" charset="0"/>
            </a:endParaRPr>
          </a:p>
        </p:txBody>
      </p:sp>
      <p:pic>
        <p:nvPicPr>
          <p:cNvPr id="173059" name="Picture 20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055688"/>
            <a:ext cx="25590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Line 2"/>
          <p:cNvSpPr>
            <a:spLocks noChangeShapeType="1"/>
          </p:cNvSpPr>
          <p:nvPr/>
        </p:nvSpPr>
        <p:spPr bwMode="auto">
          <a:xfrm flipV="1">
            <a:off x="3251200" y="3079750"/>
            <a:ext cx="654050" cy="495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42" name="Line 3"/>
          <p:cNvSpPr>
            <a:spLocks noChangeShapeType="1"/>
          </p:cNvSpPr>
          <p:nvPr/>
        </p:nvSpPr>
        <p:spPr bwMode="auto">
          <a:xfrm>
            <a:off x="2552700" y="3238500"/>
            <a:ext cx="60325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43" name="Line 4"/>
          <p:cNvSpPr>
            <a:spLocks noChangeShapeType="1"/>
          </p:cNvSpPr>
          <p:nvPr/>
        </p:nvSpPr>
        <p:spPr bwMode="auto">
          <a:xfrm>
            <a:off x="1968500" y="2673350"/>
            <a:ext cx="55245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44" name="Line 5"/>
          <p:cNvSpPr>
            <a:spLocks noChangeShapeType="1"/>
          </p:cNvSpPr>
          <p:nvPr/>
        </p:nvSpPr>
        <p:spPr bwMode="auto">
          <a:xfrm>
            <a:off x="3956050" y="3067050"/>
            <a:ext cx="27940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45" name="Line 6"/>
          <p:cNvSpPr>
            <a:spLocks noChangeShapeType="1"/>
          </p:cNvSpPr>
          <p:nvPr/>
        </p:nvSpPr>
        <p:spPr bwMode="auto">
          <a:xfrm>
            <a:off x="2774950" y="2609850"/>
            <a:ext cx="76835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46" name="Line 7"/>
          <p:cNvSpPr>
            <a:spLocks noChangeShapeType="1"/>
          </p:cNvSpPr>
          <p:nvPr/>
        </p:nvSpPr>
        <p:spPr bwMode="auto">
          <a:xfrm flipV="1">
            <a:off x="1993900" y="2622550"/>
            <a:ext cx="79375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47" name="Line 8"/>
          <p:cNvSpPr>
            <a:spLocks noChangeShapeType="1"/>
          </p:cNvSpPr>
          <p:nvPr/>
        </p:nvSpPr>
        <p:spPr bwMode="auto">
          <a:xfrm>
            <a:off x="2774950" y="2622550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48" name="Line 9"/>
          <p:cNvSpPr>
            <a:spLocks noChangeShapeType="1"/>
          </p:cNvSpPr>
          <p:nvPr/>
        </p:nvSpPr>
        <p:spPr bwMode="auto">
          <a:xfrm flipV="1">
            <a:off x="1905000" y="3238500"/>
            <a:ext cx="6477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49" name="Line 10"/>
          <p:cNvSpPr>
            <a:spLocks noChangeShapeType="1"/>
          </p:cNvSpPr>
          <p:nvPr/>
        </p:nvSpPr>
        <p:spPr bwMode="auto">
          <a:xfrm flipV="1">
            <a:off x="2679700" y="3073400"/>
            <a:ext cx="43180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50" name="Line 11"/>
          <p:cNvSpPr>
            <a:spLocks noChangeShapeType="1"/>
          </p:cNvSpPr>
          <p:nvPr/>
        </p:nvSpPr>
        <p:spPr bwMode="auto">
          <a:xfrm>
            <a:off x="2241550" y="3543300"/>
            <a:ext cx="8890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51" name="Rectangle 1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Tunneling</a:t>
            </a:r>
          </a:p>
        </p:txBody>
      </p:sp>
      <p:sp>
        <p:nvSpPr>
          <p:cNvPr id="142352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01000" cy="990600"/>
          </a:xfrm>
        </p:spPr>
        <p:txBody>
          <a:bodyPr lIns="92075" tIns="46038" rIns="92075" bIns="46038"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>
                <a:latin typeface="Gill Sans MT" charset="0"/>
                <a:cs typeface="+mn-cs"/>
              </a:rPr>
              <a:t> how to connect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>
                <a:latin typeface="Gill Sans MT" charset="0"/>
                <a:cs typeface="+mn-cs"/>
              </a:rPr>
              <a:t>islands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>
                <a:latin typeface="Gill Sans MT" charset="0"/>
                <a:cs typeface="+mn-cs"/>
              </a:rPr>
              <a:t> of multicast  routers in a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>
                <a:latin typeface="Gill Sans MT" charset="0"/>
                <a:cs typeface="+mn-cs"/>
              </a:rPr>
              <a:t>sea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>
                <a:latin typeface="Gill Sans MT" charset="0"/>
                <a:cs typeface="+mn-cs"/>
              </a:rPr>
              <a:t> of unicast routers? </a:t>
            </a:r>
          </a:p>
        </p:txBody>
      </p:sp>
      <p:sp>
        <p:nvSpPr>
          <p:cNvPr id="142353" name="Rectangle 14"/>
          <p:cNvSpPr>
            <a:spLocks noChangeArrowheads="1"/>
          </p:cNvSpPr>
          <p:nvPr/>
        </p:nvSpPr>
        <p:spPr bwMode="auto">
          <a:xfrm>
            <a:off x="495300" y="4533900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mcast datagram encapsulated inside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>
                <a:latin typeface="Gill Sans MT" charset="0"/>
                <a:cs typeface="+mn-cs"/>
              </a:rPr>
              <a:t>normal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>
                <a:latin typeface="Gill Sans MT" charset="0"/>
                <a:cs typeface="+mn-cs"/>
              </a:rPr>
              <a:t> (non-multicast-addressed) datagram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normal IP datagram sent thru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>
                <a:latin typeface="Gill Sans MT" charset="0"/>
                <a:cs typeface="+mn-cs"/>
              </a:rPr>
              <a:t>tunnel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>
                <a:latin typeface="Gill Sans MT" charset="0"/>
                <a:cs typeface="+mn-cs"/>
              </a:rPr>
              <a:t> via regular IP unicast to receiving mcast router (recall IPv6 inside IPv4 tunneling)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receiving mcast router unencapsulates to get mcast datagram</a:t>
            </a:r>
          </a:p>
        </p:txBody>
      </p:sp>
      <p:grpSp>
        <p:nvGrpSpPr>
          <p:cNvPr id="173073" name="Group 15"/>
          <p:cNvGrpSpPr>
            <a:grpSpLocks/>
          </p:cNvGrpSpPr>
          <p:nvPr/>
        </p:nvGrpSpPr>
        <p:grpSpPr bwMode="auto">
          <a:xfrm>
            <a:off x="2522538" y="2527300"/>
            <a:ext cx="547687" cy="233363"/>
            <a:chOff x="3600" y="219"/>
            <a:chExt cx="360" cy="175"/>
          </a:xfrm>
        </p:grpSpPr>
        <p:sp>
          <p:nvSpPr>
            <p:cNvPr id="142527" name="Oval 1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528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529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530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142531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3251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2537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538" name="Line 2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539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73252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2534" name="Line 2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535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536" name="Line 2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73074" name="Group 29"/>
          <p:cNvGrpSpPr>
            <a:grpSpLocks/>
          </p:cNvGrpSpPr>
          <p:nvPr/>
        </p:nvGrpSpPr>
        <p:grpSpPr bwMode="auto">
          <a:xfrm>
            <a:off x="3271838" y="2559050"/>
            <a:ext cx="547687" cy="233363"/>
            <a:chOff x="3600" y="219"/>
            <a:chExt cx="360" cy="175"/>
          </a:xfrm>
        </p:grpSpPr>
        <p:sp>
          <p:nvSpPr>
            <p:cNvPr id="142514" name="Oval 30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515" name="Line 3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516" name="Line 3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517" name="Rectangle 33"/>
            <p:cNvSpPr>
              <a:spLocks noChangeArrowheads="1"/>
            </p:cNvSpPr>
            <p:nvPr/>
          </p:nvSpPr>
          <p:spPr bwMode="auto">
            <a:xfrm>
              <a:off x="3603" y="289"/>
              <a:ext cx="354" cy="5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142518" name="Oval 3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3238" name="Group 3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2524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525" name="Line 37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526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73239" name="Group 3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2521" name="Line 40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522" name="Line 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523" name="Line 42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73075" name="Group 43"/>
          <p:cNvGrpSpPr>
            <a:grpSpLocks/>
          </p:cNvGrpSpPr>
          <p:nvPr/>
        </p:nvGrpSpPr>
        <p:grpSpPr bwMode="auto">
          <a:xfrm>
            <a:off x="3989388" y="3308350"/>
            <a:ext cx="547687" cy="233363"/>
            <a:chOff x="3600" y="219"/>
            <a:chExt cx="360" cy="175"/>
          </a:xfrm>
        </p:grpSpPr>
        <p:sp>
          <p:nvSpPr>
            <p:cNvPr id="142501" name="Oval 44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502" name="Line 4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503" name="Line 4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504" name="Rectangle 47"/>
            <p:cNvSpPr>
              <a:spLocks noChangeArrowheads="1"/>
            </p:cNvSpPr>
            <p:nvPr/>
          </p:nvSpPr>
          <p:spPr bwMode="auto">
            <a:xfrm>
              <a:off x="3603" y="289"/>
              <a:ext cx="354" cy="5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42505" name="Oval 4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3225" name="Group 4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2511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512" name="Line 51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513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73226" name="Group 5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2508" name="Line 5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509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510" name="Line 5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73076" name="Group 57"/>
          <p:cNvGrpSpPr>
            <a:grpSpLocks/>
          </p:cNvGrpSpPr>
          <p:nvPr/>
        </p:nvGrpSpPr>
        <p:grpSpPr bwMode="auto">
          <a:xfrm>
            <a:off x="2935288" y="2965450"/>
            <a:ext cx="547687" cy="233363"/>
            <a:chOff x="3600" y="219"/>
            <a:chExt cx="360" cy="175"/>
          </a:xfrm>
        </p:grpSpPr>
        <p:sp>
          <p:nvSpPr>
            <p:cNvPr id="142488" name="Oval 5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89" name="Line 5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90" name="Line 6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91" name="Rectangle 61"/>
            <p:cNvSpPr>
              <a:spLocks noChangeArrowheads="1"/>
            </p:cNvSpPr>
            <p:nvPr/>
          </p:nvSpPr>
          <p:spPr bwMode="auto">
            <a:xfrm>
              <a:off x="3603" y="289"/>
              <a:ext cx="354" cy="5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42492" name="Oval 6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3212" name="Group 6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249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99" name="Line 6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50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73213" name="Group 6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2495" name="Line 6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96" name="Line 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97" name="Line 7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73077" name="Group 71"/>
          <p:cNvGrpSpPr>
            <a:grpSpLocks/>
          </p:cNvGrpSpPr>
          <p:nvPr/>
        </p:nvGrpSpPr>
        <p:grpSpPr bwMode="auto">
          <a:xfrm>
            <a:off x="2274888" y="3155950"/>
            <a:ext cx="547687" cy="233363"/>
            <a:chOff x="3600" y="219"/>
            <a:chExt cx="360" cy="175"/>
          </a:xfrm>
        </p:grpSpPr>
        <p:sp>
          <p:nvSpPr>
            <p:cNvPr id="142475" name="Oval 7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76" name="Line 7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77" name="Line 7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78" name="Rectangle 75"/>
            <p:cNvSpPr>
              <a:spLocks noChangeArrowheads="1"/>
            </p:cNvSpPr>
            <p:nvPr/>
          </p:nvSpPr>
          <p:spPr bwMode="auto">
            <a:xfrm>
              <a:off x="3603" y="289"/>
              <a:ext cx="354" cy="5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42479" name="Oval 7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3199" name="Group 7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2485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86" name="Line 7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87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73200" name="Group 8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2482" name="Line 8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83" name="Line 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84" name="Line 8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73078" name="Group 85"/>
          <p:cNvGrpSpPr>
            <a:grpSpLocks/>
          </p:cNvGrpSpPr>
          <p:nvPr/>
        </p:nvGrpSpPr>
        <p:grpSpPr bwMode="auto">
          <a:xfrm>
            <a:off x="1703388" y="3422650"/>
            <a:ext cx="547687" cy="233363"/>
            <a:chOff x="3600" y="219"/>
            <a:chExt cx="360" cy="175"/>
          </a:xfrm>
        </p:grpSpPr>
        <p:sp>
          <p:nvSpPr>
            <p:cNvPr id="142462" name="Oval 8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63" name="Line 8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64" name="Line 8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65" name="Rectangle 89"/>
            <p:cNvSpPr>
              <a:spLocks noChangeArrowheads="1"/>
            </p:cNvSpPr>
            <p:nvPr/>
          </p:nvSpPr>
          <p:spPr bwMode="auto">
            <a:xfrm>
              <a:off x="3603" y="289"/>
              <a:ext cx="354" cy="5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42466" name="Oval 9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3186" name="Group 9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2472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73" name="Line 9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74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73187" name="Group 9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2469" name="Line 9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70" name="Line 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71" name="Line 9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42360" name="Line 99"/>
          <p:cNvSpPr>
            <a:spLocks noChangeShapeType="1"/>
          </p:cNvSpPr>
          <p:nvPr/>
        </p:nvSpPr>
        <p:spPr bwMode="auto">
          <a:xfrm flipV="1">
            <a:off x="3467100" y="3441700"/>
            <a:ext cx="52705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61" name="Line 100"/>
          <p:cNvSpPr>
            <a:spLocks noChangeShapeType="1"/>
          </p:cNvSpPr>
          <p:nvPr/>
        </p:nvSpPr>
        <p:spPr bwMode="auto">
          <a:xfrm flipH="1" flipV="1">
            <a:off x="3187700" y="3206750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62" name="Line 101"/>
          <p:cNvSpPr>
            <a:spLocks noChangeShapeType="1"/>
          </p:cNvSpPr>
          <p:nvPr/>
        </p:nvSpPr>
        <p:spPr bwMode="auto">
          <a:xfrm>
            <a:off x="1536700" y="3263900"/>
            <a:ext cx="20955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63" name="Line 102"/>
          <p:cNvSpPr>
            <a:spLocks noChangeShapeType="1"/>
          </p:cNvSpPr>
          <p:nvPr/>
        </p:nvSpPr>
        <p:spPr bwMode="auto">
          <a:xfrm flipH="1">
            <a:off x="1676400" y="2863850"/>
            <a:ext cx="2413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64" name="Line 103"/>
          <p:cNvSpPr>
            <a:spLocks noChangeShapeType="1"/>
          </p:cNvSpPr>
          <p:nvPr/>
        </p:nvSpPr>
        <p:spPr bwMode="auto">
          <a:xfrm flipH="1">
            <a:off x="3797300" y="2622550"/>
            <a:ext cx="2413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3084" name="Freeform 104"/>
          <p:cNvSpPr>
            <a:spLocks/>
          </p:cNvSpPr>
          <p:nvPr/>
        </p:nvSpPr>
        <p:spPr bwMode="auto">
          <a:xfrm>
            <a:off x="2127250" y="2813050"/>
            <a:ext cx="933450" cy="723900"/>
          </a:xfrm>
          <a:custGeom>
            <a:avLst/>
            <a:gdLst>
              <a:gd name="T0" fmla="*/ 0 w 548"/>
              <a:gd name="T1" fmla="*/ 0 h 420"/>
              <a:gd name="T2" fmla="*/ 2147483647 w 548"/>
              <a:gd name="T3" fmla="*/ 2147483647 h 420"/>
              <a:gd name="T4" fmla="*/ 2147483647 w 548"/>
              <a:gd name="T5" fmla="*/ 2147483647 h 4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8" h="420">
                <a:moveTo>
                  <a:pt x="0" y="0"/>
                </a:moveTo>
                <a:cubicBezTo>
                  <a:pt x="42" y="40"/>
                  <a:pt x="161" y="170"/>
                  <a:pt x="252" y="240"/>
                </a:cubicBezTo>
                <a:cubicBezTo>
                  <a:pt x="343" y="310"/>
                  <a:pt x="486" y="382"/>
                  <a:pt x="548" y="42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2366" name="Line 105"/>
          <p:cNvSpPr>
            <a:spLocks noChangeShapeType="1"/>
          </p:cNvSpPr>
          <p:nvPr/>
        </p:nvSpPr>
        <p:spPr bwMode="auto">
          <a:xfrm>
            <a:off x="2197100" y="2882900"/>
            <a:ext cx="24765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67" name="Line 106"/>
          <p:cNvSpPr>
            <a:spLocks noChangeShapeType="1"/>
          </p:cNvSpPr>
          <p:nvPr/>
        </p:nvSpPr>
        <p:spPr bwMode="auto">
          <a:xfrm>
            <a:off x="2787650" y="3378200"/>
            <a:ext cx="22860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3087" name="Freeform 107"/>
          <p:cNvSpPr>
            <a:spLocks/>
          </p:cNvSpPr>
          <p:nvPr/>
        </p:nvSpPr>
        <p:spPr bwMode="auto">
          <a:xfrm>
            <a:off x="2228850" y="2616200"/>
            <a:ext cx="1638300" cy="368300"/>
          </a:xfrm>
          <a:custGeom>
            <a:avLst/>
            <a:gdLst>
              <a:gd name="T0" fmla="*/ 0 w 1032"/>
              <a:gd name="T1" fmla="*/ 2147483647 h 232"/>
              <a:gd name="T2" fmla="*/ 2147483647 w 1032"/>
              <a:gd name="T3" fmla="*/ 0 h 232"/>
              <a:gd name="T4" fmla="*/ 2147483647 w 1032"/>
              <a:gd name="T5" fmla="*/ 2147483647 h 232"/>
              <a:gd name="T6" fmla="*/ 2147483647 w 1032"/>
              <a:gd name="T7" fmla="*/ 2147483647 h 2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2" h="232">
                <a:moveTo>
                  <a:pt x="0" y="72"/>
                </a:moveTo>
                <a:cubicBezTo>
                  <a:pt x="61" y="60"/>
                  <a:pt x="239" y="5"/>
                  <a:pt x="372" y="0"/>
                </a:cubicBezTo>
                <a:cubicBezTo>
                  <a:pt x="480" y="10"/>
                  <a:pt x="686" y="1"/>
                  <a:pt x="796" y="40"/>
                </a:cubicBezTo>
                <a:cubicBezTo>
                  <a:pt x="906" y="79"/>
                  <a:pt x="983" y="192"/>
                  <a:pt x="1032" y="232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3088" name="Group 108"/>
          <p:cNvGrpSpPr>
            <a:grpSpLocks/>
          </p:cNvGrpSpPr>
          <p:nvPr/>
        </p:nvGrpSpPr>
        <p:grpSpPr bwMode="auto">
          <a:xfrm>
            <a:off x="2894013" y="3498850"/>
            <a:ext cx="569912" cy="222250"/>
            <a:chOff x="3600" y="219"/>
            <a:chExt cx="360" cy="175"/>
          </a:xfrm>
        </p:grpSpPr>
        <p:sp>
          <p:nvSpPr>
            <p:cNvPr id="142449" name="Oval 109"/>
            <p:cNvSpPr>
              <a:spLocks noChangeArrowheads="1"/>
            </p:cNvSpPr>
            <p:nvPr/>
          </p:nvSpPr>
          <p:spPr bwMode="auto">
            <a:xfrm>
              <a:off x="3603" y="297"/>
              <a:ext cx="357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50" name="Line 11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51" name="Line 11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52" name="Rectangle 11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42453" name="Oval 11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3173" name="Group 11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2459" name="Line 1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60" name="Line 1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61" name="Line 1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73174" name="Group 11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2456" name="Line 1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57" name="Line 1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58" name="Line 1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73089" name="Group 122"/>
          <p:cNvGrpSpPr>
            <a:grpSpLocks/>
          </p:cNvGrpSpPr>
          <p:nvPr/>
        </p:nvGrpSpPr>
        <p:grpSpPr bwMode="auto">
          <a:xfrm>
            <a:off x="1731963" y="2641600"/>
            <a:ext cx="569912" cy="222250"/>
            <a:chOff x="3600" y="219"/>
            <a:chExt cx="360" cy="175"/>
          </a:xfrm>
        </p:grpSpPr>
        <p:sp>
          <p:nvSpPr>
            <p:cNvPr id="142436" name="Oval 123"/>
            <p:cNvSpPr>
              <a:spLocks noChangeArrowheads="1"/>
            </p:cNvSpPr>
            <p:nvPr/>
          </p:nvSpPr>
          <p:spPr bwMode="auto">
            <a:xfrm>
              <a:off x="3603" y="297"/>
              <a:ext cx="357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37" name="Line 12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38" name="Line 12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39" name="Rectangle 12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142440" name="Oval 12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3160" name="Group 12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2446" name="Line 1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47" name="Line 1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48" name="Line 1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73161" name="Group 13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2443" name="Line 13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44" name="Line 13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45" name="Line 13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42371" name="Line 136"/>
          <p:cNvSpPr>
            <a:spLocks noChangeShapeType="1"/>
          </p:cNvSpPr>
          <p:nvPr/>
        </p:nvSpPr>
        <p:spPr bwMode="auto">
          <a:xfrm flipH="1" flipV="1">
            <a:off x="3651250" y="2774950"/>
            <a:ext cx="1778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72" name="Line 137"/>
          <p:cNvSpPr>
            <a:spLocks noChangeShapeType="1"/>
          </p:cNvSpPr>
          <p:nvPr/>
        </p:nvSpPr>
        <p:spPr bwMode="auto">
          <a:xfrm flipH="1" flipV="1">
            <a:off x="3803650" y="2927350"/>
            <a:ext cx="1778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73092" name="Group 138"/>
          <p:cNvGrpSpPr>
            <a:grpSpLocks/>
          </p:cNvGrpSpPr>
          <p:nvPr/>
        </p:nvGrpSpPr>
        <p:grpSpPr bwMode="auto">
          <a:xfrm>
            <a:off x="3656013" y="2940050"/>
            <a:ext cx="569912" cy="222250"/>
            <a:chOff x="3600" y="219"/>
            <a:chExt cx="360" cy="175"/>
          </a:xfrm>
        </p:grpSpPr>
        <p:sp>
          <p:nvSpPr>
            <p:cNvPr id="142423" name="Oval 139"/>
            <p:cNvSpPr>
              <a:spLocks noChangeArrowheads="1"/>
            </p:cNvSpPr>
            <p:nvPr/>
          </p:nvSpPr>
          <p:spPr bwMode="auto">
            <a:xfrm>
              <a:off x="3603" y="297"/>
              <a:ext cx="357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24" name="Line 1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25" name="Line 1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26" name="Rectangle 14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42427" name="Oval 1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3147" name="Group 1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2433" name="Line 1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34" name="Line 1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35" name="Line 1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73148" name="Group 1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2430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31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32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42374" name="Line 152"/>
          <p:cNvSpPr>
            <a:spLocks noChangeShapeType="1"/>
          </p:cNvSpPr>
          <p:nvPr/>
        </p:nvSpPr>
        <p:spPr bwMode="auto">
          <a:xfrm>
            <a:off x="3060700" y="2628900"/>
            <a:ext cx="2286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75" name="Line 153"/>
          <p:cNvSpPr>
            <a:spLocks noChangeShapeType="1"/>
          </p:cNvSpPr>
          <p:nvPr/>
        </p:nvSpPr>
        <p:spPr bwMode="auto">
          <a:xfrm flipV="1">
            <a:off x="2324100" y="2654300"/>
            <a:ext cx="2095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76" name="Line 154"/>
          <p:cNvSpPr>
            <a:spLocks noChangeShapeType="1"/>
          </p:cNvSpPr>
          <p:nvPr/>
        </p:nvSpPr>
        <p:spPr bwMode="auto">
          <a:xfrm flipV="1">
            <a:off x="6108700" y="2952750"/>
            <a:ext cx="501650" cy="48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77" name="Line 155"/>
          <p:cNvSpPr>
            <a:spLocks noChangeShapeType="1"/>
          </p:cNvSpPr>
          <p:nvPr/>
        </p:nvSpPr>
        <p:spPr bwMode="auto">
          <a:xfrm flipH="1" flipV="1">
            <a:off x="5289550" y="2774950"/>
            <a:ext cx="1263650" cy="114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2378" name="Line 156"/>
          <p:cNvSpPr>
            <a:spLocks noChangeShapeType="1"/>
          </p:cNvSpPr>
          <p:nvPr/>
        </p:nvSpPr>
        <p:spPr bwMode="auto">
          <a:xfrm flipH="1" flipV="1">
            <a:off x="5270500" y="2787650"/>
            <a:ext cx="844550" cy="660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73098" name="Group 157"/>
          <p:cNvGrpSpPr>
            <a:grpSpLocks/>
          </p:cNvGrpSpPr>
          <p:nvPr/>
        </p:nvGrpSpPr>
        <p:grpSpPr bwMode="auto">
          <a:xfrm>
            <a:off x="5021263" y="2705100"/>
            <a:ext cx="569912" cy="222250"/>
            <a:chOff x="3600" y="219"/>
            <a:chExt cx="360" cy="175"/>
          </a:xfrm>
        </p:grpSpPr>
        <p:sp>
          <p:nvSpPr>
            <p:cNvPr id="142410" name="Oval 158"/>
            <p:cNvSpPr>
              <a:spLocks noChangeArrowheads="1"/>
            </p:cNvSpPr>
            <p:nvPr/>
          </p:nvSpPr>
          <p:spPr bwMode="auto">
            <a:xfrm>
              <a:off x="3603" y="297"/>
              <a:ext cx="357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11" name="Line 15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12" name="Line 16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13" name="Rectangle 16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142414" name="Oval 16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3134" name="Group 16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2420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21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22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73135" name="Group 16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2417" name="Line 16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18" name="Line 16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19" name="Line 17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73099" name="Group 171"/>
          <p:cNvGrpSpPr>
            <a:grpSpLocks/>
          </p:cNvGrpSpPr>
          <p:nvPr/>
        </p:nvGrpSpPr>
        <p:grpSpPr bwMode="auto">
          <a:xfrm>
            <a:off x="6329363" y="2806700"/>
            <a:ext cx="569912" cy="222250"/>
            <a:chOff x="3600" y="219"/>
            <a:chExt cx="360" cy="175"/>
          </a:xfrm>
        </p:grpSpPr>
        <p:sp>
          <p:nvSpPr>
            <p:cNvPr id="142397" name="Oval 172"/>
            <p:cNvSpPr>
              <a:spLocks noChangeArrowheads="1"/>
            </p:cNvSpPr>
            <p:nvPr/>
          </p:nvSpPr>
          <p:spPr bwMode="auto">
            <a:xfrm>
              <a:off x="3603" y="297"/>
              <a:ext cx="357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398" name="Line 17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399" name="Line 17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400" name="Rectangle 17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42401" name="Oval 17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3121" name="Group 17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2407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08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09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73122" name="Group 18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2404" name="Line 1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05" name="Line 1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406" name="Line 1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73100" name="Group 185"/>
          <p:cNvGrpSpPr>
            <a:grpSpLocks/>
          </p:cNvGrpSpPr>
          <p:nvPr/>
        </p:nvGrpSpPr>
        <p:grpSpPr bwMode="auto">
          <a:xfrm>
            <a:off x="5846763" y="3365500"/>
            <a:ext cx="569912" cy="222250"/>
            <a:chOff x="3600" y="219"/>
            <a:chExt cx="360" cy="175"/>
          </a:xfrm>
        </p:grpSpPr>
        <p:sp>
          <p:nvSpPr>
            <p:cNvPr id="142384" name="Oval 186"/>
            <p:cNvSpPr>
              <a:spLocks noChangeArrowheads="1"/>
            </p:cNvSpPr>
            <p:nvPr/>
          </p:nvSpPr>
          <p:spPr bwMode="auto">
            <a:xfrm>
              <a:off x="3603" y="297"/>
              <a:ext cx="357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385" name="Line 18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386" name="Line 18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2387" name="Rectangle 18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42388" name="Oval 19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3108" name="Group 19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2394" name="Line 1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395" name="Line 1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396" name="Line 1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73109" name="Group 19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2391" name="Line 1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392" name="Line 1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2393" name="Line 1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42382" name="Text Box 199"/>
          <p:cNvSpPr txBox="1">
            <a:spLocks noChangeArrowheads="1"/>
          </p:cNvSpPr>
          <p:nvPr/>
        </p:nvSpPr>
        <p:spPr bwMode="auto">
          <a:xfrm>
            <a:off x="1990725" y="3884613"/>
            <a:ext cx="193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physical topology</a:t>
            </a:r>
          </a:p>
        </p:txBody>
      </p:sp>
      <p:sp>
        <p:nvSpPr>
          <p:cNvPr id="142383" name="Text Box 200"/>
          <p:cNvSpPr txBox="1">
            <a:spLocks noChangeArrowheads="1"/>
          </p:cNvSpPr>
          <p:nvPr/>
        </p:nvSpPr>
        <p:spPr bwMode="auto">
          <a:xfrm>
            <a:off x="5153025" y="3871913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logical topology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4336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31E46CE5-B0C3-3144-9B5E-5EE28DA73017}" type="slidenum">
              <a:rPr lang="en-US" smtClean="0">
                <a:latin typeface="Tahoma" charset="0"/>
              </a:rPr>
              <a:pPr>
                <a:defRPr/>
              </a:pPr>
              <a:t>144</a:t>
            </a:fld>
            <a:endParaRPr lang="en-US" smtClean="0">
              <a:latin typeface="Tahoma" charset="0"/>
            </a:endParaRPr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376238"/>
            <a:ext cx="8001000" cy="6858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PIM: Protocol Independent Multicast</a:t>
            </a: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3238" y="1312863"/>
            <a:ext cx="7772400" cy="1600200"/>
          </a:xfrm>
        </p:spPr>
        <p:txBody>
          <a:bodyPr lIns="92075" tIns="46038" rIns="92075" bIns="46038"/>
          <a:lstStyle/>
          <a:p>
            <a:pPr>
              <a:spcAft>
                <a:spcPct val="45000"/>
              </a:spcAft>
              <a:defRPr/>
            </a:pPr>
            <a:r>
              <a:rPr lang="en-US">
                <a:latin typeface="Gill Sans MT" charset="0"/>
                <a:cs typeface="+mn-cs"/>
              </a:rPr>
              <a:t>not dependent on any specific underlying unicast routing algorithm (works with all)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two different multicast distribution scenarios :</a:t>
            </a:r>
          </a:p>
        </p:txBody>
      </p:sp>
      <p:sp>
        <p:nvSpPr>
          <p:cNvPr id="143366" name="Rectangle 4"/>
          <p:cNvSpPr>
            <a:spLocks noChangeArrowheads="1"/>
          </p:cNvSpPr>
          <p:nvPr/>
        </p:nvSpPr>
        <p:spPr bwMode="auto">
          <a:xfrm>
            <a:off x="609600" y="22860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27063" y="3200400"/>
            <a:ext cx="3708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cs typeface="+mn-cs"/>
              </a:rPr>
              <a:t>dense</a:t>
            </a:r>
            <a:r>
              <a:rPr lang="en-US" sz="2800" i="1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group members densely packed, in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>
                <a:latin typeface="Gill Sans MT" charset="0"/>
                <a:cs typeface="+mn-cs"/>
              </a:rPr>
              <a:t>close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>
                <a:latin typeface="Gill Sans MT" charset="0"/>
                <a:cs typeface="+mn-cs"/>
              </a:rPr>
              <a:t> proximity.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bandwidth more plentiful</a:t>
            </a:r>
          </a:p>
        </p:txBody>
      </p:sp>
      <p:sp>
        <p:nvSpPr>
          <p:cNvPr id="143368" name="Rectangle 6"/>
          <p:cNvSpPr>
            <a:spLocks noChangeArrowheads="1"/>
          </p:cNvSpPr>
          <p:nvPr/>
        </p:nvSpPr>
        <p:spPr bwMode="auto">
          <a:xfrm>
            <a:off x="4457700" y="3111500"/>
            <a:ext cx="42291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cs typeface="+mn-cs"/>
              </a:rPr>
              <a:t>sparse: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# networks with group members small wrt # interconnected networks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group members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>
                <a:latin typeface="Gill Sans MT" charset="0"/>
                <a:cs typeface="+mn-cs"/>
              </a:rPr>
              <a:t>widely dispersed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endParaRPr lang="en-US" sz="2400">
              <a:latin typeface="Gill Sans MT" charset="0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bandwidth not plentiful</a:t>
            </a:r>
          </a:p>
        </p:txBody>
      </p:sp>
      <p:pic>
        <p:nvPicPr>
          <p:cNvPr id="175112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271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4438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C6CD4D4D-84F6-B04A-8746-457D22DF8A6B}" type="slidenum">
              <a:rPr lang="en-US" smtClean="0">
                <a:latin typeface="Tahoma" charset="0"/>
              </a:rPr>
              <a:pPr>
                <a:defRPr/>
              </a:pPr>
              <a:t>145</a:t>
            </a:fld>
            <a:endParaRPr lang="en-US" smtClean="0">
              <a:latin typeface="Tahoma" charset="0"/>
            </a:endParaRPr>
          </a:p>
        </p:txBody>
      </p:sp>
      <p:pic>
        <p:nvPicPr>
          <p:cNvPr id="1771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0779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09588"/>
            <a:ext cx="8534400" cy="6858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Consequences of sparse-dense dichotomy:</a:t>
            </a:r>
            <a:r>
              <a:rPr lang="en-US">
                <a:latin typeface="Gill Sans MT" charset="0"/>
                <a:cs typeface="+mj-cs"/>
              </a:rPr>
              <a:t> </a:t>
            </a:r>
          </a:p>
        </p:txBody>
      </p:sp>
      <p:sp>
        <p:nvSpPr>
          <p:cNvPr id="144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71938" cy="4648200"/>
          </a:xfrm>
        </p:spPr>
        <p:txBody>
          <a:bodyPr lIns="92075" tIns="46038" rIns="92075" bIns="46038"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dense</a:t>
            </a:r>
            <a:endParaRPr lang="en-US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>
              <a:spcBef>
                <a:spcPct val="10000"/>
              </a:spcBef>
              <a:defRPr/>
            </a:pPr>
            <a:r>
              <a:rPr lang="en-US" sz="2400">
                <a:latin typeface="Gill Sans MT" charset="0"/>
                <a:cs typeface="+mn-cs"/>
              </a:rPr>
              <a:t>group membership by routers </a:t>
            </a:r>
            <a:r>
              <a:rPr lang="en-US" sz="2400" i="1">
                <a:latin typeface="Gill Sans MT" charset="0"/>
                <a:cs typeface="+mn-cs"/>
              </a:rPr>
              <a:t>assumed </a:t>
            </a:r>
            <a:r>
              <a:rPr lang="en-US" sz="2400">
                <a:latin typeface="Gill Sans MT" charset="0"/>
                <a:cs typeface="+mn-cs"/>
              </a:rPr>
              <a:t>until routers explicitly prune</a:t>
            </a:r>
          </a:p>
          <a:p>
            <a:pPr>
              <a:spcBef>
                <a:spcPct val="10000"/>
              </a:spcBef>
              <a:defRPr/>
            </a:pPr>
            <a:r>
              <a:rPr lang="en-US" sz="2400" i="1">
                <a:latin typeface="Gill Sans MT" charset="0"/>
                <a:cs typeface="+mn-cs"/>
              </a:rPr>
              <a:t>data-driven</a:t>
            </a:r>
            <a:r>
              <a:rPr lang="en-US" sz="2400">
                <a:latin typeface="Gill Sans MT" charset="0"/>
                <a:cs typeface="+mn-cs"/>
              </a:rPr>
              <a:t> construction on mcast tree (e.g., RPF)</a:t>
            </a:r>
          </a:p>
          <a:p>
            <a:pPr>
              <a:spcBef>
                <a:spcPct val="10000"/>
              </a:spcBef>
              <a:defRPr/>
            </a:pPr>
            <a:r>
              <a:rPr lang="en-US" sz="2400">
                <a:latin typeface="Gill Sans MT" charset="0"/>
                <a:cs typeface="+mn-cs"/>
              </a:rPr>
              <a:t>bandwidth and non-group-router processing </a:t>
            </a:r>
            <a:r>
              <a:rPr lang="en-US" sz="2400" i="1">
                <a:latin typeface="Gill Sans MT" charset="0"/>
                <a:cs typeface="+mn-cs"/>
              </a:rPr>
              <a:t>profligate</a:t>
            </a:r>
          </a:p>
        </p:txBody>
      </p:sp>
      <p:sp>
        <p:nvSpPr>
          <p:cNvPr id="1443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4213" y="1600200"/>
            <a:ext cx="4205287" cy="4648200"/>
          </a:xfrm>
        </p:spPr>
        <p:txBody>
          <a:bodyPr lIns="92075" tIns="46038" rIns="92075" bIns="46038"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sparse</a:t>
            </a: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:</a:t>
            </a:r>
          </a:p>
          <a:p>
            <a:pPr>
              <a:spcBef>
                <a:spcPct val="10000"/>
              </a:spcBef>
              <a:defRPr/>
            </a:pPr>
            <a:r>
              <a:rPr lang="en-US" sz="2400">
                <a:latin typeface="Gill Sans MT" charset="0"/>
                <a:cs typeface="+mn-cs"/>
              </a:rPr>
              <a:t>no membership until routers explicitly join</a:t>
            </a:r>
          </a:p>
          <a:p>
            <a:pPr>
              <a:spcBef>
                <a:spcPct val="10000"/>
              </a:spcBef>
              <a:defRPr/>
            </a:pPr>
            <a:r>
              <a:rPr lang="en-US" sz="2400" i="1">
                <a:latin typeface="Gill Sans MT" charset="0"/>
                <a:cs typeface="+mn-cs"/>
              </a:rPr>
              <a:t>receiver- driven</a:t>
            </a:r>
            <a:r>
              <a:rPr lang="en-US" sz="2400">
                <a:latin typeface="Gill Sans MT" charset="0"/>
                <a:cs typeface="+mn-cs"/>
              </a:rPr>
              <a:t> construction of mcast tree (e.g., center-based)</a:t>
            </a:r>
          </a:p>
          <a:p>
            <a:pPr>
              <a:spcBef>
                <a:spcPct val="10000"/>
              </a:spcBef>
              <a:defRPr/>
            </a:pPr>
            <a:r>
              <a:rPr lang="en-US" sz="2400">
                <a:latin typeface="Gill Sans MT" charset="0"/>
                <a:cs typeface="+mn-cs"/>
              </a:rPr>
              <a:t>bandwidth and non-group-router processing </a:t>
            </a:r>
            <a:r>
              <a:rPr lang="en-US" sz="2400" i="1">
                <a:latin typeface="Gill Sans MT" charset="0"/>
                <a:cs typeface="+mn-cs"/>
              </a:rPr>
              <a:t>conservative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454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701766F4-6484-AA46-BDBC-48DD43550776}" type="slidenum">
              <a:rPr lang="en-US" smtClean="0">
                <a:latin typeface="Tahoma" charset="0"/>
              </a:rPr>
              <a:pPr>
                <a:defRPr/>
              </a:pPr>
              <a:t>146</a:t>
            </a:fld>
            <a:endParaRPr lang="en-US" smtClean="0">
              <a:latin typeface="Tahoma" charset="0"/>
            </a:endParaRPr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01000" cy="6858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PIM- dense mode</a:t>
            </a:r>
          </a:p>
        </p:txBody>
      </p:sp>
      <p:sp>
        <p:nvSpPr>
          <p:cNvPr id="145413" name="Rectangle 3"/>
          <p:cNvSpPr>
            <a:spLocks noChangeArrowheads="1"/>
          </p:cNvSpPr>
          <p:nvPr/>
        </p:nvSpPr>
        <p:spPr bwMode="auto">
          <a:xfrm>
            <a:off x="609600" y="22860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414" name="Rectangle 4"/>
          <p:cNvSpPr>
            <a:spLocks noChangeArrowheads="1"/>
          </p:cNvSpPr>
          <p:nvPr/>
        </p:nvSpPr>
        <p:spPr bwMode="auto">
          <a:xfrm>
            <a:off x="609600" y="1676400"/>
            <a:ext cx="7391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3200">
                <a:solidFill>
                  <a:srgbClr val="CC0000"/>
                </a:solidFill>
                <a:latin typeface="Gill Sans MT" charset="0"/>
                <a:cs typeface="+mn-cs"/>
              </a:rPr>
              <a:t>flood-and-prune RPF</a:t>
            </a:r>
            <a:r>
              <a:rPr lang="en-US" sz="3200">
                <a:latin typeface="Gill Sans MT" charset="0"/>
                <a:cs typeface="+mn-cs"/>
              </a:rPr>
              <a:t>:</a:t>
            </a:r>
            <a:r>
              <a:rPr lang="en-US" sz="2800">
                <a:latin typeface="Gill Sans MT" charset="0"/>
                <a:cs typeface="+mn-cs"/>
              </a:rPr>
              <a:t> similar to DVMRP but…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800">
                <a:latin typeface="Gill Sans MT" charset="0"/>
                <a:cs typeface="+mn-cs"/>
              </a:rPr>
              <a:t>underlying unicast protocol provides RPF info for incoming datagram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800">
                <a:latin typeface="Gill Sans MT" charset="0"/>
                <a:cs typeface="+mn-cs"/>
              </a:rPr>
              <a:t>less complicated (less efficient) downstream flood than DVMRP reduces reliance on underlying routing algorithm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800">
                <a:latin typeface="Gill Sans MT" charset="0"/>
                <a:cs typeface="+mn-cs"/>
              </a:rPr>
              <a:t>has protocol mechanism for router to detect it is a leaf-node router</a:t>
            </a:r>
          </a:p>
        </p:txBody>
      </p:sp>
      <p:pic>
        <p:nvPicPr>
          <p:cNvPr id="179206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155700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4643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E973711E-4D25-024C-A01D-DC8A27894B67}" type="slidenum">
              <a:rPr lang="en-US" smtClean="0">
                <a:latin typeface="Tahoma" charset="0"/>
              </a:rPr>
              <a:pPr>
                <a:defRPr/>
              </a:pPr>
              <a:t>147</a:t>
            </a:fld>
            <a:endParaRPr lang="en-US" smtClean="0">
              <a:latin typeface="Tahoma" charset="0"/>
            </a:endParaRPr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61645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PIM - sparse mode</a:t>
            </a:r>
          </a:p>
        </p:txBody>
      </p:sp>
      <p:sp>
        <p:nvSpPr>
          <p:cNvPr id="146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1588" cy="46482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center-based approach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router sends </a:t>
            </a:r>
            <a:r>
              <a:rPr lang="en-US" sz="2400" i="1">
                <a:latin typeface="Gill Sans MT" charset="0"/>
                <a:cs typeface="+mn-cs"/>
              </a:rPr>
              <a:t>join</a:t>
            </a:r>
            <a:r>
              <a:rPr lang="en-US" sz="2400">
                <a:latin typeface="Gill Sans MT" charset="0"/>
                <a:cs typeface="+mn-cs"/>
              </a:rPr>
              <a:t> msg to rendezvous point (RP)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intermediate routers update state and forward </a:t>
            </a:r>
            <a:r>
              <a:rPr lang="en-US" i="1">
                <a:latin typeface="Gill Sans MT" charset="0"/>
              </a:rPr>
              <a:t>join</a:t>
            </a:r>
            <a:endParaRPr lang="en-US">
              <a:latin typeface="Gill Sans MT" charset="0"/>
            </a:endParaRP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after joining via RP, router can switch to source-specific tree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increased performance: less concentration, shorter paths</a:t>
            </a:r>
          </a:p>
        </p:txBody>
      </p:sp>
      <p:sp>
        <p:nvSpPr>
          <p:cNvPr id="146438" name="Text Box 128"/>
          <p:cNvSpPr txBox="1">
            <a:spLocks noChangeArrowheads="1"/>
          </p:cNvSpPr>
          <p:nvPr/>
        </p:nvSpPr>
        <p:spPr bwMode="auto">
          <a:xfrm>
            <a:off x="4970463" y="4491038"/>
            <a:ext cx="1885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0099"/>
                </a:solidFill>
                <a:cs typeface="+mn-cs"/>
              </a:rPr>
              <a:t>all data multicast</a:t>
            </a:r>
          </a:p>
          <a:p>
            <a:pPr>
              <a:defRPr/>
            </a:pPr>
            <a:r>
              <a:rPr lang="en-US" smtClean="0">
                <a:solidFill>
                  <a:srgbClr val="000099"/>
                </a:solidFill>
                <a:cs typeface="+mn-cs"/>
              </a:rPr>
              <a:t>from rendezvous</a:t>
            </a:r>
          </a:p>
          <a:p>
            <a:pPr>
              <a:defRPr/>
            </a:pPr>
            <a:r>
              <a:rPr lang="en-US" smtClean="0">
                <a:solidFill>
                  <a:srgbClr val="000099"/>
                </a:solidFill>
                <a:cs typeface="+mn-cs"/>
              </a:rPr>
              <a:t>point</a:t>
            </a:r>
          </a:p>
        </p:txBody>
      </p:sp>
      <p:sp>
        <p:nvSpPr>
          <p:cNvPr id="146439" name="Line 129"/>
          <p:cNvSpPr>
            <a:spLocks noChangeShapeType="1"/>
          </p:cNvSpPr>
          <p:nvPr/>
        </p:nvSpPr>
        <p:spPr bwMode="auto">
          <a:xfrm flipV="1">
            <a:off x="5792788" y="4191000"/>
            <a:ext cx="342900" cy="4191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440" name="Text Box 130"/>
          <p:cNvSpPr txBox="1">
            <a:spLocks noChangeArrowheads="1"/>
          </p:cNvSpPr>
          <p:nvPr/>
        </p:nvSpPr>
        <p:spPr bwMode="auto">
          <a:xfrm>
            <a:off x="7231063" y="4579938"/>
            <a:ext cx="136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  <a:cs typeface="+mn-cs"/>
              </a:rPr>
              <a:t>rendezvous</a:t>
            </a:r>
          </a:p>
          <a:p>
            <a:pPr>
              <a:defRPr/>
            </a:pPr>
            <a:r>
              <a:rPr lang="en-US" smtClean="0">
                <a:solidFill>
                  <a:srgbClr val="CC0000"/>
                </a:solidFill>
                <a:cs typeface="+mn-cs"/>
              </a:rPr>
              <a:t>point</a:t>
            </a:r>
          </a:p>
        </p:txBody>
      </p:sp>
      <p:sp>
        <p:nvSpPr>
          <p:cNvPr id="146441" name="Line 131"/>
          <p:cNvSpPr>
            <a:spLocks noChangeShapeType="1"/>
          </p:cNvSpPr>
          <p:nvPr/>
        </p:nvSpPr>
        <p:spPr bwMode="auto">
          <a:xfrm>
            <a:off x="6919913" y="4133850"/>
            <a:ext cx="403225" cy="5365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81257" name="Picture 1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54100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1258" name="Group 218"/>
          <p:cNvGrpSpPr>
            <a:grpSpLocks/>
          </p:cNvGrpSpPr>
          <p:nvPr/>
        </p:nvGrpSpPr>
        <p:grpSpPr bwMode="auto">
          <a:xfrm>
            <a:off x="4537075" y="1982788"/>
            <a:ext cx="3638550" cy="2768600"/>
            <a:chOff x="2933" y="-149"/>
            <a:chExt cx="2292" cy="1744"/>
          </a:xfrm>
        </p:grpSpPr>
        <p:sp>
          <p:nvSpPr>
            <p:cNvPr id="146444" name="Line 124"/>
            <p:cNvSpPr>
              <a:spLocks noChangeShapeType="1"/>
            </p:cNvSpPr>
            <p:nvPr/>
          </p:nvSpPr>
          <p:spPr bwMode="auto">
            <a:xfrm flipH="1">
              <a:off x="3498" y="1204"/>
              <a:ext cx="77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45" name="Line 127"/>
            <p:cNvSpPr>
              <a:spLocks noChangeShapeType="1"/>
            </p:cNvSpPr>
            <p:nvPr/>
          </p:nvSpPr>
          <p:spPr bwMode="auto">
            <a:xfrm flipH="1" flipV="1">
              <a:off x="4162" y="-34"/>
              <a:ext cx="480" cy="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46" name="Text Box 133"/>
            <p:cNvSpPr txBox="1">
              <a:spLocks noChangeArrowheads="1"/>
            </p:cNvSpPr>
            <p:nvPr/>
          </p:nvSpPr>
          <p:spPr bwMode="auto">
            <a:xfrm>
              <a:off x="4362" y="43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join</a:t>
              </a:r>
            </a:p>
          </p:txBody>
        </p:sp>
        <p:sp>
          <p:nvSpPr>
            <p:cNvPr id="146447" name="Line 134"/>
            <p:cNvSpPr>
              <a:spLocks noChangeShapeType="1"/>
            </p:cNvSpPr>
            <p:nvPr/>
          </p:nvSpPr>
          <p:spPr bwMode="auto">
            <a:xfrm>
              <a:off x="3636" y="1068"/>
              <a:ext cx="43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48" name="Line 135"/>
            <p:cNvSpPr>
              <a:spLocks noChangeShapeType="1"/>
            </p:cNvSpPr>
            <p:nvPr/>
          </p:nvSpPr>
          <p:spPr bwMode="auto">
            <a:xfrm>
              <a:off x="4149" y="54"/>
              <a:ext cx="362" cy="15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49" name="Text Box 136"/>
            <p:cNvSpPr txBox="1">
              <a:spLocks noChangeArrowheads="1"/>
            </p:cNvSpPr>
            <p:nvPr/>
          </p:nvSpPr>
          <p:spPr bwMode="auto">
            <a:xfrm>
              <a:off x="3996" y="86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join</a:t>
              </a:r>
            </a:p>
          </p:txBody>
        </p:sp>
        <p:sp>
          <p:nvSpPr>
            <p:cNvPr id="146450" name="Text Box 137"/>
            <p:cNvSpPr txBox="1">
              <a:spLocks noChangeArrowheads="1"/>
            </p:cNvSpPr>
            <p:nvPr/>
          </p:nvSpPr>
          <p:spPr bwMode="auto">
            <a:xfrm>
              <a:off x="3630" y="850"/>
              <a:ext cx="3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join</a:t>
              </a:r>
            </a:p>
          </p:txBody>
        </p:sp>
        <p:sp>
          <p:nvSpPr>
            <p:cNvPr id="146451" name="Line 138"/>
            <p:cNvSpPr>
              <a:spLocks noChangeShapeType="1"/>
            </p:cNvSpPr>
            <p:nvPr/>
          </p:nvSpPr>
          <p:spPr bwMode="auto">
            <a:xfrm>
              <a:off x="4742" y="793"/>
              <a:ext cx="253" cy="4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52" name="Line 139"/>
            <p:cNvSpPr>
              <a:spLocks noChangeShapeType="1"/>
            </p:cNvSpPr>
            <p:nvPr/>
          </p:nvSpPr>
          <p:spPr bwMode="auto">
            <a:xfrm flipV="1">
              <a:off x="3859" y="254"/>
              <a:ext cx="860" cy="2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53" name="Line 140"/>
            <p:cNvSpPr>
              <a:spLocks noChangeShapeType="1"/>
            </p:cNvSpPr>
            <p:nvPr/>
          </p:nvSpPr>
          <p:spPr bwMode="auto">
            <a:xfrm>
              <a:off x="3692" y="454"/>
              <a:ext cx="537" cy="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54" name="Line 141"/>
            <p:cNvSpPr>
              <a:spLocks noChangeShapeType="1"/>
            </p:cNvSpPr>
            <p:nvPr/>
          </p:nvSpPr>
          <p:spPr bwMode="auto">
            <a:xfrm>
              <a:off x="4079" y="-22"/>
              <a:ext cx="626" cy="2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55" name="Line 142"/>
            <p:cNvSpPr>
              <a:spLocks noChangeShapeType="1"/>
            </p:cNvSpPr>
            <p:nvPr/>
          </p:nvSpPr>
          <p:spPr bwMode="auto">
            <a:xfrm flipV="1">
              <a:off x="4396" y="811"/>
              <a:ext cx="339" cy="2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56" name="Line 143"/>
            <p:cNvSpPr>
              <a:spLocks noChangeShapeType="1"/>
            </p:cNvSpPr>
            <p:nvPr/>
          </p:nvSpPr>
          <p:spPr bwMode="auto">
            <a:xfrm>
              <a:off x="4725" y="321"/>
              <a:ext cx="0" cy="4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57" name="Line 144"/>
            <p:cNvSpPr>
              <a:spLocks noChangeShapeType="1"/>
            </p:cNvSpPr>
            <p:nvPr/>
          </p:nvSpPr>
          <p:spPr bwMode="auto">
            <a:xfrm>
              <a:off x="3496" y="1102"/>
              <a:ext cx="6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58" name="Line 145"/>
            <p:cNvSpPr>
              <a:spLocks noChangeShapeType="1"/>
            </p:cNvSpPr>
            <p:nvPr/>
          </p:nvSpPr>
          <p:spPr bwMode="auto">
            <a:xfrm flipH="1">
              <a:off x="3405" y="521"/>
              <a:ext cx="235" cy="5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59" name="Line 146"/>
            <p:cNvSpPr>
              <a:spLocks noChangeShapeType="1"/>
            </p:cNvSpPr>
            <p:nvPr/>
          </p:nvSpPr>
          <p:spPr bwMode="auto">
            <a:xfrm flipH="1">
              <a:off x="3687" y="-13"/>
              <a:ext cx="219" cy="4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60" name="Text Box 147"/>
            <p:cNvSpPr txBox="1">
              <a:spLocks noChangeArrowheads="1"/>
            </p:cNvSpPr>
            <p:nvPr/>
          </p:nvSpPr>
          <p:spPr bwMode="auto">
            <a:xfrm>
              <a:off x="3501" y="-149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R1</a:t>
              </a:r>
            </a:p>
          </p:txBody>
        </p:sp>
        <p:sp>
          <p:nvSpPr>
            <p:cNvPr id="146461" name="Text Box 148"/>
            <p:cNvSpPr txBox="1">
              <a:spLocks noChangeArrowheads="1"/>
            </p:cNvSpPr>
            <p:nvPr/>
          </p:nvSpPr>
          <p:spPr bwMode="auto">
            <a:xfrm>
              <a:off x="3256" y="348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R2</a:t>
              </a:r>
            </a:p>
          </p:txBody>
        </p:sp>
        <p:sp>
          <p:nvSpPr>
            <p:cNvPr id="146462" name="Text Box 149"/>
            <p:cNvSpPr txBox="1">
              <a:spLocks noChangeArrowheads="1"/>
            </p:cNvSpPr>
            <p:nvPr/>
          </p:nvSpPr>
          <p:spPr bwMode="auto">
            <a:xfrm>
              <a:off x="2933" y="976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R3</a:t>
              </a:r>
            </a:p>
          </p:txBody>
        </p:sp>
        <p:sp>
          <p:nvSpPr>
            <p:cNvPr id="146463" name="Text Box 150"/>
            <p:cNvSpPr txBox="1">
              <a:spLocks noChangeArrowheads="1"/>
            </p:cNvSpPr>
            <p:nvPr/>
          </p:nvSpPr>
          <p:spPr bwMode="auto">
            <a:xfrm>
              <a:off x="4600" y="-19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R4</a:t>
              </a:r>
            </a:p>
          </p:txBody>
        </p:sp>
        <p:sp>
          <p:nvSpPr>
            <p:cNvPr id="146464" name="Text Box 151"/>
            <p:cNvSpPr txBox="1">
              <a:spLocks noChangeArrowheads="1"/>
            </p:cNvSpPr>
            <p:nvPr/>
          </p:nvSpPr>
          <p:spPr bwMode="auto">
            <a:xfrm>
              <a:off x="4879" y="698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R5</a:t>
              </a:r>
            </a:p>
          </p:txBody>
        </p:sp>
        <p:sp>
          <p:nvSpPr>
            <p:cNvPr id="146465" name="Text Box 152"/>
            <p:cNvSpPr txBox="1">
              <a:spLocks noChangeArrowheads="1"/>
            </p:cNvSpPr>
            <p:nvPr/>
          </p:nvSpPr>
          <p:spPr bwMode="auto">
            <a:xfrm>
              <a:off x="4101" y="1160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R6</a:t>
              </a:r>
            </a:p>
          </p:txBody>
        </p:sp>
        <p:sp>
          <p:nvSpPr>
            <p:cNvPr id="146466" name="Text Box 153"/>
            <p:cNvSpPr txBox="1">
              <a:spLocks noChangeArrowheads="1"/>
            </p:cNvSpPr>
            <p:nvPr/>
          </p:nvSpPr>
          <p:spPr bwMode="auto">
            <a:xfrm>
              <a:off x="4863" y="1364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R7</a:t>
              </a:r>
            </a:p>
          </p:txBody>
        </p:sp>
        <p:grpSp>
          <p:nvGrpSpPr>
            <p:cNvPr id="181282" name="Group 154"/>
            <p:cNvGrpSpPr>
              <a:grpSpLocks/>
            </p:cNvGrpSpPr>
            <p:nvPr/>
          </p:nvGrpSpPr>
          <p:grpSpPr bwMode="auto">
            <a:xfrm>
              <a:off x="3747" y="-99"/>
              <a:ext cx="402" cy="156"/>
              <a:chOff x="4396" y="1245"/>
              <a:chExt cx="672" cy="248"/>
            </a:xfrm>
          </p:grpSpPr>
          <p:sp>
            <p:nvSpPr>
              <p:cNvPr id="18133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8134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8134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81342" name="Group 15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8134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4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528" name="Line 16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529" name="Line 16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1283" name="Group 163"/>
            <p:cNvGrpSpPr>
              <a:grpSpLocks/>
            </p:cNvGrpSpPr>
            <p:nvPr/>
          </p:nvGrpSpPr>
          <p:grpSpPr bwMode="auto">
            <a:xfrm>
              <a:off x="4518" y="201"/>
              <a:ext cx="402" cy="156"/>
              <a:chOff x="4396" y="1245"/>
              <a:chExt cx="672" cy="248"/>
            </a:xfrm>
          </p:grpSpPr>
          <p:sp>
            <p:nvSpPr>
              <p:cNvPr id="18133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8133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8133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81334" name="Group 16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8133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3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520" name="Line 17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521" name="Line 171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1284" name="Group 172"/>
            <p:cNvGrpSpPr>
              <a:grpSpLocks/>
            </p:cNvGrpSpPr>
            <p:nvPr/>
          </p:nvGrpSpPr>
          <p:grpSpPr bwMode="auto">
            <a:xfrm>
              <a:off x="4094" y="1014"/>
              <a:ext cx="402" cy="156"/>
              <a:chOff x="4396" y="1245"/>
              <a:chExt cx="672" cy="248"/>
            </a:xfrm>
          </p:grpSpPr>
          <p:sp>
            <p:nvSpPr>
              <p:cNvPr id="18132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8132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8132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81326" name="Group 17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81329" name="Freeform 17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30" name="Freeform 17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512" name="Line 17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513" name="Line 180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81285" name="Oval 407"/>
            <p:cNvSpPr>
              <a:spLocks noChangeArrowheads="1"/>
            </p:cNvSpPr>
            <p:nvPr/>
          </p:nvSpPr>
          <p:spPr bwMode="auto">
            <a:xfrm>
              <a:off x="3208" y="1081"/>
              <a:ext cx="398" cy="8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81286" name="Rectangle 410"/>
            <p:cNvSpPr>
              <a:spLocks noChangeArrowheads="1"/>
            </p:cNvSpPr>
            <p:nvPr/>
          </p:nvSpPr>
          <p:spPr bwMode="auto">
            <a:xfrm>
              <a:off x="3208" y="1071"/>
              <a:ext cx="400" cy="5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81287" name="Oval 411"/>
            <p:cNvSpPr>
              <a:spLocks noChangeArrowheads="1"/>
            </p:cNvSpPr>
            <p:nvPr/>
          </p:nvSpPr>
          <p:spPr bwMode="auto">
            <a:xfrm>
              <a:off x="3206" y="1012"/>
              <a:ext cx="399" cy="10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81288" name="Group 184"/>
            <p:cNvGrpSpPr>
              <a:grpSpLocks/>
            </p:cNvGrpSpPr>
            <p:nvPr/>
          </p:nvGrpSpPr>
          <p:grpSpPr bwMode="auto">
            <a:xfrm>
              <a:off x="3286" y="1038"/>
              <a:ext cx="226" cy="48"/>
              <a:chOff x="2468" y="1332"/>
              <a:chExt cx="310" cy="60"/>
            </a:xfrm>
          </p:grpSpPr>
          <p:sp>
            <p:nvSpPr>
              <p:cNvPr id="181321" name="Freeform 18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22" name="Freeform 18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74" name="Line 187"/>
            <p:cNvSpPr>
              <a:spLocks noChangeShapeType="1"/>
            </p:cNvSpPr>
            <p:nvPr/>
          </p:nvSpPr>
          <p:spPr bwMode="auto">
            <a:xfrm>
              <a:off x="3208" y="1060"/>
              <a:ext cx="0" cy="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75" name="Line 188"/>
            <p:cNvSpPr>
              <a:spLocks noChangeShapeType="1"/>
            </p:cNvSpPr>
            <p:nvPr/>
          </p:nvSpPr>
          <p:spPr bwMode="auto">
            <a:xfrm>
              <a:off x="3605" y="1063"/>
              <a:ext cx="0" cy="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81291" name="Group 189"/>
            <p:cNvGrpSpPr>
              <a:grpSpLocks/>
            </p:cNvGrpSpPr>
            <p:nvPr/>
          </p:nvGrpSpPr>
          <p:grpSpPr bwMode="auto">
            <a:xfrm>
              <a:off x="3540" y="404"/>
              <a:ext cx="390" cy="169"/>
              <a:chOff x="4396" y="1245"/>
              <a:chExt cx="672" cy="248"/>
            </a:xfrm>
          </p:grpSpPr>
          <p:sp>
            <p:nvSpPr>
              <p:cNvPr id="18131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8131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8131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81316" name="Group 19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81319" name="Freeform 1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20" name="Freeform 1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502" name="Line 196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503" name="Line 19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1292" name="Group 198"/>
            <p:cNvGrpSpPr>
              <a:grpSpLocks/>
            </p:cNvGrpSpPr>
            <p:nvPr/>
          </p:nvGrpSpPr>
          <p:grpSpPr bwMode="auto">
            <a:xfrm>
              <a:off x="4500" y="725"/>
              <a:ext cx="390" cy="169"/>
              <a:chOff x="4396" y="1245"/>
              <a:chExt cx="672" cy="248"/>
            </a:xfrm>
          </p:grpSpPr>
          <p:sp>
            <p:nvSpPr>
              <p:cNvPr id="18130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8130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8130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81308" name="Group 20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81311" name="Freeform 2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12" name="Freeform 2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494" name="Line 20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495" name="Line 20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1293" name="Group 207"/>
            <p:cNvGrpSpPr>
              <a:grpSpLocks/>
            </p:cNvGrpSpPr>
            <p:nvPr/>
          </p:nvGrpSpPr>
          <p:grpSpPr bwMode="auto">
            <a:xfrm>
              <a:off x="4835" y="1208"/>
              <a:ext cx="390" cy="169"/>
              <a:chOff x="4396" y="1245"/>
              <a:chExt cx="672" cy="248"/>
            </a:xfrm>
          </p:grpSpPr>
          <p:sp>
            <p:nvSpPr>
              <p:cNvPr id="18129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8129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8129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81300" name="Group 211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81303" name="Freeform 2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04" name="Freeform 2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6486" name="Line 214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6487" name="Line 215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81294" name="Freeform 216"/>
            <p:cNvSpPr>
              <a:spLocks/>
            </p:cNvSpPr>
            <p:nvPr/>
          </p:nvSpPr>
          <p:spPr bwMode="auto">
            <a:xfrm>
              <a:off x="4417" y="342"/>
              <a:ext cx="264" cy="663"/>
            </a:xfrm>
            <a:custGeom>
              <a:avLst/>
              <a:gdLst>
                <a:gd name="T0" fmla="*/ 260 w 264"/>
                <a:gd name="T1" fmla="*/ 0 h 663"/>
                <a:gd name="T2" fmla="*/ 264 w 264"/>
                <a:gd name="T3" fmla="*/ 431 h 663"/>
                <a:gd name="T4" fmla="*/ 0 w 264"/>
                <a:gd name="T5" fmla="*/ 663 h 6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4" h="663">
                  <a:moveTo>
                    <a:pt x="260" y="0"/>
                  </a:moveTo>
                  <a:lnTo>
                    <a:pt x="264" y="431"/>
                  </a:lnTo>
                  <a:lnTo>
                    <a:pt x="0" y="663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80" name="Line 126"/>
            <p:cNvSpPr>
              <a:spLocks noChangeShapeType="1"/>
            </p:cNvSpPr>
            <p:nvPr/>
          </p:nvSpPr>
          <p:spPr bwMode="auto">
            <a:xfrm flipV="1">
              <a:off x="4798" y="316"/>
              <a:ext cx="0" cy="36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6481" name="Line 125"/>
            <p:cNvSpPr>
              <a:spLocks noChangeShapeType="1"/>
            </p:cNvSpPr>
            <p:nvPr/>
          </p:nvSpPr>
          <p:spPr bwMode="auto">
            <a:xfrm flipV="1">
              <a:off x="4402" y="794"/>
              <a:ext cx="448" cy="3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4745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3185E93-1E82-4044-B4EE-C07B237791DF}" type="slidenum">
              <a:rPr lang="en-US" smtClean="0">
                <a:latin typeface="Tahoma" charset="0"/>
              </a:rPr>
              <a:pPr>
                <a:defRPr/>
              </a:pPr>
              <a:t>148</a:t>
            </a:fld>
            <a:endParaRPr lang="en-US" smtClean="0">
              <a:latin typeface="Tahoma" charset="0"/>
            </a:endParaRP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1588" cy="4648200"/>
          </a:xfrm>
        </p:spPr>
        <p:txBody>
          <a:bodyPr lIns="92075" tIns="46038" rIns="92075" bIns="46038"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latin typeface="Gill Sans MT" charset="0"/>
                <a:cs typeface="+mn-cs"/>
              </a:rPr>
              <a:t>sender(s):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unicast data to RP, which distributes down RP-rooted tree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RP can extend mcast tree upstream to source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RP can send </a:t>
            </a:r>
            <a:r>
              <a:rPr lang="en-US" i="1">
                <a:latin typeface="Gill Sans MT" charset="0"/>
                <a:cs typeface="+mn-cs"/>
              </a:rPr>
              <a:t>stop</a:t>
            </a:r>
            <a:r>
              <a:rPr lang="en-US">
                <a:latin typeface="Gill Sans MT" charset="0"/>
                <a:cs typeface="+mn-cs"/>
              </a:rPr>
              <a:t> msg if no attached receivers</a:t>
            </a:r>
          </a:p>
          <a:p>
            <a:pPr lvl="1">
              <a:defRPr/>
            </a:pP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no one is listening!</a:t>
            </a:r>
            <a:r>
              <a:rPr lang="ja-JP" altLang="en-US">
                <a:latin typeface="Gill Sans MT" charset="0"/>
              </a:rPr>
              <a:t>”</a:t>
            </a:r>
            <a:endParaRPr lang="en-US">
              <a:latin typeface="Gill Sans MT" charset="0"/>
            </a:endParaRPr>
          </a:p>
        </p:txBody>
      </p:sp>
      <p:sp>
        <p:nvSpPr>
          <p:cNvPr id="147461" name="Text Box 132"/>
          <p:cNvSpPr txBox="1">
            <a:spLocks noChangeArrowheads="1"/>
          </p:cNvSpPr>
          <p:nvPr/>
        </p:nvSpPr>
        <p:spPr bwMode="auto">
          <a:xfrm>
            <a:off x="4970463" y="4491038"/>
            <a:ext cx="1885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000099"/>
                </a:solidFill>
                <a:cs typeface="+mn-cs"/>
              </a:rPr>
              <a:t>all data multicast</a:t>
            </a:r>
          </a:p>
          <a:p>
            <a:pPr>
              <a:defRPr/>
            </a:pPr>
            <a:r>
              <a:rPr lang="en-US" smtClean="0">
                <a:solidFill>
                  <a:srgbClr val="000099"/>
                </a:solidFill>
                <a:cs typeface="+mn-cs"/>
              </a:rPr>
              <a:t>from rendezvous</a:t>
            </a:r>
          </a:p>
          <a:p>
            <a:pPr>
              <a:defRPr/>
            </a:pPr>
            <a:r>
              <a:rPr lang="en-US" smtClean="0">
                <a:solidFill>
                  <a:srgbClr val="000099"/>
                </a:solidFill>
                <a:cs typeface="+mn-cs"/>
              </a:rPr>
              <a:t>point</a:t>
            </a:r>
          </a:p>
        </p:txBody>
      </p:sp>
      <p:sp>
        <p:nvSpPr>
          <p:cNvPr id="147462" name="Line 133"/>
          <p:cNvSpPr>
            <a:spLocks noChangeShapeType="1"/>
          </p:cNvSpPr>
          <p:nvPr/>
        </p:nvSpPr>
        <p:spPr bwMode="auto">
          <a:xfrm flipV="1">
            <a:off x="5792788" y="4191000"/>
            <a:ext cx="342900" cy="4191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7463" name="Text Box 134"/>
          <p:cNvSpPr txBox="1">
            <a:spLocks noChangeArrowheads="1"/>
          </p:cNvSpPr>
          <p:nvPr/>
        </p:nvSpPr>
        <p:spPr bwMode="auto">
          <a:xfrm>
            <a:off x="7231063" y="4579938"/>
            <a:ext cx="136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  <a:cs typeface="+mn-cs"/>
              </a:rPr>
              <a:t>rendezvous</a:t>
            </a:r>
          </a:p>
          <a:p>
            <a:pPr>
              <a:defRPr/>
            </a:pPr>
            <a:r>
              <a:rPr lang="en-US" smtClean="0">
                <a:solidFill>
                  <a:srgbClr val="CC0000"/>
                </a:solidFill>
                <a:cs typeface="+mn-cs"/>
              </a:rPr>
              <a:t>point</a:t>
            </a:r>
          </a:p>
        </p:txBody>
      </p:sp>
      <p:sp>
        <p:nvSpPr>
          <p:cNvPr id="147464" name="Line 135"/>
          <p:cNvSpPr>
            <a:spLocks noChangeShapeType="1"/>
          </p:cNvSpPr>
          <p:nvPr/>
        </p:nvSpPr>
        <p:spPr bwMode="auto">
          <a:xfrm>
            <a:off x="6919913" y="4133850"/>
            <a:ext cx="403225" cy="5365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304" name="Group 136"/>
          <p:cNvGrpSpPr>
            <a:grpSpLocks/>
          </p:cNvGrpSpPr>
          <p:nvPr/>
        </p:nvGrpSpPr>
        <p:grpSpPr bwMode="auto">
          <a:xfrm>
            <a:off x="4537075" y="1982788"/>
            <a:ext cx="3638550" cy="2768600"/>
            <a:chOff x="2933" y="-149"/>
            <a:chExt cx="2292" cy="1744"/>
          </a:xfrm>
        </p:grpSpPr>
        <p:sp>
          <p:nvSpPr>
            <p:cNvPr id="147468" name="Line 137"/>
            <p:cNvSpPr>
              <a:spLocks noChangeShapeType="1"/>
            </p:cNvSpPr>
            <p:nvPr/>
          </p:nvSpPr>
          <p:spPr bwMode="auto">
            <a:xfrm flipH="1">
              <a:off x="3498" y="1204"/>
              <a:ext cx="77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69" name="Line 138"/>
            <p:cNvSpPr>
              <a:spLocks noChangeShapeType="1"/>
            </p:cNvSpPr>
            <p:nvPr/>
          </p:nvSpPr>
          <p:spPr bwMode="auto">
            <a:xfrm flipH="1" flipV="1">
              <a:off x="4162" y="-34"/>
              <a:ext cx="480" cy="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70" name="Text Box 139"/>
            <p:cNvSpPr txBox="1">
              <a:spLocks noChangeArrowheads="1"/>
            </p:cNvSpPr>
            <p:nvPr/>
          </p:nvSpPr>
          <p:spPr bwMode="auto">
            <a:xfrm>
              <a:off x="4362" y="43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join</a:t>
              </a:r>
            </a:p>
          </p:txBody>
        </p:sp>
        <p:sp>
          <p:nvSpPr>
            <p:cNvPr id="147471" name="Line 140"/>
            <p:cNvSpPr>
              <a:spLocks noChangeShapeType="1"/>
            </p:cNvSpPr>
            <p:nvPr/>
          </p:nvSpPr>
          <p:spPr bwMode="auto">
            <a:xfrm>
              <a:off x="3636" y="1068"/>
              <a:ext cx="43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72" name="Line 141"/>
            <p:cNvSpPr>
              <a:spLocks noChangeShapeType="1"/>
            </p:cNvSpPr>
            <p:nvPr/>
          </p:nvSpPr>
          <p:spPr bwMode="auto">
            <a:xfrm>
              <a:off x="4149" y="54"/>
              <a:ext cx="362" cy="15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73" name="Text Box 142"/>
            <p:cNvSpPr txBox="1">
              <a:spLocks noChangeArrowheads="1"/>
            </p:cNvSpPr>
            <p:nvPr/>
          </p:nvSpPr>
          <p:spPr bwMode="auto">
            <a:xfrm>
              <a:off x="3996" y="86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join</a:t>
              </a:r>
            </a:p>
          </p:txBody>
        </p:sp>
        <p:sp>
          <p:nvSpPr>
            <p:cNvPr id="147474" name="Text Box 143"/>
            <p:cNvSpPr txBox="1">
              <a:spLocks noChangeArrowheads="1"/>
            </p:cNvSpPr>
            <p:nvPr/>
          </p:nvSpPr>
          <p:spPr bwMode="auto">
            <a:xfrm>
              <a:off x="3630" y="850"/>
              <a:ext cx="3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join</a:t>
              </a:r>
            </a:p>
          </p:txBody>
        </p:sp>
        <p:sp>
          <p:nvSpPr>
            <p:cNvPr id="147475" name="Line 144"/>
            <p:cNvSpPr>
              <a:spLocks noChangeShapeType="1"/>
            </p:cNvSpPr>
            <p:nvPr/>
          </p:nvSpPr>
          <p:spPr bwMode="auto">
            <a:xfrm>
              <a:off x="4742" y="793"/>
              <a:ext cx="253" cy="4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76" name="Line 145"/>
            <p:cNvSpPr>
              <a:spLocks noChangeShapeType="1"/>
            </p:cNvSpPr>
            <p:nvPr/>
          </p:nvSpPr>
          <p:spPr bwMode="auto">
            <a:xfrm flipV="1">
              <a:off x="3859" y="254"/>
              <a:ext cx="860" cy="2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77" name="Line 146"/>
            <p:cNvSpPr>
              <a:spLocks noChangeShapeType="1"/>
            </p:cNvSpPr>
            <p:nvPr/>
          </p:nvSpPr>
          <p:spPr bwMode="auto">
            <a:xfrm>
              <a:off x="3692" y="454"/>
              <a:ext cx="537" cy="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78" name="Line 147"/>
            <p:cNvSpPr>
              <a:spLocks noChangeShapeType="1"/>
            </p:cNvSpPr>
            <p:nvPr/>
          </p:nvSpPr>
          <p:spPr bwMode="auto">
            <a:xfrm>
              <a:off x="4079" y="-22"/>
              <a:ext cx="626" cy="2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79" name="Line 148"/>
            <p:cNvSpPr>
              <a:spLocks noChangeShapeType="1"/>
            </p:cNvSpPr>
            <p:nvPr/>
          </p:nvSpPr>
          <p:spPr bwMode="auto">
            <a:xfrm flipV="1">
              <a:off x="4396" y="811"/>
              <a:ext cx="339" cy="2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80" name="Line 149"/>
            <p:cNvSpPr>
              <a:spLocks noChangeShapeType="1"/>
            </p:cNvSpPr>
            <p:nvPr/>
          </p:nvSpPr>
          <p:spPr bwMode="auto">
            <a:xfrm>
              <a:off x="4725" y="321"/>
              <a:ext cx="0" cy="4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81" name="Line 150"/>
            <p:cNvSpPr>
              <a:spLocks noChangeShapeType="1"/>
            </p:cNvSpPr>
            <p:nvPr/>
          </p:nvSpPr>
          <p:spPr bwMode="auto">
            <a:xfrm>
              <a:off x="3496" y="1102"/>
              <a:ext cx="6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82" name="Line 151"/>
            <p:cNvSpPr>
              <a:spLocks noChangeShapeType="1"/>
            </p:cNvSpPr>
            <p:nvPr/>
          </p:nvSpPr>
          <p:spPr bwMode="auto">
            <a:xfrm flipH="1">
              <a:off x="3405" y="521"/>
              <a:ext cx="235" cy="5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83" name="Line 152"/>
            <p:cNvSpPr>
              <a:spLocks noChangeShapeType="1"/>
            </p:cNvSpPr>
            <p:nvPr/>
          </p:nvSpPr>
          <p:spPr bwMode="auto">
            <a:xfrm flipH="1">
              <a:off x="3687" y="-13"/>
              <a:ext cx="219" cy="4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84" name="Text Box 153"/>
            <p:cNvSpPr txBox="1">
              <a:spLocks noChangeArrowheads="1"/>
            </p:cNvSpPr>
            <p:nvPr/>
          </p:nvSpPr>
          <p:spPr bwMode="auto">
            <a:xfrm>
              <a:off x="3501" y="-149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R1</a:t>
              </a:r>
            </a:p>
          </p:txBody>
        </p:sp>
        <p:sp>
          <p:nvSpPr>
            <p:cNvPr id="147485" name="Text Box 154"/>
            <p:cNvSpPr txBox="1">
              <a:spLocks noChangeArrowheads="1"/>
            </p:cNvSpPr>
            <p:nvPr/>
          </p:nvSpPr>
          <p:spPr bwMode="auto">
            <a:xfrm>
              <a:off x="3256" y="348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R2</a:t>
              </a:r>
            </a:p>
          </p:txBody>
        </p:sp>
        <p:sp>
          <p:nvSpPr>
            <p:cNvPr id="147486" name="Text Box 155"/>
            <p:cNvSpPr txBox="1">
              <a:spLocks noChangeArrowheads="1"/>
            </p:cNvSpPr>
            <p:nvPr/>
          </p:nvSpPr>
          <p:spPr bwMode="auto">
            <a:xfrm>
              <a:off x="2933" y="976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R3</a:t>
              </a:r>
            </a:p>
          </p:txBody>
        </p:sp>
        <p:sp>
          <p:nvSpPr>
            <p:cNvPr id="147487" name="Text Box 156"/>
            <p:cNvSpPr txBox="1">
              <a:spLocks noChangeArrowheads="1"/>
            </p:cNvSpPr>
            <p:nvPr/>
          </p:nvSpPr>
          <p:spPr bwMode="auto">
            <a:xfrm>
              <a:off x="4600" y="-19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R4</a:t>
              </a:r>
            </a:p>
          </p:txBody>
        </p:sp>
        <p:sp>
          <p:nvSpPr>
            <p:cNvPr id="147488" name="Text Box 157"/>
            <p:cNvSpPr txBox="1">
              <a:spLocks noChangeArrowheads="1"/>
            </p:cNvSpPr>
            <p:nvPr/>
          </p:nvSpPr>
          <p:spPr bwMode="auto">
            <a:xfrm>
              <a:off x="4879" y="698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R5</a:t>
              </a:r>
            </a:p>
          </p:txBody>
        </p:sp>
        <p:sp>
          <p:nvSpPr>
            <p:cNvPr id="147489" name="Text Box 158"/>
            <p:cNvSpPr txBox="1">
              <a:spLocks noChangeArrowheads="1"/>
            </p:cNvSpPr>
            <p:nvPr/>
          </p:nvSpPr>
          <p:spPr bwMode="auto">
            <a:xfrm>
              <a:off x="4101" y="1160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R6</a:t>
              </a:r>
            </a:p>
          </p:txBody>
        </p:sp>
        <p:sp>
          <p:nvSpPr>
            <p:cNvPr id="147490" name="Text Box 159"/>
            <p:cNvSpPr txBox="1">
              <a:spLocks noChangeArrowheads="1"/>
            </p:cNvSpPr>
            <p:nvPr/>
          </p:nvSpPr>
          <p:spPr bwMode="auto">
            <a:xfrm>
              <a:off x="4863" y="1364"/>
              <a:ext cx="3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R7</a:t>
              </a:r>
            </a:p>
          </p:txBody>
        </p:sp>
        <p:grpSp>
          <p:nvGrpSpPr>
            <p:cNvPr id="183330" name="Group 160"/>
            <p:cNvGrpSpPr>
              <a:grpSpLocks/>
            </p:cNvGrpSpPr>
            <p:nvPr/>
          </p:nvGrpSpPr>
          <p:grpSpPr bwMode="auto">
            <a:xfrm>
              <a:off x="3747" y="-99"/>
              <a:ext cx="402" cy="156"/>
              <a:chOff x="4396" y="1245"/>
              <a:chExt cx="672" cy="248"/>
            </a:xfrm>
          </p:grpSpPr>
          <p:sp>
            <p:nvSpPr>
              <p:cNvPr id="18338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8338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8338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83390" name="Group 16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83393" name="Freeform 16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94" name="Freeform 16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552" name="Line 16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53" name="Line 168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3331" name="Group 169"/>
            <p:cNvGrpSpPr>
              <a:grpSpLocks/>
            </p:cNvGrpSpPr>
            <p:nvPr/>
          </p:nvGrpSpPr>
          <p:grpSpPr bwMode="auto">
            <a:xfrm>
              <a:off x="4518" y="201"/>
              <a:ext cx="402" cy="156"/>
              <a:chOff x="4396" y="1245"/>
              <a:chExt cx="672" cy="248"/>
            </a:xfrm>
          </p:grpSpPr>
          <p:sp>
            <p:nvSpPr>
              <p:cNvPr id="18337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8338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8338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83382" name="Group 17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83385" name="Freeform 17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86" name="Freeform 17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544" name="Line 176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45" name="Line 17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3332" name="Group 178"/>
            <p:cNvGrpSpPr>
              <a:grpSpLocks/>
            </p:cNvGrpSpPr>
            <p:nvPr/>
          </p:nvGrpSpPr>
          <p:grpSpPr bwMode="auto">
            <a:xfrm>
              <a:off x="4094" y="1014"/>
              <a:ext cx="402" cy="156"/>
              <a:chOff x="4396" y="1245"/>
              <a:chExt cx="672" cy="248"/>
            </a:xfrm>
          </p:grpSpPr>
          <p:sp>
            <p:nvSpPr>
              <p:cNvPr id="18337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8337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8337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83374" name="Group 18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83377" name="Freeform 18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78" name="Freeform 18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rgbClr val="FF0000"/>
                    </a:gs>
                    <a:gs pos="100000">
                      <a:schemeClr val="bg1"/>
                    </a:gs>
                  </a:gsLst>
                  <a:lin ang="0" scaled="1"/>
                </a:gra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536" name="Line 18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37" name="Line 18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83333" name="Oval 407"/>
            <p:cNvSpPr>
              <a:spLocks noChangeArrowheads="1"/>
            </p:cNvSpPr>
            <p:nvPr/>
          </p:nvSpPr>
          <p:spPr bwMode="auto">
            <a:xfrm>
              <a:off x="3208" y="1081"/>
              <a:ext cx="398" cy="87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183334" name="Rectangle 410"/>
            <p:cNvSpPr>
              <a:spLocks noChangeArrowheads="1"/>
            </p:cNvSpPr>
            <p:nvPr/>
          </p:nvSpPr>
          <p:spPr bwMode="auto">
            <a:xfrm>
              <a:off x="3208" y="1071"/>
              <a:ext cx="400" cy="54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183335" name="Oval 411"/>
            <p:cNvSpPr>
              <a:spLocks noChangeArrowheads="1"/>
            </p:cNvSpPr>
            <p:nvPr/>
          </p:nvSpPr>
          <p:spPr bwMode="auto">
            <a:xfrm>
              <a:off x="3206" y="1012"/>
              <a:ext cx="399" cy="10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183336" name="Group 190"/>
            <p:cNvGrpSpPr>
              <a:grpSpLocks/>
            </p:cNvGrpSpPr>
            <p:nvPr/>
          </p:nvGrpSpPr>
          <p:grpSpPr bwMode="auto">
            <a:xfrm>
              <a:off x="3286" y="1038"/>
              <a:ext cx="226" cy="48"/>
              <a:chOff x="2468" y="1332"/>
              <a:chExt cx="310" cy="60"/>
            </a:xfrm>
          </p:grpSpPr>
          <p:sp>
            <p:nvSpPr>
              <p:cNvPr id="183369" name="Freeform 1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70" name="Freeform 1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498" name="Line 193"/>
            <p:cNvSpPr>
              <a:spLocks noChangeShapeType="1"/>
            </p:cNvSpPr>
            <p:nvPr/>
          </p:nvSpPr>
          <p:spPr bwMode="auto">
            <a:xfrm>
              <a:off x="3208" y="1060"/>
              <a:ext cx="0" cy="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499" name="Line 194"/>
            <p:cNvSpPr>
              <a:spLocks noChangeShapeType="1"/>
            </p:cNvSpPr>
            <p:nvPr/>
          </p:nvSpPr>
          <p:spPr bwMode="auto">
            <a:xfrm>
              <a:off x="3605" y="1063"/>
              <a:ext cx="0" cy="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83339" name="Group 195"/>
            <p:cNvGrpSpPr>
              <a:grpSpLocks/>
            </p:cNvGrpSpPr>
            <p:nvPr/>
          </p:nvGrpSpPr>
          <p:grpSpPr bwMode="auto">
            <a:xfrm>
              <a:off x="3540" y="404"/>
              <a:ext cx="390" cy="169"/>
              <a:chOff x="4396" y="1245"/>
              <a:chExt cx="672" cy="248"/>
            </a:xfrm>
          </p:grpSpPr>
          <p:sp>
            <p:nvSpPr>
              <p:cNvPr id="18336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8336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8336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83364" name="Group 19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83367" name="Freeform 20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68" name="Freeform 20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526" name="Line 20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27" name="Line 20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3340" name="Group 204"/>
            <p:cNvGrpSpPr>
              <a:grpSpLocks/>
            </p:cNvGrpSpPr>
            <p:nvPr/>
          </p:nvGrpSpPr>
          <p:grpSpPr bwMode="auto">
            <a:xfrm>
              <a:off x="4500" y="725"/>
              <a:ext cx="390" cy="169"/>
              <a:chOff x="4396" y="1245"/>
              <a:chExt cx="672" cy="248"/>
            </a:xfrm>
          </p:grpSpPr>
          <p:sp>
            <p:nvSpPr>
              <p:cNvPr id="183353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83354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83355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83356" name="Group 20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83359" name="Freeform 20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60" name="Freeform 21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518" name="Line 21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19" name="Line 21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83341" name="Group 213"/>
            <p:cNvGrpSpPr>
              <a:grpSpLocks/>
            </p:cNvGrpSpPr>
            <p:nvPr/>
          </p:nvGrpSpPr>
          <p:grpSpPr bwMode="auto">
            <a:xfrm>
              <a:off x="4835" y="1208"/>
              <a:ext cx="390" cy="169"/>
              <a:chOff x="4396" y="1245"/>
              <a:chExt cx="672" cy="248"/>
            </a:xfrm>
          </p:grpSpPr>
          <p:sp>
            <p:nvSpPr>
              <p:cNvPr id="18334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18334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8334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183348" name="Group 21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83351" name="Freeform 21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52" name="Freeform 21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7510" name="Line 22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511" name="Line 221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83342" name="Freeform 222"/>
            <p:cNvSpPr>
              <a:spLocks/>
            </p:cNvSpPr>
            <p:nvPr/>
          </p:nvSpPr>
          <p:spPr bwMode="auto">
            <a:xfrm>
              <a:off x="4417" y="342"/>
              <a:ext cx="264" cy="663"/>
            </a:xfrm>
            <a:custGeom>
              <a:avLst/>
              <a:gdLst>
                <a:gd name="T0" fmla="*/ 260 w 264"/>
                <a:gd name="T1" fmla="*/ 0 h 663"/>
                <a:gd name="T2" fmla="*/ 264 w 264"/>
                <a:gd name="T3" fmla="*/ 431 h 663"/>
                <a:gd name="T4" fmla="*/ 0 w 264"/>
                <a:gd name="T5" fmla="*/ 663 h 6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4" h="663">
                  <a:moveTo>
                    <a:pt x="260" y="0"/>
                  </a:moveTo>
                  <a:lnTo>
                    <a:pt x="264" y="431"/>
                  </a:lnTo>
                  <a:lnTo>
                    <a:pt x="0" y="663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7504" name="Line 223"/>
            <p:cNvSpPr>
              <a:spLocks noChangeShapeType="1"/>
            </p:cNvSpPr>
            <p:nvPr/>
          </p:nvSpPr>
          <p:spPr bwMode="auto">
            <a:xfrm flipV="1">
              <a:off x="4798" y="316"/>
              <a:ext cx="0" cy="36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7505" name="Line 224"/>
            <p:cNvSpPr>
              <a:spLocks noChangeShapeType="1"/>
            </p:cNvSpPr>
            <p:nvPr/>
          </p:nvSpPr>
          <p:spPr bwMode="auto">
            <a:xfrm flipV="1">
              <a:off x="4402" y="794"/>
              <a:ext cx="448" cy="3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7466" name="Rectangle 2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616450" cy="11430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PIM - sparse mode</a:t>
            </a:r>
          </a:p>
        </p:txBody>
      </p:sp>
      <p:pic>
        <p:nvPicPr>
          <p:cNvPr id="183306" name="Picture 22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54100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4848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46200DD-2E3E-7042-9726-1C026A92127B}" type="slidenum">
              <a:rPr lang="en-US" smtClean="0">
                <a:latin typeface="Tahoma" charset="0"/>
              </a:rPr>
              <a:pPr>
                <a:defRPr/>
              </a:pPr>
              <a:t>149</a:t>
            </a:fld>
            <a:endParaRPr lang="en-US" smtClean="0">
              <a:latin typeface="Tahoma" charset="0"/>
            </a:endParaRP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00188"/>
            <a:ext cx="3810000" cy="261778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4.1 introduction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4.2 virtual circuit and datagram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4.3 what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 inside a router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4.4 IP: Internet Protocol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datagram format, IPv4 addressing, ICMP, IPv6</a:t>
            </a:r>
          </a:p>
        </p:txBody>
      </p:sp>
      <p:sp>
        <p:nvSpPr>
          <p:cNvPr id="14848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3810000" cy="2695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4.5 routing algorithms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link state, distance vector, 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4.6 routing in the Internet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RIP, OSPF, 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4.7 broadcast and multicast routing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185349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4: </a:t>
            </a:r>
            <a:r>
              <a:rPr lang="en-US" sz="4400" i="1">
                <a:solidFill>
                  <a:srgbClr val="000099"/>
                </a:solidFill>
                <a:latin typeface="Gill Sans MT" charset="0"/>
              </a:rPr>
              <a:t>done!</a:t>
            </a:r>
          </a:p>
        </p:txBody>
      </p:sp>
      <p:pic>
        <p:nvPicPr>
          <p:cNvPr id="185350" name="Picture 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556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8" name="Rectangle 9"/>
          <p:cNvSpPr>
            <a:spLocks noChangeArrowheads="1"/>
          </p:cNvSpPr>
          <p:nvPr/>
        </p:nvSpPr>
        <p:spPr bwMode="auto">
          <a:xfrm>
            <a:off x="588963" y="4165600"/>
            <a:ext cx="80645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understand principles behind network layer services: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cs typeface="+mn-cs"/>
              </a:rPr>
              <a:t>network layer service models, forwarding versus routing how a router works, routing (path selection), broadcast, multicast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instantiation, implementation in the Internet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427F290A-0BBE-A142-8D7B-9FDE6EDF6681}" type="slidenum">
              <a:rPr lang="en-US" smtClean="0">
                <a:latin typeface="Tahoma" charset="0"/>
              </a:rPr>
              <a:pPr>
                <a:defRPr/>
              </a:pPr>
              <a:t>15</a:t>
            </a:fld>
            <a:endParaRPr lang="en-US" smtClean="0">
              <a:latin typeface="Tahoma" charset="0"/>
            </a:endParaRPr>
          </a:p>
        </p:txBody>
      </p:sp>
      <p:grpSp>
        <p:nvGrpSpPr>
          <p:cNvPr id="30723" name="Group 669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30842" name="Freeform 552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0843" name="Group 553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30852" name="Picture 55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53" name="Freeform 55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5485" name="Rectangle 539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86" name="Rectangle 540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87" name="Rectangle 541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88" name="Text Box 542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application</a:t>
              </a: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  <a:cs typeface="+mn-cs"/>
                </a:rPr>
                <a:t>network</a:t>
              </a:r>
              <a:endParaRPr lang="en-US" sz="2000" smtClean="0">
                <a:cs typeface="+mn-cs"/>
              </a:endParaRP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data link</a:t>
              </a: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physical</a:t>
              </a:r>
            </a:p>
          </p:txBody>
        </p:sp>
        <p:sp>
          <p:nvSpPr>
            <p:cNvPr id="15489" name="Line 543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90" name="Line 544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91" name="Line 545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92" name="Line 546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724" name="Freeform 7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5" name="Group 667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30815" name="Group 640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3083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083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083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30837" name="Group 64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40" name="Freeform 6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1" name="Freeform 6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79" name="Line 647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80" name="Line 648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0816" name="Group 649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3082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082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082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30829" name="Group 65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32" name="Freeform 6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3" name="Freeform 6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71" name="Line 656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72" name="Line 65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0817" name="Group 658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3081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081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082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30821" name="Group 66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24" name="Freeform 66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5" name="Freeform 66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63" name="Line 665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64" name="Line 66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30726" name="Group 611"/>
          <p:cNvGrpSpPr>
            <a:grpSpLocks/>
          </p:cNvGrpSpPr>
          <p:nvPr/>
        </p:nvGrpSpPr>
        <p:grpSpPr bwMode="auto">
          <a:xfrm>
            <a:off x="3489325" y="5014913"/>
            <a:ext cx="2603500" cy="661987"/>
            <a:chOff x="960" y="3814"/>
            <a:chExt cx="1640" cy="417"/>
          </a:xfrm>
        </p:grpSpPr>
        <p:grpSp>
          <p:nvGrpSpPr>
            <p:cNvPr id="30788" name="Group 592"/>
            <p:cNvGrpSpPr>
              <a:grpSpLocks/>
            </p:cNvGrpSpPr>
            <p:nvPr/>
          </p:nvGrpSpPr>
          <p:grpSpPr bwMode="auto">
            <a:xfrm>
              <a:off x="960" y="3817"/>
              <a:ext cx="378" cy="181"/>
              <a:chOff x="2758" y="3803"/>
              <a:chExt cx="378" cy="181"/>
            </a:xfrm>
          </p:grpSpPr>
          <p:sp>
            <p:nvSpPr>
              <p:cNvPr id="30807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0808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0809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30810" name="Group 587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813" name="Freeform 5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4" name="Freeform 5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52" name="Line 590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53" name="Line 591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0789" name="Group 593"/>
            <p:cNvGrpSpPr>
              <a:grpSpLocks/>
            </p:cNvGrpSpPr>
            <p:nvPr/>
          </p:nvGrpSpPr>
          <p:grpSpPr bwMode="auto">
            <a:xfrm>
              <a:off x="2222" y="3814"/>
              <a:ext cx="378" cy="181"/>
              <a:chOff x="2758" y="3803"/>
              <a:chExt cx="378" cy="181"/>
            </a:xfrm>
          </p:grpSpPr>
          <p:sp>
            <p:nvSpPr>
              <p:cNvPr id="30799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0800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0801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30802" name="Group 597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805" name="Freeform 59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6" name="Freeform 59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44" name="Line 600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45" name="Line 601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0790" name="Group 602"/>
            <p:cNvGrpSpPr>
              <a:grpSpLocks/>
            </p:cNvGrpSpPr>
            <p:nvPr/>
          </p:nvGrpSpPr>
          <p:grpSpPr bwMode="auto">
            <a:xfrm>
              <a:off x="1559" y="4050"/>
              <a:ext cx="378" cy="181"/>
              <a:chOff x="2758" y="3803"/>
              <a:chExt cx="378" cy="181"/>
            </a:xfrm>
          </p:grpSpPr>
          <p:sp>
            <p:nvSpPr>
              <p:cNvPr id="30791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0792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0793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30794" name="Group 606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797" name="Freeform 60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8" name="Freeform 60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36" name="Line 609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437" name="Line 610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pic>
        <p:nvPicPr>
          <p:cNvPr id="30727" name="Picture 5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949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30188"/>
            <a:ext cx="7772400" cy="985837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Virtual circuits: signaling protocols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7225" y="1385888"/>
            <a:ext cx="6534150" cy="13906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used to setup, maintain  teardown VC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used in ATM, frame-relay, X.25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not used in today</a:t>
            </a:r>
            <a:r>
              <a:rPr lang="ja-JP" altLang="en-US">
                <a:latin typeface="Gill Sans MT" charset="0"/>
                <a:cs typeface="+mn-cs"/>
              </a:rPr>
              <a:t>’</a:t>
            </a:r>
            <a:r>
              <a:rPr lang="en-US">
                <a:latin typeface="Gill Sans MT" charset="0"/>
                <a:cs typeface="+mn-cs"/>
              </a:rPr>
              <a:t>s Internet</a:t>
            </a:r>
          </a:p>
        </p:txBody>
      </p:sp>
      <p:sp>
        <p:nvSpPr>
          <p:cNvPr id="15371" name="Line 10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31" name="Freeform 107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Freeform 420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Freeform 421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Freeform 422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Freeform 423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Freeform 424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Freeform 425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43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2062163" y="4470400"/>
            <a:ext cx="140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  <a:cs typeface="+mn-cs"/>
              </a:rPr>
              <a:t>1. initiate call</a:t>
            </a:r>
            <a:endParaRPr lang="en-US" sz="2400" smtClean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48228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2147483647 w 3342"/>
              <a:gd name="T3" fmla="*/ 2147483647 h 543"/>
              <a:gd name="T4" fmla="*/ 2147483647 w 3342"/>
              <a:gd name="T5" fmla="*/ 2147483647 h 543"/>
              <a:gd name="T6" fmla="*/ 2147483647 w 3342"/>
              <a:gd name="T7" fmla="*/ 2147483647 h 543"/>
              <a:gd name="T8" fmla="*/ 2147483647 w 3342"/>
              <a:gd name="T9" fmla="*/ 2147483647 h 543"/>
              <a:gd name="T10" fmla="*/ 2147483647 w 3342"/>
              <a:gd name="T11" fmla="*/ 2147483647 h 543"/>
              <a:gd name="T12" fmla="*/ 2147483647 w 3342"/>
              <a:gd name="T13" fmla="*/ 2147483647 h 543"/>
              <a:gd name="T14" fmla="*/ 2147483647 w 334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734050" y="4537075"/>
            <a:ext cx="160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  <a:cs typeface="+mn-cs"/>
              </a:rPr>
              <a:t>2. incoming call</a:t>
            </a:r>
            <a:endParaRPr lang="en-US" sz="2400" smtClean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899150" y="42037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  <a:cs typeface="+mn-cs"/>
              </a:rPr>
              <a:t>3. accept call</a:t>
            </a:r>
            <a:endParaRPr lang="en-US" sz="2400" smtClean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73288" y="4470400"/>
            <a:ext cx="5057775" cy="1123950"/>
          </a:xfrm>
          <a:custGeom>
            <a:avLst/>
            <a:gdLst>
              <a:gd name="T0" fmla="*/ 0 w 3186"/>
              <a:gd name="T1" fmla="*/ 2147483647 h 708"/>
              <a:gd name="T2" fmla="*/ 0 w 3186"/>
              <a:gd name="T3" fmla="*/ 2147483647 h 708"/>
              <a:gd name="T4" fmla="*/ 2147483647 w 3186"/>
              <a:gd name="T5" fmla="*/ 2147483647 h 708"/>
              <a:gd name="T6" fmla="*/ 2147483647 w 3186"/>
              <a:gd name="T7" fmla="*/ 2147483647 h 708"/>
              <a:gd name="T8" fmla="*/ 2147483647 w 3186"/>
              <a:gd name="T9" fmla="*/ 2147483647 h 708"/>
              <a:gd name="T10" fmla="*/ 2147483647 w 3186"/>
              <a:gd name="T11" fmla="*/ 2147483647 h 708"/>
              <a:gd name="T12" fmla="*/ 2147483647 w 3186"/>
              <a:gd name="T13" fmla="*/ 2147483647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2012950" y="4184650"/>
            <a:ext cx="173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  <a:cs typeface="+mn-cs"/>
              </a:rPr>
              <a:t>4. call connected</a:t>
            </a:r>
            <a:endParaRPr lang="en-US" sz="2400" smtClean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2084388" y="3879850"/>
            <a:ext cx="1897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  <a:latin typeface="Gill Sans MT" charset="0"/>
                <a:cs typeface="+mn-cs"/>
              </a:rPr>
              <a:t>5. data flow begins</a:t>
            </a:r>
            <a:endParaRPr lang="en-US" sz="2400" smtClean="0">
              <a:solidFill>
                <a:srgbClr val="000099"/>
              </a:solidFill>
              <a:latin typeface="Gill Sans MT" charset="0"/>
              <a:cs typeface="+mn-cs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740400" y="3832225"/>
            <a:ext cx="1531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  <a:latin typeface="Gill Sans MT" charset="0"/>
                <a:cs typeface="+mn-cs"/>
              </a:rPr>
              <a:t>6. receive data</a:t>
            </a:r>
            <a:endParaRPr lang="en-US" sz="2400" smtClean="0">
              <a:solidFill>
                <a:srgbClr val="000099"/>
              </a:solidFill>
              <a:latin typeface="Gill Sans MT" charset="0"/>
              <a:cs typeface="+mn-cs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146550"/>
            <a:ext cx="4895850" cy="1343025"/>
          </a:xfrm>
          <a:custGeom>
            <a:avLst/>
            <a:gdLst>
              <a:gd name="T0" fmla="*/ 0 w 3084"/>
              <a:gd name="T1" fmla="*/ 2147483647 h 846"/>
              <a:gd name="T2" fmla="*/ 0 w 3084"/>
              <a:gd name="T3" fmla="*/ 2147483647 h 846"/>
              <a:gd name="T4" fmla="*/ 2147483647 w 3084"/>
              <a:gd name="T5" fmla="*/ 2147483647 h 846"/>
              <a:gd name="T6" fmla="*/ 2147483647 w 3084"/>
              <a:gd name="T7" fmla="*/ 2147483647 h 846"/>
              <a:gd name="T8" fmla="*/ 2147483647 w 3084"/>
              <a:gd name="T9" fmla="*/ 2147483647 h 846"/>
              <a:gd name="T10" fmla="*/ 2147483647 w 3084"/>
              <a:gd name="T11" fmla="*/ 2147483647 h 846"/>
              <a:gd name="T12" fmla="*/ 2147483647 w 3084"/>
              <a:gd name="T13" fmla="*/ 214748364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48" name="Group 668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30776" name="Freeform 551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18" name="Rectangle 40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19" name="Rectangle 40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20" name="Rectangle 40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21" name="Text Box 40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application</a:t>
              </a: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  <a:cs typeface="+mn-cs"/>
                </a:rPr>
                <a:t>network</a:t>
              </a:r>
              <a:endParaRPr lang="en-US" sz="2000" smtClean="0">
                <a:cs typeface="+mn-cs"/>
              </a:endParaRP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data link</a:t>
              </a: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physical</a:t>
              </a:r>
            </a:p>
          </p:txBody>
        </p:sp>
        <p:sp>
          <p:nvSpPr>
            <p:cNvPr id="15422" name="Line 533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23" name="Line 534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24" name="Line 535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25" name="Line 536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0785" name="Group 548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30786" name="Picture 54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87" name="Freeform 55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0749" name="Group 556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3076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076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077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30771" name="Group 56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74" name="Freeform 56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Freeform 56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13" name="Line 56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14" name="Line 56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0750" name="Group 565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3076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076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076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30763" name="Group 56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66" name="Freeform 57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7" name="Freeform 57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5" name="Line 572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406" name="Line 57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0751" name="Group 574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3075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075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075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30755" name="Group 57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58" name="Freeform 57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9" name="Freeform 58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7" name="Line 581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98" name="Line 58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70F29BF1-92C3-3346-829D-5E95A89F9906}" type="slidenum">
              <a:rPr lang="en-US" smtClean="0">
                <a:latin typeface="Tahoma" charset="0"/>
              </a:rPr>
              <a:pPr>
                <a:defRPr/>
              </a:pPr>
              <a:t>16</a:t>
            </a:fld>
            <a:endParaRPr lang="en-US" smtClean="0">
              <a:latin typeface="Tahoma" charset="0"/>
            </a:endParaRPr>
          </a:p>
        </p:txBody>
      </p:sp>
      <p:pic>
        <p:nvPicPr>
          <p:cNvPr id="31747" name="Picture 2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79216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33350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Datagram networks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2788" y="1104900"/>
            <a:ext cx="8070850" cy="22764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no call setup at network layer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routers: no state about end-to-end connections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no network-level concept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connection</a:t>
            </a:r>
            <a:r>
              <a:rPr lang="ja-JP" altLang="en-US">
                <a:latin typeface="Gill Sans MT" charset="0"/>
              </a:rPr>
              <a:t>”</a:t>
            </a:r>
            <a:endParaRPr lang="en-US">
              <a:latin typeface="Gill Sans MT" charset="0"/>
            </a:endParaRP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packets forwarded using destination host address</a:t>
            </a:r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00238" y="4295775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cs typeface="+mn-cs"/>
              </a:rPr>
              <a:t>1. send datagrams</a:t>
            </a:r>
            <a:endParaRPr lang="en-US" sz="2400" smtClean="0">
              <a:solidFill>
                <a:srgbClr val="CC0000"/>
              </a:solidFill>
              <a:cs typeface="+mn-cs"/>
            </a:endParaRPr>
          </a:p>
        </p:txBody>
      </p:sp>
      <p:grpSp>
        <p:nvGrpSpPr>
          <p:cNvPr id="31751" name="Group 458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31856" name="Freeform 459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1857" name="Group 460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31866" name="Picture 4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67" name="Freeform 4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499" name="Rectangle 463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00" name="Rectangle 464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01" name="Rectangle 465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02" name="Text Box 466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application</a:t>
              </a: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  <a:cs typeface="+mn-cs"/>
                </a:rPr>
                <a:t>network</a:t>
              </a:r>
              <a:endParaRPr lang="en-US" sz="2000" smtClean="0">
                <a:cs typeface="+mn-cs"/>
              </a:endParaRP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data link</a:t>
              </a: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physical</a:t>
              </a:r>
            </a:p>
          </p:txBody>
        </p:sp>
        <p:sp>
          <p:nvSpPr>
            <p:cNvPr id="16503" name="Line 467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04" name="Line 468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05" name="Line 469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506" name="Line 470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1752" name="Group 471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31844" name="Freeform 472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6" name="Rectangle 47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87" name="Rectangle 47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88" name="Rectangle 47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89" name="Text Box 47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application</a:t>
              </a: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  <a:cs typeface="+mn-cs"/>
                </a:rPr>
                <a:t>network</a:t>
              </a:r>
              <a:endParaRPr lang="en-US" sz="2000" smtClean="0">
                <a:cs typeface="+mn-cs"/>
              </a:endParaRP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data link</a:t>
              </a: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physical</a:t>
              </a:r>
            </a:p>
          </p:txBody>
        </p:sp>
        <p:sp>
          <p:nvSpPr>
            <p:cNvPr id="16490" name="Line 477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91" name="Line 478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92" name="Line 479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93" name="Line 480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1853" name="Group 481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31854" name="Picture 4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55" name="Freeform 4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1753" name="Freeform 484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4" name="Group 485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31817" name="Group 486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3183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183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183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31839" name="Group 49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42" name="Freeform 49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3" name="Freeform 49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81" name="Line 493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82" name="Line 49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818" name="Group 495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3182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182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183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31831" name="Group 49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34" name="Freeform 50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35" name="Freeform 50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73" name="Line 502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74" name="Line 50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819" name="Group 504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3182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182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3182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31823" name="Group 50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26" name="Freeform 50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7" name="Freeform 51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65" name="Line 511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66" name="Line 51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6396" name="Line 54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56" name="Freeform 542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Freeform 543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Freeform 544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Freeform 545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Freeform 546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Freeform 547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Freeform 548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54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1764" name="Group 553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3180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181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181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31812" name="Group 55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815" name="Freeform 55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6" name="Freeform 55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54" name="Line 560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55" name="Line 56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1765" name="Group 562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3180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180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180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31804" name="Group 5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807" name="Freeform 5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Freeform 5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46" name="Line 569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47" name="Line 5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1766" name="Group 571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3179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179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3179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31796" name="Group 57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799" name="Freeform 5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Freeform 5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38" name="Line 578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39" name="Line 57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1767" name="Group 342"/>
          <p:cNvGrpSpPr>
            <a:grpSpLocks/>
          </p:cNvGrpSpPr>
          <p:nvPr/>
        </p:nvGrpSpPr>
        <p:grpSpPr bwMode="auto">
          <a:xfrm>
            <a:off x="2386013" y="4770438"/>
            <a:ext cx="4433887" cy="1200150"/>
            <a:chOff x="1489" y="3201"/>
            <a:chExt cx="2793" cy="756"/>
          </a:xfrm>
        </p:grpSpPr>
        <p:grpSp>
          <p:nvGrpSpPr>
            <p:cNvPr id="31769" name="Group 177"/>
            <p:cNvGrpSpPr>
              <a:grpSpLocks/>
            </p:cNvGrpSpPr>
            <p:nvPr/>
          </p:nvGrpSpPr>
          <p:grpSpPr bwMode="auto">
            <a:xfrm>
              <a:off x="1489" y="3267"/>
              <a:ext cx="228" cy="165"/>
              <a:chOff x="1548" y="3723"/>
              <a:chExt cx="228" cy="165"/>
            </a:xfrm>
          </p:grpSpPr>
          <p:sp>
            <p:nvSpPr>
              <p:cNvPr id="16431" name="Rectangle 17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32" name="Rectangle 17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33" name="Line 176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770" name="Group 178"/>
            <p:cNvGrpSpPr>
              <a:grpSpLocks/>
            </p:cNvGrpSpPr>
            <p:nvPr/>
          </p:nvGrpSpPr>
          <p:grpSpPr bwMode="auto">
            <a:xfrm>
              <a:off x="1987" y="3270"/>
              <a:ext cx="228" cy="165"/>
              <a:chOff x="1548" y="3723"/>
              <a:chExt cx="228" cy="165"/>
            </a:xfrm>
          </p:grpSpPr>
          <p:sp>
            <p:nvSpPr>
              <p:cNvPr id="16428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29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30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771" name="Group 182"/>
            <p:cNvGrpSpPr>
              <a:grpSpLocks/>
            </p:cNvGrpSpPr>
            <p:nvPr/>
          </p:nvGrpSpPr>
          <p:grpSpPr bwMode="auto">
            <a:xfrm>
              <a:off x="3166" y="3201"/>
              <a:ext cx="228" cy="165"/>
              <a:chOff x="1548" y="3723"/>
              <a:chExt cx="228" cy="165"/>
            </a:xfrm>
          </p:grpSpPr>
          <p:sp>
            <p:nvSpPr>
              <p:cNvPr id="16425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26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27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772" name="Group 186"/>
            <p:cNvGrpSpPr>
              <a:grpSpLocks/>
            </p:cNvGrpSpPr>
            <p:nvPr/>
          </p:nvGrpSpPr>
          <p:grpSpPr bwMode="auto">
            <a:xfrm>
              <a:off x="2836" y="3792"/>
              <a:ext cx="228" cy="165"/>
              <a:chOff x="1548" y="3723"/>
              <a:chExt cx="228" cy="165"/>
            </a:xfrm>
          </p:grpSpPr>
          <p:sp>
            <p:nvSpPr>
              <p:cNvPr id="16422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23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24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773" name="Group 190"/>
            <p:cNvGrpSpPr>
              <a:grpSpLocks/>
            </p:cNvGrpSpPr>
            <p:nvPr/>
          </p:nvGrpSpPr>
          <p:grpSpPr bwMode="auto">
            <a:xfrm>
              <a:off x="2572" y="3492"/>
              <a:ext cx="228" cy="165"/>
              <a:chOff x="1548" y="3723"/>
              <a:chExt cx="228" cy="165"/>
            </a:xfrm>
          </p:grpSpPr>
          <p:sp>
            <p:nvSpPr>
              <p:cNvPr id="16419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20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21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1774" name="Group 194"/>
            <p:cNvGrpSpPr>
              <a:grpSpLocks/>
            </p:cNvGrpSpPr>
            <p:nvPr/>
          </p:nvGrpSpPr>
          <p:grpSpPr bwMode="auto">
            <a:xfrm>
              <a:off x="4054" y="3318"/>
              <a:ext cx="228" cy="165"/>
              <a:chOff x="1548" y="3723"/>
              <a:chExt cx="228" cy="165"/>
            </a:xfrm>
          </p:grpSpPr>
          <p:sp>
            <p:nvSpPr>
              <p:cNvPr id="16416" name="Rectangle 19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17" name="Rectangle 196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418" name="Line 197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194300" y="4384675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cs typeface="+mn-cs"/>
              </a:rPr>
              <a:t>2. receive datagrams</a:t>
            </a:r>
            <a:endParaRPr lang="en-US" sz="2400" smtClean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027ED719-4023-514D-97F9-12AFB7C1A05D}" type="slidenum">
              <a:rPr lang="en-US" smtClean="0">
                <a:latin typeface="Tahoma" charset="0"/>
              </a:rPr>
              <a:pPr>
                <a:defRPr/>
              </a:pPr>
              <a:t>17</a:t>
            </a:fld>
            <a:endParaRPr lang="en-US" smtClean="0">
              <a:latin typeface="Tahoma" charset="0"/>
            </a:endParaRPr>
          </a:p>
        </p:txBody>
      </p:sp>
      <p:grpSp>
        <p:nvGrpSpPr>
          <p:cNvPr id="32771" name="Group 243"/>
          <p:cNvGrpSpPr>
            <a:grpSpLocks/>
          </p:cNvGrpSpPr>
          <p:nvPr/>
        </p:nvGrpSpPr>
        <p:grpSpPr bwMode="auto">
          <a:xfrm>
            <a:off x="3851275" y="4275138"/>
            <a:ext cx="2847975" cy="1481137"/>
            <a:chOff x="291" y="3093"/>
            <a:chExt cx="1794" cy="933"/>
          </a:xfrm>
        </p:grpSpPr>
        <p:grpSp>
          <p:nvGrpSpPr>
            <p:cNvPr id="32845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32849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850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32885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32904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sp>
                <p:nvSpPr>
                  <p:cNvPr id="32905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sp>
                <p:nvSpPr>
                  <p:cNvPr id="32906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grpSp>
                <p:nvGrpSpPr>
                  <p:cNvPr id="32907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91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1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54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550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32886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32896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sp>
                <p:nvSpPr>
                  <p:cNvPr id="32897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sp>
                <p:nvSpPr>
                  <p:cNvPr id="32898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grpSp>
                <p:nvGrpSpPr>
                  <p:cNvPr id="32899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902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03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54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542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32887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32888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sp>
                <p:nvSpPr>
                  <p:cNvPr id="32889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sp>
                <p:nvSpPr>
                  <p:cNvPr id="32890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grpSp>
                <p:nvGrpSpPr>
                  <p:cNvPr id="32891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894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95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533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534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sp>
            <p:nvSpPr>
              <p:cNvPr id="32851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2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3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42 w 294"/>
                  <a:gd name="T3" fmla="*/ 83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4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5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54 h 500"/>
                  <a:gd name="T2" fmla="*/ 192 w 118"/>
                  <a:gd name="T3" fmla="*/ 0 h 5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6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147 w 370"/>
                  <a:gd name="T1" fmla="*/ 217 h 32"/>
                  <a:gd name="T2" fmla="*/ 0 w 370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7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26 w 176"/>
                  <a:gd name="T1" fmla="*/ 47 h 412"/>
                  <a:gd name="T2" fmla="*/ 28 w 176"/>
                  <a:gd name="T3" fmla="*/ 48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858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3287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3287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3287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32880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83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84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522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523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2859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3286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3287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3287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32872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75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76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514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515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32860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3286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3286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3286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32864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67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68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506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507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17487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cs typeface="+mn-cs"/>
                </a:rPr>
                <a:t>1</a:t>
              </a:r>
            </a:p>
          </p:txBody>
        </p:sp>
        <p:sp>
          <p:nvSpPr>
            <p:cNvPr id="17488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cs typeface="+mn-cs"/>
                </a:rPr>
                <a:t>2</a:t>
              </a:r>
            </a:p>
          </p:txBody>
        </p:sp>
        <p:sp>
          <p:nvSpPr>
            <p:cNvPr id="17489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cs typeface="+mn-cs"/>
                </a:rPr>
                <a:t>3</a:t>
              </a:r>
            </a:p>
          </p:txBody>
        </p:sp>
      </p:grpSp>
      <p:pic>
        <p:nvPicPr>
          <p:cNvPr id="32772" name="Picture 1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6378575" cy="8636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Datagram forwarding  table</a:t>
            </a:r>
          </a:p>
        </p:txBody>
      </p:sp>
      <p:sp>
        <p:nvSpPr>
          <p:cNvPr id="32774" name="Freeform 11"/>
          <p:cNvSpPr>
            <a:spLocks/>
          </p:cNvSpPr>
          <p:nvPr/>
        </p:nvSpPr>
        <p:spPr bwMode="auto">
          <a:xfrm>
            <a:off x="2397125" y="352107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2176463" y="1195388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7" name="Oval 13"/>
          <p:cNvSpPr>
            <a:spLocks noChangeArrowheads="1"/>
          </p:cNvSpPr>
          <p:nvPr/>
        </p:nvSpPr>
        <p:spPr bwMode="auto">
          <a:xfrm>
            <a:off x="2513013" y="124777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8" name="Rectangle 105"/>
          <p:cNvSpPr>
            <a:spLocks noChangeArrowheads="1"/>
          </p:cNvSpPr>
          <p:nvPr/>
        </p:nvSpPr>
        <p:spPr bwMode="auto">
          <a:xfrm>
            <a:off x="2457450" y="4584700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9" name="Rectangle 106"/>
          <p:cNvSpPr>
            <a:spLocks noChangeArrowheads="1"/>
          </p:cNvSpPr>
          <p:nvPr/>
        </p:nvSpPr>
        <p:spPr bwMode="auto">
          <a:xfrm>
            <a:off x="2433638" y="4608513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0" name="Line 107"/>
          <p:cNvSpPr>
            <a:spLocks noChangeShapeType="1"/>
          </p:cNvSpPr>
          <p:nvPr/>
        </p:nvSpPr>
        <p:spPr bwMode="auto">
          <a:xfrm>
            <a:off x="3459163" y="474027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1" name="Rectangle 111"/>
          <p:cNvSpPr>
            <a:spLocks noChangeArrowheads="1"/>
          </p:cNvSpPr>
          <p:nvPr/>
        </p:nvSpPr>
        <p:spPr bwMode="auto">
          <a:xfrm>
            <a:off x="3062288" y="461168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2" name="Text Box 112"/>
          <p:cNvSpPr txBox="1">
            <a:spLocks noChangeArrowheads="1"/>
          </p:cNvSpPr>
          <p:nvPr/>
        </p:nvSpPr>
        <p:spPr bwMode="auto">
          <a:xfrm>
            <a:off x="3014663" y="45847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smtClean="0">
              <a:cs typeface="+mn-cs"/>
            </a:endParaRPr>
          </a:p>
        </p:txBody>
      </p:sp>
      <p:sp>
        <p:nvSpPr>
          <p:cNvPr id="17423" name="Text Box 113"/>
          <p:cNvSpPr txBox="1">
            <a:spLocks noChangeArrowheads="1"/>
          </p:cNvSpPr>
          <p:nvPr/>
        </p:nvSpPr>
        <p:spPr bwMode="auto">
          <a:xfrm>
            <a:off x="1298575" y="3913188"/>
            <a:ext cx="2465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cs typeface="+mn-cs"/>
              </a:rPr>
              <a:t>IP destination address in </a:t>
            </a:r>
          </a:p>
          <a:p>
            <a:pPr eaLnBrk="1" hangingPunct="1">
              <a:defRPr/>
            </a:pPr>
            <a:r>
              <a:rPr lang="en-US" sz="1600" smtClean="0">
                <a:cs typeface="+mn-cs"/>
              </a:rPr>
              <a:t>arriving packet</a:t>
            </a:r>
            <a:r>
              <a:rPr lang="ja-JP" altLang="en-US" sz="1600" smtClean="0">
                <a:cs typeface="+mn-cs"/>
              </a:rPr>
              <a:t>’</a:t>
            </a:r>
            <a:r>
              <a:rPr lang="en-US" sz="1600" smtClean="0">
                <a:cs typeface="+mn-cs"/>
              </a:rPr>
              <a:t>s header</a:t>
            </a:r>
          </a:p>
        </p:txBody>
      </p:sp>
      <p:sp>
        <p:nvSpPr>
          <p:cNvPr id="17424" name="Line 114"/>
          <p:cNvSpPr>
            <a:spLocks noChangeShapeType="1"/>
          </p:cNvSpPr>
          <p:nvPr/>
        </p:nvSpPr>
        <p:spPr bwMode="auto">
          <a:xfrm flipH="1">
            <a:off x="2681288" y="487045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5" name="Text Box 115"/>
          <p:cNvSpPr txBox="1">
            <a:spLocks noChangeArrowheads="1"/>
          </p:cNvSpPr>
          <p:nvPr/>
        </p:nvSpPr>
        <p:spPr bwMode="auto">
          <a:xfrm>
            <a:off x="2641600" y="1404938"/>
            <a:ext cx="1863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cs typeface="+mn-cs"/>
              </a:rPr>
              <a:t>routing algorithm</a:t>
            </a:r>
          </a:p>
        </p:txBody>
      </p:sp>
      <p:sp>
        <p:nvSpPr>
          <p:cNvPr id="17426" name="Rectangle 116"/>
          <p:cNvSpPr>
            <a:spLocks noChangeArrowheads="1"/>
          </p:cNvSpPr>
          <p:nvPr/>
        </p:nvSpPr>
        <p:spPr bwMode="auto">
          <a:xfrm>
            <a:off x="2387600" y="2141538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7" name="Text Box 117"/>
          <p:cNvSpPr txBox="1">
            <a:spLocks noChangeArrowheads="1"/>
          </p:cNvSpPr>
          <p:nvPr/>
        </p:nvSpPr>
        <p:spPr bwMode="auto">
          <a:xfrm>
            <a:off x="2647950" y="2105025"/>
            <a:ext cx="185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cs typeface="+mn-cs"/>
              </a:rPr>
              <a:t>local forwarding table</a:t>
            </a:r>
          </a:p>
        </p:txBody>
      </p:sp>
      <p:sp>
        <p:nvSpPr>
          <p:cNvPr id="17428" name="Text Box 118"/>
          <p:cNvSpPr txBox="1">
            <a:spLocks noChangeArrowheads="1"/>
          </p:cNvSpPr>
          <p:nvPr/>
        </p:nvSpPr>
        <p:spPr bwMode="auto">
          <a:xfrm>
            <a:off x="2430463" y="2352675"/>
            <a:ext cx="1312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cs typeface="+mn-cs"/>
              </a:rPr>
              <a:t>dest address</a:t>
            </a:r>
          </a:p>
        </p:txBody>
      </p:sp>
      <p:sp>
        <p:nvSpPr>
          <p:cNvPr id="17429" name="Text Box 119"/>
          <p:cNvSpPr txBox="1">
            <a:spLocks noChangeArrowheads="1"/>
          </p:cNvSpPr>
          <p:nvPr/>
        </p:nvSpPr>
        <p:spPr bwMode="auto">
          <a:xfrm>
            <a:off x="3597275" y="2354263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cs typeface="+mn-cs"/>
              </a:rPr>
              <a:t>output  link</a:t>
            </a:r>
          </a:p>
        </p:txBody>
      </p:sp>
      <p:sp>
        <p:nvSpPr>
          <p:cNvPr id="17430" name="Line 120"/>
          <p:cNvSpPr>
            <a:spLocks noChangeShapeType="1"/>
          </p:cNvSpPr>
          <p:nvPr/>
        </p:nvSpPr>
        <p:spPr bwMode="auto">
          <a:xfrm>
            <a:off x="3695700" y="236537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31" name="Text Box 121"/>
          <p:cNvSpPr txBox="1">
            <a:spLocks noChangeArrowheads="1"/>
          </p:cNvSpPr>
          <p:nvPr/>
        </p:nvSpPr>
        <p:spPr bwMode="auto">
          <a:xfrm>
            <a:off x="2417763" y="2636838"/>
            <a:ext cx="128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smtClean="0">
                <a:cs typeface="+mn-cs"/>
              </a:rPr>
              <a:t>address-range 1</a:t>
            </a:r>
          </a:p>
          <a:p>
            <a:pPr algn="r" eaLnBrk="1" hangingPunct="1">
              <a:defRPr/>
            </a:pPr>
            <a:r>
              <a:rPr lang="en-US" sz="1200" smtClean="0">
                <a:cs typeface="+mn-cs"/>
              </a:rPr>
              <a:t>address-range 2</a:t>
            </a:r>
          </a:p>
          <a:p>
            <a:pPr algn="r" eaLnBrk="1" hangingPunct="1">
              <a:defRPr/>
            </a:pPr>
            <a:r>
              <a:rPr lang="en-US" sz="1200" smtClean="0">
                <a:cs typeface="+mn-cs"/>
              </a:rPr>
              <a:t>address-range 3</a:t>
            </a:r>
          </a:p>
          <a:p>
            <a:pPr algn="r" eaLnBrk="1" hangingPunct="1">
              <a:defRPr/>
            </a:pPr>
            <a:r>
              <a:rPr lang="en-US" sz="1200" smtClean="0">
                <a:cs typeface="+mn-cs"/>
              </a:rPr>
              <a:t>address-range 4</a:t>
            </a:r>
          </a:p>
        </p:txBody>
      </p:sp>
      <p:sp>
        <p:nvSpPr>
          <p:cNvPr id="17432" name="Text Box 122"/>
          <p:cNvSpPr txBox="1">
            <a:spLocks noChangeArrowheads="1"/>
          </p:cNvSpPr>
          <p:nvPr/>
        </p:nvSpPr>
        <p:spPr bwMode="auto">
          <a:xfrm>
            <a:off x="3711575" y="2636838"/>
            <a:ext cx="26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>
                <a:cs typeface="+mn-cs"/>
              </a:rPr>
              <a:t>3</a:t>
            </a:r>
          </a:p>
          <a:p>
            <a:pPr algn="ctr" eaLnBrk="1" hangingPunct="1">
              <a:defRPr/>
            </a:pPr>
            <a:r>
              <a:rPr lang="en-US" sz="1200" smtClean="0">
                <a:cs typeface="+mn-cs"/>
              </a:rPr>
              <a:t>2</a:t>
            </a:r>
          </a:p>
          <a:p>
            <a:pPr algn="ctr" eaLnBrk="1" hangingPunct="1">
              <a:defRPr/>
            </a:pPr>
            <a:r>
              <a:rPr lang="en-US" sz="1200" smtClean="0">
                <a:cs typeface="+mn-cs"/>
              </a:rPr>
              <a:t>2</a:t>
            </a:r>
          </a:p>
          <a:p>
            <a:pPr algn="ctr" eaLnBrk="1" hangingPunct="1">
              <a:defRPr/>
            </a:pPr>
            <a:r>
              <a:rPr lang="en-US" sz="1200" smtClean="0">
                <a:cs typeface="+mn-cs"/>
              </a:rPr>
              <a:t>1</a:t>
            </a:r>
          </a:p>
        </p:txBody>
      </p:sp>
      <p:sp>
        <p:nvSpPr>
          <p:cNvPr id="17433" name="Line 123"/>
          <p:cNvSpPr>
            <a:spLocks noChangeShapeType="1"/>
          </p:cNvSpPr>
          <p:nvPr/>
        </p:nvSpPr>
        <p:spPr bwMode="auto">
          <a:xfrm>
            <a:off x="2409825" y="261778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34" name="Line 124"/>
          <p:cNvSpPr>
            <a:spLocks noChangeShapeType="1"/>
          </p:cNvSpPr>
          <p:nvPr/>
        </p:nvSpPr>
        <p:spPr bwMode="auto">
          <a:xfrm>
            <a:off x="2392363" y="237013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35" name="AutoShape 125"/>
          <p:cNvSpPr>
            <a:spLocks noChangeArrowheads="1"/>
          </p:cNvSpPr>
          <p:nvPr/>
        </p:nvSpPr>
        <p:spPr bwMode="auto">
          <a:xfrm rot="5400000">
            <a:off x="3466306" y="185975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36" name="Line 126"/>
          <p:cNvSpPr>
            <a:spLocks noChangeShapeType="1"/>
          </p:cNvSpPr>
          <p:nvPr/>
        </p:nvSpPr>
        <p:spPr bwMode="auto">
          <a:xfrm>
            <a:off x="2843213" y="430212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96" name="Freeform 127"/>
          <p:cNvSpPr>
            <a:spLocks/>
          </p:cNvSpPr>
          <p:nvPr/>
        </p:nvSpPr>
        <p:spPr bwMode="auto">
          <a:xfrm>
            <a:off x="3916363" y="479266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Freeform 128"/>
          <p:cNvSpPr>
            <a:spLocks/>
          </p:cNvSpPr>
          <p:nvPr/>
        </p:nvSpPr>
        <p:spPr bwMode="auto">
          <a:xfrm flipH="1">
            <a:off x="6249988" y="43561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Freeform 129"/>
          <p:cNvSpPr>
            <a:spLocks/>
          </p:cNvSpPr>
          <p:nvPr/>
        </p:nvSpPr>
        <p:spPr bwMode="auto">
          <a:xfrm flipH="1">
            <a:off x="5240338" y="40830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Freeform 130"/>
          <p:cNvSpPr>
            <a:spLocks/>
          </p:cNvSpPr>
          <p:nvPr/>
        </p:nvSpPr>
        <p:spPr bwMode="auto">
          <a:xfrm flipH="1" flipV="1">
            <a:off x="5908675" y="562927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Freeform 131"/>
          <p:cNvSpPr>
            <a:spLocks/>
          </p:cNvSpPr>
          <p:nvPr/>
        </p:nvSpPr>
        <p:spPr bwMode="auto">
          <a:xfrm flipH="1" flipV="1">
            <a:off x="4559300" y="561340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Freeform 132"/>
          <p:cNvSpPr>
            <a:spLocks/>
          </p:cNvSpPr>
          <p:nvPr/>
        </p:nvSpPr>
        <p:spPr bwMode="auto">
          <a:xfrm flipH="1" flipV="1">
            <a:off x="5199063" y="532130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02" name="Group 133"/>
          <p:cNvGrpSpPr>
            <a:grpSpLocks/>
          </p:cNvGrpSpPr>
          <p:nvPr/>
        </p:nvGrpSpPr>
        <p:grpSpPr bwMode="auto">
          <a:xfrm>
            <a:off x="5248275" y="3638550"/>
            <a:ext cx="550863" cy="452438"/>
            <a:chOff x="2886" y="1668"/>
            <a:chExt cx="347" cy="285"/>
          </a:xfrm>
        </p:grpSpPr>
        <p:sp>
          <p:nvSpPr>
            <p:cNvPr id="17479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80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81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82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83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84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85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03" name="Group 141"/>
          <p:cNvGrpSpPr>
            <a:grpSpLocks/>
          </p:cNvGrpSpPr>
          <p:nvPr/>
        </p:nvGrpSpPr>
        <p:grpSpPr bwMode="auto">
          <a:xfrm>
            <a:off x="6261100" y="3911600"/>
            <a:ext cx="550863" cy="452438"/>
            <a:chOff x="2886" y="1668"/>
            <a:chExt cx="347" cy="285"/>
          </a:xfrm>
        </p:grpSpPr>
        <p:sp>
          <p:nvSpPr>
            <p:cNvPr id="17472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73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74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75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76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77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78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04" name="Group 149"/>
          <p:cNvGrpSpPr>
            <a:grpSpLocks/>
          </p:cNvGrpSpPr>
          <p:nvPr/>
        </p:nvGrpSpPr>
        <p:grpSpPr bwMode="auto">
          <a:xfrm>
            <a:off x="5891213" y="5988050"/>
            <a:ext cx="550862" cy="452438"/>
            <a:chOff x="2886" y="1668"/>
            <a:chExt cx="347" cy="285"/>
          </a:xfrm>
        </p:grpSpPr>
        <p:sp>
          <p:nvSpPr>
            <p:cNvPr id="17465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66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67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68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69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70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71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05" name="Group 157"/>
          <p:cNvGrpSpPr>
            <a:grpSpLocks/>
          </p:cNvGrpSpPr>
          <p:nvPr/>
        </p:nvGrpSpPr>
        <p:grpSpPr bwMode="auto">
          <a:xfrm>
            <a:off x="5195888" y="5768975"/>
            <a:ext cx="550862" cy="452438"/>
            <a:chOff x="2886" y="1668"/>
            <a:chExt cx="347" cy="285"/>
          </a:xfrm>
        </p:grpSpPr>
        <p:sp>
          <p:nvSpPr>
            <p:cNvPr id="17458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59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60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61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62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63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64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06" name="Group 165"/>
          <p:cNvGrpSpPr>
            <a:grpSpLocks/>
          </p:cNvGrpSpPr>
          <p:nvPr/>
        </p:nvGrpSpPr>
        <p:grpSpPr bwMode="auto">
          <a:xfrm>
            <a:off x="4540250" y="5961063"/>
            <a:ext cx="550863" cy="452437"/>
            <a:chOff x="2886" y="1668"/>
            <a:chExt cx="347" cy="285"/>
          </a:xfrm>
        </p:grpSpPr>
        <p:sp>
          <p:nvSpPr>
            <p:cNvPr id="17451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52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53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54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55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56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57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48688" name="Group 176"/>
          <p:cNvGrpSpPr>
            <a:grpSpLocks/>
          </p:cNvGrpSpPr>
          <p:nvPr/>
        </p:nvGrpSpPr>
        <p:grpSpPr bwMode="auto">
          <a:xfrm>
            <a:off x="3492500" y="1201738"/>
            <a:ext cx="4986338" cy="1887537"/>
            <a:chOff x="2037" y="708"/>
            <a:chExt cx="3471" cy="1189"/>
          </a:xfrm>
        </p:grpSpPr>
        <p:sp>
          <p:nvSpPr>
            <p:cNvPr id="17449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34" cy="881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  <a:cs typeface="+mn-cs"/>
                </a:rPr>
                <a:t>4 billion IP addresses, so rather than list individual destination address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  <a:cs typeface="+mn-cs"/>
                </a:rPr>
                <a:t>list </a:t>
              </a:r>
              <a:r>
                <a:rPr lang="en-US" sz="2000" i="1" smtClean="0">
                  <a:solidFill>
                    <a:srgbClr val="000099"/>
                  </a:solidFill>
                  <a:latin typeface="Gill Sans MT" charset="0"/>
                  <a:cs typeface="+mn-cs"/>
                </a:rPr>
                <a:t>range</a:t>
              </a:r>
              <a:r>
                <a:rPr lang="en-US" sz="2000" smtClean="0">
                  <a:solidFill>
                    <a:srgbClr val="000099"/>
                  </a:solidFill>
                  <a:latin typeface="Gill Sans MT" charset="0"/>
                  <a:cs typeface="+mn-cs"/>
                </a:rPr>
                <a:t> of addresses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  <a:cs typeface="+mn-cs"/>
                </a:rPr>
                <a:t>(aggregate table entries)</a:t>
              </a:r>
            </a:p>
          </p:txBody>
        </p:sp>
        <p:sp>
          <p:nvSpPr>
            <p:cNvPr id="17450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93DB016-3AE9-9241-A51A-8FC0C0639EC8}" type="slidenum">
              <a:rPr lang="en-US" smtClean="0">
                <a:latin typeface="Tahoma" charset="0"/>
              </a:rPr>
              <a:pPr>
                <a:defRPr/>
              </a:pPr>
              <a:t>18</a:t>
            </a:fld>
            <a:endParaRPr lang="en-US" smtClean="0">
              <a:latin typeface="Tahoma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28650" y="1392238"/>
            <a:ext cx="5235575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 b="1">
                <a:cs typeface="Times New Roman" charset="0"/>
              </a:rPr>
              <a:t>Destination Address Range</a:t>
            </a:r>
          </a:p>
          <a:p>
            <a:pPr algn="just">
              <a:defRPr/>
            </a:pPr>
            <a:endParaRPr lang="en-US" b="1">
              <a:cs typeface="Times New Roman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cs typeface="Times New Roman" charset="0"/>
              </a:rPr>
              <a:t>11001000 00010111 00010000 00000000</a:t>
            </a:r>
            <a:endParaRPr lang="en-US" sz="2000" b="1">
              <a:latin typeface="Courier New" charset="0"/>
              <a:cs typeface="+mn-cs"/>
            </a:endParaRPr>
          </a:p>
          <a:p>
            <a:pPr algn="just">
              <a:defRPr/>
            </a:pPr>
            <a:r>
              <a:rPr lang="en-US">
                <a:cs typeface="Times New Roman" charset="0"/>
              </a:rPr>
              <a:t>through</a:t>
            </a:r>
            <a:r>
              <a:rPr lang="en-US">
                <a:latin typeface="Comic Sans MS" charset="0"/>
                <a:cs typeface="Times New Roman" charset="0"/>
              </a:rPr>
              <a:t>                                 </a:t>
            </a:r>
            <a:endParaRPr lang="en-US" sz="2000">
              <a:latin typeface="Comic Sans MS" charset="0"/>
              <a:cs typeface="+mn-cs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cs typeface="Times New Roman" charset="0"/>
              </a:rPr>
              <a:t>11001000 00010111 00010111 11111111</a:t>
            </a:r>
          </a:p>
          <a:p>
            <a:pPr algn="just">
              <a:defRPr/>
            </a:pPr>
            <a:endParaRPr lang="en-US" b="1">
              <a:latin typeface="Courier New" charset="0"/>
              <a:cs typeface="Times New Roman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cs typeface="Times New Roman" charset="0"/>
              </a:rPr>
              <a:t>11001000 00010111 00011000 00000000</a:t>
            </a:r>
            <a:endParaRPr lang="en-US" sz="2000" b="1">
              <a:latin typeface="Courier New" charset="0"/>
              <a:cs typeface="+mn-cs"/>
            </a:endParaRPr>
          </a:p>
          <a:p>
            <a:pPr algn="just">
              <a:defRPr/>
            </a:pPr>
            <a:r>
              <a:rPr lang="en-US">
                <a:cs typeface="Times New Roman" charset="0"/>
              </a:rPr>
              <a:t>through</a:t>
            </a:r>
            <a:endParaRPr lang="en-US" sz="2000">
              <a:cs typeface="+mn-cs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cs typeface="Times New Roman" charset="0"/>
              </a:rPr>
              <a:t>11001000 00010111 00011000 11111111  </a:t>
            </a:r>
          </a:p>
          <a:p>
            <a:pPr algn="just">
              <a:defRPr/>
            </a:pPr>
            <a:endParaRPr lang="en-US" sz="2000" b="1">
              <a:latin typeface="Courier New" charset="0"/>
              <a:cs typeface="+mn-cs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cs typeface="Times New Roman" charset="0"/>
              </a:rPr>
              <a:t>11001000 00010111 00011001 00000000</a:t>
            </a:r>
            <a:endParaRPr lang="en-US" sz="2000" b="1">
              <a:latin typeface="Courier New" charset="0"/>
              <a:cs typeface="+mn-cs"/>
            </a:endParaRPr>
          </a:p>
          <a:p>
            <a:pPr algn="just">
              <a:defRPr/>
            </a:pPr>
            <a:r>
              <a:rPr lang="en-US">
                <a:cs typeface="Times New Roman" charset="0"/>
              </a:rPr>
              <a:t>through</a:t>
            </a:r>
            <a:endParaRPr lang="en-US" sz="2000">
              <a:cs typeface="+mn-cs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cs typeface="Times New Roman" charset="0"/>
              </a:rPr>
              <a:t>11001000 00010111 00011111 11111111  </a:t>
            </a:r>
          </a:p>
          <a:p>
            <a:pPr algn="just">
              <a:defRPr/>
            </a:pPr>
            <a:endParaRPr lang="en-US">
              <a:latin typeface="Comic Sans MS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cs typeface="Times New Roman" charset="0"/>
              </a:rPr>
              <a:t>otherwise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53138" y="1430338"/>
            <a:ext cx="15557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>
                <a:cs typeface="Times New Roman" charset="0"/>
              </a:rPr>
              <a:t>Link Interface</a:t>
            </a:r>
          </a:p>
          <a:p>
            <a:pPr algn="just">
              <a:defRPr/>
            </a:pPr>
            <a:endParaRPr lang="en-US">
              <a:cs typeface="Times New Roman" charset="0"/>
            </a:endParaRPr>
          </a:p>
          <a:p>
            <a:pPr algn="just">
              <a:defRPr/>
            </a:pPr>
            <a:endParaRPr lang="en-US" u="sng">
              <a:cs typeface="Times New Roman" charset="0"/>
            </a:endParaRPr>
          </a:p>
          <a:p>
            <a:pPr algn="just">
              <a:defRPr/>
            </a:pPr>
            <a:r>
              <a:rPr lang="en-US">
                <a:cs typeface="Times New Roman" charset="0"/>
              </a:rPr>
              <a:t>0</a:t>
            </a:r>
          </a:p>
          <a:p>
            <a:pPr algn="just">
              <a:defRPr/>
            </a:pPr>
            <a:endParaRPr lang="en-US">
              <a:cs typeface="Times New Roman" charset="0"/>
            </a:endParaRPr>
          </a:p>
          <a:p>
            <a:pPr algn="just">
              <a:defRPr/>
            </a:pPr>
            <a:endParaRPr lang="en-US">
              <a:cs typeface="Times New Roman" charset="0"/>
            </a:endParaRPr>
          </a:p>
          <a:p>
            <a:pPr algn="just">
              <a:defRPr/>
            </a:pPr>
            <a:endParaRPr lang="en-US">
              <a:cs typeface="Times New Roman" charset="0"/>
            </a:endParaRPr>
          </a:p>
          <a:p>
            <a:pPr algn="just">
              <a:defRPr/>
            </a:pPr>
            <a:r>
              <a:rPr lang="en-US">
                <a:cs typeface="Times New Roman" charset="0"/>
              </a:rPr>
              <a:t>1</a:t>
            </a:r>
          </a:p>
          <a:p>
            <a:pPr algn="just">
              <a:defRPr/>
            </a:pPr>
            <a:endParaRPr lang="en-US">
              <a:cs typeface="Times New Roman" charset="0"/>
            </a:endParaRPr>
          </a:p>
          <a:p>
            <a:pPr algn="just">
              <a:defRPr/>
            </a:pPr>
            <a:endParaRPr lang="en-US">
              <a:cs typeface="Times New Roman" charset="0"/>
            </a:endParaRPr>
          </a:p>
          <a:p>
            <a:pPr algn="just">
              <a:defRPr/>
            </a:pPr>
            <a:endParaRPr lang="en-US">
              <a:cs typeface="Times New Roman" charset="0"/>
            </a:endParaRPr>
          </a:p>
          <a:p>
            <a:pPr algn="just">
              <a:defRPr/>
            </a:pPr>
            <a:r>
              <a:rPr lang="en-US">
                <a:cs typeface="Times New Roman" charset="0"/>
              </a:rPr>
              <a:t>2</a:t>
            </a:r>
          </a:p>
          <a:p>
            <a:pPr algn="just">
              <a:defRPr/>
            </a:pPr>
            <a:endParaRPr lang="en-US">
              <a:cs typeface="Times New Roman" charset="0"/>
            </a:endParaRPr>
          </a:p>
          <a:p>
            <a:pPr algn="just">
              <a:defRPr/>
            </a:pPr>
            <a:endParaRPr lang="en-US">
              <a:cs typeface="Times New Roman" charset="0"/>
            </a:endParaRPr>
          </a:p>
          <a:p>
            <a:pPr algn="just">
              <a:defRPr/>
            </a:pPr>
            <a:r>
              <a:rPr lang="en-US">
                <a:cs typeface="Times New Roman" charset="0"/>
              </a:rPr>
              <a:t>3  </a:t>
            </a:r>
            <a:endParaRPr lang="en-US" sz="2000">
              <a:cs typeface="+mn-cs"/>
            </a:endParaRPr>
          </a:p>
          <a:p>
            <a:pPr algn="just">
              <a:defRPr/>
            </a:pPr>
            <a:endParaRPr lang="en-US" b="1">
              <a:cs typeface="Times New Roman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625475" y="187325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52463" y="292893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46113" y="405130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39763" y="5173663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5929313" y="1277938"/>
            <a:ext cx="0" cy="451485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65150" y="6007100"/>
            <a:ext cx="708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smtClean="0">
                <a:latin typeface="Gill Sans MT" charset="0"/>
                <a:cs typeface="+mn-cs"/>
              </a:rPr>
              <a:t> but what happens if ranges don</a:t>
            </a:r>
            <a:r>
              <a:rPr lang="ja-JP" altLang="en-US" sz="2400" smtClean="0">
                <a:latin typeface="Gill Sans MT" charset="0"/>
                <a:cs typeface="+mn-cs"/>
              </a:rPr>
              <a:t>’</a:t>
            </a:r>
            <a:r>
              <a:rPr lang="en-US" sz="2400" smtClean="0">
                <a:latin typeface="Gill Sans MT" charset="0"/>
                <a:cs typeface="+mn-cs"/>
              </a:rPr>
              <a:t>t divide up so nicely? </a:t>
            </a:r>
          </a:p>
        </p:txBody>
      </p:sp>
      <p:pic>
        <p:nvPicPr>
          <p:cNvPr id="33804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6378575" cy="8636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Datagram forwarding 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34395FC7-6D71-DB40-AFA3-7AA4C37F42C5}" type="slidenum">
              <a:rPr lang="en-US" smtClean="0">
                <a:latin typeface="Tahoma" charset="0"/>
              </a:rPr>
              <a:pPr>
                <a:defRPr/>
              </a:pPr>
              <a:t>19</a:t>
            </a:fld>
            <a:endParaRPr lang="en-US" smtClean="0">
              <a:latin typeface="Tahoma" charset="0"/>
            </a:endParaRPr>
          </a:p>
        </p:txBody>
      </p:sp>
      <p:pic>
        <p:nvPicPr>
          <p:cNvPr id="34819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62" name="Rectangle 18"/>
          <p:cNvSpPr>
            <a:spLocks noChangeArrowheads="1"/>
          </p:cNvSpPr>
          <p:nvPr/>
        </p:nvSpPr>
        <p:spPr bwMode="auto">
          <a:xfrm>
            <a:off x="4276725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4283075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95250"/>
            <a:ext cx="7772400" cy="909638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Longest prefix matching</a:t>
            </a: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1065213" y="2989263"/>
            <a:ext cx="523557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>
                <a:cs typeface="Times New Roman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Courier New" charset="0"/>
                <a:cs typeface="Times New Roman" charset="0"/>
              </a:rPr>
              <a:t>11001000 00010111 00010*** ********* </a:t>
            </a:r>
            <a:endParaRPr lang="en-US" sz="2000">
              <a:latin typeface="Courier New" charset="0"/>
              <a:cs typeface="+mn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Courier New" charset="0"/>
                <a:cs typeface="Times New Roman" charset="0"/>
              </a:rPr>
              <a:t>11001000 00010111 00011000 *********</a:t>
            </a:r>
            <a:endParaRPr lang="en-US" sz="2000">
              <a:latin typeface="Courier New" charset="0"/>
              <a:cs typeface="+mn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Courier New" charset="0"/>
                <a:cs typeface="Times New Roman" charset="0"/>
              </a:rPr>
              <a:t>11001000 00010111 00011*** *********</a:t>
            </a:r>
            <a:endParaRPr lang="en-US" sz="2000">
              <a:latin typeface="Comic Sans MS" charset="0"/>
              <a:cs typeface="+mn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>
                <a:cs typeface="Times New Roman" charset="0"/>
              </a:rPr>
              <a:t>otherwise  </a:t>
            </a:r>
            <a:r>
              <a:rPr lang="en-US">
                <a:latin typeface="Times" charset="0"/>
                <a:cs typeface="Times New Roman" charset="0"/>
              </a:rPr>
              <a:t>           </a:t>
            </a:r>
          </a:p>
        </p:txBody>
      </p:sp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DA: 11001000  00010111  00011000  10101010</a:t>
            </a:r>
            <a:r>
              <a:rPr lang="en-US"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000099"/>
                </a:solidFill>
                <a:cs typeface="+mn-cs"/>
              </a:rPr>
              <a:t>examples:</a:t>
            </a:r>
          </a:p>
        </p:txBody>
      </p: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983639" y="5641975"/>
            <a:ext cx="513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cs typeface="+mn-cs"/>
              </a:rPr>
              <a:t>DA: 11001000  00010111  00010110  10100001 </a:t>
            </a: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Gill Sans MT" charset="0"/>
                <a:cs typeface="+mn-cs"/>
              </a:rPr>
              <a:t>which interface?</a:t>
            </a: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Gill Sans MT" charset="0"/>
                <a:cs typeface="+mn-cs"/>
              </a:rPr>
              <a:t>which interface?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800" smtClean="0">
                <a:latin typeface="Gill Sans MT" charset="0"/>
                <a:cs typeface="+mn-cs"/>
              </a:rPr>
              <a:t>when looking for forwarding table entry for given destination address, use </a:t>
            </a:r>
            <a:r>
              <a:rPr lang="en-US" sz="2800" i="1" smtClean="0">
                <a:solidFill>
                  <a:srgbClr val="000099"/>
                </a:solidFill>
                <a:latin typeface="Gill Sans MT" charset="0"/>
                <a:cs typeface="+mn-cs"/>
              </a:rPr>
              <a:t>longest</a:t>
            </a:r>
            <a:r>
              <a:rPr lang="en-US" sz="2800" smtClean="0">
                <a:latin typeface="Gill Sans MT" charset="0"/>
                <a:cs typeface="+mn-cs"/>
              </a:rPr>
              <a:t> address prefix that matches destination address.</a:t>
            </a:r>
          </a:p>
        </p:txBody>
      </p:sp>
      <p:sp>
        <p:nvSpPr>
          <p:cNvPr id="19472" name="Text Box 22"/>
          <p:cNvSpPr txBox="1">
            <a:spLocks noChangeArrowheads="1"/>
          </p:cNvSpPr>
          <p:nvPr/>
        </p:nvSpPr>
        <p:spPr bwMode="auto">
          <a:xfrm>
            <a:off x="558800" y="1036638"/>
            <a:ext cx="3282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1" smtClean="0">
                <a:solidFill>
                  <a:srgbClr val="CC0000"/>
                </a:solidFill>
                <a:latin typeface="Gill Sans MT" charset="0"/>
                <a:cs typeface="+mn-cs"/>
              </a:rPr>
              <a:t>longest prefix matching</a:t>
            </a:r>
          </a:p>
        </p:txBody>
      </p:sp>
      <p:sp>
        <p:nvSpPr>
          <p:cNvPr id="19473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74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75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76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77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78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79" name="Text Box 30"/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mtClean="0">
                <a:cs typeface="+mn-cs"/>
              </a:rPr>
              <a:t>Link interface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>
                <a:cs typeface="+mn-cs"/>
              </a:rPr>
              <a:t>0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>
                <a:cs typeface="+mn-cs"/>
              </a:rPr>
              <a:t>1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>
                <a:cs typeface="+mn-cs"/>
              </a:rPr>
              <a:t>2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CC1F2C6F-B729-D043-AD33-0586B8E4D374}" type="slidenum">
              <a:rPr lang="en-US" smtClean="0">
                <a:latin typeface="Tahoma" charset="0"/>
              </a:rPr>
              <a:pPr>
                <a:defRPr/>
              </a:pPr>
              <a:t>2</a:t>
            </a:fld>
            <a:endParaRPr lang="en-US" smtClean="0">
              <a:latin typeface="Tahoma" charset="0"/>
            </a:endParaRPr>
          </a:p>
        </p:txBody>
      </p:sp>
      <p:pic>
        <p:nvPicPr>
          <p:cNvPr id="17411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Chapter 4: network layer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latin typeface="Gill Sans MT" charset="0"/>
                <a:cs typeface="+mn-cs"/>
              </a:rPr>
              <a:t>chapter goals:</a:t>
            </a:r>
            <a:r>
              <a:rPr lang="en-US" sz="320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understand principles behind network layer services: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network layer service models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forwarding versus routing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how a router works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routing (path selection)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broadcast, multicast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instantiation, implementation in the Internet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C9061C88-8856-C44D-870D-C1D6D1DA5A0D}" type="slidenum">
              <a:rPr lang="en-US" smtClean="0">
                <a:latin typeface="Tahoma" charset="0"/>
              </a:rPr>
              <a:pPr>
                <a:defRPr/>
              </a:pPr>
              <a:t>20</a:t>
            </a:fld>
            <a:endParaRPr lang="en-US" smtClean="0">
              <a:latin typeface="Tahoma" charset="0"/>
            </a:endParaRPr>
          </a:p>
        </p:txBody>
      </p:sp>
      <p:pic>
        <p:nvPicPr>
          <p:cNvPr id="3584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4932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39700"/>
            <a:ext cx="832485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Datagram or VC network: why?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1298575"/>
            <a:ext cx="40290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Internet (datagram)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data exchange among computers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>
                <a:latin typeface="Gill Sans MT" charset="0"/>
              </a:rPr>
              <a:t>elastic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>
                <a:latin typeface="Gill Sans MT" charset="0"/>
              </a:rPr>
              <a:t> service, no strict timing req.</a:t>
            </a:r>
            <a:r>
              <a:rPr lang="en-US">
                <a:latin typeface="Gill Sans MT" charset="0"/>
              </a:rPr>
              <a:t> 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many link types 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different characteristics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uniform service difficult</a:t>
            </a:r>
          </a:p>
          <a:p>
            <a:pPr>
              <a:defRPr/>
            </a:pP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>
                <a:latin typeface="Gill Sans MT" charset="0"/>
                <a:cs typeface="+mn-cs"/>
              </a:rPr>
              <a:t>smart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>
                <a:latin typeface="Gill Sans MT" charset="0"/>
                <a:cs typeface="+mn-cs"/>
              </a:rPr>
              <a:t> end systems (computers)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can adapt, perform control, error recovery</a:t>
            </a:r>
          </a:p>
          <a:p>
            <a:pPr lvl="1">
              <a:defRPr/>
            </a:pPr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simple inside network, complexity at </a:t>
            </a:r>
            <a:r>
              <a:rPr lang="ja-JP" altLang="en-US" sz="2000" b="1" i="1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edge</a:t>
            </a:r>
            <a:r>
              <a:rPr lang="ja-JP" altLang="en-US" sz="2000" b="1" i="1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sz="2000" b="1" i="1">
              <a:solidFill>
                <a:srgbClr val="CC0000"/>
              </a:solidFill>
              <a:latin typeface="Gill Sans MT" charset="0"/>
            </a:endParaRPr>
          </a:p>
          <a:p>
            <a:pPr>
              <a:defRPr/>
            </a:pPr>
            <a:endParaRPr lang="en-US" sz="2400" b="1" i="1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204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2513" y="1330325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ATM (VC)</a:t>
            </a:r>
          </a:p>
          <a:p>
            <a:pPr>
              <a:lnSpc>
                <a:spcPct val="75000"/>
              </a:lnSpc>
              <a:defRPr/>
            </a:pPr>
            <a:r>
              <a:rPr lang="en-US" sz="2400">
                <a:latin typeface="Gill Sans MT" charset="0"/>
                <a:cs typeface="+mn-cs"/>
              </a:rPr>
              <a:t>evolved from telephony</a:t>
            </a:r>
          </a:p>
          <a:p>
            <a:pPr>
              <a:lnSpc>
                <a:spcPct val="75000"/>
              </a:lnSpc>
              <a:defRPr/>
            </a:pPr>
            <a:r>
              <a:rPr lang="en-US" sz="2400">
                <a:latin typeface="Gill Sans MT" charset="0"/>
                <a:cs typeface="+mn-cs"/>
              </a:rPr>
              <a:t>human conversation: 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>
                <a:latin typeface="Gill Sans MT" charset="0"/>
              </a:rPr>
              <a:t>strict timing, reliability requirements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>
                <a:latin typeface="Gill Sans MT" charset="0"/>
              </a:rPr>
              <a:t>need for guaranteed service</a:t>
            </a:r>
          </a:p>
          <a:p>
            <a:pPr>
              <a:lnSpc>
                <a:spcPct val="75000"/>
              </a:lnSpc>
              <a:defRPr/>
            </a:pP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>
                <a:latin typeface="Gill Sans MT" charset="0"/>
                <a:cs typeface="+mn-cs"/>
              </a:rPr>
              <a:t>dumb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>
                <a:latin typeface="Gill Sans MT" charset="0"/>
                <a:cs typeface="+mn-cs"/>
              </a:rPr>
              <a:t> end systems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>
                <a:latin typeface="Gill Sans MT" charset="0"/>
              </a:rPr>
              <a:t>telephones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complexity inside network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68976477-5988-7E4D-B5FF-E358C60FE806}" type="slidenum">
              <a:rPr lang="en-US" smtClean="0">
                <a:latin typeface="Tahoma" charset="0"/>
              </a:rPr>
              <a:pPr>
                <a:defRPr/>
              </a:pPr>
              <a:t>21</a:t>
            </a:fld>
            <a:endParaRPr lang="en-US" smtClean="0">
              <a:latin typeface="Tahoma" charset="0"/>
            </a:endParaRPr>
          </a:p>
        </p:txBody>
      </p:sp>
      <p:pic>
        <p:nvPicPr>
          <p:cNvPr id="36867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4.1 introduction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4.2 virtual circuit and datagram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4.3 what</a:t>
            </a:r>
            <a:r>
              <a:rPr lang="ja-JP" altLang="en-US" sz="2400">
                <a:solidFill>
                  <a:srgbClr val="CC0000"/>
                </a:solidFill>
                <a:latin typeface="Gill Sans MT" charset="0"/>
                <a:cs typeface="+mn-cs"/>
              </a:rPr>
              <a:t>’</a:t>
            </a: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s inside a router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4.4 IP: Internet Protocol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datagram format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IPv4 addressing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ICMP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IPv6</a:t>
            </a:r>
          </a:p>
        </p:txBody>
      </p:sp>
      <p:sp>
        <p:nvSpPr>
          <p:cNvPr id="2151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4.5 routing algorithms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link state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distance vector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4.6 routing in the Internet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RIP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OSPF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4.7 broadcast and multicast routing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3687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96F691B-D361-1842-8966-ECD53255412B}" type="slidenum">
              <a:rPr lang="en-US" smtClean="0">
                <a:latin typeface="Tahoma" charset="0"/>
              </a:rPr>
              <a:pPr>
                <a:defRPr/>
              </a:pPr>
              <a:t>22</a:t>
            </a:fld>
            <a:endParaRPr lang="en-US" smtClean="0">
              <a:latin typeface="Tahoma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Router architecture overview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052513"/>
            <a:ext cx="8126412" cy="914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key router functions:</a:t>
            </a:r>
            <a:r>
              <a:rPr lang="en-US" sz="18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run routing algorithms/protocol (RIP, OSPF, BGP)</a:t>
            </a:r>
          </a:p>
          <a:p>
            <a:pPr>
              <a:defRPr/>
            </a:pPr>
            <a:r>
              <a:rPr lang="en-US" sz="2400" i="1" dirty="0">
                <a:latin typeface="Gill Sans MT" charset="0"/>
                <a:cs typeface="+mn-cs"/>
              </a:rPr>
              <a:t>forwarding </a:t>
            </a:r>
            <a:r>
              <a:rPr lang="en-US" sz="2400" dirty="0">
                <a:latin typeface="Gill Sans MT" charset="0"/>
                <a:cs typeface="+mn-cs"/>
              </a:rPr>
              <a:t>datagrams from incoming to outgoing link</a:t>
            </a:r>
          </a:p>
        </p:txBody>
      </p:sp>
      <p:grpSp>
        <p:nvGrpSpPr>
          <p:cNvPr id="37893" name="Group 60"/>
          <p:cNvGrpSpPr>
            <a:grpSpLocks/>
          </p:cNvGrpSpPr>
          <p:nvPr/>
        </p:nvGrpSpPr>
        <p:grpSpPr bwMode="auto">
          <a:xfrm>
            <a:off x="2787650" y="3646488"/>
            <a:ext cx="1609725" cy="2343150"/>
            <a:chOff x="2418" y="1882"/>
            <a:chExt cx="1014" cy="1476"/>
          </a:xfrm>
        </p:grpSpPr>
        <p:sp>
          <p:nvSpPr>
            <p:cNvPr id="22580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81" name="Text Box 48"/>
            <p:cNvSpPr txBox="1">
              <a:spLocks noChangeArrowheads="1"/>
            </p:cNvSpPr>
            <p:nvPr/>
          </p:nvSpPr>
          <p:spPr bwMode="auto">
            <a:xfrm>
              <a:off x="2533" y="2418"/>
              <a:ext cx="779" cy="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dirty="0" smtClean="0">
                  <a:cs typeface="+mn-cs"/>
                </a:rPr>
                <a:t>high-seed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dirty="0" smtClean="0">
                  <a:cs typeface="+mn-cs"/>
                </a:rPr>
                <a:t>switching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dirty="0" smtClean="0">
                  <a:cs typeface="+mn-cs"/>
                </a:rPr>
                <a:t>fabric</a:t>
              </a:r>
            </a:p>
          </p:txBody>
        </p:sp>
      </p:grpSp>
      <p:sp>
        <p:nvSpPr>
          <p:cNvPr id="22577" name="Rectangle 46"/>
          <p:cNvSpPr>
            <a:spLocks noChangeArrowheads="1"/>
          </p:cNvSpPr>
          <p:nvPr/>
        </p:nvSpPr>
        <p:spPr bwMode="auto">
          <a:xfrm>
            <a:off x="2805113" y="2684463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78" name="Text Box 47"/>
          <p:cNvSpPr txBox="1">
            <a:spLocks noChangeArrowheads="1"/>
          </p:cNvSpPr>
          <p:nvPr/>
        </p:nvSpPr>
        <p:spPr bwMode="auto">
          <a:xfrm>
            <a:off x="2982913" y="2725738"/>
            <a:ext cx="11874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mtClean="0">
                <a:cs typeface="+mn-cs"/>
              </a:rPr>
              <a:t>routing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mtClean="0">
                <a:cs typeface="+mn-cs"/>
              </a:rPr>
              <a:t>processor</a:t>
            </a:r>
          </a:p>
        </p:txBody>
      </p:sp>
      <p:sp>
        <p:nvSpPr>
          <p:cNvPr id="22579" name="Line 50"/>
          <p:cNvSpPr>
            <a:spLocks noChangeShapeType="1"/>
          </p:cNvSpPr>
          <p:nvPr/>
        </p:nvSpPr>
        <p:spPr bwMode="auto">
          <a:xfrm>
            <a:off x="3533775" y="3203575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7897" name="Group 17"/>
          <p:cNvGrpSpPr>
            <a:grpSpLocks/>
          </p:cNvGrpSpPr>
          <p:nvPr/>
        </p:nvGrpSpPr>
        <p:grpSpPr bwMode="auto">
          <a:xfrm>
            <a:off x="744538" y="3660775"/>
            <a:ext cx="2033587" cy="566738"/>
            <a:chOff x="930" y="1989"/>
            <a:chExt cx="1482" cy="357"/>
          </a:xfrm>
        </p:grpSpPr>
        <p:sp>
          <p:nvSpPr>
            <p:cNvPr id="22572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73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74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75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76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7898" name="Group 18"/>
          <p:cNvGrpSpPr>
            <a:grpSpLocks/>
          </p:cNvGrpSpPr>
          <p:nvPr/>
        </p:nvGrpSpPr>
        <p:grpSpPr bwMode="auto">
          <a:xfrm>
            <a:off x="733425" y="5399088"/>
            <a:ext cx="2058988" cy="566737"/>
            <a:chOff x="930" y="1989"/>
            <a:chExt cx="1482" cy="357"/>
          </a:xfrm>
        </p:grpSpPr>
        <p:sp>
          <p:nvSpPr>
            <p:cNvPr id="22567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68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69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70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71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7899" name="Group 29"/>
          <p:cNvGrpSpPr>
            <a:grpSpLocks/>
          </p:cNvGrpSpPr>
          <p:nvPr/>
        </p:nvGrpSpPr>
        <p:grpSpPr bwMode="auto">
          <a:xfrm rot="2656396">
            <a:off x="1363663" y="4551363"/>
            <a:ext cx="546100" cy="546100"/>
            <a:chOff x="354" y="2715"/>
            <a:chExt cx="344" cy="344"/>
          </a:xfrm>
        </p:grpSpPr>
        <p:sp>
          <p:nvSpPr>
            <p:cNvPr id="22563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64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65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66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62" name="Text Box 57"/>
          <p:cNvSpPr txBox="1">
            <a:spLocks noChangeArrowheads="1"/>
          </p:cNvSpPr>
          <p:nvPr/>
        </p:nvSpPr>
        <p:spPr bwMode="auto">
          <a:xfrm>
            <a:off x="639763" y="60452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cs typeface="+mn-cs"/>
              </a:rPr>
              <a:t>router input ports</a:t>
            </a:r>
          </a:p>
        </p:txBody>
      </p:sp>
      <p:grpSp>
        <p:nvGrpSpPr>
          <p:cNvPr id="37901" name="Group 37"/>
          <p:cNvGrpSpPr>
            <a:grpSpLocks/>
          </p:cNvGrpSpPr>
          <p:nvPr/>
        </p:nvGrpSpPr>
        <p:grpSpPr bwMode="auto">
          <a:xfrm>
            <a:off x="4344988" y="3665538"/>
            <a:ext cx="1957387" cy="566737"/>
            <a:chOff x="-51" y="2454"/>
            <a:chExt cx="1482" cy="357"/>
          </a:xfrm>
        </p:grpSpPr>
        <p:grpSp>
          <p:nvGrpSpPr>
            <p:cNvPr id="37923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22555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56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57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58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54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7902" name="Group 38"/>
          <p:cNvGrpSpPr>
            <a:grpSpLocks/>
          </p:cNvGrpSpPr>
          <p:nvPr/>
        </p:nvGrpSpPr>
        <p:grpSpPr bwMode="auto">
          <a:xfrm>
            <a:off x="4364038" y="5399088"/>
            <a:ext cx="2011362" cy="566737"/>
            <a:chOff x="-51" y="2454"/>
            <a:chExt cx="1482" cy="357"/>
          </a:xfrm>
        </p:grpSpPr>
        <p:grpSp>
          <p:nvGrpSpPr>
            <p:cNvPr id="37917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22549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50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51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52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8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7903" name="Group 51"/>
          <p:cNvGrpSpPr>
            <a:grpSpLocks/>
          </p:cNvGrpSpPr>
          <p:nvPr/>
        </p:nvGrpSpPr>
        <p:grpSpPr bwMode="auto">
          <a:xfrm rot="2656396">
            <a:off x="5230813" y="4541838"/>
            <a:ext cx="546100" cy="546100"/>
            <a:chOff x="354" y="2715"/>
            <a:chExt cx="344" cy="344"/>
          </a:xfrm>
        </p:grpSpPr>
        <p:sp>
          <p:nvSpPr>
            <p:cNvPr id="22543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44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45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46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42" name="Text Box 58"/>
          <p:cNvSpPr txBox="1">
            <a:spLocks noChangeArrowheads="1"/>
          </p:cNvSpPr>
          <p:nvPr/>
        </p:nvSpPr>
        <p:spPr bwMode="auto">
          <a:xfrm>
            <a:off x="4664075" y="6086475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cs typeface="+mn-cs"/>
              </a:rPr>
              <a:t>router output ports</a:t>
            </a:r>
          </a:p>
        </p:txBody>
      </p:sp>
      <p:pic>
        <p:nvPicPr>
          <p:cNvPr id="37905" name="Picture 6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801688"/>
            <a:ext cx="63531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33425" y="3455988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88163" y="3492500"/>
            <a:ext cx="1938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forwarding data plane  (hardware)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2825750"/>
            <a:ext cx="2449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/>
              <a:t>routing, management</a:t>
            </a:r>
          </a:p>
          <a:p>
            <a:pPr algn="r"/>
            <a:r>
              <a:rPr lang="en-US" sz="1600"/>
              <a:t>control plane (software)</a:t>
            </a:r>
          </a:p>
        </p:txBody>
      </p:sp>
      <p:sp>
        <p:nvSpPr>
          <p:cNvPr id="37909" name="Freeform 10"/>
          <p:cNvSpPr>
            <a:spLocks/>
          </p:cNvSpPr>
          <p:nvPr/>
        </p:nvSpPr>
        <p:spPr bwMode="auto">
          <a:xfrm>
            <a:off x="2198688" y="2979738"/>
            <a:ext cx="512762" cy="73025"/>
          </a:xfrm>
          <a:custGeom>
            <a:avLst/>
            <a:gdLst>
              <a:gd name="T0" fmla="*/ 488344 w 512919"/>
              <a:gd name="T1" fmla="*/ 73025 h 73266"/>
              <a:gd name="T2" fmla="*/ 512762 w 512919"/>
              <a:gd name="T3" fmla="*/ 0 h 73266"/>
              <a:gd name="T4" fmla="*/ 146503 w 512919"/>
              <a:gd name="T5" fmla="*/ 12171 h 73266"/>
              <a:gd name="T6" fmla="*/ 97669 w 512919"/>
              <a:gd name="T7" fmla="*/ 24342 h 73266"/>
              <a:gd name="T8" fmla="*/ 0 w 512919"/>
              <a:gd name="T9" fmla="*/ 12171 h 73266"/>
              <a:gd name="T10" fmla="*/ 0 w 512919"/>
              <a:gd name="T11" fmla="*/ 12171 h 73266"/>
              <a:gd name="T12" fmla="*/ 512762 w 512919"/>
              <a:gd name="T13" fmla="*/ 12171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10" name="Freeform 11"/>
          <p:cNvSpPr>
            <a:spLocks/>
          </p:cNvSpPr>
          <p:nvPr/>
        </p:nvSpPr>
        <p:spPr bwMode="auto">
          <a:xfrm>
            <a:off x="-144463" y="647700"/>
            <a:ext cx="8802688" cy="2197100"/>
          </a:xfrm>
          <a:custGeom>
            <a:avLst/>
            <a:gdLst>
              <a:gd name="T0" fmla="*/ 8253140 w 8802811"/>
              <a:gd name="T1" fmla="*/ 0 h 2197979"/>
              <a:gd name="T2" fmla="*/ 8289776 w 8802811"/>
              <a:gd name="T3" fmla="*/ 353977 h 2197979"/>
              <a:gd name="T4" fmla="*/ 8301988 w 8802811"/>
              <a:gd name="T5" fmla="*/ 988694 h 2197979"/>
              <a:gd name="T6" fmla="*/ 8314201 w 8802811"/>
              <a:gd name="T7" fmla="*/ 1208405 h 2197979"/>
              <a:gd name="T8" fmla="*/ 8338624 w 8802811"/>
              <a:gd name="T9" fmla="*/ 1379290 h 2197979"/>
              <a:gd name="T10" fmla="*/ 8314201 w 8802811"/>
              <a:gd name="T11" fmla="*/ 1306053 h 2197979"/>
              <a:gd name="T12" fmla="*/ 8301988 w 8802811"/>
              <a:gd name="T13" fmla="*/ 1220611 h 2197979"/>
              <a:gd name="T14" fmla="*/ 8289776 w 8802811"/>
              <a:gd name="T15" fmla="*/ 1171786 h 2197979"/>
              <a:gd name="T16" fmla="*/ 8253140 w 8802811"/>
              <a:gd name="T17" fmla="*/ 988694 h 2197979"/>
              <a:gd name="T18" fmla="*/ 8240928 w 8802811"/>
              <a:gd name="T19" fmla="*/ 854427 h 2197979"/>
              <a:gd name="T20" fmla="*/ 8216503 w 8802811"/>
              <a:gd name="T21" fmla="*/ 683542 h 2197979"/>
              <a:gd name="T22" fmla="*/ 8204291 w 8802811"/>
              <a:gd name="T23" fmla="*/ 549274 h 2197979"/>
              <a:gd name="T24" fmla="*/ 8179867 w 8802811"/>
              <a:gd name="T25" fmla="*/ 549274 h 2197979"/>
              <a:gd name="T26" fmla="*/ 8179867 w 8802811"/>
              <a:gd name="T27" fmla="*/ 549274 h 2197979"/>
              <a:gd name="T28" fmla="*/ 8411898 w 8802811"/>
              <a:gd name="T29" fmla="*/ 622511 h 2197979"/>
              <a:gd name="T30" fmla="*/ 8472959 w 8802811"/>
              <a:gd name="T31" fmla="*/ 683542 h 2197979"/>
              <a:gd name="T32" fmla="*/ 8558444 w 8802811"/>
              <a:gd name="T33" fmla="*/ 793397 h 2197979"/>
              <a:gd name="T34" fmla="*/ 8582869 w 8802811"/>
              <a:gd name="T35" fmla="*/ 866633 h 2197979"/>
              <a:gd name="T36" fmla="*/ 8619506 w 8802811"/>
              <a:gd name="T37" fmla="*/ 952076 h 2197979"/>
              <a:gd name="T38" fmla="*/ 8692779 w 8802811"/>
              <a:gd name="T39" fmla="*/ 1183992 h 2197979"/>
              <a:gd name="T40" fmla="*/ 8704990 w 8802811"/>
              <a:gd name="T41" fmla="*/ 1257229 h 2197979"/>
              <a:gd name="T42" fmla="*/ 8717202 w 8802811"/>
              <a:gd name="T43" fmla="*/ 1342672 h 2197979"/>
              <a:gd name="T44" fmla="*/ 8741627 w 8802811"/>
              <a:gd name="T45" fmla="*/ 1403702 h 2197979"/>
              <a:gd name="T46" fmla="*/ 8802688 w 8802811"/>
              <a:gd name="T47" fmla="*/ 1403702 h 2197979"/>
              <a:gd name="T48" fmla="*/ 8802688 w 8802811"/>
              <a:gd name="T49" fmla="*/ 1403702 h 2197979"/>
              <a:gd name="T50" fmla="*/ 8790476 w 8802811"/>
              <a:gd name="T51" fmla="*/ 1672237 h 2197979"/>
              <a:gd name="T52" fmla="*/ 8790476 w 8802811"/>
              <a:gd name="T53" fmla="*/ 1672237 h 2197979"/>
              <a:gd name="T54" fmla="*/ 8704990 w 8802811"/>
              <a:gd name="T55" fmla="*/ 1574588 h 2197979"/>
              <a:gd name="T56" fmla="*/ 8643929 w 8802811"/>
              <a:gd name="T57" fmla="*/ 1513557 h 2197979"/>
              <a:gd name="T58" fmla="*/ 8582869 w 8802811"/>
              <a:gd name="T59" fmla="*/ 1415909 h 2197979"/>
              <a:gd name="T60" fmla="*/ 8509595 w 8802811"/>
              <a:gd name="T61" fmla="*/ 1330466 h 2197979"/>
              <a:gd name="T62" fmla="*/ 8436322 w 8802811"/>
              <a:gd name="T63" fmla="*/ 1232817 h 2197979"/>
              <a:gd name="T64" fmla="*/ 8301988 w 8802811"/>
              <a:gd name="T65" fmla="*/ 1037519 h 2197979"/>
              <a:gd name="T66" fmla="*/ 8228715 w 8802811"/>
              <a:gd name="T67" fmla="*/ 915458 h 2197979"/>
              <a:gd name="T68" fmla="*/ 8216503 w 8802811"/>
              <a:gd name="T69" fmla="*/ 878839 h 2197979"/>
              <a:gd name="T70" fmla="*/ 8192079 w 8802811"/>
              <a:gd name="T71" fmla="*/ 842221 h 2197979"/>
              <a:gd name="T72" fmla="*/ 8179867 w 8802811"/>
              <a:gd name="T73" fmla="*/ 793397 h 2197979"/>
              <a:gd name="T74" fmla="*/ 8131017 w 8802811"/>
              <a:gd name="T75" fmla="*/ 720160 h 2197979"/>
              <a:gd name="T76" fmla="*/ 8118806 w 8802811"/>
              <a:gd name="T77" fmla="*/ 707954 h 2197979"/>
              <a:gd name="T78" fmla="*/ 8216503 w 8802811"/>
              <a:gd name="T79" fmla="*/ 781190 h 2197979"/>
              <a:gd name="T80" fmla="*/ 8253140 w 8802811"/>
              <a:gd name="T81" fmla="*/ 817809 h 2197979"/>
              <a:gd name="T82" fmla="*/ 8363049 w 8802811"/>
              <a:gd name="T83" fmla="*/ 915458 h 2197979"/>
              <a:gd name="T84" fmla="*/ 8436322 w 8802811"/>
              <a:gd name="T85" fmla="*/ 1013107 h 2197979"/>
              <a:gd name="T86" fmla="*/ 8472959 w 8802811"/>
              <a:gd name="T87" fmla="*/ 1049725 h 2197979"/>
              <a:gd name="T88" fmla="*/ 8460747 w 8802811"/>
              <a:gd name="T89" fmla="*/ 1037519 h 2197979"/>
              <a:gd name="T90" fmla="*/ 632737 w 8802811"/>
              <a:gd name="T91" fmla="*/ 2160482 h 2197979"/>
              <a:gd name="T92" fmla="*/ 1524227 w 8802811"/>
              <a:gd name="T93" fmla="*/ 2197100 h 2197979"/>
              <a:gd name="T94" fmla="*/ 1035740 w 8802811"/>
              <a:gd name="T95" fmla="*/ 2160482 h 2197979"/>
              <a:gd name="T96" fmla="*/ 547252 w 8802811"/>
              <a:gd name="T97" fmla="*/ 2111657 h 2197979"/>
              <a:gd name="T98" fmla="*/ 70977 w 8802811"/>
              <a:gd name="T99" fmla="*/ 2087245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4" name="Elbow Connector 13"/>
          <p:cNvCxnSpPr>
            <a:cxnSpLocks noChangeShapeType="1"/>
            <a:endCxn id="22570" idx="0"/>
          </p:cNvCxnSpPr>
          <p:nvPr/>
        </p:nvCxnSpPr>
        <p:spPr bwMode="auto">
          <a:xfrm rot="5400000">
            <a:off x="1215231" y="4042570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1675" y="2698750"/>
            <a:ext cx="2155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i="1"/>
              <a:t>forwarding tables computed,</a:t>
            </a:r>
          </a:p>
          <a:p>
            <a:r>
              <a:rPr lang="en-US" sz="1200" i="1"/>
              <a:t>pushed to input ports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438B37A6-AFFF-5649-8962-039B8F593EDF}" type="slidenum">
              <a:rPr lang="en-US" smtClean="0">
                <a:latin typeface="Tahoma" charset="0"/>
              </a:rPr>
              <a:pPr>
                <a:defRPr/>
              </a:pPr>
              <a:t>23</a:t>
            </a:fld>
            <a:endParaRPr lang="en-US" smtClean="0">
              <a:latin typeface="Tahoma" charset="0"/>
            </a:endParaRPr>
          </a:p>
        </p:txBody>
      </p:sp>
      <p:pic>
        <p:nvPicPr>
          <p:cNvPr id="38915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143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line</a:t>
            </a:r>
          </a:p>
          <a:p>
            <a:pPr algn="ctr">
              <a:defRPr/>
            </a:pPr>
            <a:r>
              <a:rPr lang="en-US">
                <a:cs typeface="+mn-cs"/>
              </a:rPr>
              <a:t>termination</a:t>
            </a:r>
          </a:p>
        </p:txBody>
      </p:sp>
      <p:sp>
        <p:nvSpPr>
          <p:cNvPr id="23559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0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1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2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3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4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5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>
                <a:cs typeface="+mn-cs"/>
              </a:rPr>
              <a:t>link 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cs typeface="+mn-cs"/>
              </a:rPr>
              <a:t>layer 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cs typeface="+mn-cs"/>
              </a:rPr>
              <a:t>protocol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cs typeface="+mn-cs"/>
              </a:rPr>
              <a:t>(receive)</a:t>
            </a:r>
          </a:p>
        </p:txBody>
      </p:sp>
      <p:sp>
        <p:nvSpPr>
          <p:cNvPr id="23566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cs typeface="+mn-cs"/>
              </a:rPr>
              <a:t>lookup,</a:t>
            </a:r>
          </a:p>
          <a:p>
            <a:pPr algn="ctr">
              <a:defRPr/>
            </a:pPr>
            <a:r>
              <a:rPr lang="en-US" smtClean="0">
                <a:cs typeface="+mn-cs"/>
              </a:rPr>
              <a:t>forwarding</a:t>
            </a:r>
          </a:p>
          <a:p>
            <a:pPr algn="ctr">
              <a:defRPr/>
            </a:pPr>
            <a:endParaRPr lang="en-US" smtClean="0">
              <a:cs typeface="+mn-cs"/>
            </a:endParaRPr>
          </a:p>
          <a:p>
            <a:pPr algn="ctr">
              <a:defRPr/>
            </a:pPr>
            <a:endParaRPr lang="en-US" smtClean="0">
              <a:cs typeface="+mn-cs"/>
            </a:endParaRPr>
          </a:p>
          <a:p>
            <a:pPr algn="ctr">
              <a:defRPr/>
            </a:pPr>
            <a:r>
              <a:rPr lang="en-US" smtClean="0">
                <a:cs typeface="+mn-cs"/>
              </a:rPr>
              <a:t>queueing</a:t>
            </a:r>
          </a:p>
        </p:txBody>
      </p:sp>
      <p:sp>
        <p:nvSpPr>
          <p:cNvPr id="23567" name="Rectangle 3"/>
          <p:cNvSpPr>
            <a:spLocks noGrp="1" noChangeArrowheads="1"/>
          </p:cNvSpPr>
          <p:nvPr>
            <p:ph type="title"/>
          </p:nvPr>
        </p:nvSpPr>
        <p:spPr>
          <a:xfrm>
            <a:off x="422275" y="293688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Input port functions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235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746500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decentralized switching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cs typeface="+mn-cs"/>
              </a:rPr>
              <a:t>: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>
                <a:latin typeface="Gill Sans MT" charset="0"/>
                <a:cs typeface="+mn-cs"/>
              </a:rPr>
              <a:t>given datagram </a:t>
            </a:r>
            <a:r>
              <a:rPr lang="en-US" sz="2200" dirty="0" err="1">
                <a:latin typeface="Gill Sans MT" charset="0"/>
                <a:cs typeface="+mn-cs"/>
              </a:rPr>
              <a:t>dest</a:t>
            </a:r>
            <a:r>
              <a:rPr lang="en-US" sz="2200" dirty="0">
                <a:latin typeface="Gill Sans MT" charset="0"/>
                <a:cs typeface="+mn-cs"/>
              </a:rPr>
              <a:t>., lookup output port using forwarding table in input port </a:t>
            </a:r>
            <a:r>
              <a:rPr lang="en-US" sz="2200" dirty="0" smtClean="0">
                <a:latin typeface="Gill Sans MT" charset="0"/>
                <a:cs typeface="+mn-cs"/>
              </a:rPr>
              <a:t>memory </a:t>
            </a:r>
            <a:r>
              <a:rPr lang="en-US" sz="2200" i="1" dirty="0" smtClean="0">
                <a:latin typeface="Gill Sans MT" charset="0"/>
                <a:cs typeface="+mn-cs"/>
              </a:rPr>
              <a:t>(“match plus action”)</a:t>
            </a:r>
            <a:endParaRPr lang="en-US" sz="2200" i="1" dirty="0">
              <a:latin typeface="Gill Sans MT" charset="0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200" dirty="0">
                <a:latin typeface="Gill Sans MT" charset="0"/>
                <a:cs typeface="+mn-cs"/>
              </a:rPr>
              <a:t>goal: complete input port processing at </a:t>
            </a:r>
            <a:r>
              <a:rPr lang="ja-JP" altLang="en-US" sz="2200" dirty="0">
                <a:latin typeface="Gill Sans MT" charset="0"/>
                <a:cs typeface="+mn-cs"/>
              </a:rPr>
              <a:t>‘</a:t>
            </a:r>
            <a:r>
              <a:rPr lang="en-US" sz="2200" dirty="0">
                <a:latin typeface="Gill Sans MT" charset="0"/>
                <a:cs typeface="+mn-cs"/>
              </a:rPr>
              <a:t>line speed</a:t>
            </a:r>
            <a:r>
              <a:rPr lang="ja-JP" altLang="en-US" sz="2200" dirty="0">
                <a:latin typeface="Gill Sans MT" charset="0"/>
                <a:cs typeface="+mn-cs"/>
              </a:rPr>
              <a:t>’</a:t>
            </a:r>
            <a:endParaRPr lang="en-US" sz="2200" dirty="0">
              <a:latin typeface="Gill Sans MT" charset="0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200" dirty="0">
                <a:latin typeface="Gill Sans MT" charset="0"/>
                <a:cs typeface="+mn-cs"/>
              </a:rPr>
              <a:t>queuing: if datagrams arrive faster than forwarding rate into switch fabric</a:t>
            </a:r>
          </a:p>
        </p:txBody>
      </p:sp>
      <p:sp>
        <p:nvSpPr>
          <p:cNvPr id="23569" name="Text Box 5"/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solidFill>
                  <a:srgbClr val="000099"/>
                </a:solidFill>
                <a:cs typeface="+mn-cs"/>
              </a:rPr>
              <a:t>physical layer: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bit-level reception</a:t>
            </a:r>
            <a:endParaRPr lang="en-US" smtClean="0">
              <a:cs typeface="+mn-cs"/>
            </a:endParaRPr>
          </a:p>
        </p:txBody>
      </p:sp>
      <p:sp>
        <p:nvSpPr>
          <p:cNvPr id="23570" name="Text Box 6"/>
          <p:cNvSpPr txBox="1">
            <a:spLocks noChangeArrowheads="1"/>
          </p:cNvSpPr>
          <p:nvPr/>
        </p:nvSpPr>
        <p:spPr bwMode="auto">
          <a:xfrm>
            <a:off x="569913" y="3783013"/>
            <a:ext cx="18208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solidFill>
                  <a:srgbClr val="000099"/>
                </a:solidFill>
                <a:cs typeface="+mn-cs"/>
              </a:rPr>
              <a:t>data link layer: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e.g., Ethernet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see chapter 5</a:t>
            </a:r>
            <a:endParaRPr lang="en-US" smtClean="0">
              <a:cs typeface="+mn-cs"/>
            </a:endParaRPr>
          </a:p>
        </p:txBody>
      </p:sp>
      <p:sp>
        <p:nvSpPr>
          <p:cNvPr id="23571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72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>
                <a:cs typeface="+mn-cs"/>
              </a:rPr>
              <a:t>switch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cs typeface="+mn-cs"/>
              </a:rPr>
              <a:t>fabric</a:t>
            </a:r>
          </a:p>
        </p:txBody>
      </p:sp>
      <p:grpSp>
        <p:nvGrpSpPr>
          <p:cNvPr id="38932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23577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578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579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580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581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582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583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584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585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574" name="Line 58"/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75" name="Line 59"/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76" name="Line 60"/>
          <p:cNvSpPr>
            <a:spLocks noChangeShapeType="1"/>
          </p:cNvSpPr>
          <p:nvPr/>
        </p:nvSpPr>
        <p:spPr bwMode="auto">
          <a:xfrm flipV="1">
            <a:off x="4910138" y="3070225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AC348F20-8B6B-ED42-BB37-49553CB8999F}" type="slidenum">
              <a:rPr lang="en-US" smtClean="0">
                <a:latin typeface="Tahoma" charset="0"/>
              </a:rPr>
              <a:pPr>
                <a:defRPr/>
              </a:pPr>
              <a:t>24</a:t>
            </a:fld>
            <a:endParaRPr lang="en-US" smtClean="0">
              <a:latin typeface="Tahoma" charset="0"/>
            </a:endParaRPr>
          </a:p>
        </p:txBody>
      </p:sp>
      <p:pic>
        <p:nvPicPr>
          <p:cNvPr id="39939" name="Picture 17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00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>
          <a:xfrm>
            <a:off x="441325" y="24765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Switching fabrics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1675" y="1177925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transfer packet from input buffer to appropriate output buffer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switching rate: rate at which packets can be </a:t>
            </a:r>
            <a:r>
              <a:rPr lang="en-US" dirty="0" err="1" smtClean="0">
                <a:latin typeface="Gill Sans MT" charset="0"/>
                <a:cs typeface="+mn-cs"/>
              </a:rPr>
              <a:t>transfered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from inputs to outputs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often measured as multiple of input/output line rate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 inputs: switching rate N times line rate desirable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three types of switching fabrics</a:t>
            </a:r>
          </a:p>
        </p:txBody>
      </p:sp>
      <p:grpSp>
        <p:nvGrpSpPr>
          <p:cNvPr id="39942" name="Group 30"/>
          <p:cNvGrpSpPr>
            <a:grpSpLocks/>
          </p:cNvGrpSpPr>
          <p:nvPr/>
        </p:nvGrpSpPr>
        <p:grpSpPr bwMode="auto">
          <a:xfrm>
            <a:off x="742950" y="4283075"/>
            <a:ext cx="890588" cy="215900"/>
            <a:chOff x="876" y="2800"/>
            <a:chExt cx="642" cy="175"/>
          </a:xfrm>
        </p:grpSpPr>
        <p:sp>
          <p:nvSpPr>
            <p:cNvPr id="24711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712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713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714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715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9943" name="Group 45"/>
          <p:cNvGrpSpPr>
            <a:grpSpLocks/>
          </p:cNvGrpSpPr>
          <p:nvPr/>
        </p:nvGrpSpPr>
        <p:grpSpPr bwMode="auto">
          <a:xfrm>
            <a:off x="719138" y="4678363"/>
            <a:ext cx="890587" cy="215900"/>
            <a:chOff x="876" y="2800"/>
            <a:chExt cx="642" cy="175"/>
          </a:xfrm>
        </p:grpSpPr>
        <p:sp>
          <p:nvSpPr>
            <p:cNvPr id="24706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707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708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709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710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9944" name="Group 51"/>
          <p:cNvGrpSpPr>
            <a:grpSpLocks/>
          </p:cNvGrpSpPr>
          <p:nvPr/>
        </p:nvGrpSpPr>
        <p:grpSpPr bwMode="auto">
          <a:xfrm>
            <a:off x="714375" y="5105400"/>
            <a:ext cx="890588" cy="215900"/>
            <a:chOff x="876" y="2800"/>
            <a:chExt cx="642" cy="175"/>
          </a:xfrm>
        </p:grpSpPr>
        <p:sp>
          <p:nvSpPr>
            <p:cNvPr id="24701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702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703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704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705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4586" name="Rectangle 57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9946" name="Group 64"/>
          <p:cNvGrpSpPr>
            <a:grpSpLocks/>
          </p:cNvGrpSpPr>
          <p:nvPr/>
        </p:nvGrpSpPr>
        <p:grpSpPr bwMode="auto">
          <a:xfrm>
            <a:off x="2311400" y="4281488"/>
            <a:ext cx="890588" cy="215900"/>
            <a:chOff x="455" y="3463"/>
            <a:chExt cx="561" cy="136"/>
          </a:xfrm>
        </p:grpSpPr>
        <p:sp>
          <p:nvSpPr>
            <p:cNvPr id="24696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97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98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99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700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9947" name="Group 65"/>
          <p:cNvGrpSpPr>
            <a:grpSpLocks/>
          </p:cNvGrpSpPr>
          <p:nvPr/>
        </p:nvGrpSpPr>
        <p:grpSpPr bwMode="auto">
          <a:xfrm>
            <a:off x="2316163" y="4673600"/>
            <a:ext cx="890587" cy="215900"/>
            <a:chOff x="455" y="3463"/>
            <a:chExt cx="561" cy="136"/>
          </a:xfrm>
        </p:grpSpPr>
        <p:sp>
          <p:nvSpPr>
            <p:cNvPr id="24691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92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93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94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95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9948" name="Group 71"/>
          <p:cNvGrpSpPr>
            <a:grpSpLocks/>
          </p:cNvGrpSpPr>
          <p:nvPr/>
        </p:nvGrpSpPr>
        <p:grpSpPr bwMode="auto">
          <a:xfrm>
            <a:off x="2311400" y="5100638"/>
            <a:ext cx="890588" cy="215900"/>
            <a:chOff x="455" y="3463"/>
            <a:chExt cx="561" cy="136"/>
          </a:xfrm>
        </p:grpSpPr>
        <p:sp>
          <p:nvSpPr>
            <p:cNvPr id="24686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87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88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89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90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4590" name="Text Box 78"/>
          <p:cNvSpPr txBox="1">
            <a:spLocks noChangeArrowheads="1"/>
          </p:cNvSpPr>
          <p:nvPr/>
        </p:nvSpPr>
        <p:spPr bwMode="auto">
          <a:xfrm>
            <a:off x="1435100" y="558641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memory</a:t>
            </a:r>
          </a:p>
        </p:txBody>
      </p:sp>
      <p:sp>
        <p:nvSpPr>
          <p:cNvPr id="24591" name="Text Box 79"/>
          <p:cNvSpPr txBox="1">
            <a:spLocks noChangeArrowheads="1"/>
          </p:cNvSpPr>
          <p:nvPr/>
        </p:nvSpPr>
        <p:spPr bwMode="auto">
          <a:xfrm>
            <a:off x="1533525" y="4518025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memory</a:t>
            </a:r>
          </a:p>
        </p:txBody>
      </p:sp>
      <p:grpSp>
        <p:nvGrpSpPr>
          <p:cNvPr id="39951" name="Group 80"/>
          <p:cNvGrpSpPr>
            <a:grpSpLocks/>
          </p:cNvGrpSpPr>
          <p:nvPr/>
        </p:nvGrpSpPr>
        <p:grpSpPr bwMode="auto">
          <a:xfrm>
            <a:off x="3648075" y="4267200"/>
            <a:ext cx="890588" cy="215900"/>
            <a:chOff x="876" y="2800"/>
            <a:chExt cx="642" cy="175"/>
          </a:xfrm>
        </p:grpSpPr>
        <p:sp>
          <p:nvSpPr>
            <p:cNvPr id="24681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82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83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84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85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9952" name="Group 86"/>
          <p:cNvGrpSpPr>
            <a:grpSpLocks/>
          </p:cNvGrpSpPr>
          <p:nvPr/>
        </p:nvGrpSpPr>
        <p:grpSpPr bwMode="auto">
          <a:xfrm>
            <a:off x="3646488" y="4662488"/>
            <a:ext cx="890587" cy="215900"/>
            <a:chOff x="876" y="2800"/>
            <a:chExt cx="642" cy="175"/>
          </a:xfrm>
        </p:grpSpPr>
        <p:sp>
          <p:nvSpPr>
            <p:cNvPr id="24676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77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78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79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80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9953" name="Group 92"/>
          <p:cNvGrpSpPr>
            <a:grpSpLocks/>
          </p:cNvGrpSpPr>
          <p:nvPr/>
        </p:nvGrpSpPr>
        <p:grpSpPr bwMode="auto">
          <a:xfrm>
            <a:off x="3641725" y="5089525"/>
            <a:ext cx="890588" cy="215900"/>
            <a:chOff x="876" y="2800"/>
            <a:chExt cx="642" cy="175"/>
          </a:xfrm>
        </p:grpSpPr>
        <p:sp>
          <p:nvSpPr>
            <p:cNvPr id="24671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72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73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74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75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4595" name="Line 98"/>
          <p:cNvSpPr>
            <a:spLocks noChangeShapeType="1"/>
          </p:cNvSpPr>
          <p:nvPr/>
        </p:nvSpPr>
        <p:spPr bwMode="auto">
          <a:xfrm>
            <a:off x="4549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9955" name="Group 99"/>
          <p:cNvGrpSpPr>
            <a:grpSpLocks/>
          </p:cNvGrpSpPr>
          <p:nvPr/>
        </p:nvGrpSpPr>
        <p:grpSpPr bwMode="auto">
          <a:xfrm>
            <a:off x="4603750" y="4254500"/>
            <a:ext cx="890588" cy="215900"/>
            <a:chOff x="455" y="3463"/>
            <a:chExt cx="561" cy="136"/>
          </a:xfrm>
        </p:grpSpPr>
        <p:sp>
          <p:nvSpPr>
            <p:cNvPr id="24666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67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68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69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70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9956" name="Group 105"/>
          <p:cNvGrpSpPr>
            <a:grpSpLocks/>
          </p:cNvGrpSpPr>
          <p:nvPr/>
        </p:nvGrpSpPr>
        <p:grpSpPr bwMode="auto">
          <a:xfrm>
            <a:off x="4608513" y="4646613"/>
            <a:ext cx="890587" cy="215900"/>
            <a:chOff x="455" y="3463"/>
            <a:chExt cx="561" cy="136"/>
          </a:xfrm>
        </p:grpSpPr>
        <p:sp>
          <p:nvSpPr>
            <p:cNvPr id="24661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62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63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64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65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9957" name="Group 111"/>
          <p:cNvGrpSpPr>
            <a:grpSpLocks/>
          </p:cNvGrpSpPr>
          <p:nvPr/>
        </p:nvGrpSpPr>
        <p:grpSpPr bwMode="auto">
          <a:xfrm>
            <a:off x="4603750" y="5073650"/>
            <a:ext cx="890588" cy="215900"/>
            <a:chOff x="455" y="3463"/>
            <a:chExt cx="561" cy="136"/>
          </a:xfrm>
        </p:grpSpPr>
        <p:sp>
          <p:nvSpPr>
            <p:cNvPr id="24656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57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58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59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60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4599" name="Text Box 117"/>
          <p:cNvSpPr txBox="1">
            <a:spLocks noChangeArrowheads="1"/>
          </p:cNvSpPr>
          <p:nvPr/>
        </p:nvSpPr>
        <p:spPr bwMode="auto">
          <a:xfrm>
            <a:off x="4286250" y="5583238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bus</a:t>
            </a:r>
          </a:p>
        </p:txBody>
      </p:sp>
      <p:grpSp>
        <p:nvGrpSpPr>
          <p:cNvPr id="39959" name="Group 118"/>
          <p:cNvGrpSpPr>
            <a:grpSpLocks/>
          </p:cNvGrpSpPr>
          <p:nvPr/>
        </p:nvGrpSpPr>
        <p:grpSpPr bwMode="auto">
          <a:xfrm>
            <a:off x="6091238" y="4233863"/>
            <a:ext cx="890587" cy="215900"/>
            <a:chOff x="876" y="2800"/>
            <a:chExt cx="642" cy="175"/>
          </a:xfrm>
        </p:grpSpPr>
        <p:sp>
          <p:nvSpPr>
            <p:cNvPr id="24651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52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53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54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55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9960" name="Group 124"/>
          <p:cNvGrpSpPr>
            <a:grpSpLocks/>
          </p:cNvGrpSpPr>
          <p:nvPr/>
        </p:nvGrpSpPr>
        <p:grpSpPr bwMode="auto">
          <a:xfrm>
            <a:off x="6067425" y="4629150"/>
            <a:ext cx="890588" cy="215900"/>
            <a:chOff x="876" y="2800"/>
            <a:chExt cx="642" cy="175"/>
          </a:xfrm>
        </p:grpSpPr>
        <p:sp>
          <p:nvSpPr>
            <p:cNvPr id="24646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47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48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49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50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9961" name="Group 130"/>
          <p:cNvGrpSpPr>
            <a:grpSpLocks/>
          </p:cNvGrpSpPr>
          <p:nvPr/>
        </p:nvGrpSpPr>
        <p:grpSpPr bwMode="auto">
          <a:xfrm>
            <a:off x="6062663" y="5056188"/>
            <a:ext cx="890587" cy="215900"/>
            <a:chOff x="876" y="2800"/>
            <a:chExt cx="642" cy="175"/>
          </a:xfrm>
        </p:grpSpPr>
        <p:sp>
          <p:nvSpPr>
            <p:cNvPr id="24641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42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43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44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45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9962" name="Group 154"/>
          <p:cNvGrpSpPr>
            <a:grpSpLocks/>
          </p:cNvGrpSpPr>
          <p:nvPr/>
        </p:nvGrpSpPr>
        <p:grpSpPr bwMode="auto">
          <a:xfrm rot="5400000">
            <a:off x="7186613" y="5253038"/>
            <a:ext cx="895350" cy="1035050"/>
            <a:chOff x="2954" y="2776"/>
            <a:chExt cx="564" cy="652"/>
          </a:xfrm>
        </p:grpSpPr>
        <p:grpSp>
          <p:nvGrpSpPr>
            <p:cNvPr id="39982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24636" name="Rectangle 137"/>
              <p:cNvSpPr>
                <a:spLocks noChangeArrowheads="1"/>
              </p:cNvSpPr>
              <p:nvPr/>
            </p:nvSpPr>
            <p:spPr bwMode="auto">
              <a:xfrm>
                <a:off x="494" y="3467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37" name="Rectangle 138"/>
              <p:cNvSpPr>
                <a:spLocks noChangeArrowheads="1"/>
              </p:cNvSpPr>
              <p:nvPr/>
            </p:nvSpPr>
            <p:spPr bwMode="auto">
              <a:xfrm>
                <a:off x="767" y="3506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38" name="Rectangle 139"/>
              <p:cNvSpPr>
                <a:spLocks noChangeArrowheads="1"/>
              </p:cNvSpPr>
              <p:nvPr/>
            </p:nvSpPr>
            <p:spPr bwMode="auto">
              <a:xfrm>
                <a:off x="640" y="3481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39" name="Rectangle 140"/>
              <p:cNvSpPr>
                <a:spLocks noChangeArrowheads="1"/>
              </p:cNvSpPr>
              <p:nvPr/>
            </p:nvSpPr>
            <p:spPr bwMode="auto">
              <a:xfrm>
                <a:off x="513" y="3486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40" name="Line 141"/>
              <p:cNvSpPr>
                <a:spLocks noChangeShapeType="1"/>
              </p:cNvSpPr>
              <p:nvPr/>
            </p:nvSpPr>
            <p:spPr bwMode="auto">
              <a:xfrm flipV="1">
                <a:off x="451" y="3531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9983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24631" name="Rectangle 143"/>
              <p:cNvSpPr>
                <a:spLocks noChangeArrowheads="1"/>
              </p:cNvSpPr>
              <p:nvPr/>
            </p:nvSpPr>
            <p:spPr bwMode="auto">
              <a:xfrm>
                <a:off x="494" y="3467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32" name="Rectangle 144"/>
              <p:cNvSpPr>
                <a:spLocks noChangeArrowheads="1"/>
              </p:cNvSpPr>
              <p:nvPr/>
            </p:nvSpPr>
            <p:spPr bwMode="auto">
              <a:xfrm>
                <a:off x="767" y="3506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33" name="Rectangle 145"/>
              <p:cNvSpPr>
                <a:spLocks noChangeArrowheads="1"/>
              </p:cNvSpPr>
              <p:nvPr/>
            </p:nvSpPr>
            <p:spPr bwMode="auto">
              <a:xfrm>
                <a:off x="640" y="3481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34" name="Rectangle 146"/>
              <p:cNvSpPr>
                <a:spLocks noChangeArrowheads="1"/>
              </p:cNvSpPr>
              <p:nvPr/>
            </p:nvSpPr>
            <p:spPr bwMode="auto">
              <a:xfrm>
                <a:off x="513" y="3486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35" name="Line 147"/>
              <p:cNvSpPr>
                <a:spLocks noChangeShapeType="1"/>
              </p:cNvSpPr>
              <p:nvPr/>
            </p:nvSpPr>
            <p:spPr bwMode="auto">
              <a:xfrm flipV="1">
                <a:off x="451" y="3531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9984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24626" name="Rectangle 149"/>
              <p:cNvSpPr>
                <a:spLocks noChangeArrowheads="1"/>
              </p:cNvSpPr>
              <p:nvPr/>
            </p:nvSpPr>
            <p:spPr bwMode="auto">
              <a:xfrm>
                <a:off x="494" y="3467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27" name="Rectangle 150"/>
              <p:cNvSpPr>
                <a:spLocks noChangeArrowheads="1"/>
              </p:cNvSpPr>
              <p:nvPr/>
            </p:nvSpPr>
            <p:spPr bwMode="auto">
              <a:xfrm>
                <a:off x="767" y="3506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28" name="Rectangle 151"/>
              <p:cNvSpPr>
                <a:spLocks noChangeArrowheads="1"/>
              </p:cNvSpPr>
              <p:nvPr/>
            </p:nvSpPr>
            <p:spPr bwMode="auto">
              <a:xfrm>
                <a:off x="640" y="3481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29" name="Rectangle 152"/>
              <p:cNvSpPr>
                <a:spLocks noChangeArrowheads="1"/>
              </p:cNvSpPr>
              <p:nvPr/>
            </p:nvSpPr>
            <p:spPr bwMode="auto">
              <a:xfrm>
                <a:off x="513" y="3486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30" name="Line 153"/>
              <p:cNvSpPr>
                <a:spLocks noChangeShapeType="1"/>
              </p:cNvSpPr>
              <p:nvPr/>
            </p:nvSpPr>
            <p:spPr bwMode="auto">
              <a:xfrm flipV="1">
                <a:off x="451" y="3531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24604" name="Line 155"/>
          <p:cNvSpPr>
            <a:spLocks noChangeShapeType="1"/>
          </p:cNvSpPr>
          <p:nvPr/>
        </p:nvSpPr>
        <p:spPr bwMode="auto">
          <a:xfrm>
            <a:off x="6981825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05" name="Line 156"/>
          <p:cNvSpPr>
            <a:spLocks noChangeShapeType="1"/>
          </p:cNvSpPr>
          <p:nvPr/>
        </p:nvSpPr>
        <p:spPr bwMode="auto">
          <a:xfrm flipV="1">
            <a:off x="6943725" y="4727575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06" name="Line 157"/>
          <p:cNvSpPr>
            <a:spLocks noChangeShapeType="1"/>
          </p:cNvSpPr>
          <p:nvPr/>
        </p:nvSpPr>
        <p:spPr bwMode="auto">
          <a:xfrm>
            <a:off x="6943725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07" name="Line 158"/>
          <p:cNvSpPr>
            <a:spLocks noChangeShapeType="1"/>
          </p:cNvSpPr>
          <p:nvPr/>
        </p:nvSpPr>
        <p:spPr bwMode="auto">
          <a:xfrm flipV="1">
            <a:off x="7226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08" name="Line 159"/>
          <p:cNvSpPr>
            <a:spLocks noChangeShapeType="1"/>
          </p:cNvSpPr>
          <p:nvPr/>
        </p:nvSpPr>
        <p:spPr bwMode="auto">
          <a:xfrm flipV="1">
            <a:off x="7648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09" name="Line 160"/>
          <p:cNvSpPr>
            <a:spLocks noChangeShapeType="1"/>
          </p:cNvSpPr>
          <p:nvPr/>
        </p:nvSpPr>
        <p:spPr bwMode="auto">
          <a:xfrm flipV="1">
            <a:off x="8045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10" name="Oval 161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11" name="Oval 162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12" name="Oval 163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13" name="Oval 164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14" name="Oval 165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15" name="Oval 166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16" name="Oval 167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17" name="Oval 168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18" name="Oval 169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619" name="Text Box 170"/>
          <p:cNvSpPr txBox="1">
            <a:spLocks noChangeArrowheads="1"/>
          </p:cNvSpPr>
          <p:nvPr/>
        </p:nvSpPr>
        <p:spPr bwMode="auto">
          <a:xfrm>
            <a:off x="5899150" y="558958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crossbar</a:t>
            </a:r>
          </a:p>
        </p:txBody>
      </p:sp>
      <p:sp>
        <p:nvSpPr>
          <p:cNvPr id="39979" name="Freeform 171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80" name="Freeform 172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981" name="Freeform 173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FCDF26DA-7D89-B146-8C4C-4097F71626CD}" type="slidenum">
              <a:rPr lang="en-US" smtClean="0">
                <a:latin typeface="Tahoma" charset="0"/>
              </a:rPr>
              <a:pPr>
                <a:defRPr/>
              </a:pPr>
              <a:t>25</a:t>
            </a:fld>
            <a:endParaRPr lang="en-US" smtClean="0">
              <a:latin typeface="Tahoma" charset="0"/>
            </a:endParaRPr>
          </a:p>
        </p:txBody>
      </p:sp>
      <p:pic>
        <p:nvPicPr>
          <p:cNvPr id="40963" name="Picture 4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8105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26352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Switching via memory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7925"/>
            <a:ext cx="7848600" cy="1066800"/>
          </a:xfrm>
        </p:spPr>
        <p:txBody>
          <a:bodyPr/>
          <a:lstStyle/>
          <a:p>
            <a:pPr marL="234950" indent="-234950"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first generation routers:</a:t>
            </a:r>
          </a:p>
          <a:p>
            <a:pPr marL="234950" indent="-234950">
              <a:defRPr/>
            </a:pPr>
            <a:r>
              <a:rPr lang="en-US" sz="2400">
                <a:latin typeface="Gill Sans MT" charset="0"/>
                <a:cs typeface="+mn-cs"/>
              </a:rPr>
              <a:t>traditional computers with switching under direct control of CPU</a:t>
            </a:r>
          </a:p>
          <a:p>
            <a:pPr marL="234950" indent="-234950">
              <a:defRPr/>
            </a:pPr>
            <a:r>
              <a:rPr lang="en-US" sz="2400">
                <a:latin typeface="Gill Sans MT" charset="0"/>
                <a:cs typeface="+mn-cs"/>
              </a:rPr>
              <a:t>packet copied to system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 memory</a:t>
            </a:r>
          </a:p>
          <a:p>
            <a:pPr marL="234950" indent="-234950">
              <a:defRPr/>
            </a:pPr>
            <a:r>
              <a:rPr lang="en-US" sz="2400">
                <a:latin typeface="Gill Sans MT" charset="0"/>
                <a:cs typeface="+mn-cs"/>
              </a:rPr>
              <a:t> speed limited by memory bandwidth (2 bus crossings per datagram)</a:t>
            </a:r>
            <a:endParaRPr lang="en-US" sz="1800">
              <a:latin typeface="Gill Sans MT" charset="0"/>
              <a:cs typeface="+mn-cs"/>
            </a:endParaRPr>
          </a:p>
        </p:txBody>
      </p:sp>
      <p:grpSp>
        <p:nvGrpSpPr>
          <p:cNvPr id="40966" name="Group 42"/>
          <p:cNvGrpSpPr>
            <a:grpSpLocks/>
          </p:cNvGrpSpPr>
          <p:nvPr/>
        </p:nvGrpSpPr>
        <p:grpSpPr bwMode="auto">
          <a:xfrm>
            <a:off x="1560513" y="4032250"/>
            <a:ext cx="6611937" cy="1787525"/>
            <a:chOff x="983" y="2540"/>
            <a:chExt cx="4165" cy="1126"/>
          </a:xfrm>
        </p:grpSpPr>
        <p:sp>
          <p:nvSpPr>
            <p:cNvPr id="25612" name="Rectangle 30"/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13" name="Text Box 31"/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smtClean="0">
                  <a:cs typeface="+mn-cs"/>
                </a:rPr>
                <a:t>input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mtClean="0">
                  <a:cs typeface="+mn-cs"/>
                </a:rPr>
                <a:t>port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mtClean="0">
                  <a:cs typeface="+mn-cs"/>
                </a:rPr>
                <a:t>(e.g.,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mtClean="0">
                  <a:cs typeface="+mn-cs"/>
                </a:rPr>
                <a:t>Ethernet)</a:t>
              </a:r>
            </a:p>
          </p:txBody>
        </p:sp>
        <p:sp>
          <p:nvSpPr>
            <p:cNvPr id="25614" name="Text Box 32"/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smtClean="0">
                  <a:cs typeface="+mn-cs"/>
                </a:rPr>
                <a:t>memory</a:t>
              </a:r>
            </a:p>
          </p:txBody>
        </p:sp>
        <p:sp>
          <p:nvSpPr>
            <p:cNvPr id="25615" name="Rectangle 34"/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16" name="Rectangle 35"/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17" name="Text Box 36"/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smtClean="0">
                  <a:cs typeface="+mn-cs"/>
                </a:rPr>
                <a:t>output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mtClean="0">
                  <a:cs typeface="+mn-cs"/>
                </a:rPr>
                <a:t>port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mtClean="0">
                  <a:cs typeface="+mn-cs"/>
                </a:rPr>
                <a:t>(e.g.,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mtClean="0">
                  <a:cs typeface="+mn-cs"/>
                </a:rPr>
                <a:t>Ethernet)</a:t>
              </a:r>
            </a:p>
          </p:txBody>
        </p:sp>
        <p:sp>
          <p:nvSpPr>
            <p:cNvPr id="25618" name="Line 37"/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19" name="Line 38"/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0" name="Line 39"/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1" name="Line 40"/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2" name="Text Box 41"/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system bus</a:t>
              </a:r>
            </a:p>
          </p:txBody>
        </p:sp>
      </p:grpSp>
      <p:pic>
        <p:nvPicPr>
          <p:cNvPr id="25608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7" y="4225925"/>
            <a:ext cx="534507" cy="68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9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189413"/>
            <a:ext cx="53340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377825" y="4460875"/>
            <a:ext cx="434975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294" name="Rectangle 46"/>
          <p:cNvSpPr>
            <a:spLocks noChangeArrowheads="1"/>
          </p:cNvSpPr>
          <p:nvPr/>
        </p:nvSpPr>
        <p:spPr bwMode="auto">
          <a:xfrm>
            <a:off x="390525" y="4470400"/>
            <a:ext cx="4460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93" grpId="0" animBg="1"/>
      <p:bldP spid="437293" grpId="1" animBg="1"/>
      <p:bldP spid="437293" grpId="2" animBg="1"/>
      <p:bldP spid="437294" grpId="0" animBg="1"/>
      <p:bldP spid="43729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3AEAA437-4141-9247-A6DA-6854EF2A3593}" type="slidenum">
              <a:rPr lang="en-US" smtClean="0">
                <a:latin typeface="Tahoma" charset="0"/>
              </a:rPr>
              <a:pPr>
                <a:defRPr/>
              </a:pPr>
              <a:t>26</a:t>
            </a:fld>
            <a:endParaRPr lang="en-US" smtClean="0">
              <a:latin typeface="Tahoma" charset="0"/>
            </a:endParaRPr>
          </a:p>
        </p:txBody>
      </p:sp>
      <p:pic>
        <p:nvPicPr>
          <p:cNvPr id="41987" name="Picture 4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65200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6"/>
          <p:cNvSpPr>
            <a:spLocks noGrp="1" noChangeArrowheads="1"/>
          </p:cNvSpPr>
          <p:nvPr>
            <p:ph type="title"/>
          </p:nvPr>
        </p:nvSpPr>
        <p:spPr>
          <a:xfrm>
            <a:off x="449263" y="385763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Switching via a bus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31825" y="1530350"/>
            <a:ext cx="5608638" cy="4071938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datagram from input port memory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latin typeface="Gill Sans MT" charset="0"/>
                <a:cs typeface="+mn-cs"/>
              </a:rPr>
              <a:t>    to output port memory via a shared bus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bus contention:</a:t>
            </a:r>
            <a:r>
              <a:rPr lang="en-US">
                <a:latin typeface="Gill Sans MT" charset="0"/>
                <a:cs typeface="+mn-cs"/>
              </a:rPr>
              <a:t>  switching speed limited by bus bandwidth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32 Gbps bus, Cisco 5600: sufficient speed for access and enterprise routers</a:t>
            </a:r>
          </a:p>
        </p:txBody>
      </p:sp>
      <p:grpSp>
        <p:nvGrpSpPr>
          <p:cNvPr id="41990" name="Group 8"/>
          <p:cNvGrpSpPr>
            <a:grpSpLocks/>
          </p:cNvGrpSpPr>
          <p:nvPr/>
        </p:nvGrpSpPr>
        <p:grpSpPr bwMode="auto">
          <a:xfrm>
            <a:off x="6408738" y="2435225"/>
            <a:ext cx="890587" cy="215900"/>
            <a:chOff x="876" y="2800"/>
            <a:chExt cx="642" cy="175"/>
          </a:xfrm>
        </p:grpSpPr>
        <p:sp>
          <p:nvSpPr>
            <p:cNvPr id="26665" name="Rectangle 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66" name="Rectangle 1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67" name="Rectangle 1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68" name="Rectangle 1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69" name="Line 1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1991" name="Group 14"/>
          <p:cNvGrpSpPr>
            <a:grpSpLocks/>
          </p:cNvGrpSpPr>
          <p:nvPr/>
        </p:nvGrpSpPr>
        <p:grpSpPr bwMode="auto">
          <a:xfrm>
            <a:off x="6407150" y="2830513"/>
            <a:ext cx="890588" cy="215900"/>
            <a:chOff x="876" y="2800"/>
            <a:chExt cx="642" cy="175"/>
          </a:xfrm>
        </p:grpSpPr>
        <p:sp>
          <p:nvSpPr>
            <p:cNvPr id="26660" name="Rectangle 1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61" name="Rectangle 1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62" name="Rectangle 1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63" name="Rectangle 1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64" name="Line 1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1992" name="Group 20"/>
          <p:cNvGrpSpPr>
            <a:grpSpLocks/>
          </p:cNvGrpSpPr>
          <p:nvPr/>
        </p:nvGrpSpPr>
        <p:grpSpPr bwMode="auto">
          <a:xfrm>
            <a:off x="6402388" y="3257550"/>
            <a:ext cx="890587" cy="215900"/>
            <a:chOff x="876" y="2800"/>
            <a:chExt cx="642" cy="175"/>
          </a:xfrm>
        </p:grpSpPr>
        <p:sp>
          <p:nvSpPr>
            <p:cNvPr id="26655" name="Rectangle 2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56" name="Rectangle 2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57" name="Rectangle 2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58" name="Rectangle 2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59" name="Line 2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6634" name="Line 26"/>
          <p:cNvSpPr>
            <a:spLocks noChangeShapeType="1"/>
          </p:cNvSpPr>
          <p:nvPr/>
        </p:nvSpPr>
        <p:spPr bwMode="auto">
          <a:xfrm>
            <a:off x="7310438" y="2438400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1994" name="Group 27"/>
          <p:cNvGrpSpPr>
            <a:grpSpLocks/>
          </p:cNvGrpSpPr>
          <p:nvPr/>
        </p:nvGrpSpPr>
        <p:grpSpPr bwMode="auto">
          <a:xfrm>
            <a:off x="7364413" y="2422525"/>
            <a:ext cx="890587" cy="215900"/>
            <a:chOff x="455" y="3463"/>
            <a:chExt cx="561" cy="136"/>
          </a:xfrm>
        </p:grpSpPr>
        <p:sp>
          <p:nvSpPr>
            <p:cNvPr id="26650" name="Rectangle 28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51" name="Rectangle 29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52" name="Rectangle 30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53" name="Rectangle 31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54" name="Line 32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1995" name="Group 33"/>
          <p:cNvGrpSpPr>
            <a:grpSpLocks/>
          </p:cNvGrpSpPr>
          <p:nvPr/>
        </p:nvGrpSpPr>
        <p:grpSpPr bwMode="auto">
          <a:xfrm>
            <a:off x="7369175" y="2814638"/>
            <a:ext cx="890588" cy="215900"/>
            <a:chOff x="455" y="3463"/>
            <a:chExt cx="561" cy="136"/>
          </a:xfrm>
        </p:grpSpPr>
        <p:sp>
          <p:nvSpPr>
            <p:cNvPr id="26645" name="Rectangle 34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46" name="Rectangle 35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47" name="Rectangle 36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48" name="Rectangle 37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49" name="Line 38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1996" name="Group 39"/>
          <p:cNvGrpSpPr>
            <a:grpSpLocks/>
          </p:cNvGrpSpPr>
          <p:nvPr/>
        </p:nvGrpSpPr>
        <p:grpSpPr bwMode="auto">
          <a:xfrm>
            <a:off x="7364413" y="3241675"/>
            <a:ext cx="890587" cy="215900"/>
            <a:chOff x="455" y="3463"/>
            <a:chExt cx="561" cy="136"/>
          </a:xfrm>
        </p:grpSpPr>
        <p:sp>
          <p:nvSpPr>
            <p:cNvPr id="26640" name="Rectangle 4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41" name="Rectangle 4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42" name="Rectangle 4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43" name="Rectangle 4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644" name="Line 4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6638" name="Text Box 45"/>
          <p:cNvSpPr txBox="1">
            <a:spLocks noChangeArrowheads="1"/>
          </p:cNvSpPr>
          <p:nvPr/>
        </p:nvSpPr>
        <p:spPr bwMode="auto">
          <a:xfrm>
            <a:off x="7046913" y="3678238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cs typeface="+mn-cs"/>
              </a:rPr>
              <a:t>bus</a:t>
            </a:r>
          </a:p>
        </p:txBody>
      </p:sp>
      <p:sp>
        <p:nvSpPr>
          <p:cNvPr id="41998" name="Freeform 46"/>
          <p:cNvSpPr>
            <a:spLocks/>
          </p:cNvSpPr>
          <p:nvPr/>
        </p:nvSpPr>
        <p:spPr bwMode="auto">
          <a:xfrm>
            <a:off x="6402388" y="2463800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0E196F50-BAD5-4745-8E34-3CE718368038}" type="slidenum">
              <a:rPr lang="en-US" smtClean="0">
                <a:latin typeface="Tahoma" charset="0"/>
              </a:rPr>
              <a:pPr>
                <a:defRPr/>
              </a:pPr>
              <a:t>27</a:t>
            </a:fld>
            <a:endParaRPr lang="en-US" smtClean="0">
              <a:latin typeface="Tahoma" charset="0"/>
            </a:endParaRPr>
          </a:p>
        </p:txBody>
      </p:sp>
      <p:pic>
        <p:nvPicPr>
          <p:cNvPr id="43011" name="Picture 5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493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41300"/>
            <a:ext cx="7772400" cy="854075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Switching via interconnection network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325563"/>
            <a:ext cx="5934075" cy="4411662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overcome  bus bandwidth limitations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banyan networks, crossbar, other interconnection nets initially developed to connect processors in multiprocessor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advanced design: fragmenting datagram into fixed length cells, switch cells through the fabric. 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Cisco 12000: switches 60 Gbps through the interconnection network</a:t>
            </a:r>
          </a:p>
        </p:txBody>
      </p:sp>
      <p:grpSp>
        <p:nvGrpSpPr>
          <p:cNvPr id="43014" name="Group 58"/>
          <p:cNvGrpSpPr>
            <a:grpSpLocks/>
          </p:cNvGrpSpPr>
          <p:nvPr/>
        </p:nvGrpSpPr>
        <p:grpSpPr bwMode="auto">
          <a:xfrm>
            <a:off x="6184900" y="2535238"/>
            <a:ext cx="2252663" cy="2066925"/>
            <a:chOff x="3812" y="2763"/>
            <a:chExt cx="1419" cy="1302"/>
          </a:xfrm>
        </p:grpSpPr>
        <p:grpSp>
          <p:nvGrpSpPr>
            <p:cNvPr id="43015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27705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706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707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708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709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3016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27700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701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702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703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704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3017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27695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96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97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98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99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3018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43036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27690" name="Rectangle 24"/>
                <p:cNvSpPr>
                  <a:spLocks noChangeArrowheads="1"/>
                </p:cNvSpPr>
                <p:nvPr/>
              </p:nvSpPr>
              <p:spPr bwMode="auto">
                <a:xfrm>
                  <a:off x="494" y="3467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91" name="Rectangle 25"/>
                <p:cNvSpPr>
                  <a:spLocks noChangeArrowheads="1"/>
                </p:cNvSpPr>
                <p:nvPr/>
              </p:nvSpPr>
              <p:spPr bwMode="auto">
                <a:xfrm>
                  <a:off x="767" y="3506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92" name="Rectangle 26"/>
                <p:cNvSpPr>
                  <a:spLocks noChangeArrowheads="1"/>
                </p:cNvSpPr>
                <p:nvPr/>
              </p:nvSpPr>
              <p:spPr bwMode="auto">
                <a:xfrm>
                  <a:off x="640" y="3481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93" name="Rectangle 27"/>
                <p:cNvSpPr>
                  <a:spLocks noChangeArrowheads="1"/>
                </p:cNvSpPr>
                <p:nvPr/>
              </p:nvSpPr>
              <p:spPr bwMode="auto">
                <a:xfrm>
                  <a:off x="513" y="3486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9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1" y="3531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3037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27685" name="Rectangle 30"/>
                <p:cNvSpPr>
                  <a:spLocks noChangeArrowheads="1"/>
                </p:cNvSpPr>
                <p:nvPr/>
              </p:nvSpPr>
              <p:spPr bwMode="auto">
                <a:xfrm>
                  <a:off x="494" y="3467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6" name="Rectangle 31"/>
                <p:cNvSpPr>
                  <a:spLocks noChangeArrowheads="1"/>
                </p:cNvSpPr>
                <p:nvPr/>
              </p:nvSpPr>
              <p:spPr bwMode="auto">
                <a:xfrm>
                  <a:off x="767" y="3506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7" name="Rectangle 32"/>
                <p:cNvSpPr>
                  <a:spLocks noChangeArrowheads="1"/>
                </p:cNvSpPr>
                <p:nvPr/>
              </p:nvSpPr>
              <p:spPr bwMode="auto">
                <a:xfrm>
                  <a:off x="640" y="3481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8" name="Rectangle 33"/>
                <p:cNvSpPr>
                  <a:spLocks noChangeArrowheads="1"/>
                </p:cNvSpPr>
                <p:nvPr/>
              </p:nvSpPr>
              <p:spPr bwMode="auto">
                <a:xfrm>
                  <a:off x="513" y="3486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1" y="3531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3038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27680" name="Rectangle 36"/>
                <p:cNvSpPr>
                  <a:spLocks noChangeArrowheads="1"/>
                </p:cNvSpPr>
                <p:nvPr/>
              </p:nvSpPr>
              <p:spPr bwMode="auto">
                <a:xfrm>
                  <a:off x="494" y="3467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1" name="Rectangle 37"/>
                <p:cNvSpPr>
                  <a:spLocks noChangeArrowheads="1"/>
                </p:cNvSpPr>
                <p:nvPr/>
              </p:nvSpPr>
              <p:spPr bwMode="auto">
                <a:xfrm>
                  <a:off x="767" y="3506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2" name="Rectangle 38"/>
                <p:cNvSpPr>
                  <a:spLocks noChangeArrowheads="1"/>
                </p:cNvSpPr>
                <p:nvPr/>
              </p:nvSpPr>
              <p:spPr bwMode="auto">
                <a:xfrm>
                  <a:off x="640" y="3481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3" name="Rectangle 39"/>
                <p:cNvSpPr>
                  <a:spLocks noChangeArrowheads="1"/>
                </p:cNvSpPr>
                <p:nvPr/>
              </p:nvSpPr>
              <p:spPr bwMode="auto">
                <a:xfrm>
                  <a:off x="513" y="3486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8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1" y="3531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27660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1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2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3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4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5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6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7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8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9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0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1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2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3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4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75" name="Text Box 56"/>
            <p:cNvSpPr txBox="1">
              <a:spLocks noChangeArrowheads="1"/>
            </p:cNvSpPr>
            <p:nvPr/>
          </p:nvSpPr>
          <p:spPr bwMode="auto">
            <a:xfrm>
              <a:off x="3812" y="3601"/>
              <a:ext cx="7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cs typeface="+mn-cs"/>
                </a:rPr>
                <a:t>crossbar</a:t>
              </a:r>
            </a:p>
          </p:txBody>
        </p:sp>
        <p:sp>
          <p:nvSpPr>
            <p:cNvPr id="43035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281 h 12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DC96F86-8C6E-9843-89F4-9B4264ACB14E}" type="slidenum">
              <a:rPr lang="en-US" smtClean="0">
                <a:latin typeface="Tahoma" charset="0"/>
              </a:rPr>
              <a:pPr>
                <a:defRPr/>
              </a:pPr>
              <a:t>28</a:t>
            </a:fld>
            <a:endParaRPr lang="en-US" smtClean="0">
              <a:latin typeface="Tahoma" charset="0"/>
            </a:endParaRPr>
          </a:p>
        </p:txBody>
      </p:sp>
      <p:pic>
        <p:nvPicPr>
          <p:cNvPr id="44035" name="Picture 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822325"/>
            <a:ext cx="2970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55588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Output ports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946525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buffering</a:t>
            </a:r>
            <a:r>
              <a:rPr lang="en-US">
                <a:latin typeface="Gill Sans MT" charset="0"/>
                <a:cs typeface="+mn-cs"/>
              </a:rPr>
              <a:t> required when datagrams arrive from fabric faster than the transmission rate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scheduling discipline</a:t>
            </a:r>
            <a:r>
              <a:rPr lang="en-US">
                <a:latin typeface="Gill Sans MT" charset="0"/>
                <a:cs typeface="+mn-cs"/>
              </a:rPr>
              <a:t> chooses among queued datagrams for transmission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cs typeface="+mn-cs"/>
              </a:rPr>
              <a:t>line</a:t>
            </a:r>
          </a:p>
          <a:p>
            <a:pPr algn="ctr">
              <a:defRPr/>
            </a:pPr>
            <a:r>
              <a:rPr lang="en-US">
                <a:cs typeface="+mn-cs"/>
              </a:rPr>
              <a:t>termination</a:t>
            </a: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6732588" y="2376488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>
                <a:cs typeface="+mn-cs"/>
              </a:rPr>
              <a:t>link 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cs typeface="+mn-cs"/>
              </a:rPr>
              <a:t>layer 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cs typeface="+mn-cs"/>
              </a:rPr>
              <a:t>protocol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cs typeface="+mn-cs"/>
              </a:rPr>
              <a:t>(send)</a:t>
            </a:r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>
                <a:cs typeface="+mn-cs"/>
              </a:rPr>
              <a:t>switch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cs typeface="+mn-cs"/>
              </a:rPr>
              <a:t>fabric</a:t>
            </a:r>
          </a:p>
        </p:txBody>
      </p:sp>
      <p:grpSp>
        <p:nvGrpSpPr>
          <p:cNvPr id="44046" name="Group 28"/>
          <p:cNvGrpSpPr>
            <a:grpSpLocks/>
          </p:cNvGrpSpPr>
          <p:nvPr/>
        </p:nvGrpSpPr>
        <p:grpSpPr bwMode="auto">
          <a:xfrm>
            <a:off x="2559050" y="1609725"/>
            <a:ext cx="1247775" cy="1504950"/>
            <a:chOff x="3180" y="909"/>
            <a:chExt cx="786" cy="948"/>
          </a:xfrm>
        </p:grpSpPr>
        <p:sp>
          <p:nvSpPr>
            <p:cNvPr id="28690" name="Rectangle 8"/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691" name="Text Box 14"/>
            <p:cNvSpPr txBox="1">
              <a:spLocks noChangeArrowheads="1"/>
            </p:cNvSpPr>
            <p:nvPr/>
          </p:nvSpPr>
          <p:spPr bwMode="auto">
            <a:xfrm>
              <a:off x="3232" y="917"/>
              <a:ext cx="72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datagram</a:t>
              </a:r>
            </a:p>
            <a:p>
              <a:pPr algn="ctr">
                <a:defRPr/>
              </a:pPr>
              <a:r>
                <a:rPr lang="en-US" smtClean="0">
                  <a:cs typeface="+mn-cs"/>
                </a:rPr>
                <a:t>buffer</a:t>
              </a:r>
            </a:p>
            <a:p>
              <a:pPr algn="ctr">
                <a:defRPr/>
              </a:pPr>
              <a:endParaRPr lang="en-US" smtClean="0">
                <a:cs typeface="+mn-cs"/>
              </a:endParaRPr>
            </a:p>
            <a:p>
              <a:pPr algn="ctr">
                <a:defRPr/>
              </a:pPr>
              <a:endParaRPr lang="en-US" smtClean="0">
                <a:cs typeface="+mn-cs"/>
              </a:endParaRPr>
            </a:p>
            <a:p>
              <a:pPr algn="ctr">
                <a:defRPr/>
              </a:pPr>
              <a:r>
                <a:rPr lang="en-US" smtClean="0">
                  <a:cs typeface="+mn-cs"/>
                </a:rPr>
                <a:t>queueing</a:t>
              </a:r>
            </a:p>
          </p:txBody>
        </p:sp>
        <p:grpSp>
          <p:nvGrpSpPr>
            <p:cNvPr id="44051" name="Group 17"/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28693" name="Rectangle 18"/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694" name="Line 19"/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695" name="Line 20"/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696" name="Line 21"/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697" name="Line 22"/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698" name="Line 23"/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699" name="Line 24"/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700" name="Line 25"/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701" name="Line 26"/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28688" name="Line 27"/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689" name="Line 9"/>
          <p:cNvSpPr>
            <a:spLocks noChangeShapeType="1"/>
          </p:cNvSpPr>
          <p:nvPr/>
        </p:nvSpPr>
        <p:spPr bwMode="auto">
          <a:xfrm flipV="1">
            <a:off x="1762125" y="2420938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9974AB41-6187-6D4C-AB8D-DBFFC3F2523B}" type="slidenum">
              <a:rPr lang="en-US" smtClean="0">
                <a:latin typeface="Tahoma" charset="0"/>
              </a:rPr>
              <a:pPr>
                <a:defRPr/>
              </a:pPr>
              <a:t>29</a:t>
            </a:fld>
            <a:endParaRPr lang="en-US" smtClean="0">
              <a:latin typeface="Tahoma" charset="0"/>
            </a:endParaRPr>
          </a:p>
        </p:txBody>
      </p:sp>
      <p:pic>
        <p:nvPicPr>
          <p:cNvPr id="45059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42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6850"/>
            <a:ext cx="7772400" cy="73025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Output port queueing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4602163"/>
            <a:ext cx="7772400" cy="11906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buffering when arrival rate via switch exceeds output line speed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queueing (delay) and loss due to output port buffer overflow!</a:t>
            </a:r>
            <a:endParaRPr lang="en-US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grpSp>
        <p:nvGrpSpPr>
          <p:cNvPr id="45062" name="Group 78"/>
          <p:cNvGrpSpPr>
            <a:grpSpLocks/>
          </p:cNvGrpSpPr>
          <p:nvPr/>
        </p:nvGrpSpPr>
        <p:grpSpPr bwMode="auto">
          <a:xfrm>
            <a:off x="884238" y="1477963"/>
            <a:ext cx="7412037" cy="2870200"/>
            <a:chOff x="550" y="931"/>
            <a:chExt cx="4669" cy="1808"/>
          </a:xfrm>
        </p:grpSpPr>
        <p:grpSp>
          <p:nvGrpSpPr>
            <p:cNvPr id="45063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29750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45110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29770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71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72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5111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29767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68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69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9753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4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5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6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7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58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45118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29764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65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66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5119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29761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62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63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45064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29727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45087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29747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48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49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5088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29744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45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46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9730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1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2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3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4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735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45095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29741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42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43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5096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29738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39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9740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29706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07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08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09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10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11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071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3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at </a:t>
              </a:r>
              <a:r>
                <a:rPr lang="en-US" i="1" smtClean="0">
                  <a:cs typeface="+mn-cs"/>
                </a:rPr>
                <a:t>t,</a:t>
              </a:r>
              <a:r>
                <a:rPr lang="en-US" smtClean="0">
                  <a:cs typeface="+mn-cs"/>
                </a:rPr>
                <a:t> packets more</a:t>
              </a:r>
            </a:p>
            <a:p>
              <a:pPr algn="ctr">
                <a:defRPr/>
              </a:pPr>
              <a:r>
                <a:rPr lang="en-US" smtClean="0">
                  <a:cs typeface="+mn-cs"/>
                </a:rPr>
                <a:t>from input to output</a:t>
              </a:r>
              <a:endParaRPr lang="en-US" i="1" smtClean="0">
                <a:cs typeface="+mn-cs"/>
              </a:endParaRPr>
            </a:p>
          </p:txBody>
        </p:sp>
        <p:sp>
          <p:nvSpPr>
            <p:cNvPr id="29714" name="Text Box 64"/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one packet time later</a:t>
              </a:r>
              <a:endParaRPr lang="en-US" i="1" smtClean="0">
                <a:cs typeface="+mn-cs"/>
              </a:endParaRPr>
            </a:p>
          </p:txBody>
        </p:sp>
        <p:sp>
          <p:nvSpPr>
            <p:cNvPr id="29715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switch</a:t>
              </a:r>
            </a:p>
            <a:p>
              <a:pPr>
                <a:defRPr/>
              </a:pPr>
              <a:r>
                <a:rPr lang="en-US" sz="1600" smtClean="0">
                  <a:cs typeface="+mn-cs"/>
                </a:rPr>
                <a:t>fabric</a:t>
              </a:r>
            </a:p>
          </p:txBody>
        </p:sp>
        <p:sp>
          <p:nvSpPr>
            <p:cNvPr id="29716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switch</a:t>
              </a:r>
            </a:p>
            <a:p>
              <a:pPr>
                <a:defRPr/>
              </a:pPr>
              <a:r>
                <a:rPr lang="en-US" sz="1600" smtClean="0">
                  <a:cs typeface="+mn-cs"/>
                </a:rPr>
                <a:t>fabric</a:t>
              </a:r>
            </a:p>
          </p:txBody>
        </p:sp>
        <p:sp>
          <p:nvSpPr>
            <p:cNvPr id="29717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18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19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20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21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081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82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63 h 480"/>
                <a:gd name="T2" fmla="*/ 487 w 1002"/>
                <a:gd name="T3" fmla="*/ 0 h 480"/>
                <a:gd name="T4" fmla="*/ 934 w 1002"/>
                <a:gd name="T5" fmla="*/ 14653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24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25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726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9BB2B67-2954-9540-8CF2-EA97DA14A98C}" type="slidenum">
              <a:rPr lang="en-US" smtClean="0">
                <a:latin typeface="Tahoma" charset="0"/>
              </a:rPr>
              <a:pPr>
                <a:defRPr/>
              </a:pPr>
              <a:t>3</a:t>
            </a:fld>
            <a:endParaRPr lang="en-US" smtClean="0">
              <a:latin typeface="Tahoma" charset="0"/>
            </a:endParaRPr>
          </a:p>
        </p:txBody>
      </p:sp>
      <p:pic>
        <p:nvPicPr>
          <p:cNvPr id="18435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4.1 introduction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4.2 virtual circuit and datagram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4.3 what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 inside a router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4.4 IP: Internet Protocol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datagram format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IPv4 addressing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ICMP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IPv6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4.5 routing algorithms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link state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distance vector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4.6 routing in the Internet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RIP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OSPF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4.7 broadcast and multicast routing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60DD5A83-0E9F-7B4B-ACC5-B866CE882CF7}" type="slidenum">
              <a:rPr lang="en-US" smtClean="0">
                <a:latin typeface="Tahoma" charset="0"/>
              </a:rPr>
              <a:pPr>
                <a:defRPr/>
              </a:pPr>
              <a:t>30</a:t>
            </a:fld>
            <a:endParaRPr lang="en-US" smtClean="0">
              <a:latin typeface="Tahoma" charset="0"/>
            </a:endParaRPr>
          </a:p>
        </p:txBody>
      </p:sp>
      <p:pic>
        <p:nvPicPr>
          <p:cNvPr id="46083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0398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How much buffering?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RFC 3439 rule of thumb: average buffering equal to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>
                <a:latin typeface="Gill Sans MT" charset="0"/>
                <a:cs typeface="+mn-cs"/>
              </a:rPr>
              <a:t>typical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>
                <a:latin typeface="Gill Sans MT" charset="0"/>
                <a:cs typeface="+mn-cs"/>
              </a:rPr>
              <a:t> RTT (say 250 msec) times link capacity C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e.g., C = 10 Gpbs link: 2.5 Gbit buffer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recent recommendation: with </a:t>
            </a:r>
            <a:r>
              <a:rPr lang="en-US" i="1">
                <a:latin typeface="Gill Sans MT" charset="0"/>
                <a:cs typeface="+mn-cs"/>
              </a:rPr>
              <a:t>N</a:t>
            </a:r>
            <a:r>
              <a:rPr lang="en-US">
                <a:latin typeface="Gill Sans MT" charset="0"/>
                <a:cs typeface="+mn-cs"/>
              </a:rPr>
              <a:t> flows, buffering equal to </a:t>
            </a:r>
          </a:p>
        </p:txBody>
      </p:sp>
      <p:grpSp>
        <p:nvGrpSpPr>
          <p:cNvPr id="46086" name="Group 9"/>
          <p:cNvGrpSpPr>
            <a:grpSpLocks/>
          </p:cNvGrpSpPr>
          <p:nvPr/>
        </p:nvGrpSpPr>
        <p:grpSpPr bwMode="auto">
          <a:xfrm>
            <a:off x="4167188" y="3717925"/>
            <a:ext cx="1165225" cy="1109663"/>
            <a:chOff x="1923" y="2801"/>
            <a:chExt cx="734" cy="699"/>
          </a:xfrm>
        </p:grpSpPr>
        <p:sp>
          <p:nvSpPr>
            <p:cNvPr id="30728" name="Text Box 4"/>
            <p:cNvSpPr txBox="1">
              <a:spLocks noChangeArrowheads="1"/>
            </p:cNvSpPr>
            <p:nvPr/>
          </p:nvSpPr>
          <p:spPr bwMode="auto">
            <a:xfrm>
              <a:off x="1923" y="2918"/>
              <a:ext cx="7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cs typeface="+mn-cs"/>
                </a:rPr>
                <a:t>RTT  C</a:t>
              </a:r>
            </a:p>
          </p:txBody>
        </p:sp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2309" y="2801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3200" smtClean="0">
                  <a:cs typeface="+mn-cs"/>
                </a:rPr>
                <a:t>.</a:t>
              </a:r>
            </a:p>
          </p:txBody>
        </p:sp>
        <p:sp>
          <p:nvSpPr>
            <p:cNvPr id="30730" name="Line 6"/>
            <p:cNvSpPr>
              <a:spLocks noChangeShapeType="1"/>
            </p:cNvSpPr>
            <p:nvPr/>
          </p:nvSpPr>
          <p:spPr bwMode="auto">
            <a:xfrm>
              <a:off x="1929" y="3168"/>
              <a:ext cx="6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2091" y="321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cs typeface="+mn-cs"/>
                </a:rPr>
                <a:t>N</a:t>
              </a:r>
            </a:p>
          </p:txBody>
        </p:sp>
        <p:sp>
          <p:nvSpPr>
            <p:cNvPr id="46091" name="Freeform 8"/>
            <p:cNvSpPr>
              <a:spLocks/>
            </p:cNvSpPr>
            <p:nvPr/>
          </p:nvSpPr>
          <p:spPr bwMode="auto">
            <a:xfrm>
              <a:off x="2062" y="3218"/>
              <a:ext cx="279" cy="209"/>
            </a:xfrm>
            <a:custGeom>
              <a:avLst/>
              <a:gdLst>
                <a:gd name="T0" fmla="*/ 0 w 279"/>
                <a:gd name="T1" fmla="*/ 148 h 209"/>
                <a:gd name="T2" fmla="*/ 26 w 279"/>
                <a:gd name="T3" fmla="*/ 105 h 209"/>
                <a:gd name="T4" fmla="*/ 44 w 279"/>
                <a:gd name="T5" fmla="*/ 209 h 209"/>
                <a:gd name="T6" fmla="*/ 61 w 279"/>
                <a:gd name="T7" fmla="*/ 0 h 209"/>
                <a:gd name="T8" fmla="*/ 279 w 279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" h="209">
                  <a:moveTo>
                    <a:pt x="0" y="148"/>
                  </a:moveTo>
                  <a:lnTo>
                    <a:pt x="26" y="105"/>
                  </a:lnTo>
                  <a:lnTo>
                    <a:pt x="44" y="209"/>
                  </a:lnTo>
                  <a:lnTo>
                    <a:pt x="61" y="0"/>
                  </a:lnTo>
                  <a:lnTo>
                    <a:pt x="27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623339D8-286C-C64E-8875-8C401462B607}" type="slidenum">
              <a:rPr lang="en-US" smtClean="0">
                <a:latin typeface="Tahoma" charset="0"/>
              </a:rPr>
              <a:pPr>
                <a:defRPr/>
              </a:pPr>
              <a:t>31</a:t>
            </a:fld>
            <a:endParaRPr lang="en-US" smtClean="0">
              <a:latin typeface="Tahoma" charset="0"/>
            </a:endParaRPr>
          </a:p>
        </p:txBody>
      </p:sp>
      <p:pic>
        <p:nvPicPr>
          <p:cNvPr id="47107" name="Picture 7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112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Input port queuing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2649538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fabric slower than input ports combined -&gt; queueing may occur at input queues </a:t>
            </a:r>
          </a:p>
          <a:p>
            <a:pPr lvl="1"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queueing delay and loss due to input buffer overflow!</a:t>
            </a:r>
            <a:endParaRPr lang="en-US">
              <a:solidFill>
                <a:srgbClr val="CC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Head-of-the-Line (HOL) blocking:</a:t>
            </a:r>
            <a:r>
              <a:rPr lang="en-US" sz="2400">
                <a:latin typeface="Gill Sans MT" charset="0"/>
                <a:cs typeface="+mn-cs"/>
              </a:rPr>
              <a:t> queued datagram at front of queue prevents others in queue from moving forward</a:t>
            </a:r>
          </a:p>
        </p:txBody>
      </p:sp>
      <p:grpSp>
        <p:nvGrpSpPr>
          <p:cNvPr id="47110" name="Group 7"/>
          <p:cNvGrpSpPr>
            <a:grpSpLocks/>
          </p:cNvGrpSpPr>
          <p:nvPr/>
        </p:nvGrpSpPr>
        <p:grpSpPr bwMode="auto">
          <a:xfrm>
            <a:off x="1389063" y="3194050"/>
            <a:ext cx="3027362" cy="1809750"/>
            <a:chOff x="523" y="976"/>
            <a:chExt cx="2099" cy="1356"/>
          </a:xfrm>
        </p:grpSpPr>
        <p:sp>
          <p:nvSpPr>
            <p:cNvPr id="31796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7156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31816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7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8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7157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31813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4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5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99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800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801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802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803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804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7164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31810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1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12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7165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31807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08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809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31752" name="Rectangle 55"/>
          <p:cNvSpPr>
            <a:spLocks noChangeArrowheads="1"/>
          </p:cNvSpPr>
          <p:nvPr/>
        </p:nvSpPr>
        <p:spPr bwMode="auto">
          <a:xfrm>
            <a:off x="1841500" y="3190875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53" name="Rectangle 56"/>
          <p:cNvSpPr>
            <a:spLocks noChangeArrowheads="1"/>
          </p:cNvSpPr>
          <p:nvPr/>
        </p:nvSpPr>
        <p:spPr bwMode="auto">
          <a:xfrm>
            <a:off x="1827213" y="3922713"/>
            <a:ext cx="252412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54" name="Rectangle 57"/>
          <p:cNvSpPr>
            <a:spLocks noChangeArrowheads="1"/>
          </p:cNvSpPr>
          <p:nvPr/>
        </p:nvSpPr>
        <p:spPr bwMode="auto">
          <a:xfrm>
            <a:off x="1825625" y="4557713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55" name="Rectangle 58"/>
          <p:cNvSpPr>
            <a:spLocks noChangeArrowheads="1"/>
          </p:cNvSpPr>
          <p:nvPr/>
        </p:nvSpPr>
        <p:spPr bwMode="auto">
          <a:xfrm>
            <a:off x="1482725" y="3186113"/>
            <a:ext cx="252413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56" name="Rectangle 59"/>
          <p:cNvSpPr>
            <a:spLocks noChangeArrowheads="1"/>
          </p:cNvSpPr>
          <p:nvPr/>
        </p:nvSpPr>
        <p:spPr bwMode="auto">
          <a:xfrm>
            <a:off x="1477963" y="4546600"/>
            <a:ext cx="252412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57" name="Line 60"/>
          <p:cNvSpPr>
            <a:spLocks noChangeShapeType="1"/>
          </p:cNvSpPr>
          <p:nvPr/>
        </p:nvSpPr>
        <p:spPr bwMode="auto">
          <a:xfrm>
            <a:off x="2133600" y="3246438"/>
            <a:ext cx="1479550" cy="1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117" name="Freeform 61"/>
          <p:cNvSpPr>
            <a:spLocks/>
          </p:cNvSpPr>
          <p:nvPr/>
        </p:nvSpPr>
        <p:spPr bwMode="auto">
          <a:xfrm>
            <a:off x="2178050" y="3644900"/>
            <a:ext cx="1395413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9" name="Text Box 62"/>
          <p:cNvSpPr txBox="1">
            <a:spLocks noChangeArrowheads="1"/>
          </p:cNvSpPr>
          <p:nvPr/>
        </p:nvSpPr>
        <p:spPr bwMode="auto">
          <a:xfrm>
            <a:off x="1349375" y="5100638"/>
            <a:ext cx="3390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latin typeface="Gill Sans MT" charset="0"/>
                <a:cs typeface="+mn-cs"/>
              </a:rPr>
              <a:t>output port contention: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  <a:cs typeface="+mn-cs"/>
              </a:rPr>
              <a:t>only one red datagram can be transferred.</a:t>
            </a:r>
            <a:br>
              <a:rPr lang="en-US" smtClean="0">
                <a:latin typeface="Gill Sans MT" charset="0"/>
                <a:cs typeface="+mn-cs"/>
              </a:rPr>
            </a:br>
            <a:r>
              <a:rPr lang="en-US" i="1" smtClean="0">
                <a:latin typeface="Gill Sans MT" charset="0"/>
                <a:cs typeface="+mn-cs"/>
              </a:rPr>
              <a:t>lower red packet is blocked</a:t>
            </a:r>
          </a:p>
        </p:txBody>
      </p:sp>
      <p:sp>
        <p:nvSpPr>
          <p:cNvPr id="31760" name="Text Box 64"/>
          <p:cNvSpPr txBox="1">
            <a:spLocks noChangeArrowheads="1"/>
          </p:cNvSpPr>
          <p:nvPr/>
        </p:nvSpPr>
        <p:spPr bwMode="auto">
          <a:xfrm>
            <a:off x="2527300" y="3990975"/>
            <a:ext cx="747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switch</a:t>
            </a:r>
          </a:p>
          <a:p>
            <a:pPr>
              <a:defRPr/>
            </a:pPr>
            <a:r>
              <a:rPr lang="en-US" sz="1600" smtClean="0">
                <a:cs typeface="+mn-cs"/>
              </a:rPr>
              <a:t>fabric</a:t>
            </a:r>
          </a:p>
        </p:txBody>
      </p:sp>
      <p:sp>
        <p:nvSpPr>
          <p:cNvPr id="31761" name="Line 73"/>
          <p:cNvSpPr>
            <a:spLocks noChangeShapeType="1"/>
          </p:cNvSpPr>
          <p:nvPr/>
        </p:nvSpPr>
        <p:spPr bwMode="auto">
          <a:xfrm>
            <a:off x="2124075" y="3990975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35279" name="Group 79"/>
          <p:cNvGrpSpPr>
            <a:grpSpLocks/>
          </p:cNvGrpSpPr>
          <p:nvPr/>
        </p:nvGrpSpPr>
        <p:grpSpPr bwMode="auto">
          <a:xfrm>
            <a:off x="4879975" y="3214688"/>
            <a:ext cx="3027363" cy="3086100"/>
            <a:chOff x="3074" y="2025"/>
            <a:chExt cx="1907" cy="1944"/>
          </a:xfrm>
        </p:grpSpPr>
        <p:grpSp>
          <p:nvGrpSpPr>
            <p:cNvPr id="47122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31773" name="Rectangle 32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47133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31793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794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795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7134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31790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791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792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31776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77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78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79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80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81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47141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31787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788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789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47142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31784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785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1786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31764" name="Text Box 63"/>
            <p:cNvSpPr txBox="1">
              <a:spLocks noChangeArrowheads="1"/>
            </p:cNvSpPr>
            <p:nvPr/>
          </p:nvSpPr>
          <p:spPr bwMode="auto">
            <a:xfrm>
              <a:off x="3287" y="3219"/>
              <a:ext cx="140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latin typeface="Gill Sans MT" charset="0"/>
                  <a:cs typeface="+mn-cs"/>
                </a:rPr>
                <a:t>one packet time later: green packet experiences HOL blocking</a:t>
              </a:r>
              <a:endParaRPr lang="en-US" i="1" smtClean="0">
                <a:latin typeface="Gill Sans MT" charset="0"/>
                <a:cs typeface="+mn-cs"/>
              </a:endParaRPr>
            </a:p>
          </p:txBody>
        </p:sp>
        <p:sp>
          <p:nvSpPr>
            <p:cNvPr id="31765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switch</a:t>
              </a:r>
            </a:p>
            <a:p>
              <a:pPr>
                <a:defRPr/>
              </a:pPr>
              <a:r>
                <a:rPr lang="en-US" sz="1600" smtClean="0">
                  <a:cs typeface="+mn-cs"/>
                </a:rPr>
                <a:t>fabric</a:t>
              </a:r>
            </a:p>
          </p:txBody>
        </p:sp>
        <p:sp>
          <p:nvSpPr>
            <p:cNvPr id="31766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7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8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128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309 h 735"/>
                <a:gd name="T2" fmla="*/ 321 w 967"/>
                <a:gd name="T3" fmla="*/ 309 h 735"/>
                <a:gd name="T4" fmla="*/ 597 w 967"/>
                <a:gd name="T5" fmla="*/ 0 h 7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29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1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72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5B333F4B-DB7D-9F45-9846-3D541E4D6891}" type="slidenum">
              <a:rPr lang="en-US" smtClean="0">
                <a:latin typeface="Tahoma" charset="0"/>
              </a:rPr>
              <a:pPr>
                <a:defRPr/>
              </a:pPr>
              <a:t>32</a:t>
            </a:fld>
            <a:endParaRPr lang="en-US" smtClean="0">
              <a:latin typeface="Tahoma" charset="0"/>
            </a:endParaRPr>
          </a:p>
        </p:txBody>
      </p:sp>
      <p:pic>
        <p:nvPicPr>
          <p:cNvPr id="4813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4.1 introduction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4.2 virtual circuit and datagram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4.3 what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 inside a router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4.4 IP: Internet Protocol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datagram format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IPv4 addressing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ICMP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IPv6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4.5 routing algorithms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link state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distance vector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4.6 routing in the Internet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RIP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OSPF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4.7 broadcast and multicast routing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B8BCEF3-EB89-CC4D-9D3A-FCE3DAEB0704}" type="slidenum">
              <a:rPr lang="en-US" smtClean="0">
                <a:latin typeface="Tahoma" charset="0"/>
              </a:rPr>
              <a:pPr>
                <a:defRPr/>
              </a:pPr>
              <a:t>33</a:t>
            </a:fld>
            <a:endParaRPr lang="en-US" smtClean="0">
              <a:latin typeface="Tahoma" charset="0"/>
            </a:endParaRP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The Internet network layer</a:t>
            </a:r>
            <a:endParaRPr lang="en-US">
              <a:latin typeface="Gill Sans MT" charset="0"/>
              <a:cs typeface="+mj-cs"/>
            </a:endParaRPr>
          </a:p>
        </p:txBody>
      </p:sp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33822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823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824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forwarding</a:t>
              </a:r>
            </a:p>
            <a:p>
              <a:pPr algn="ctr">
                <a:defRPr/>
              </a:pPr>
              <a:r>
                <a:rPr lang="en-US" smtClean="0">
                  <a:cs typeface="+mn-cs"/>
                </a:rPr>
                <a:t>table</a:t>
              </a:r>
            </a:p>
          </p:txBody>
        </p:sp>
        <p:sp>
          <p:nvSpPr>
            <p:cNvPr id="33825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826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827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828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829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830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host, router network layer functions:</a:t>
            </a:r>
          </a:p>
        </p:txBody>
      </p:sp>
      <p:sp>
        <p:nvSpPr>
          <p:cNvPr id="33801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02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03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04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05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8605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CC0000"/>
                </a:solidFill>
                <a:latin typeface="Gill Sans MT" charset="0"/>
                <a:cs typeface="+mn-cs"/>
              </a:rPr>
              <a:t>routing protocols</a:t>
            </a:r>
          </a:p>
          <a:p>
            <a:pPr>
              <a:buFontTx/>
              <a:buChar char="•"/>
              <a:defRPr/>
            </a:pPr>
            <a:r>
              <a:rPr lang="en-US" sz="1600" smtClean="0">
                <a:cs typeface="+mn-cs"/>
              </a:rPr>
              <a:t> path selection</a:t>
            </a:r>
          </a:p>
          <a:p>
            <a:pPr>
              <a:buFontTx/>
              <a:buChar char="•"/>
              <a:defRPr/>
            </a:pPr>
            <a:r>
              <a:rPr lang="en-US" sz="1600" smtClean="0">
                <a:cs typeface="+mn-cs"/>
              </a:rPr>
              <a:t> RIP, OSPF, BGP</a:t>
            </a:r>
            <a:endParaRPr lang="en-US" smtClean="0">
              <a:cs typeface="+mn-cs"/>
            </a:endParaRPr>
          </a:p>
        </p:txBody>
      </p:sp>
      <p:sp>
        <p:nvSpPr>
          <p:cNvPr id="49165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66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33819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820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821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810" cy="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  <a:latin typeface="Gill Sans MT" charset="0"/>
                  <a:cs typeface="+mn-cs"/>
                </a:rPr>
                <a:t>IP protocol</a:t>
              </a:r>
            </a:p>
            <a:p>
              <a:pPr>
                <a:buFontTx/>
                <a:buChar char="•"/>
                <a:defRPr/>
              </a:pPr>
              <a:r>
                <a:rPr lang="en-US" sz="1600" smtClean="0">
                  <a:cs typeface="+mn-cs"/>
                </a:rPr>
                <a:t> addressing conventions</a:t>
              </a:r>
            </a:p>
            <a:p>
              <a:pPr>
                <a:buFontTx/>
                <a:buChar char="•"/>
                <a:defRPr/>
              </a:pPr>
              <a:r>
                <a:rPr lang="en-US" sz="1600" smtClean="0">
                  <a:cs typeface="+mn-cs"/>
                </a:rPr>
                <a:t> datagram format</a:t>
              </a:r>
            </a:p>
            <a:p>
              <a:pPr>
                <a:buFontTx/>
                <a:buChar char="•"/>
                <a:defRPr/>
              </a:pPr>
              <a:r>
                <a:rPr lang="en-US" sz="1600" smtClean="0">
                  <a:cs typeface="+mn-cs"/>
                </a:rPr>
                <a:t> packet handling conventions</a:t>
              </a:r>
              <a:endParaRPr lang="en-US" smtClean="0">
                <a:cs typeface="+mn-cs"/>
              </a:endParaRPr>
            </a:p>
          </p:txBody>
        </p:sp>
      </p:grp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10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>
                <a:solidFill>
                  <a:srgbClr val="CC0000"/>
                </a:solidFill>
                <a:latin typeface="Gill Sans MT" charset="0"/>
                <a:cs typeface="+mn-cs"/>
              </a:rPr>
              <a:t>ICMP protocol</a:t>
            </a:r>
          </a:p>
          <a:p>
            <a:pPr>
              <a:buFontTx/>
              <a:buChar char="•"/>
              <a:defRPr/>
            </a:pPr>
            <a:r>
              <a:rPr lang="en-US" sz="1600" smtClean="0">
                <a:cs typeface="+mn-cs"/>
              </a:rPr>
              <a:t> error reporting</a:t>
            </a:r>
          </a:p>
          <a:p>
            <a:pPr>
              <a:buFontTx/>
              <a:buChar char="•"/>
              <a:defRPr/>
            </a:pPr>
            <a:r>
              <a:rPr lang="en-US" sz="1600" smtClean="0">
                <a:cs typeface="+mn-cs"/>
              </a:rPr>
              <a:t> router </a:t>
            </a:r>
            <a:r>
              <a:rPr lang="ja-JP" altLang="en-US" sz="1600" smtClean="0">
                <a:cs typeface="+mn-cs"/>
              </a:rPr>
              <a:t>“</a:t>
            </a:r>
            <a:r>
              <a:rPr lang="en-US" sz="1600" smtClean="0">
                <a:cs typeface="+mn-cs"/>
              </a:rPr>
              <a:t>signaling</a:t>
            </a:r>
            <a:r>
              <a:rPr lang="ja-JP" altLang="en-US" sz="1600" smtClean="0">
                <a:cs typeface="+mn-cs"/>
              </a:rPr>
              <a:t>”</a:t>
            </a:r>
            <a:endParaRPr lang="en-US" smtClean="0">
              <a:cs typeface="+mn-cs"/>
            </a:endParaRPr>
          </a:p>
        </p:txBody>
      </p:sp>
      <p:sp>
        <p:nvSpPr>
          <p:cNvPr id="33811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12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83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bg2"/>
                </a:solidFill>
                <a:cs typeface="+mn-cs"/>
              </a:rPr>
              <a:t>transport layer: TCP, UDP</a:t>
            </a:r>
            <a:endParaRPr lang="en-US" smtClean="0">
              <a:cs typeface="+mn-cs"/>
            </a:endParaRPr>
          </a:p>
        </p:txBody>
      </p:sp>
      <p:sp>
        <p:nvSpPr>
          <p:cNvPr id="33813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bg2"/>
                </a:solidFill>
                <a:cs typeface="+mn-cs"/>
              </a:rPr>
              <a:t>link layer</a:t>
            </a:r>
            <a:endParaRPr lang="en-US" smtClean="0">
              <a:cs typeface="+mn-cs"/>
            </a:endParaRPr>
          </a:p>
        </p:txBody>
      </p:sp>
      <p:sp>
        <p:nvSpPr>
          <p:cNvPr id="33814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bg2"/>
                </a:solidFill>
                <a:cs typeface="+mn-cs"/>
              </a:rPr>
              <a:t>physical layer</a:t>
            </a:r>
            <a:endParaRPr lang="en-US" smtClean="0">
              <a:cs typeface="+mn-cs"/>
            </a:endParaRPr>
          </a:p>
        </p:txBody>
      </p:sp>
      <p:sp>
        <p:nvSpPr>
          <p:cNvPr id="33815" name="Text Box 36"/>
          <p:cNvSpPr txBox="1">
            <a:spLocks noChangeArrowheads="1"/>
          </p:cNvSpPr>
          <p:nvPr/>
        </p:nvSpPr>
        <p:spPr bwMode="auto">
          <a:xfrm>
            <a:off x="319088" y="3259138"/>
            <a:ext cx="1252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400" smtClean="0">
                <a:solidFill>
                  <a:srgbClr val="CC0000"/>
                </a:solidFill>
                <a:cs typeface="+mn-cs"/>
              </a:rPr>
              <a:t>network</a:t>
            </a:r>
          </a:p>
          <a:p>
            <a:pPr algn="r">
              <a:defRPr/>
            </a:pPr>
            <a:r>
              <a:rPr lang="en-US" sz="2400" smtClean="0">
                <a:solidFill>
                  <a:srgbClr val="CC0000"/>
                </a:solidFill>
                <a:cs typeface="+mn-cs"/>
              </a:rPr>
              <a:t>layer</a:t>
            </a:r>
            <a:endParaRPr lang="en-US" smtClean="0">
              <a:solidFill>
                <a:srgbClr val="CC0000"/>
              </a:solidFill>
              <a:cs typeface="+mn-cs"/>
            </a:endParaRPr>
          </a:p>
        </p:txBody>
      </p:sp>
      <p:sp>
        <p:nvSpPr>
          <p:cNvPr id="33816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17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9177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382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B4FC8101-7D55-A04B-8EFA-3BD67D2AE149}" type="slidenum">
              <a:rPr lang="en-US" smtClean="0">
                <a:latin typeface="Tahoma" charset="0"/>
              </a:rPr>
              <a:pPr>
                <a:defRPr/>
              </a:pPr>
              <a:t>34</a:t>
            </a:fld>
            <a:endParaRPr lang="en-US" smtClean="0">
              <a:latin typeface="Tahoma" charset="0"/>
            </a:endParaRPr>
          </a:p>
        </p:txBody>
      </p:sp>
      <p:grpSp>
        <p:nvGrpSpPr>
          <p:cNvPr id="50179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34849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50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34851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ver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34852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length</a:t>
              </a:r>
            </a:p>
          </p:txBody>
        </p:sp>
        <p:sp>
          <p:nvSpPr>
            <p:cNvPr id="34853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54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55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32 bits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34856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57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58" name="Text Box 13"/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>
                  <a:cs typeface="+mn-cs"/>
                </a:rPr>
                <a:t>data </a:t>
              </a: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(variable length,</a:t>
              </a: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typically a TCP </a:t>
              </a:r>
            </a:p>
            <a:p>
              <a:pPr algn="ctr">
                <a:defRPr/>
              </a:pPr>
              <a:r>
                <a:rPr lang="en-US" sz="2000" smtClean="0">
                  <a:cs typeface="+mn-cs"/>
                </a:rPr>
                <a:t>or UDP segment)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34859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16-bit identifier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34860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61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62" name="Text Box 17"/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header</a:t>
              </a:r>
            </a:p>
            <a:p>
              <a:pPr algn="ctr">
                <a:defRPr/>
              </a:pPr>
              <a:r>
                <a:rPr lang="en-US" smtClean="0">
                  <a:cs typeface="+mn-cs"/>
                </a:rPr>
                <a:t> checksum</a:t>
              </a:r>
            </a:p>
          </p:txBody>
        </p:sp>
        <p:sp>
          <p:nvSpPr>
            <p:cNvPr id="34863" name="Text Box 18"/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time to</a:t>
              </a:r>
            </a:p>
            <a:p>
              <a:pPr algn="ctr">
                <a:defRPr/>
              </a:pPr>
              <a:r>
                <a:rPr lang="en-US" smtClean="0">
                  <a:cs typeface="+mn-cs"/>
                </a:rPr>
                <a:t>live</a:t>
              </a:r>
            </a:p>
          </p:txBody>
        </p:sp>
        <p:sp>
          <p:nvSpPr>
            <p:cNvPr id="34864" name="Text Box 19"/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32 bit source IP address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34865" name="Text Box 31"/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head.</a:t>
              </a:r>
            </a:p>
            <a:p>
              <a:pPr algn="ctr">
                <a:defRPr/>
              </a:pPr>
              <a:r>
                <a:rPr lang="en-US" smtClean="0">
                  <a:cs typeface="+mn-cs"/>
                </a:rPr>
                <a:t>len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34866" name="Text Box 32"/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type of</a:t>
              </a:r>
            </a:p>
            <a:p>
              <a:pPr algn="ctr">
                <a:defRPr/>
              </a:pPr>
              <a:r>
                <a:rPr lang="en-US" smtClean="0">
                  <a:cs typeface="+mn-cs"/>
                </a:rPr>
                <a:t>service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34867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68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69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70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flgs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34871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72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fragment</a:t>
              </a:r>
            </a:p>
            <a:p>
              <a:pPr algn="ctr">
                <a:defRPr/>
              </a:pPr>
              <a:r>
                <a:rPr lang="en-US" smtClean="0">
                  <a:cs typeface="+mn-cs"/>
                </a:rPr>
                <a:t> offset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34873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74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75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76" name="Text Box 46"/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upper</a:t>
              </a:r>
            </a:p>
            <a:p>
              <a:pPr algn="ctr">
                <a:defRPr/>
              </a:pPr>
              <a:r>
                <a:rPr lang="en-US" smtClean="0">
                  <a:cs typeface="+mn-cs"/>
                </a:rPr>
                <a:t> layer</a:t>
              </a:r>
            </a:p>
          </p:txBody>
        </p:sp>
        <p:sp>
          <p:nvSpPr>
            <p:cNvPr id="34877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78" name="Text Box 49"/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32 bit destination IP address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34879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80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options (if any)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IP datagram format</a:t>
            </a:r>
            <a:endParaRPr lang="en-US">
              <a:latin typeface="Gill Sans MT" charset="0"/>
              <a:cs typeface="+mj-cs"/>
            </a:endParaRPr>
          </a:p>
        </p:txBody>
      </p:sp>
      <p:grpSp>
        <p:nvGrpSpPr>
          <p:cNvPr id="575544" name="Group 56"/>
          <p:cNvGrpSpPr>
            <a:grpSpLocks/>
          </p:cNvGrpSpPr>
          <p:nvPr/>
        </p:nvGrpSpPr>
        <p:grpSpPr bwMode="auto">
          <a:xfrm>
            <a:off x="768350" y="858838"/>
            <a:ext cx="2501900" cy="792162"/>
            <a:chOff x="484" y="541"/>
            <a:chExt cx="1576" cy="499"/>
          </a:xfrm>
        </p:grpSpPr>
        <p:sp>
          <p:nvSpPr>
            <p:cNvPr id="34847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cs typeface="+mn-cs"/>
                </a:rPr>
                <a:t>IP protocol version</a:t>
              </a:r>
            </a:p>
            <a:p>
              <a:pPr algn="r">
                <a:defRPr/>
              </a:pPr>
              <a:r>
                <a:rPr lang="en-US" smtClean="0">
                  <a:cs typeface="+mn-cs"/>
                </a:rPr>
                <a:t>number</a:t>
              </a:r>
              <a:endParaRPr lang="en-US" sz="1000" smtClean="0">
                <a:cs typeface="+mn-cs"/>
              </a:endParaRPr>
            </a:p>
          </p:txBody>
        </p:sp>
        <p:sp>
          <p:nvSpPr>
            <p:cNvPr id="34848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75545" name="Group 57"/>
          <p:cNvGrpSpPr>
            <a:grpSpLocks/>
          </p:cNvGrpSpPr>
          <p:nvPr/>
        </p:nvGrpSpPr>
        <p:grpSpPr bwMode="auto">
          <a:xfrm>
            <a:off x="1258888" y="1406525"/>
            <a:ext cx="2416175" cy="641350"/>
            <a:chOff x="793" y="886"/>
            <a:chExt cx="1522" cy="404"/>
          </a:xfrm>
        </p:grpSpPr>
        <p:sp>
          <p:nvSpPr>
            <p:cNvPr id="34845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cs typeface="+mn-cs"/>
                </a:rPr>
                <a:t>header length</a:t>
              </a:r>
            </a:p>
            <a:p>
              <a:pPr algn="r">
                <a:defRPr/>
              </a:pPr>
              <a:r>
                <a:rPr lang="en-US" smtClean="0">
                  <a:cs typeface="+mn-cs"/>
                </a:rPr>
                <a:t> (bytes)</a:t>
              </a:r>
              <a:endParaRPr lang="en-US" sz="1000" smtClean="0">
                <a:cs typeface="+mn-cs"/>
              </a:endParaRPr>
            </a:p>
          </p:txBody>
        </p:sp>
        <p:sp>
          <p:nvSpPr>
            <p:cNvPr id="34846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75548" name="Group 60"/>
          <p:cNvGrpSpPr>
            <a:grpSpLocks/>
          </p:cNvGrpSpPr>
          <p:nvPr/>
        </p:nvGrpSpPr>
        <p:grpSpPr bwMode="auto">
          <a:xfrm>
            <a:off x="727075" y="2732088"/>
            <a:ext cx="3624263" cy="1592262"/>
            <a:chOff x="458" y="1721"/>
            <a:chExt cx="2283" cy="1003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cs typeface="+mn-cs"/>
                </a:rPr>
                <a:t>upper layer protocol</a:t>
              </a:r>
            </a:p>
            <a:p>
              <a:pPr algn="r">
                <a:defRPr/>
              </a:pPr>
              <a:r>
                <a:rPr lang="en-US" smtClean="0">
                  <a:cs typeface="+mn-cs"/>
                </a:rPr>
                <a:t>to deliver payload to</a:t>
              </a:r>
            </a:p>
          </p:txBody>
        </p:sp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75549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34841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total datagram</a:t>
              </a:r>
            </a:p>
            <a:p>
              <a:pPr>
                <a:defRPr/>
              </a:pPr>
              <a:r>
                <a:rPr lang="en-US" smtClean="0">
                  <a:cs typeface="+mn-cs"/>
                </a:rPr>
                <a:t>length (bytes)</a:t>
              </a:r>
            </a:p>
          </p:txBody>
        </p:sp>
        <p:sp>
          <p:nvSpPr>
            <p:cNvPr id="34842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75546" name="Group 58"/>
          <p:cNvGrpSpPr>
            <a:grpSpLocks/>
          </p:cNvGrpSpPr>
          <p:nvPr/>
        </p:nvGrpSpPr>
        <p:grpSpPr bwMode="auto">
          <a:xfrm>
            <a:off x="1293813" y="1760538"/>
            <a:ext cx="3028950" cy="565150"/>
            <a:chOff x="815" y="1109"/>
            <a:chExt cx="1908" cy="356"/>
          </a:xfrm>
        </p:grpSpPr>
        <p:sp>
          <p:nvSpPr>
            <p:cNvPr id="34839" name="Text Box 35"/>
            <p:cNvSpPr txBox="1">
              <a:spLocks noChangeArrowheads="1"/>
            </p:cNvSpPr>
            <p:nvPr/>
          </p:nvSpPr>
          <p:spPr bwMode="auto">
            <a:xfrm>
              <a:off x="815" y="1234"/>
              <a:ext cx="10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ja-JP" altLang="en-US" smtClean="0">
                  <a:cs typeface="+mn-cs"/>
                </a:rPr>
                <a:t>“</a:t>
              </a:r>
              <a:r>
                <a:rPr lang="en-US" smtClean="0">
                  <a:cs typeface="+mn-cs"/>
                </a:rPr>
                <a:t>type</a:t>
              </a:r>
              <a:r>
                <a:rPr lang="ja-JP" altLang="en-US" smtClean="0">
                  <a:cs typeface="+mn-cs"/>
                </a:rPr>
                <a:t>”</a:t>
              </a:r>
              <a:r>
                <a:rPr lang="en-US" smtClean="0">
                  <a:cs typeface="+mn-cs"/>
                </a:rPr>
                <a:t> of data </a:t>
              </a:r>
              <a:endParaRPr lang="en-US" sz="1000" smtClean="0">
                <a:cs typeface="+mn-cs"/>
              </a:endParaRPr>
            </a:p>
          </p:txBody>
        </p:sp>
        <p:sp>
          <p:nvSpPr>
            <p:cNvPr id="34840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75550" name="Group 62"/>
          <p:cNvGrpSpPr>
            <a:grpSpLocks/>
          </p:cNvGrpSpPr>
          <p:nvPr/>
        </p:nvGrpSpPr>
        <p:grpSpPr bwMode="auto">
          <a:xfrm>
            <a:off x="4951413" y="1787525"/>
            <a:ext cx="4102100" cy="915988"/>
            <a:chOff x="3119" y="1126"/>
            <a:chExt cx="2584" cy="577"/>
          </a:xfrm>
        </p:grpSpPr>
        <p:sp>
          <p:nvSpPr>
            <p:cNvPr id="34835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for</a:t>
              </a:r>
            </a:p>
            <a:p>
              <a:pPr>
                <a:defRPr/>
              </a:pPr>
              <a:r>
                <a:rPr lang="en-US" smtClean="0">
                  <a:cs typeface="+mn-cs"/>
                </a:rPr>
                <a:t>fragmentation/</a:t>
              </a:r>
            </a:p>
            <a:p>
              <a:pPr>
                <a:defRPr/>
              </a:pPr>
              <a:r>
                <a:rPr lang="en-US" smtClean="0">
                  <a:cs typeface="+mn-cs"/>
                </a:rPr>
                <a:t>reassembly</a:t>
              </a:r>
            </a:p>
          </p:txBody>
        </p:sp>
        <p:sp>
          <p:nvSpPr>
            <p:cNvPr id="34836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37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38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75547" name="Group 59"/>
          <p:cNvGrpSpPr>
            <a:grpSpLocks/>
          </p:cNvGrpSpPr>
          <p:nvPr/>
        </p:nvGrpSpPr>
        <p:grpSpPr bwMode="auto">
          <a:xfrm>
            <a:off x="1019175" y="2406650"/>
            <a:ext cx="2398713" cy="1190625"/>
            <a:chOff x="642" y="1516"/>
            <a:chExt cx="1511" cy="750"/>
          </a:xfrm>
        </p:grpSpPr>
        <p:sp>
          <p:nvSpPr>
            <p:cNvPr id="34833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cs typeface="+mn-cs"/>
                </a:rPr>
                <a:t>max number</a:t>
              </a:r>
            </a:p>
            <a:p>
              <a:pPr algn="r">
                <a:defRPr/>
              </a:pPr>
              <a:r>
                <a:rPr lang="en-US" smtClean="0">
                  <a:cs typeface="+mn-cs"/>
                </a:rPr>
                <a:t>remaining hops</a:t>
              </a:r>
            </a:p>
            <a:p>
              <a:pPr algn="r">
                <a:defRPr/>
              </a:pPr>
              <a:r>
                <a:rPr lang="en-US" smtClean="0">
                  <a:cs typeface="+mn-cs"/>
                </a:rPr>
                <a:t>(decremented at </a:t>
              </a:r>
            </a:p>
            <a:p>
              <a:pPr algn="r">
                <a:defRPr/>
              </a:pPr>
              <a:r>
                <a:rPr lang="en-US" smtClean="0">
                  <a:cs typeface="+mn-cs"/>
                </a:rPr>
                <a:t>each router)</a:t>
              </a:r>
            </a:p>
          </p:txBody>
        </p:sp>
        <p:sp>
          <p:nvSpPr>
            <p:cNvPr id="34834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75551" name="Group 63"/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34831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e.g. timestamp,</a:t>
              </a:r>
            </a:p>
            <a:p>
              <a:pPr>
                <a:defRPr/>
              </a:pPr>
              <a:r>
                <a:rPr lang="en-US" smtClean="0">
                  <a:cs typeface="+mn-cs"/>
                </a:rPr>
                <a:t>record route</a:t>
              </a:r>
            </a:p>
            <a:p>
              <a:pPr>
                <a:defRPr/>
              </a:pPr>
              <a:r>
                <a:rPr lang="en-US" smtClean="0">
                  <a:cs typeface="+mn-cs"/>
                </a:rPr>
                <a:t>taken, specify</a:t>
              </a:r>
            </a:p>
            <a:p>
              <a:pPr>
                <a:defRPr/>
              </a:pPr>
              <a:r>
                <a:rPr lang="en-US" smtClean="0">
                  <a:cs typeface="+mn-cs"/>
                </a:rPr>
                <a:t>list of routers </a:t>
              </a:r>
            </a:p>
            <a:p>
              <a:pPr>
                <a:defRPr/>
              </a:pPr>
              <a:r>
                <a:rPr lang="en-US" smtClean="0">
                  <a:cs typeface="+mn-cs"/>
                </a:rPr>
                <a:t>to visit.</a:t>
              </a:r>
            </a:p>
          </p:txBody>
        </p:sp>
        <p:sp>
          <p:nvSpPr>
            <p:cNvPr id="34832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244475" y="4595813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000" i="1">
                <a:solidFill>
                  <a:srgbClr val="CC0000"/>
                </a:solidFill>
                <a:cs typeface="+mn-cs"/>
              </a:rPr>
              <a:t>how much overhead?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cs typeface="+mn-cs"/>
              </a:rPr>
              <a:t>20 bytes of TCP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cs typeface="+mn-cs"/>
              </a:rPr>
              <a:t>20 bytes of IP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cs typeface="+mn-cs"/>
              </a:rPr>
              <a:t>= 40 bytes + app layer overhead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B0120E02-DAB4-6749-B31D-D3A644646338}" type="slidenum">
              <a:rPr lang="en-US" smtClean="0">
                <a:latin typeface="Tahoma" charset="0"/>
              </a:rPr>
              <a:pPr>
                <a:defRPr/>
              </a:pPr>
              <a:t>35</a:t>
            </a:fld>
            <a:endParaRPr lang="en-US" smtClean="0">
              <a:latin typeface="Tahoma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IP fragmentation, reassembly</a:t>
            </a:r>
            <a:endParaRPr lang="en-US" sz="4800">
              <a:latin typeface="Gill Sans MT" charset="0"/>
              <a:cs typeface="+mj-cs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150" y="1439863"/>
            <a:ext cx="3810000" cy="5094287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network links have MTU (max.transfer size) - largest possible link-level frame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different link types, different MTUs 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large IP datagram divided (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>
                <a:latin typeface="Gill Sans MT" charset="0"/>
                <a:cs typeface="+mn-cs"/>
              </a:rPr>
              <a:t>fragmented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>
                <a:latin typeface="Gill Sans MT" charset="0"/>
                <a:cs typeface="+mn-cs"/>
              </a:rPr>
              <a:t>) within net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one datagram becomes several datagrams</a:t>
            </a:r>
          </a:p>
          <a:p>
            <a:pPr lvl="1">
              <a:defRPr/>
            </a:pP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reassembled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>
                <a:latin typeface="Gill Sans MT" charset="0"/>
              </a:rPr>
              <a:t> only at final destination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IP header bits used to identify, order related fragments</a:t>
            </a:r>
          </a:p>
        </p:txBody>
      </p:sp>
      <p:sp>
        <p:nvSpPr>
          <p:cNvPr id="51205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49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50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51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52" name="Line 20"/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53" name="Line 21"/>
          <p:cNvSpPr>
            <a:spLocks noChangeShapeType="1"/>
          </p:cNvSpPr>
          <p:nvPr/>
        </p:nvSpPr>
        <p:spPr bwMode="auto">
          <a:xfrm flipH="1" flipV="1">
            <a:off x="6503988" y="320675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54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55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56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857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76711" name="Group 199"/>
          <p:cNvGrpSpPr>
            <a:grpSpLocks/>
          </p:cNvGrpSpPr>
          <p:nvPr/>
        </p:nvGrpSpPr>
        <p:grpSpPr bwMode="auto">
          <a:xfrm>
            <a:off x="5003800" y="2955925"/>
            <a:ext cx="1222375" cy="403225"/>
            <a:chOff x="3152" y="1862"/>
            <a:chExt cx="770" cy="254"/>
          </a:xfrm>
        </p:grpSpPr>
        <p:grpSp>
          <p:nvGrpSpPr>
            <p:cNvPr id="51330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35973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74" name="Rectangle 122"/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76648" name="Text Box 136"/>
          <p:cNvSpPr txBox="1">
            <a:spLocks noChangeArrowheads="1"/>
          </p:cNvSpPr>
          <p:nvPr/>
        </p:nvSpPr>
        <p:spPr bwMode="auto">
          <a:xfrm>
            <a:off x="6615113" y="2241550"/>
            <a:ext cx="2466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1" smtClean="0">
                <a:solidFill>
                  <a:srgbClr val="CC0000"/>
                </a:solidFill>
                <a:cs typeface="+mn-cs"/>
              </a:rPr>
              <a:t>fragmentation:</a:t>
            </a:r>
            <a:r>
              <a:rPr lang="en-US" sz="1600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z="1600" b="1" i="1" smtClean="0">
                <a:solidFill>
                  <a:srgbClr val="000099"/>
                </a:solidFill>
                <a:cs typeface="+mn-cs"/>
              </a:rPr>
              <a:t>in:</a:t>
            </a:r>
            <a:r>
              <a:rPr lang="en-US" sz="1600" smtClean="0">
                <a:cs typeface="+mn-cs"/>
              </a:rPr>
              <a:t> one large datagram</a:t>
            </a:r>
          </a:p>
          <a:p>
            <a:pPr>
              <a:defRPr/>
            </a:pPr>
            <a:r>
              <a:rPr lang="en-US" sz="1600" b="1" i="1" smtClean="0">
                <a:solidFill>
                  <a:srgbClr val="000099"/>
                </a:solidFill>
                <a:cs typeface="+mn-cs"/>
              </a:rPr>
              <a:t>out:</a:t>
            </a:r>
            <a:r>
              <a:rPr lang="en-US" sz="1600" smtClean="0">
                <a:cs typeface="+mn-cs"/>
              </a:rPr>
              <a:t> 3 smaller datagrams</a:t>
            </a:r>
            <a:endParaRPr lang="en-US" smtClean="0">
              <a:cs typeface="+mn-cs"/>
            </a:endParaRPr>
          </a:p>
        </p:txBody>
      </p:sp>
      <p:sp>
        <p:nvSpPr>
          <p:cNvPr id="35860" name="Line 118"/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76732" name="Group 220"/>
          <p:cNvGrpSpPr>
            <a:grpSpLocks/>
          </p:cNvGrpSpPr>
          <p:nvPr/>
        </p:nvGrpSpPr>
        <p:grpSpPr bwMode="auto">
          <a:xfrm>
            <a:off x="5407025" y="4352925"/>
            <a:ext cx="708025" cy="558800"/>
            <a:chOff x="3406" y="2742"/>
            <a:chExt cx="446" cy="352"/>
          </a:xfrm>
        </p:grpSpPr>
        <p:grpSp>
          <p:nvGrpSpPr>
            <p:cNvPr id="51318" name="Group 137"/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35969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70" name="Rectangle 139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1319" name="Group 140"/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35967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68" name="Rectangle 142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1320" name="Group 143"/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35965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66" name="Rectangle 145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5962" name="Line 146"/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963" name="Line 147"/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964" name="Line 148"/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76745" name="Group 233"/>
          <p:cNvGrpSpPr>
            <a:grpSpLocks/>
          </p:cNvGrpSpPr>
          <p:nvPr/>
        </p:nvGrpSpPr>
        <p:grpSpPr bwMode="auto">
          <a:xfrm>
            <a:off x="4287838" y="3871913"/>
            <a:ext cx="1395412" cy="490537"/>
            <a:chOff x="2701" y="2439"/>
            <a:chExt cx="879" cy="309"/>
          </a:xfrm>
        </p:grpSpPr>
        <p:grpSp>
          <p:nvGrpSpPr>
            <p:cNvPr id="51312" name="Group 232"/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51314" name="Group 149"/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35957" name="Rectangle 150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958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35956" name="Line 152"/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5954" name="Text Box 153"/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1" smtClean="0">
                  <a:solidFill>
                    <a:srgbClr val="CC0000"/>
                  </a:solidFill>
                  <a:cs typeface="+mn-cs"/>
                </a:rPr>
                <a:t>reassembly</a:t>
              </a:r>
              <a:endParaRPr lang="en-US" i="1" smtClean="0">
                <a:solidFill>
                  <a:srgbClr val="CC0000"/>
                </a:solidFill>
                <a:cs typeface="+mn-cs"/>
              </a:endParaRPr>
            </a:p>
          </p:txBody>
        </p:sp>
      </p:grpSp>
      <p:pic>
        <p:nvPicPr>
          <p:cNvPr id="51222" name="Picture 15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23" name="Group 162"/>
          <p:cNvGrpSpPr>
            <a:grpSpLocks/>
          </p:cNvGrpSpPr>
          <p:nvPr/>
        </p:nvGrpSpPr>
        <p:grpSpPr bwMode="auto">
          <a:xfrm>
            <a:off x="3849688" y="1708150"/>
            <a:ext cx="838200" cy="1720850"/>
            <a:chOff x="2345" y="1140"/>
            <a:chExt cx="528" cy="1084"/>
          </a:xfrm>
        </p:grpSpPr>
        <p:sp>
          <p:nvSpPr>
            <p:cNvPr id="35943" name="Line 8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944" name="Line 10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945" name="Line 15"/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1305" name="Group 15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51310" name="Picture 1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11" name="Freeform 1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947" name="Text Box 158"/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smtClean="0">
                  <a:cs typeface="+mn-cs"/>
                </a:rPr>
                <a:t>…</a:t>
              </a:r>
            </a:p>
          </p:txBody>
        </p:sp>
        <p:grpSp>
          <p:nvGrpSpPr>
            <p:cNvPr id="51307" name="Group 15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51308" name="Picture 16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09" name="Freeform 16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1224" name="Group 163"/>
          <p:cNvGrpSpPr>
            <a:grpSpLocks/>
          </p:cNvGrpSpPr>
          <p:nvPr/>
        </p:nvGrpSpPr>
        <p:grpSpPr bwMode="auto">
          <a:xfrm>
            <a:off x="5970588" y="2895600"/>
            <a:ext cx="698500" cy="355600"/>
            <a:chOff x="4396" y="1245"/>
            <a:chExt cx="672" cy="248"/>
          </a:xfrm>
        </p:grpSpPr>
        <p:sp>
          <p:nvSpPr>
            <p:cNvPr id="5129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129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129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51297" name="Group 1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300" name="Freeform 1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1" name="Freeform 1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39" name="Line 17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940" name="Line 1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1225" name="Group 172"/>
          <p:cNvGrpSpPr>
            <a:grpSpLocks/>
          </p:cNvGrpSpPr>
          <p:nvPr/>
        </p:nvGrpSpPr>
        <p:grpSpPr bwMode="auto">
          <a:xfrm>
            <a:off x="4757738" y="1790700"/>
            <a:ext cx="698500" cy="355600"/>
            <a:chOff x="4396" y="1245"/>
            <a:chExt cx="672" cy="248"/>
          </a:xfrm>
        </p:grpSpPr>
        <p:sp>
          <p:nvSpPr>
            <p:cNvPr id="5128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128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128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51289" name="Group 1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92" name="Freeform 1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3" name="Freeform 1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31" name="Line 1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932" name="Line 1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1226" name="Group 181"/>
          <p:cNvGrpSpPr>
            <a:grpSpLocks/>
          </p:cNvGrpSpPr>
          <p:nvPr/>
        </p:nvGrpSpPr>
        <p:grpSpPr bwMode="auto">
          <a:xfrm>
            <a:off x="4764088" y="2425700"/>
            <a:ext cx="698500" cy="355600"/>
            <a:chOff x="4396" y="1245"/>
            <a:chExt cx="672" cy="248"/>
          </a:xfrm>
        </p:grpSpPr>
        <p:sp>
          <p:nvSpPr>
            <p:cNvPr id="5127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127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128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51281" name="Group 18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84" name="Freeform 1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5" name="Freeform 1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23" name="Line 18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924" name="Line 18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1227" name="Group 190"/>
          <p:cNvGrpSpPr>
            <a:grpSpLocks/>
          </p:cNvGrpSpPr>
          <p:nvPr/>
        </p:nvGrpSpPr>
        <p:grpSpPr bwMode="auto">
          <a:xfrm>
            <a:off x="5595938" y="2000250"/>
            <a:ext cx="698500" cy="355600"/>
            <a:chOff x="4396" y="1245"/>
            <a:chExt cx="672" cy="248"/>
          </a:xfrm>
        </p:grpSpPr>
        <p:sp>
          <p:nvSpPr>
            <p:cNvPr id="5127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127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127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51273" name="Group 19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76" name="Freeform 1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7" name="Freeform 1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15" name="Line 19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916" name="Line 19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76712" name="Group 200"/>
          <p:cNvGrpSpPr>
            <a:grpSpLocks/>
          </p:cNvGrpSpPr>
          <p:nvPr/>
        </p:nvGrpSpPr>
        <p:grpSpPr bwMode="auto">
          <a:xfrm>
            <a:off x="6421438" y="3103563"/>
            <a:ext cx="1033462" cy="801687"/>
            <a:chOff x="4045" y="1955"/>
            <a:chExt cx="651" cy="505"/>
          </a:xfrm>
        </p:grpSpPr>
        <p:grpSp>
          <p:nvGrpSpPr>
            <p:cNvPr id="51258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35909" name="Rectangle 124"/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10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1259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35907" name="Rectangle 127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08" name="Rectangle 128"/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1260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35905" name="Rectangle 130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06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5902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903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904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1229" name="Group 201"/>
          <p:cNvGrpSpPr>
            <a:grpSpLocks/>
          </p:cNvGrpSpPr>
          <p:nvPr/>
        </p:nvGrpSpPr>
        <p:grpSpPr bwMode="auto">
          <a:xfrm>
            <a:off x="6694488" y="3886200"/>
            <a:ext cx="698500" cy="355600"/>
            <a:chOff x="4396" y="1245"/>
            <a:chExt cx="672" cy="248"/>
          </a:xfrm>
        </p:grpSpPr>
        <p:sp>
          <p:nvSpPr>
            <p:cNvPr id="5125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125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125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51253" name="Group 20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56" name="Freeform 2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7" name="Freeform 2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95" name="Line 20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896" name="Line 20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1230" name="Group 210"/>
          <p:cNvGrpSpPr>
            <a:grpSpLocks/>
          </p:cNvGrpSpPr>
          <p:nvPr/>
        </p:nvGrpSpPr>
        <p:grpSpPr bwMode="auto">
          <a:xfrm>
            <a:off x="5791200" y="4954588"/>
            <a:ext cx="698500" cy="355600"/>
            <a:chOff x="4396" y="1245"/>
            <a:chExt cx="672" cy="248"/>
          </a:xfrm>
        </p:grpSpPr>
        <p:sp>
          <p:nvSpPr>
            <p:cNvPr id="5124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124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124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51245" name="Group 21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48" name="Freeform 2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9" name="Freeform 2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87" name="Line 21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888" name="Line 21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1231" name="Group 221"/>
          <p:cNvGrpSpPr>
            <a:grpSpLocks/>
          </p:cNvGrpSpPr>
          <p:nvPr/>
        </p:nvGrpSpPr>
        <p:grpSpPr bwMode="auto">
          <a:xfrm>
            <a:off x="4752975" y="4400550"/>
            <a:ext cx="738188" cy="1385888"/>
            <a:chOff x="2345" y="1140"/>
            <a:chExt cx="528" cy="1084"/>
          </a:xfrm>
        </p:grpSpPr>
        <p:sp>
          <p:nvSpPr>
            <p:cNvPr id="35873" name="Line 222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874" name="Line 223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875" name="Line 224"/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1235" name="Group 22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51240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41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877" name="Text Box 228"/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smtClean="0">
                  <a:cs typeface="+mn-cs"/>
                </a:rPr>
                <a:t>…</a:t>
              </a:r>
            </a:p>
          </p:txBody>
        </p:sp>
        <p:grpSp>
          <p:nvGrpSpPr>
            <p:cNvPr id="51237" name="Group 22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51238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39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7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7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7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18B2C290-FBC3-E54B-A8BA-801FA2ADA371}" type="slidenum">
              <a:rPr lang="en-US" smtClean="0">
                <a:latin typeface="Tahoma" charset="0"/>
              </a:rPr>
              <a:pPr>
                <a:defRPr/>
              </a:pPr>
              <a:t>36</a:t>
            </a:fld>
            <a:endParaRPr lang="en-US" smtClean="0">
              <a:latin typeface="Tahoma" charset="0"/>
            </a:endParaRPr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3595688" y="1527175"/>
            <a:ext cx="4248150" cy="660400"/>
            <a:chOff x="3006" y="1205"/>
            <a:chExt cx="2676" cy="416"/>
          </a:xfrm>
        </p:grpSpPr>
        <p:sp>
          <p:nvSpPr>
            <p:cNvPr id="36920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921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922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ID</a:t>
              </a:r>
            </a:p>
            <a:p>
              <a:pPr>
                <a:defRPr/>
              </a:pPr>
              <a:r>
                <a:rPr lang="en-US" smtClean="0">
                  <a:cs typeface="+mn-cs"/>
                </a:rPr>
                <a:t>=x</a:t>
              </a:r>
            </a:p>
          </p:txBody>
        </p:sp>
        <p:sp>
          <p:nvSpPr>
            <p:cNvPr id="36923" name="Text Box 8"/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offset</a:t>
              </a:r>
            </a:p>
            <a:p>
              <a:pPr algn="ctr">
                <a:defRPr/>
              </a:pPr>
              <a:r>
                <a:rPr lang="en-US" smtClean="0">
                  <a:cs typeface="+mn-cs"/>
                </a:rPr>
                <a:t>=0</a:t>
              </a:r>
            </a:p>
          </p:txBody>
        </p:sp>
        <p:sp>
          <p:nvSpPr>
            <p:cNvPr id="36924" name="Text Box 9"/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fragflag</a:t>
              </a:r>
            </a:p>
            <a:p>
              <a:pPr algn="ctr">
                <a:defRPr/>
              </a:pPr>
              <a:r>
                <a:rPr lang="en-US" smtClean="0">
                  <a:cs typeface="+mn-cs"/>
                </a:rPr>
                <a:t>=0</a:t>
              </a:r>
            </a:p>
          </p:txBody>
        </p:sp>
        <p:sp>
          <p:nvSpPr>
            <p:cNvPr id="36925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length</a:t>
              </a:r>
            </a:p>
            <a:p>
              <a:pPr>
                <a:defRPr/>
              </a:pPr>
              <a:r>
                <a:rPr lang="en-US" smtClean="0">
                  <a:cs typeface="+mn-cs"/>
                </a:rPr>
                <a:t>=4000</a:t>
              </a:r>
            </a:p>
          </p:txBody>
        </p:sp>
        <p:sp>
          <p:nvSpPr>
            <p:cNvPr id="36926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927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928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929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930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931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77606" name="Group 70"/>
          <p:cNvGrpSpPr>
            <a:grpSpLocks/>
          </p:cNvGrpSpPr>
          <p:nvPr/>
        </p:nvGrpSpPr>
        <p:grpSpPr bwMode="auto">
          <a:xfrm>
            <a:off x="3684588" y="2290763"/>
            <a:ext cx="4711700" cy="3278187"/>
            <a:chOff x="2321" y="1443"/>
            <a:chExt cx="2968" cy="2065"/>
          </a:xfrm>
        </p:grpSpPr>
        <p:grpSp>
          <p:nvGrpSpPr>
            <p:cNvPr id="52236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16"/>
              <a:chOff x="3006" y="1205"/>
              <a:chExt cx="2676" cy="416"/>
            </a:xfrm>
          </p:grpSpPr>
          <p:sp>
            <p:nvSpPr>
              <p:cNvPr id="36908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09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10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ID</a:t>
                </a:r>
              </a:p>
              <a:p>
                <a:pPr>
                  <a:defRPr/>
                </a:pPr>
                <a:r>
                  <a:rPr lang="en-US" smtClean="0">
                    <a:cs typeface="+mn-cs"/>
                  </a:rPr>
                  <a:t>=x</a:t>
                </a:r>
              </a:p>
            </p:txBody>
          </p:sp>
          <p:sp>
            <p:nvSpPr>
              <p:cNvPr id="36911" name="Text Box 21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offset</a:t>
                </a:r>
              </a:p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=0</a:t>
                </a:r>
              </a:p>
            </p:txBody>
          </p:sp>
          <p:sp>
            <p:nvSpPr>
              <p:cNvPr id="36912" name="Text Box 22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fragflag</a:t>
                </a:r>
              </a:p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=1</a:t>
                </a:r>
              </a:p>
            </p:txBody>
          </p:sp>
          <p:sp>
            <p:nvSpPr>
              <p:cNvPr id="36913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length</a:t>
                </a:r>
              </a:p>
              <a:p>
                <a:pPr>
                  <a:defRPr/>
                </a:pPr>
                <a:r>
                  <a:rPr lang="en-US" smtClean="0">
                    <a:cs typeface="+mn-cs"/>
                  </a:rPr>
                  <a:t>=1500</a:t>
                </a:r>
              </a:p>
            </p:txBody>
          </p:sp>
          <p:sp>
            <p:nvSpPr>
              <p:cNvPr id="36914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15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16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17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18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19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2237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16"/>
              <a:chOff x="3006" y="1205"/>
              <a:chExt cx="2676" cy="416"/>
            </a:xfrm>
          </p:grpSpPr>
          <p:sp>
            <p:nvSpPr>
              <p:cNvPr id="36896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7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8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ID</a:t>
                </a:r>
              </a:p>
              <a:p>
                <a:pPr>
                  <a:defRPr/>
                </a:pPr>
                <a:r>
                  <a:rPr lang="en-US" smtClean="0">
                    <a:cs typeface="+mn-cs"/>
                  </a:rPr>
                  <a:t>=x</a:t>
                </a:r>
              </a:p>
            </p:txBody>
          </p:sp>
          <p:sp>
            <p:nvSpPr>
              <p:cNvPr id="36899" name="Text Box 34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offset</a:t>
                </a:r>
              </a:p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=185</a:t>
                </a:r>
              </a:p>
            </p:txBody>
          </p:sp>
          <p:sp>
            <p:nvSpPr>
              <p:cNvPr id="36900" name="Text Box 35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fragflag</a:t>
                </a:r>
              </a:p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=1</a:t>
                </a:r>
              </a:p>
            </p:txBody>
          </p:sp>
          <p:sp>
            <p:nvSpPr>
              <p:cNvPr id="36901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length</a:t>
                </a:r>
              </a:p>
              <a:p>
                <a:pPr>
                  <a:defRPr/>
                </a:pPr>
                <a:r>
                  <a:rPr lang="en-US" smtClean="0">
                    <a:cs typeface="+mn-cs"/>
                  </a:rPr>
                  <a:t>=1500</a:t>
                </a:r>
              </a:p>
            </p:txBody>
          </p:sp>
          <p:sp>
            <p:nvSpPr>
              <p:cNvPr id="36902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03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04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05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06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907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2238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16"/>
              <a:chOff x="3006" y="1205"/>
              <a:chExt cx="2676" cy="416"/>
            </a:xfrm>
          </p:grpSpPr>
          <p:sp>
            <p:nvSpPr>
              <p:cNvPr id="36884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85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86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ID</a:t>
                </a:r>
              </a:p>
              <a:p>
                <a:pPr>
                  <a:defRPr/>
                </a:pPr>
                <a:r>
                  <a:rPr lang="en-US" smtClean="0">
                    <a:cs typeface="+mn-cs"/>
                  </a:rPr>
                  <a:t>=x</a:t>
                </a:r>
              </a:p>
            </p:txBody>
          </p:sp>
          <p:sp>
            <p:nvSpPr>
              <p:cNvPr id="36887" name="Text Box 47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offset</a:t>
                </a:r>
              </a:p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=370</a:t>
                </a:r>
              </a:p>
            </p:txBody>
          </p:sp>
          <p:sp>
            <p:nvSpPr>
              <p:cNvPr id="36888" name="Text Box 48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fragflag</a:t>
                </a:r>
              </a:p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=0</a:t>
                </a:r>
              </a:p>
            </p:txBody>
          </p:sp>
          <p:sp>
            <p:nvSpPr>
              <p:cNvPr id="36889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length</a:t>
                </a:r>
              </a:p>
              <a:p>
                <a:pPr>
                  <a:defRPr/>
                </a:pPr>
                <a:r>
                  <a:rPr lang="en-US" smtClean="0">
                    <a:cs typeface="+mn-cs"/>
                  </a:rPr>
                  <a:t>=1040</a:t>
                </a:r>
              </a:p>
            </p:txBody>
          </p:sp>
          <p:sp>
            <p:nvSpPr>
              <p:cNvPr id="36890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1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2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3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4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895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2239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82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83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 smtClean="0">
                  <a:solidFill>
                    <a:srgbClr val="CC0000"/>
                  </a:solidFill>
                  <a:cs typeface="+mn-cs"/>
                </a:rPr>
                <a:t>one large datagram becomes</a:t>
              </a:r>
            </a:p>
            <a:p>
              <a:pPr>
                <a:defRPr/>
              </a:pPr>
              <a:r>
                <a:rPr lang="en-US" i="1" smtClean="0">
                  <a:solidFill>
                    <a:srgbClr val="CC0000"/>
                  </a:solidFill>
                  <a:cs typeface="+mn-cs"/>
                </a:rPr>
                <a:t>several smaller datagrams</a:t>
              </a:r>
            </a:p>
          </p:txBody>
        </p:sp>
      </p:grpSp>
      <p:sp>
        <p:nvSpPr>
          <p:cNvPr id="36870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cs typeface="+mn-cs"/>
              </a:rPr>
              <a:t>example: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cs typeface="+mn-cs"/>
              </a:rPr>
              <a:t>4000 byte datagram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cs typeface="+mn-cs"/>
              </a:rPr>
              <a:t>MTU = 1500 bytes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>
              <a:latin typeface="Gill Sans MT" charset="0"/>
              <a:cs typeface="+mn-cs"/>
            </a:endParaRPr>
          </a:p>
        </p:txBody>
      </p:sp>
      <p:sp>
        <p:nvSpPr>
          <p:cNvPr id="577597" name="Text Box 61"/>
          <p:cNvSpPr txBox="1">
            <a:spLocks noChangeArrowheads="1"/>
          </p:cNvSpPr>
          <p:nvPr/>
        </p:nvSpPr>
        <p:spPr bwMode="auto">
          <a:xfrm>
            <a:off x="1042988" y="3238500"/>
            <a:ext cx="160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1480 bytes in 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>data field</a:t>
            </a:r>
          </a:p>
        </p:txBody>
      </p:sp>
      <p:sp>
        <p:nvSpPr>
          <p:cNvPr id="577599" name="Text Box 63"/>
          <p:cNvSpPr txBox="1">
            <a:spLocks noChangeArrowheads="1"/>
          </p:cNvSpPr>
          <p:nvPr/>
        </p:nvSpPr>
        <p:spPr bwMode="auto">
          <a:xfrm>
            <a:off x="1504950" y="4071938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offset =</a:t>
            </a:r>
          </a:p>
          <a:p>
            <a:pPr>
              <a:defRPr/>
            </a:pPr>
            <a:r>
              <a:rPr lang="en-US" smtClean="0">
                <a:cs typeface="+mn-cs"/>
              </a:rPr>
              <a:t>1480/8 </a:t>
            </a:r>
          </a:p>
        </p:txBody>
      </p:sp>
      <p:sp>
        <p:nvSpPr>
          <p:cNvPr id="36873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IP fragmentation, reassembly</a:t>
            </a:r>
          </a:p>
        </p:txBody>
      </p:sp>
      <p:pic>
        <p:nvPicPr>
          <p:cNvPr id="52233" name="Picture 6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604" name="Line 68"/>
          <p:cNvSpPr>
            <a:spLocks noChangeShapeType="1"/>
          </p:cNvSpPr>
          <p:nvPr/>
        </p:nvSpPr>
        <p:spPr bwMode="auto">
          <a:xfrm>
            <a:off x="1985963" y="35909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77605" name="Line 69"/>
          <p:cNvSpPr>
            <a:spLocks noChangeShapeType="1"/>
          </p:cNvSpPr>
          <p:nvPr/>
        </p:nvSpPr>
        <p:spPr bwMode="auto">
          <a:xfrm flipH="1">
            <a:off x="2319338" y="4394200"/>
            <a:ext cx="467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C5BFA7C5-E8F9-0243-803F-F763DBEC91EF}" type="slidenum">
              <a:rPr lang="en-US" smtClean="0">
                <a:latin typeface="Tahoma" charset="0"/>
              </a:rPr>
              <a:pPr>
                <a:defRPr/>
              </a:pPr>
              <a:t>37</a:t>
            </a:fld>
            <a:endParaRPr lang="en-US" smtClean="0">
              <a:latin typeface="Tahoma" charset="0"/>
            </a:endParaRPr>
          </a:p>
        </p:txBody>
      </p:sp>
      <p:pic>
        <p:nvPicPr>
          <p:cNvPr id="5325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4.1 introduction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4.2 virtual circuit and datagram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4.3 what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 inside a router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4.4 IP: Internet Protocol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datagram format</a:t>
            </a:r>
          </a:p>
          <a:p>
            <a:pPr lvl="1">
              <a:defRPr/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IPv4 addressing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ICMP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IPv6</a:t>
            </a:r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4.5 routing algorithms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link state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distance vector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4.6 routing in the Internet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RIP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OSPF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4.7 broadcast and multicast routing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5325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65108827 w 10315"/>
              <a:gd name="T1" fmla="*/ 113947524 h 10000"/>
              <a:gd name="T2" fmla="*/ 25265495 w 10315"/>
              <a:gd name="T3" fmla="*/ 97317453 h 10000"/>
              <a:gd name="T4" fmla="*/ 22957013 w 10315"/>
              <a:gd name="T5" fmla="*/ 26049406 h 10000"/>
              <a:gd name="T6" fmla="*/ 874929 w 10315"/>
              <a:gd name="T7" fmla="*/ 3097488 h 10000"/>
              <a:gd name="T8" fmla="*/ 4361194 w 10315"/>
              <a:gd name="T9" fmla="*/ 88050331 h 10000"/>
              <a:gd name="T10" fmla="*/ 4186225 w 10315"/>
              <a:gd name="T11" fmla="*/ 137305715 h 10000"/>
              <a:gd name="T12" fmla="*/ 3291116 w 10315"/>
              <a:gd name="T13" fmla="*/ 182295637 h 10000"/>
              <a:gd name="T14" fmla="*/ 2934369 w 10315"/>
              <a:gd name="T15" fmla="*/ 223654929 h 10000"/>
              <a:gd name="T16" fmla="*/ 9530054 w 10315"/>
              <a:gd name="T17" fmla="*/ 248638050 h 10000"/>
              <a:gd name="T18" fmla="*/ 24101165 w 10315"/>
              <a:gd name="T19" fmla="*/ 244804203 h 10000"/>
              <a:gd name="T20" fmla="*/ 26826931 w 10315"/>
              <a:gd name="T21" fmla="*/ 156449288 h 10000"/>
              <a:gd name="T22" fmla="*/ 66562559 w 10315"/>
              <a:gd name="T23" fmla="*/ 144998591 h 10000"/>
              <a:gd name="T24" fmla="*/ 65108827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65108904 w 10315"/>
              <a:gd name="T1" fmla="*/ 113947524 h 10000"/>
              <a:gd name="T2" fmla="*/ 25265525 w 10315"/>
              <a:gd name="T3" fmla="*/ 97317453 h 10000"/>
              <a:gd name="T4" fmla="*/ 22957041 w 10315"/>
              <a:gd name="T5" fmla="*/ 26049406 h 10000"/>
              <a:gd name="T6" fmla="*/ 874930 w 10315"/>
              <a:gd name="T7" fmla="*/ 3097488 h 10000"/>
              <a:gd name="T8" fmla="*/ 4361200 w 10315"/>
              <a:gd name="T9" fmla="*/ 88050331 h 10000"/>
              <a:gd name="T10" fmla="*/ 4186230 w 10315"/>
              <a:gd name="T11" fmla="*/ 137305715 h 10000"/>
              <a:gd name="T12" fmla="*/ 3291120 w 10315"/>
              <a:gd name="T13" fmla="*/ 182295637 h 10000"/>
              <a:gd name="T14" fmla="*/ 2934372 w 10315"/>
              <a:gd name="T15" fmla="*/ 223654929 h 10000"/>
              <a:gd name="T16" fmla="*/ 9530065 w 10315"/>
              <a:gd name="T17" fmla="*/ 248638050 h 10000"/>
              <a:gd name="T18" fmla="*/ 24101193 w 10315"/>
              <a:gd name="T19" fmla="*/ 244804203 h 10000"/>
              <a:gd name="T20" fmla="*/ 26826963 w 10315"/>
              <a:gd name="T21" fmla="*/ 156449288 h 10000"/>
              <a:gd name="T22" fmla="*/ 66562637 w 10315"/>
              <a:gd name="T23" fmla="*/ 144998591 h 10000"/>
              <a:gd name="T24" fmla="*/ 65108904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04AA2ABF-4C8A-4C4B-A02C-D64122B0EF8A}" type="slidenum">
              <a:rPr lang="en-US" smtClean="0">
                <a:latin typeface="Tahoma" charset="0"/>
              </a:rPr>
              <a:pPr>
                <a:defRPr/>
              </a:pPr>
              <a:t>38</a:t>
            </a:fld>
            <a:endParaRPr lang="en-US" smtClean="0">
              <a:latin typeface="Tahoma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IP addressing: introduction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IP address:</a:t>
            </a:r>
            <a:r>
              <a:rPr lang="en-US" sz="2400" dirty="0">
                <a:latin typeface="Gill Sans MT" charset="0"/>
                <a:cs typeface="+mn-cs"/>
              </a:rPr>
              <a:t> 32-bit identifier for host, router </a:t>
            </a:r>
            <a:r>
              <a:rPr lang="en-US" sz="2400" i="1" dirty="0">
                <a:latin typeface="Gill Sans MT" charset="0"/>
                <a:cs typeface="+mn-cs"/>
              </a:rPr>
              <a:t>interface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interface:</a:t>
            </a:r>
            <a:r>
              <a:rPr lang="en-US" sz="2400" dirty="0">
                <a:latin typeface="Gill Sans MT" charset="0"/>
                <a:cs typeface="+mn-cs"/>
              </a:rPr>
              <a:t> connection between host/router and physical link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router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typically have multiple interfaces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host typically has one </a:t>
            </a:r>
            <a:r>
              <a:rPr lang="en-US" sz="2000" dirty="0" smtClean="0">
                <a:latin typeface="Gill Sans MT" charset="0"/>
              </a:rPr>
              <a:t>or two interfaces (e.g., wired Ethernet, wireless 802.11)</a:t>
            </a:r>
            <a:endParaRPr lang="en-US" sz="2000" dirty="0">
              <a:latin typeface="Gill Sans MT" charset="0"/>
            </a:endParaRPr>
          </a:p>
          <a:p>
            <a:pPr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IP addresses associated with each interface</a:t>
            </a:r>
          </a:p>
        </p:txBody>
      </p:sp>
      <p:sp>
        <p:nvSpPr>
          <p:cNvPr id="38923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223.1.1.1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grpSp>
        <p:nvGrpSpPr>
          <p:cNvPr id="54281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38991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38992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cs typeface="+mn-cs"/>
                </a:rPr>
                <a:t>223.1.1.2</a:t>
              </a:r>
              <a:endParaRPr lang="en-US" sz="1200" dirty="0" smtClean="0">
                <a:latin typeface="Comic Sans MS" charset="0"/>
                <a:cs typeface="+mn-cs"/>
              </a:endParaRPr>
            </a:p>
          </p:txBody>
        </p:sp>
      </p:grpSp>
      <p:sp>
        <p:nvSpPr>
          <p:cNvPr id="38925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223.1.1.3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sp>
        <p:nvSpPr>
          <p:cNvPr id="38926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223.1.1.4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sp>
        <p:nvSpPr>
          <p:cNvPr id="38927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28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223.1.2.9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sp>
        <p:nvSpPr>
          <p:cNvPr id="38930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31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90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223.1.2.2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sp>
        <p:nvSpPr>
          <p:cNvPr id="38988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223.1.2.1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sp>
        <p:nvSpPr>
          <p:cNvPr id="38934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36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37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86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223.1.3.2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sp>
        <p:nvSpPr>
          <p:cNvPr id="38984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223.1.3.1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grpSp>
        <p:nvGrpSpPr>
          <p:cNvPr id="54295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38981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38982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cs typeface="+mn-cs"/>
                </a:rPr>
                <a:t>223.1.3.27</a:t>
              </a:r>
              <a:endParaRPr lang="en-US" sz="1200" smtClean="0">
                <a:latin typeface="Comic Sans MS" charset="0"/>
                <a:cs typeface="+mn-cs"/>
              </a:endParaRPr>
            </a:p>
          </p:txBody>
        </p:sp>
      </p:grpSp>
      <p:sp>
        <p:nvSpPr>
          <p:cNvPr id="38941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223.1.1.1 = 11011111 00000001 00000001 00000001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54297" name="Freeform 61"/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Freeform 62"/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Freeform 63"/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Freeform 64"/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38947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38948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38949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</a:t>
            </a:r>
            <a:endParaRPr lang="en-US" smtClean="0">
              <a:latin typeface="Comic Sans MS" charset="0"/>
              <a:cs typeface="+mn-cs"/>
            </a:endParaRPr>
          </a:p>
        </p:txBody>
      </p:sp>
      <p:grpSp>
        <p:nvGrpSpPr>
          <p:cNvPr id="54305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54338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9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06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54336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7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07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54334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5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08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54332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3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09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54330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1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10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54328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29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11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54326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27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12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543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charset="0"/>
                <a:cs typeface="Arial" charset="0"/>
              </a:endParaRPr>
            </a:p>
          </p:txBody>
        </p:sp>
        <p:sp>
          <p:nvSpPr>
            <p:cNvPr id="543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latin typeface="Times New Roman" charset="0"/>
                <a:cs typeface="Arial" charset="0"/>
              </a:endParaRPr>
            </a:p>
          </p:txBody>
        </p:sp>
        <p:sp>
          <p:nvSpPr>
            <p:cNvPr id="543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charset="0"/>
                <a:cs typeface="Arial" charset="0"/>
              </a:endParaRPr>
            </a:p>
          </p:txBody>
        </p:sp>
        <p:grpSp>
          <p:nvGrpSpPr>
            <p:cNvPr id="54321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4324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63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38964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</p:grpSp>
      <p:pic>
        <p:nvPicPr>
          <p:cNvPr id="54313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85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86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87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65108827 w 10315"/>
              <a:gd name="T1" fmla="*/ 113947524 h 10000"/>
              <a:gd name="T2" fmla="*/ 25265495 w 10315"/>
              <a:gd name="T3" fmla="*/ 97317453 h 10000"/>
              <a:gd name="T4" fmla="*/ 22957013 w 10315"/>
              <a:gd name="T5" fmla="*/ 26049406 h 10000"/>
              <a:gd name="T6" fmla="*/ 874929 w 10315"/>
              <a:gd name="T7" fmla="*/ 3097488 h 10000"/>
              <a:gd name="T8" fmla="*/ 4361194 w 10315"/>
              <a:gd name="T9" fmla="*/ 88050331 h 10000"/>
              <a:gd name="T10" fmla="*/ 4186225 w 10315"/>
              <a:gd name="T11" fmla="*/ 137305715 h 10000"/>
              <a:gd name="T12" fmla="*/ 3291116 w 10315"/>
              <a:gd name="T13" fmla="*/ 182295637 h 10000"/>
              <a:gd name="T14" fmla="*/ 2934369 w 10315"/>
              <a:gd name="T15" fmla="*/ 223654929 h 10000"/>
              <a:gd name="T16" fmla="*/ 9530054 w 10315"/>
              <a:gd name="T17" fmla="*/ 248638050 h 10000"/>
              <a:gd name="T18" fmla="*/ 24101165 w 10315"/>
              <a:gd name="T19" fmla="*/ 244804203 h 10000"/>
              <a:gd name="T20" fmla="*/ 26826931 w 10315"/>
              <a:gd name="T21" fmla="*/ 156449288 h 10000"/>
              <a:gd name="T22" fmla="*/ 66562559 w 10315"/>
              <a:gd name="T23" fmla="*/ 144998591 h 10000"/>
              <a:gd name="T24" fmla="*/ 65108827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65108904 w 10315"/>
              <a:gd name="T1" fmla="*/ 113947524 h 10000"/>
              <a:gd name="T2" fmla="*/ 25265525 w 10315"/>
              <a:gd name="T3" fmla="*/ 97317453 h 10000"/>
              <a:gd name="T4" fmla="*/ 22957041 w 10315"/>
              <a:gd name="T5" fmla="*/ 26049406 h 10000"/>
              <a:gd name="T6" fmla="*/ 874930 w 10315"/>
              <a:gd name="T7" fmla="*/ 3097488 h 10000"/>
              <a:gd name="T8" fmla="*/ 4361200 w 10315"/>
              <a:gd name="T9" fmla="*/ 88050331 h 10000"/>
              <a:gd name="T10" fmla="*/ 4186230 w 10315"/>
              <a:gd name="T11" fmla="*/ 137305715 h 10000"/>
              <a:gd name="T12" fmla="*/ 3291120 w 10315"/>
              <a:gd name="T13" fmla="*/ 182295637 h 10000"/>
              <a:gd name="T14" fmla="*/ 2934372 w 10315"/>
              <a:gd name="T15" fmla="*/ 223654929 h 10000"/>
              <a:gd name="T16" fmla="*/ 9530065 w 10315"/>
              <a:gd name="T17" fmla="*/ 248638050 h 10000"/>
              <a:gd name="T18" fmla="*/ 24101193 w 10315"/>
              <a:gd name="T19" fmla="*/ 244804203 h 10000"/>
              <a:gd name="T20" fmla="*/ 26826963 w 10315"/>
              <a:gd name="T21" fmla="*/ 156449288 h 10000"/>
              <a:gd name="T22" fmla="*/ 66562637 w 10315"/>
              <a:gd name="T23" fmla="*/ 144998591 h 10000"/>
              <a:gd name="T24" fmla="*/ 65108904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A5795C89-FBD9-204E-B97D-8B934A15224C}" type="slidenum">
              <a:rPr lang="en-US" smtClean="0">
                <a:latin typeface="Tahoma" charset="0"/>
              </a:rPr>
              <a:pPr>
                <a:defRPr/>
              </a:pPr>
              <a:t>39</a:t>
            </a:fld>
            <a:endParaRPr lang="en-US" smtClean="0">
              <a:latin typeface="Tahoma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IP addressing: introduction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1681163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Q: how are interfaces actually connected?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A: </a:t>
            </a:r>
            <a:r>
              <a:rPr lang="en-US" i="1" dirty="0" smtClean="0">
                <a:latin typeface="Gill Sans MT" charset="0"/>
                <a:cs typeface="+mn-cs"/>
              </a:rPr>
              <a:t>we’ll learn about that in chapter 5, 6.</a:t>
            </a: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23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223.1.1.1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grpSp>
        <p:nvGrpSpPr>
          <p:cNvPr id="55309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38991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38992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>
                  <a:cs typeface="+mn-cs"/>
                </a:rPr>
                <a:t>223.1.1.2</a:t>
              </a:r>
              <a:endParaRPr lang="en-US" sz="1200" dirty="0" smtClean="0">
                <a:latin typeface="Comic Sans MS" charset="0"/>
                <a:cs typeface="+mn-cs"/>
              </a:endParaRPr>
            </a:p>
          </p:txBody>
        </p:sp>
      </p:grpSp>
      <p:sp>
        <p:nvSpPr>
          <p:cNvPr id="38925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223.1.1.3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sp>
        <p:nvSpPr>
          <p:cNvPr id="38926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223.1.1.4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sp>
        <p:nvSpPr>
          <p:cNvPr id="38927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28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223.1.2.9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sp>
        <p:nvSpPr>
          <p:cNvPr id="38930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31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90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223.1.2.2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sp>
        <p:nvSpPr>
          <p:cNvPr id="38988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223.1.2.1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sp>
        <p:nvSpPr>
          <p:cNvPr id="38934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36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37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cs typeface="+mn-cs"/>
            </a:endParaRPr>
          </a:p>
        </p:txBody>
      </p:sp>
      <p:sp>
        <p:nvSpPr>
          <p:cNvPr id="38986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223.1.3.2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sp>
        <p:nvSpPr>
          <p:cNvPr id="38984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cs typeface="+mn-cs"/>
              </a:rPr>
              <a:t>223.1.3.1</a:t>
            </a:r>
            <a:endParaRPr lang="en-US" sz="1200" dirty="0" smtClean="0">
              <a:latin typeface="Comic Sans MS" charset="0"/>
              <a:cs typeface="+mn-cs"/>
            </a:endParaRPr>
          </a:p>
        </p:txBody>
      </p:sp>
      <p:grpSp>
        <p:nvGrpSpPr>
          <p:cNvPr id="55323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38981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38982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cs typeface="+mn-cs"/>
                </a:rPr>
                <a:t>223.1.3.27</a:t>
              </a:r>
              <a:endParaRPr lang="en-US" sz="1200" smtClean="0">
                <a:latin typeface="Comic Sans MS" charset="0"/>
                <a:cs typeface="+mn-cs"/>
              </a:endParaRPr>
            </a:p>
          </p:txBody>
        </p:sp>
      </p:grpSp>
      <p:grpSp>
        <p:nvGrpSpPr>
          <p:cNvPr id="55324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55365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6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5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55363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4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6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55361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2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7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55359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0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8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55357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58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9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55355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56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30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55353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54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31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5534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charset="0"/>
                <a:cs typeface="Arial" charset="0"/>
              </a:endParaRPr>
            </a:p>
          </p:txBody>
        </p:sp>
        <p:sp>
          <p:nvSpPr>
            <p:cNvPr id="5534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latin typeface="Times New Roman" charset="0"/>
                <a:cs typeface="Arial" charset="0"/>
              </a:endParaRPr>
            </a:p>
          </p:txBody>
        </p:sp>
        <p:sp>
          <p:nvSpPr>
            <p:cNvPr id="5534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Times New Roman" charset="0"/>
                <a:cs typeface="Arial" charset="0"/>
              </a:endParaRPr>
            </a:p>
          </p:txBody>
        </p:sp>
        <p:grpSp>
          <p:nvGrpSpPr>
            <p:cNvPr id="55348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5351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2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63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  <p:sp>
          <p:nvSpPr>
            <p:cNvPr id="38964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cs typeface="+mn-cs"/>
              </a:endParaRPr>
            </a:p>
          </p:txBody>
        </p:sp>
      </p:grpSp>
      <p:pic>
        <p:nvPicPr>
          <p:cNvPr id="55332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278438" y="1817688"/>
            <a:ext cx="509587" cy="1279525"/>
            <a:chOff x="5278322" y="1817603"/>
            <a:chExt cx="509379" cy="1279224"/>
          </a:xfrm>
        </p:grpSpPr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55343" name="Straight Connector 3"/>
            <p:cNvCxnSpPr>
              <a:cxnSpLocks noChangeShapeType="1"/>
            </p:cNvCxnSpPr>
            <p:nvPr/>
          </p:nvCxnSpPr>
          <p:spPr bwMode="auto">
            <a:xfrm>
              <a:off x="5369756" y="1817603"/>
              <a:ext cx="0" cy="68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344" name="Straight Connector 77"/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14338" y="2616200"/>
            <a:ext cx="5080000" cy="1751013"/>
            <a:chOff x="414922" y="2615565"/>
            <a:chExt cx="5079651" cy="1751597"/>
          </a:xfrm>
        </p:grpSpPr>
        <p:sp>
          <p:nvSpPr>
            <p:cNvPr id="55340" name="TextBox 10"/>
            <p:cNvSpPr txBox="1">
              <a:spLocks noChangeArrowheads="1"/>
            </p:cNvSpPr>
            <p:nvPr/>
          </p:nvSpPr>
          <p:spPr bwMode="auto">
            <a:xfrm>
              <a:off x="414922" y="3659276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</a:rPr>
                <a:t>A: </a:t>
              </a:r>
              <a:r>
                <a:rPr lang="en-US" sz="2000"/>
                <a:t>wired Ethernet interfaces connected by Ethernet switches</a:t>
              </a:r>
            </a:p>
          </p:txBody>
        </p:sp>
        <p:cxnSp>
          <p:nvCxnSpPr>
            <p:cNvPr id="55341" name="Straight Connector 12"/>
            <p:cNvCxnSpPr>
              <a:cxnSpLocks noChangeShapeType="1"/>
            </p:cNvCxnSpPr>
            <p:nvPr/>
          </p:nvCxnSpPr>
          <p:spPr bwMode="auto">
            <a:xfrm flipH="1">
              <a:off x="4061206" y="2615565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329113" y="3790950"/>
            <a:ext cx="4298950" cy="2451100"/>
            <a:chOff x="4328727" y="3790332"/>
            <a:chExt cx="4300100" cy="2450981"/>
          </a:xfrm>
        </p:grpSpPr>
        <p:pic>
          <p:nvPicPr>
            <p:cNvPr id="55337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1" y="3790332"/>
              <a:ext cx="587569" cy="48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38" name="TextBox 89"/>
            <p:cNvSpPr txBox="1">
              <a:spLocks noChangeArrowheads="1"/>
            </p:cNvSpPr>
            <p:nvPr/>
          </p:nvSpPr>
          <p:spPr bwMode="auto">
            <a:xfrm>
              <a:off x="4328727" y="5533427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i="1">
                  <a:solidFill>
                    <a:srgbClr val="CC0000"/>
                  </a:solidFill>
                </a:rPr>
                <a:t>A: </a:t>
              </a:r>
              <a:r>
                <a:rPr lang="en-US" sz="2000"/>
                <a:t>wireless WiFi interfaces connected by WiFi base station</a:t>
              </a:r>
            </a:p>
          </p:txBody>
        </p:sp>
        <p:cxnSp>
          <p:nvCxnSpPr>
            <p:cNvPr id="55339" name="Straight Connector 90"/>
            <p:cNvCxnSpPr>
              <a:cxnSpLocks noChangeShapeType="1"/>
            </p:cNvCxnSpPr>
            <p:nvPr/>
          </p:nvCxnSpPr>
          <p:spPr bwMode="auto">
            <a:xfrm flipH="1">
              <a:off x="4982985" y="4208863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9738" y="4775200"/>
            <a:ext cx="3797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>
                <a:solidFill>
                  <a:srgbClr val="CC0000"/>
                </a:solidFill>
              </a:rPr>
              <a:t>For now: </a:t>
            </a:r>
            <a:r>
              <a:rPr lang="en-US" sz="2000"/>
              <a:t>don</a:t>
            </a:r>
            <a:r>
              <a:rPr lang="fr-FR" sz="2000"/>
              <a:t>’</a:t>
            </a:r>
            <a:r>
              <a:rPr lang="en-US" altLang="ja-JP" sz="2000"/>
              <a:t>t need to worry about how one interface is connected to another (with no intervening router) 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D9EB5716-454D-D749-AEA4-62C6E2C23BC9}" type="slidenum">
              <a:rPr lang="en-US" smtClean="0">
                <a:latin typeface="Tahoma" charset="0"/>
              </a:rPr>
              <a:pPr>
                <a:defRPr/>
              </a:pPr>
              <a:t>4</a:t>
            </a:fld>
            <a:endParaRPr lang="en-US" smtClean="0">
              <a:latin typeface="Tahoma" charset="0"/>
            </a:endParaRPr>
          </a:p>
        </p:txBody>
      </p:sp>
      <p:sp>
        <p:nvSpPr>
          <p:cNvPr id="19459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962699688 w 828"/>
              <a:gd name="T1" fmla="*/ 75604631 h 425"/>
              <a:gd name="T2" fmla="*/ 932457813 w 828"/>
              <a:gd name="T3" fmla="*/ 75604631 h 425"/>
              <a:gd name="T4" fmla="*/ 317539688 w 828"/>
              <a:gd name="T5" fmla="*/ 80644940 h 425"/>
              <a:gd name="T6" fmla="*/ 15120938 w 828"/>
              <a:gd name="T7" fmla="*/ 317539452 h 425"/>
              <a:gd name="T8" fmla="*/ 231854375 w 828"/>
              <a:gd name="T9" fmla="*/ 690522301 h 425"/>
              <a:gd name="T10" fmla="*/ 735885625 w 828"/>
              <a:gd name="T11" fmla="*/ 967739283 h 425"/>
              <a:gd name="T12" fmla="*/ 1360884375 w 828"/>
              <a:gd name="T13" fmla="*/ 1048384223 h 425"/>
              <a:gd name="T14" fmla="*/ 1759069063 w 828"/>
              <a:gd name="T15" fmla="*/ 831650946 h 425"/>
              <a:gd name="T16" fmla="*/ 1955641250 w 828"/>
              <a:gd name="T17" fmla="*/ 428426245 h 425"/>
              <a:gd name="T18" fmla="*/ 1995963750 w 828"/>
              <a:gd name="T19" fmla="*/ 55443396 h 425"/>
              <a:gd name="T20" fmla="*/ 1411287500 w 828"/>
              <a:gd name="T21" fmla="*/ 95765867 h 425"/>
              <a:gd name="T22" fmla="*/ 962699688 w 828"/>
              <a:gd name="T23" fmla="*/ 75604631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6468667 h 459"/>
              <a:gd name="T2" fmla="*/ 2147483647 w 765"/>
              <a:gd name="T3" fmla="*/ 1551366543 h 459"/>
              <a:gd name="T4" fmla="*/ 1422336583 w 765"/>
              <a:gd name="T5" fmla="*/ 2147483647 h 459"/>
              <a:gd name="T6" fmla="*/ 204652469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763656690 h 459"/>
              <a:gd name="T22" fmla="*/ 2147483647 w 765"/>
              <a:gd name="T23" fmla="*/ 21646866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1398689 w 1036"/>
              <a:gd name="T1" fmla="*/ 27720938 h 675"/>
              <a:gd name="T2" fmla="*/ 1289897173 w 1036"/>
              <a:gd name="T3" fmla="*/ 133567550 h 675"/>
              <a:gd name="T4" fmla="*/ 682886640 w 1036"/>
              <a:gd name="T5" fmla="*/ 325099514 h 675"/>
              <a:gd name="T6" fmla="*/ 505842949 w 1036"/>
              <a:gd name="T7" fmla="*/ 577115257 h 675"/>
              <a:gd name="T8" fmla="*/ 70255220 w 1036"/>
              <a:gd name="T9" fmla="*/ 748485962 h 675"/>
              <a:gd name="T10" fmla="*/ 59015122 w 1036"/>
              <a:gd name="T11" fmla="*/ 1156751465 h 675"/>
              <a:gd name="T12" fmla="*/ 435586053 w 1036"/>
              <a:gd name="T13" fmla="*/ 1232356188 h 675"/>
              <a:gd name="T14" fmla="*/ 1517527171 w 1036"/>
              <a:gd name="T15" fmla="*/ 1232356188 h 675"/>
              <a:gd name="T16" fmla="*/ 1975595095 w 1036"/>
              <a:gd name="T17" fmla="*/ 1398686578 h 675"/>
              <a:gd name="T18" fmla="*/ 2147483647 w 1036"/>
              <a:gd name="T19" fmla="*/ 1655742635 h 675"/>
              <a:gd name="T20" fmla="*/ 2147483647 w 1036"/>
              <a:gd name="T21" fmla="*/ 1665823265 h 675"/>
              <a:gd name="T22" fmla="*/ 2147483647 w 1036"/>
              <a:gd name="T23" fmla="*/ 1519654134 h 675"/>
              <a:gd name="T24" fmla="*/ 2147483647 w 1036"/>
              <a:gd name="T25" fmla="*/ 1121469261 h 675"/>
              <a:gd name="T26" fmla="*/ 2147483647 w 1036"/>
              <a:gd name="T27" fmla="*/ 733365017 h 675"/>
              <a:gd name="T28" fmla="*/ 2147483647 w 1036"/>
              <a:gd name="T29" fmla="*/ 269656051 h 675"/>
              <a:gd name="T30" fmla="*/ 2147483647 w 1036"/>
              <a:gd name="T31" fmla="*/ 42841882 h 675"/>
              <a:gd name="T32" fmla="*/ 2147483647 w 1036"/>
              <a:gd name="T33" fmla="*/ 7559679 h 675"/>
              <a:gd name="T34" fmla="*/ 2141398689 w 1036"/>
              <a:gd name="T35" fmla="*/ 27720938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2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4724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25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CCFF"/>
                </a:solidFill>
                <a:cs typeface="+mn-cs"/>
              </a:endParaRPr>
            </a:p>
          </p:txBody>
        </p:sp>
      </p:grpSp>
      <p:sp>
        <p:nvSpPr>
          <p:cNvPr id="4376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7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8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79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0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1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69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65524043 h 1049"/>
              <a:gd name="T2" fmla="*/ 1902718763 w 1940"/>
              <a:gd name="T3" fmla="*/ 315018643 h 1049"/>
              <a:gd name="T4" fmla="*/ 1229836250 w 1940"/>
              <a:gd name="T5" fmla="*/ 171370574 h 1049"/>
              <a:gd name="T6" fmla="*/ 398184688 w 1940"/>
              <a:gd name="T7" fmla="*/ 254534911 h 1049"/>
              <a:gd name="T8" fmla="*/ 35282188 w 1940"/>
              <a:gd name="T9" fmla="*/ 980339693 h 1049"/>
              <a:gd name="T10" fmla="*/ 178931888 w 1940"/>
              <a:gd name="T11" fmla="*/ 1633060760 h 1049"/>
              <a:gd name="T12" fmla="*/ 725805000 w 1940"/>
              <a:gd name="T13" fmla="*/ 1779229778 h 1049"/>
              <a:gd name="T14" fmla="*/ 1431448750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1799391022 h 1049"/>
              <a:gd name="T24" fmla="*/ 2147483647 w 1940"/>
              <a:gd name="T25" fmla="*/ 632558235 h 1049"/>
              <a:gd name="T26" fmla="*/ 2147483647 w 1940"/>
              <a:gd name="T27" fmla="*/ 287297726 h 1049"/>
              <a:gd name="T28" fmla="*/ 2147483647 w 1940"/>
              <a:gd name="T29" fmla="*/ 37801539 h 1049"/>
              <a:gd name="T30" fmla="*/ 2147483647 w 1940"/>
              <a:gd name="T31" fmla="*/ 65524043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83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4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5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6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7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8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90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91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94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95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96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98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99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0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1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2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4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5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6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7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8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9492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20076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7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493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20074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5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494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20072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3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495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20070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1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9496" name="Picture 1336" descr="car_icon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97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20068" name="Picture 1338" descr="iphone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69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98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2006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6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6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063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66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7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0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11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499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2005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5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5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055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58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9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02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03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500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2004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4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4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047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50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1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94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95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501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2003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3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3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039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42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3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86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87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419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9503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2002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2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3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031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34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5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78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79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504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2002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2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2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023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26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7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70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71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505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2001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1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1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015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18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9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62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63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506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200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200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20007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10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1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54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55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507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1999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999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999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9999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02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3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6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47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508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1998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998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999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9991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94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8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39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509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1998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998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998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9983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86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0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31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510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1997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997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997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9975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78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22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23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511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19970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1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12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19968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69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13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19950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995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9951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8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514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19918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20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21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9923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94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95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570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9925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92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93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572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73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9928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90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91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9929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30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8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89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577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2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3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35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83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84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85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586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87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515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19886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88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9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9891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6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6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53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9893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6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6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54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4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9896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5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5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9897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98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5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5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54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00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01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903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5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5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5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55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5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516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19863" name="Picture 1541" descr="antenna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64" name="Picture 1542" descr="laptop_keyboar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65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866" name="Picture 1544" descr="screen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67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73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80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74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17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19840" name="Picture 156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41" name="Picture 1566" descr="laptop_keyboar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42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843" name="Picture 1568" descr="scree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44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5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6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7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8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9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50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57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51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2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3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4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5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6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18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19817" name="Picture 1589" descr="antenna_stylize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18" name="Picture 1590" descr="laptop_keyboar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19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820" name="Picture 1592" descr="scre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21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2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3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4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5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6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27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34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5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7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9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28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9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0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1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2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3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19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19815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16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520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19792" name="Picture 1616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93" name="Picture 1617" descr="laptop_keyboar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94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795" name="Picture 1619" descr="scree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96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7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8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9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0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1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02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09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03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4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5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6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7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8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521" name="Picture 1283" descr="underline_base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34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22250"/>
            <a:ext cx="8382000" cy="942975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Network layer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255713"/>
            <a:ext cx="4365625" cy="5100637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transport segment from sending to receiving host 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on sending side encapsulates segments into datagrams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on receiving side, delivers segments to transport layer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network layer protocols in </a:t>
            </a:r>
            <a:r>
              <a:rPr lang="en-US" i="1">
                <a:solidFill>
                  <a:srgbClr val="000099"/>
                </a:solidFill>
                <a:latin typeface="Gill Sans MT" charset="0"/>
                <a:cs typeface="+mn-cs"/>
              </a:rPr>
              <a:t>every</a:t>
            </a:r>
            <a:r>
              <a:rPr lang="en-US">
                <a:solidFill>
                  <a:srgbClr val="000099"/>
                </a:solidFill>
                <a:latin typeface="Gill Sans MT" charset="0"/>
                <a:cs typeface="+mn-cs"/>
              </a:rPr>
              <a:t> </a:t>
            </a:r>
            <a:r>
              <a:rPr lang="en-US">
                <a:latin typeface="Gill Sans MT" charset="0"/>
                <a:cs typeface="+mn-cs"/>
              </a:rPr>
              <a:t>host, router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router examines header fields in all IP datagrams passing through it</a:t>
            </a:r>
            <a:endParaRPr lang="en-US" sz="200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grpSp>
        <p:nvGrpSpPr>
          <p:cNvPr id="631830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19782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783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364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65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66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67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application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transport</a:t>
                </a: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network</a:t>
                </a:r>
                <a:endParaRPr lang="en-US" sz="1000" smtClean="0">
                  <a:cs typeface="+mn-cs"/>
                </a:endParaRP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data link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physical</a:t>
                </a:r>
                <a:endParaRPr lang="en-US" sz="2400" smtClean="0">
                  <a:cs typeface="+mn-cs"/>
                </a:endParaRPr>
              </a:p>
            </p:txBody>
          </p:sp>
          <p:sp>
            <p:nvSpPr>
              <p:cNvPr id="4368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69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0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71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631831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19772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773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354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5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6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7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application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transport</a:t>
                </a: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network</a:t>
                </a:r>
                <a:endParaRPr lang="en-US" sz="1000" smtClean="0">
                  <a:cs typeface="+mn-cs"/>
                </a:endParaRP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data link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physical</a:t>
                </a:r>
                <a:endParaRPr lang="en-US" sz="2400" smtClean="0">
                  <a:cs typeface="+mn-cs"/>
                </a:endParaRPr>
              </a:p>
            </p:txBody>
          </p:sp>
          <p:sp>
            <p:nvSpPr>
              <p:cNvPr id="4358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59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60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61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632062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19530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4331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32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33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34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35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36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4337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9758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349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50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51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9759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346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47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48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340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41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42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43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44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CC0000"/>
                  </a:solidFill>
                  <a:latin typeface="Comic Sans MS" charset="0"/>
                  <a:cs typeface="+mn-cs"/>
                </a:endParaRPr>
              </a:p>
            </p:txBody>
          </p:sp>
          <p:sp>
            <p:nvSpPr>
              <p:cNvPr id="4345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>
                  <a:cs typeface="+mn-cs"/>
                </a:endParaRP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data link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physical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9531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4310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2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3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4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5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4316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9737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328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29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30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9738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325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26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27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319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0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3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4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>
                  <a:cs typeface="+mn-cs"/>
                </a:endParaRP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data link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physical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9532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4289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0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2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3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4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4295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9716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307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08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09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9717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304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05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306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298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9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0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2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3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>
                  <a:cs typeface="+mn-cs"/>
                </a:endParaRP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data link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physical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9533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4268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69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70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71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72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73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4274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9695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86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87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88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9696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83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84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85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277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78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79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80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81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82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>
                  <a:cs typeface="+mn-cs"/>
                </a:endParaRP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data link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physical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9534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4247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48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49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50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51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52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4253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9674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65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6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7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9675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62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3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64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256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57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58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59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60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61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>
                  <a:cs typeface="+mn-cs"/>
                </a:endParaRP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data link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physical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9535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226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27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28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29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30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31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4232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9653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44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5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6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9654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41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2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43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235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36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37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38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39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40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>
                  <a:cs typeface="+mn-cs"/>
                </a:endParaRP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data link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physical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9536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205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06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07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08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09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0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4211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9632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23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4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5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9633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20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1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22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214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5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6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7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8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>
                  <a:cs typeface="+mn-cs"/>
                </a:endParaRPr>
              </a:p>
              <a:p>
                <a:pPr algn="ctr">
                  <a:defRPr/>
                </a:pPr>
                <a:r>
                  <a:rPr lang="en-US" sz="1000" dirty="0" smtClean="0">
                    <a:solidFill>
                      <a:schemeClr val="bg1"/>
                    </a:solidFill>
                    <a:cs typeface="+mn-cs"/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dirty="0" smtClean="0">
                    <a:cs typeface="+mn-cs"/>
                  </a:rPr>
                  <a:t>data link</a:t>
                </a:r>
              </a:p>
              <a:p>
                <a:pPr algn="ctr">
                  <a:defRPr/>
                </a:pPr>
                <a:r>
                  <a:rPr lang="en-US" sz="1000" dirty="0" smtClean="0">
                    <a:cs typeface="+mn-cs"/>
                  </a:rPr>
                  <a:t>physical</a:t>
                </a:r>
                <a:endParaRPr lang="en-US" sz="2400" dirty="0" smtClean="0">
                  <a:cs typeface="+mn-cs"/>
                </a:endParaRPr>
              </a:p>
            </p:txBody>
          </p:sp>
        </p:grpSp>
        <p:grpSp>
          <p:nvGrpSpPr>
            <p:cNvPr id="19537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184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5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6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7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9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4190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9611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02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3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4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9612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99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0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201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193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94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95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96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97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98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>
                  <a:cs typeface="+mn-cs"/>
                </a:endParaRP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data link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physical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9538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163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4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5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6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7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4169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9590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181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82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83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9591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78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79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80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172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3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4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5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6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7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>
                  <a:cs typeface="+mn-cs"/>
                </a:endParaRP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data link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physical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9539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4142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43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44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45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46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47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4148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9569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160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61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62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9570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57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58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59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151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52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53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54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55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56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>
                  <a:cs typeface="+mn-cs"/>
                </a:endParaRP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data link</a:t>
                </a:r>
              </a:p>
              <a:p>
                <a:pPr algn="ctr">
                  <a:defRPr/>
                </a:pPr>
                <a:r>
                  <a:rPr lang="en-US" sz="1000" smtClean="0">
                    <a:cs typeface="+mn-cs"/>
                  </a:rPr>
                  <a:t>physical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9540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4121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22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23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24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25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26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4127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9548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139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40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41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9549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36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37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138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130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31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32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33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34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35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>
                  <a:cs typeface="+mn-cs"/>
                </a:endParaRPr>
              </a:p>
              <a:p>
                <a:pPr algn="ctr">
                  <a:defRPr/>
                </a:pPr>
                <a:r>
                  <a:rPr lang="en-US" sz="1000" dirty="0" smtClean="0">
                    <a:solidFill>
                      <a:schemeClr val="bg1"/>
                    </a:solidFill>
                    <a:cs typeface="+mn-cs"/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dirty="0" smtClean="0">
                    <a:cs typeface="+mn-cs"/>
                  </a:rPr>
                  <a:t>data link</a:t>
                </a:r>
              </a:p>
              <a:p>
                <a:pPr algn="ctr">
                  <a:defRPr/>
                </a:pPr>
                <a:r>
                  <a:rPr lang="en-US" sz="1000" dirty="0" smtClean="0">
                    <a:cs typeface="+mn-cs"/>
                  </a:rPr>
                  <a:t>physical</a:t>
                </a:r>
                <a:endParaRPr lang="en-US" sz="2400" dirty="0" smtClean="0">
                  <a:cs typeface="+mn-cs"/>
                </a:endParaRPr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3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56B63A77-6C9A-1F4A-AD4E-EB019D0EA298}" type="slidenum">
              <a:rPr lang="en-US" smtClean="0">
                <a:latin typeface="Tahoma" charset="0"/>
              </a:rPr>
              <a:pPr>
                <a:defRPr/>
              </a:pPr>
              <a:t>40</a:t>
            </a:fld>
            <a:endParaRPr lang="en-US" smtClean="0">
              <a:latin typeface="Tahoma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Subnets</a:t>
            </a:r>
          </a:p>
        </p:txBody>
      </p:sp>
      <p:sp>
        <p:nvSpPr>
          <p:cNvPr id="3994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pPr marL="234950" indent="-234950">
              <a:defRPr/>
            </a:pPr>
            <a:r>
              <a:rPr lang="en-US">
                <a:solidFill>
                  <a:srgbClr val="000099"/>
                </a:solidFill>
                <a:latin typeface="Gill Sans MT" charset="0"/>
                <a:cs typeface="+mn-cs"/>
              </a:rPr>
              <a:t>IP address:</a:t>
            </a:r>
            <a:r>
              <a:rPr lang="en-US">
                <a:latin typeface="Gill Sans MT" charset="0"/>
                <a:cs typeface="+mn-cs"/>
              </a:rPr>
              <a:t> </a:t>
            </a:r>
          </a:p>
          <a:p>
            <a:pPr marL="512763" lvl="1" indent="-163513">
              <a:defRPr/>
            </a:pPr>
            <a:r>
              <a:rPr lang="en-US">
                <a:latin typeface="Gill Sans MT" charset="0"/>
              </a:rPr>
              <a:t>subnet part - high order bits</a:t>
            </a:r>
          </a:p>
          <a:p>
            <a:pPr marL="512763" lvl="1" indent="-163513">
              <a:defRPr/>
            </a:pPr>
            <a:r>
              <a:rPr lang="en-US">
                <a:latin typeface="Gill Sans MT" charset="0"/>
              </a:rPr>
              <a:t>host part - low order bits </a:t>
            </a:r>
          </a:p>
          <a:p>
            <a:pPr marL="234950" indent="-234950">
              <a:defRPr/>
            </a:pPr>
            <a:r>
              <a:rPr lang="en-US" i="1">
                <a:solidFill>
                  <a:srgbClr val="000099"/>
                </a:solidFill>
                <a:latin typeface="Gill Sans MT" charset="0"/>
                <a:cs typeface="+mn-cs"/>
              </a:rPr>
              <a:t>what</a:t>
            </a:r>
            <a:r>
              <a:rPr lang="ja-JP" altLang="en-US" i="1">
                <a:solidFill>
                  <a:srgbClr val="000099"/>
                </a:solidFill>
                <a:latin typeface="Gill Sans MT" charset="0"/>
                <a:cs typeface="+mn-cs"/>
              </a:rPr>
              <a:t>’</a:t>
            </a:r>
            <a:r>
              <a:rPr lang="en-US" i="1">
                <a:solidFill>
                  <a:srgbClr val="000099"/>
                </a:solidFill>
                <a:latin typeface="Gill Sans MT" charset="0"/>
                <a:cs typeface="+mn-cs"/>
              </a:rPr>
              <a:t>s a subnet ?</a:t>
            </a:r>
          </a:p>
          <a:p>
            <a:pPr marL="512763" lvl="1" indent="-163513">
              <a:defRPr/>
            </a:pPr>
            <a:r>
              <a:rPr lang="en-US">
                <a:latin typeface="Gill Sans MT" charset="0"/>
              </a:rPr>
              <a:t>device interfaces with same subnet part of IP address</a:t>
            </a:r>
          </a:p>
          <a:p>
            <a:pPr marL="512763" lvl="1" indent="-163513">
              <a:defRPr/>
            </a:pPr>
            <a:r>
              <a:rPr lang="en-US">
                <a:latin typeface="Gill Sans MT" charset="0"/>
              </a:rPr>
              <a:t>can physically reach each other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without intervening router</a:t>
            </a:r>
          </a:p>
        </p:txBody>
      </p:sp>
      <p:sp>
        <p:nvSpPr>
          <p:cNvPr id="39942" name="Text Box 56"/>
          <p:cNvSpPr txBox="1">
            <a:spLocks noChangeArrowheads="1"/>
          </p:cNvSpPr>
          <p:nvPr/>
        </p:nvSpPr>
        <p:spPr bwMode="auto">
          <a:xfrm>
            <a:off x="4737100" y="5199063"/>
            <a:ext cx="372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network consisting of 3 subnets</a:t>
            </a:r>
          </a:p>
        </p:txBody>
      </p:sp>
      <p:pic>
        <p:nvPicPr>
          <p:cNvPr id="56326" name="Picture 5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139"/>
          <p:cNvSpPr>
            <a:spLocks noChangeArrowheads="1"/>
          </p:cNvSpPr>
          <p:nvPr/>
        </p:nvSpPr>
        <p:spPr bwMode="auto">
          <a:xfrm>
            <a:off x="4965700" y="3354388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8" name="Freeform 140"/>
          <p:cNvSpPr>
            <a:spLocks/>
          </p:cNvSpPr>
          <p:nvPr/>
        </p:nvSpPr>
        <p:spPr bwMode="auto">
          <a:xfrm>
            <a:off x="4378325" y="129381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Freeform 141"/>
          <p:cNvSpPr>
            <a:spLocks/>
          </p:cNvSpPr>
          <p:nvPr/>
        </p:nvSpPr>
        <p:spPr bwMode="auto">
          <a:xfrm>
            <a:off x="6905625" y="16033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Freeform 142"/>
          <p:cNvSpPr>
            <a:spLocks/>
          </p:cNvSpPr>
          <p:nvPr/>
        </p:nvSpPr>
        <p:spPr bwMode="auto">
          <a:xfrm>
            <a:off x="5578475" y="3036888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143"/>
          <p:cNvSpPr>
            <a:spLocks noChangeShapeType="1"/>
          </p:cNvSpPr>
          <p:nvPr/>
        </p:nvSpPr>
        <p:spPr bwMode="auto">
          <a:xfrm>
            <a:off x="5016500" y="18161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50" name="Line 145"/>
          <p:cNvSpPr>
            <a:spLocks noChangeShapeType="1"/>
          </p:cNvSpPr>
          <p:nvPr/>
        </p:nvSpPr>
        <p:spPr bwMode="auto">
          <a:xfrm flipV="1">
            <a:off x="5016500" y="24606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51" name="Line 146"/>
          <p:cNvSpPr>
            <a:spLocks noChangeShapeType="1"/>
          </p:cNvSpPr>
          <p:nvPr/>
        </p:nvSpPr>
        <p:spPr bwMode="auto">
          <a:xfrm>
            <a:off x="5026025" y="30876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52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53" name="Text Box 148"/>
          <p:cNvSpPr txBox="1">
            <a:spLocks noChangeArrowheads="1"/>
          </p:cNvSpPr>
          <p:nvPr/>
        </p:nvSpPr>
        <p:spPr bwMode="auto">
          <a:xfrm>
            <a:off x="4975225" y="14906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223.1.1.1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39954" name="Text Box 149"/>
          <p:cNvSpPr txBox="1">
            <a:spLocks noChangeArrowheads="1"/>
          </p:cNvSpPr>
          <p:nvPr/>
        </p:nvSpPr>
        <p:spPr bwMode="auto">
          <a:xfrm>
            <a:off x="4860925" y="31162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223.1.1.3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39955" name="Text Box 150"/>
          <p:cNvSpPr txBox="1">
            <a:spLocks noChangeArrowheads="1"/>
          </p:cNvSpPr>
          <p:nvPr/>
        </p:nvSpPr>
        <p:spPr bwMode="auto">
          <a:xfrm>
            <a:off x="5607050" y="235585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223.1.1.4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39956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57" name="Text Box 152"/>
          <p:cNvSpPr txBox="1">
            <a:spLocks noChangeArrowheads="1"/>
          </p:cNvSpPr>
          <p:nvPr/>
        </p:nvSpPr>
        <p:spPr bwMode="auto">
          <a:xfrm>
            <a:off x="6727825" y="23574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223.1.2.9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39959" name="Line 154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60" name="Line 155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61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63" name="Line 158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64" name="Line 159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65" name="Text Box 160"/>
          <p:cNvSpPr txBox="1">
            <a:spLocks noChangeArrowheads="1"/>
          </p:cNvSpPr>
          <p:nvPr/>
        </p:nvSpPr>
        <p:spPr bwMode="auto">
          <a:xfrm>
            <a:off x="7151688" y="416242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223.1.3.2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39966" name="Text Box 161"/>
          <p:cNvSpPr txBox="1">
            <a:spLocks noChangeArrowheads="1"/>
          </p:cNvSpPr>
          <p:nvPr/>
        </p:nvSpPr>
        <p:spPr bwMode="auto">
          <a:xfrm>
            <a:off x="4981575" y="425767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223.1.3.1</a:t>
            </a:r>
            <a:endParaRPr lang="en-US" smtClean="0">
              <a:latin typeface="Comic Sans MS" charset="0"/>
              <a:cs typeface="+mn-cs"/>
            </a:endParaRPr>
          </a:p>
        </p:txBody>
      </p:sp>
      <p:grpSp>
        <p:nvGrpSpPr>
          <p:cNvPr id="56347" name="Group 162"/>
          <p:cNvGrpSpPr>
            <a:grpSpLocks/>
          </p:cNvGrpSpPr>
          <p:nvPr/>
        </p:nvGrpSpPr>
        <p:grpSpPr bwMode="auto">
          <a:xfrm>
            <a:off x="4373563" y="1517650"/>
            <a:ext cx="641350" cy="558800"/>
            <a:chOff x="-44" y="1473"/>
            <a:chExt cx="981" cy="1105"/>
          </a:xfrm>
        </p:grpSpPr>
        <p:pic>
          <p:nvPicPr>
            <p:cNvPr id="56386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7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48" name="Group 165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56384" name="Picture 16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5" name="Freeform 1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49" name="Group 168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56382" name="Picture 16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3" name="Freeform 17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0" name="Group 171"/>
          <p:cNvGrpSpPr>
            <a:grpSpLocks/>
          </p:cNvGrpSpPr>
          <p:nvPr/>
        </p:nvGrpSpPr>
        <p:grpSpPr bwMode="auto">
          <a:xfrm flipH="1">
            <a:off x="8105775" y="1685925"/>
            <a:ext cx="641350" cy="558800"/>
            <a:chOff x="-44" y="1473"/>
            <a:chExt cx="981" cy="1105"/>
          </a:xfrm>
        </p:grpSpPr>
        <p:pic>
          <p:nvPicPr>
            <p:cNvPr id="56380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1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1" name="Group 174"/>
          <p:cNvGrpSpPr>
            <a:grpSpLocks/>
          </p:cNvGrpSpPr>
          <p:nvPr/>
        </p:nvGrpSpPr>
        <p:grpSpPr bwMode="auto">
          <a:xfrm flipH="1">
            <a:off x="8180388" y="2965450"/>
            <a:ext cx="641350" cy="558800"/>
            <a:chOff x="-44" y="1473"/>
            <a:chExt cx="981" cy="1105"/>
          </a:xfrm>
        </p:grpSpPr>
        <p:pic>
          <p:nvPicPr>
            <p:cNvPr id="56378" name="Picture 17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79" name="Freeform 1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2" name="Group 177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56376" name="Picture 17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77" name="Freeform 1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3" name="Group 180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56374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75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4" name="Group 183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563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63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63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56369" name="Group 18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6372" name="Freeform 1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3" name="Freeform 1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90" name="Line 19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991" name="Line 19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6355" name="Group 192"/>
          <p:cNvGrpSpPr>
            <a:grpSpLocks/>
          </p:cNvGrpSpPr>
          <p:nvPr/>
        </p:nvGrpSpPr>
        <p:grpSpPr bwMode="auto">
          <a:xfrm>
            <a:off x="6850063" y="3529013"/>
            <a:ext cx="1006475" cy="573087"/>
            <a:chOff x="4758" y="3508"/>
            <a:chExt cx="634" cy="361"/>
          </a:xfrm>
        </p:grpSpPr>
        <p:sp>
          <p:nvSpPr>
            <p:cNvPr id="39984" name="Text Box 193"/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subnet</a:t>
              </a:r>
            </a:p>
          </p:txBody>
        </p:sp>
        <p:sp>
          <p:nvSpPr>
            <p:cNvPr id="39985" name="Line 194"/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9976" name="Rectangle 195"/>
          <p:cNvSpPr>
            <a:spLocks noChangeArrowheads="1"/>
          </p:cNvSpPr>
          <p:nvPr/>
        </p:nvSpPr>
        <p:spPr bwMode="auto">
          <a:xfrm>
            <a:off x="5130800" y="216376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77" name="Text Box 196"/>
          <p:cNvSpPr txBox="1">
            <a:spLocks noChangeArrowheads="1"/>
          </p:cNvSpPr>
          <p:nvPr/>
        </p:nvSpPr>
        <p:spPr bwMode="auto">
          <a:xfrm>
            <a:off x="4975225" y="213360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223.1.1.2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39978" name="Rectangle 197"/>
          <p:cNvSpPr>
            <a:spLocks noChangeArrowheads="1"/>
          </p:cNvSpPr>
          <p:nvPr/>
        </p:nvSpPr>
        <p:spPr bwMode="auto">
          <a:xfrm>
            <a:off x="7835900" y="21494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79" name="Rectangle 198"/>
          <p:cNvSpPr>
            <a:spLocks noChangeArrowheads="1"/>
          </p:cNvSpPr>
          <p:nvPr/>
        </p:nvSpPr>
        <p:spPr bwMode="auto">
          <a:xfrm>
            <a:off x="7832725" y="29495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80" name="Rectangle 199"/>
          <p:cNvSpPr>
            <a:spLocks noChangeArrowheads="1"/>
          </p:cNvSpPr>
          <p:nvPr/>
        </p:nvSpPr>
        <p:spPr bwMode="auto">
          <a:xfrm>
            <a:off x="6480175" y="313531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81" name="Text Box 200"/>
          <p:cNvSpPr txBox="1">
            <a:spLocks noChangeArrowheads="1"/>
          </p:cNvSpPr>
          <p:nvPr/>
        </p:nvSpPr>
        <p:spPr bwMode="auto">
          <a:xfrm>
            <a:off x="6003925" y="3097213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223.1.3.27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39982" name="Text Box 201"/>
          <p:cNvSpPr txBox="1">
            <a:spLocks noChangeArrowheads="1"/>
          </p:cNvSpPr>
          <p:nvPr/>
        </p:nvSpPr>
        <p:spPr bwMode="auto">
          <a:xfrm>
            <a:off x="7189788" y="28876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223.1.2.2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39983" name="Text Box 202"/>
          <p:cNvSpPr txBox="1">
            <a:spLocks noChangeArrowheads="1"/>
          </p:cNvSpPr>
          <p:nvPr/>
        </p:nvSpPr>
        <p:spPr bwMode="auto">
          <a:xfrm>
            <a:off x="7586663" y="21288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223.1.2.1</a:t>
            </a:r>
            <a:endParaRPr lang="en-US" smtClean="0">
              <a:latin typeface="Comic Sans MS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Thursday, I’m not here…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Want two presentations… MUCHO </a:t>
            </a:r>
            <a:r>
              <a:rPr lang="en-US" smtClean="0"/>
              <a:t>incentive points.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6F035205-02F6-5342-A34F-92CB1AABCD4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00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186A65D-3F6D-9849-BF4A-E21F1E41975E}" type="slidenum">
              <a:rPr lang="en-US" smtClean="0">
                <a:latin typeface="Tahoma" charset="0"/>
              </a:rPr>
              <a:pPr>
                <a:defRPr/>
              </a:pPr>
              <a:t>42</a:t>
            </a:fld>
            <a:endParaRPr lang="en-US" smtClean="0">
              <a:latin typeface="Tahoma" charset="0"/>
            </a:endParaRP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40965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5351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recipe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to determine the subnets, detach each interface from its host or router, creating islands of isolated networks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each isolated network is called a </a:t>
            </a: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subnet</a:t>
            </a:r>
          </a:p>
        </p:txBody>
      </p:sp>
      <p:sp>
        <p:nvSpPr>
          <p:cNvPr id="40966" name="Text Box 61"/>
          <p:cNvSpPr txBox="1">
            <a:spLocks noChangeArrowheads="1"/>
          </p:cNvSpPr>
          <p:nvPr/>
        </p:nvSpPr>
        <p:spPr bwMode="auto">
          <a:xfrm>
            <a:off x="5557838" y="5781675"/>
            <a:ext cx="250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cs typeface="+mn-cs"/>
              </a:rPr>
              <a:t>subnet mask: /24</a:t>
            </a:r>
          </a:p>
        </p:txBody>
      </p:sp>
      <p:sp>
        <p:nvSpPr>
          <p:cNvPr id="40967" name="Rectangle 18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Subnets</a:t>
            </a:r>
          </a:p>
        </p:txBody>
      </p:sp>
      <p:pic>
        <p:nvPicPr>
          <p:cNvPr id="57351" name="Picture 18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2" name="Group 190"/>
          <p:cNvGrpSpPr>
            <a:grpSpLocks/>
          </p:cNvGrpSpPr>
          <p:nvPr/>
        </p:nvGrpSpPr>
        <p:grpSpPr bwMode="auto">
          <a:xfrm>
            <a:off x="4368800" y="908050"/>
            <a:ext cx="4452938" cy="4652963"/>
            <a:chOff x="2752" y="572"/>
            <a:chExt cx="2805" cy="2931"/>
          </a:xfrm>
        </p:grpSpPr>
        <p:sp>
          <p:nvSpPr>
            <p:cNvPr id="40970" name="Text Box 191"/>
            <p:cNvSpPr txBox="1">
              <a:spLocks noChangeArrowheads="1"/>
            </p:cNvSpPr>
            <p:nvPr/>
          </p:nvSpPr>
          <p:spPr bwMode="auto">
            <a:xfrm>
              <a:off x="2825" y="572"/>
              <a:ext cx="10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  <a:cs typeface="+mn-cs"/>
                </a:rPr>
                <a:t>223.1.1.0/24</a:t>
              </a:r>
            </a:p>
          </p:txBody>
        </p:sp>
        <p:sp>
          <p:nvSpPr>
            <p:cNvPr id="40971" name="Text Box 192"/>
            <p:cNvSpPr txBox="1">
              <a:spLocks noChangeArrowheads="1"/>
            </p:cNvSpPr>
            <p:nvPr/>
          </p:nvSpPr>
          <p:spPr bwMode="auto">
            <a:xfrm>
              <a:off x="4419" y="725"/>
              <a:ext cx="10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  <a:cs typeface="+mn-cs"/>
                </a:rPr>
                <a:t>223.1.2.0/24</a:t>
              </a:r>
            </a:p>
          </p:txBody>
        </p:sp>
        <p:sp>
          <p:nvSpPr>
            <p:cNvPr id="40972" name="Text Box 193"/>
            <p:cNvSpPr txBox="1">
              <a:spLocks noChangeArrowheads="1"/>
            </p:cNvSpPr>
            <p:nvPr/>
          </p:nvSpPr>
          <p:spPr bwMode="auto">
            <a:xfrm>
              <a:off x="3743" y="3253"/>
              <a:ext cx="10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  <a:cs typeface="+mn-cs"/>
                </a:rPr>
                <a:t>223.1.3.0/24</a:t>
              </a:r>
            </a:p>
          </p:txBody>
        </p:sp>
        <p:sp>
          <p:nvSpPr>
            <p:cNvPr id="40973" name="Rectangle 194"/>
            <p:cNvSpPr>
              <a:spLocks noChangeArrowheads="1"/>
            </p:cNvSpPr>
            <p:nvPr/>
          </p:nvSpPr>
          <p:spPr bwMode="auto">
            <a:xfrm>
              <a:off x="3128" y="2113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360" name="Freeform 195"/>
            <p:cNvSpPr>
              <a:spLocks/>
            </p:cNvSpPr>
            <p:nvPr/>
          </p:nvSpPr>
          <p:spPr bwMode="auto">
            <a:xfrm>
              <a:off x="2758" y="815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1" name="Freeform 196"/>
            <p:cNvSpPr>
              <a:spLocks/>
            </p:cNvSpPr>
            <p:nvPr/>
          </p:nvSpPr>
          <p:spPr bwMode="auto">
            <a:xfrm>
              <a:off x="4350" y="101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2" name="Freeform 197"/>
            <p:cNvSpPr>
              <a:spLocks/>
            </p:cNvSpPr>
            <p:nvPr/>
          </p:nvSpPr>
          <p:spPr bwMode="auto">
            <a:xfrm>
              <a:off x="3514" y="1913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Line 198"/>
            <p:cNvSpPr>
              <a:spLocks noChangeShapeType="1"/>
            </p:cNvSpPr>
            <p:nvPr/>
          </p:nvSpPr>
          <p:spPr bwMode="auto">
            <a:xfrm>
              <a:off x="3160" y="1144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979" name="Line 200"/>
            <p:cNvSpPr>
              <a:spLocks noChangeShapeType="1"/>
            </p:cNvSpPr>
            <p:nvPr/>
          </p:nvSpPr>
          <p:spPr bwMode="auto">
            <a:xfrm flipV="1">
              <a:off x="3160" y="1550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980" name="Line 201"/>
            <p:cNvSpPr>
              <a:spLocks noChangeShapeType="1"/>
            </p:cNvSpPr>
            <p:nvPr/>
          </p:nvSpPr>
          <p:spPr bwMode="auto">
            <a:xfrm>
              <a:off x="3166" y="1945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982" name="Text Box 203"/>
            <p:cNvSpPr txBox="1">
              <a:spLocks noChangeArrowheads="1"/>
            </p:cNvSpPr>
            <p:nvPr/>
          </p:nvSpPr>
          <p:spPr bwMode="auto">
            <a:xfrm>
              <a:off x="3134" y="93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223.1.1.1</a:t>
              </a:r>
              <a:endParaRPr lang="en-US" smtClean="0">
                <a:latin typeface="Comic Sans MS" charset="0"/>
                <a:cs typeface="+mn-cs"/>
              </a:endParaRPr>
            </a:p>
          </p:txBody>
        </p:sp>
        <p:sp>
          <p:nvSpPr>
            <p:cNvPr id="40983" name="Text Box 204"/>
            <p:cNvSpPr txBox="1">
              <a:spLocks noChangeArrowheads="1"/>
            </p:cNvSpPr>
            <p:nvPr/>
          </p:nvSpPr>
          <p:spPr bwMode="auto">
            <a:xfrm>
              <a:off x="3062" y="1963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223.1.1.3</a:t>
              </a:r>
              <a:endParaRPr lang="en-US" smtClean="0">
                <a:latin typeface="Comic Sans MS" charset="0"/>
                <a:cs typeface="+mn-cs"/>
              </a:endParaRPr>
            </a:p>
          </p:txBody>
        </p:sp>
        <p:sp>
          <p:nvSpPr>
            <p:cNvPr id="40984" name="Text Box 205"/>
            <p:cNvSpPr txBox="1">
              <a:spLocks noChangeArrowheads="1"/>
            </p:cNvSpPr>
            <p:nvPr/>
          </p:nvSpPr>
          <p:spPr bwMode="auto">
            <a:xfrm>
              <a:off x="3532" y="1484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223.1.1.4</a:t>
              </a:r>
              <a:endParaRPr lang="en-US" smtClean="0">
                <a:latin typeface="Comic Sans MS" charset="0"/>
                <a:cs typeface="+mn-cs"/>
              </a:endParaRPr>
            </a:p>
          </p:txBody>
        </p:sp>
        <p:sp>
          <p:nvSpPr>
            <p:cNvPr id="40986" name="Text Box 207"/>
            <p:cNvSpPr txBox="1">
              <a:spLocks noChangeArrowheads="1"/>
            </p:cNvSpPr>
            <p:nvPr/>
          </p:nvSpPr>
          <p:spPr bwMode="auto">
            <a:xfrm>
              <a:off x="4238" y="1485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223.1.2.9</a:t>
              </a:r>
              <a:endParaRPr lang="en-US" smtClean="0">
                <a:latin typeface="Comic Sans MS" charset="0"/>
                <a:cs typeface="+mn-cs"/>
              </a:endParaRPr>
            </a:p>
          </p:txBody>
        </p:sp>
        <p:sp>
          <p:nvSpPr>
            <p:cNvPr id="40988" name="Line 209"/>
            <p:cNvSpPr>
              <a:spLocks noChangeShapeType="1"/>
            </p:cNvSpPr>
            <p:nvPr/>
          </p:nvSpPr>
          <p:spPr bwMode="auto">
            <a:xfrm>
              <a:off x="4963" y="1246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989" name="Line 210"/>
            <p:cNvSpPr>
              <a:spLocks noChangeShapeType="1"/>
            </p:cNvSpPr>
            <p:nvPr/>
          </p:nvSpPr>
          <p:spPr bwMode="auto">
            <a:xfrm>
              <a:off x="4963" y="2047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992" name="Line 213"/>
            <p:cNvSpPr>
              <a:spLocks noChangeShapeType="1"/>
            </p:cNvSpPr>
            <p:nvPr/>
          </p:nvSpPr>
          <p:spPr bwMode="auto">
            <a:xfrm flipH="1" flipV="1">
              <a:off x="3782" y="2696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993" name="Line 214"/>
            <p:cNvSpPr>
              <a:spLocks noChangeShapeType="1"/>
            </p:cNvSpPr>
            <p:nvPr/>
          </p:nvSpPr>
          <p:spPr bwMode="auto">
            <a:xfrm flipH="1" flipV="1">
              <a:off x="4523" y="2699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994" name="Text Box 215"/>
            <p:cNvSpPr txBox="1">
              <a:spLocks noChangeArrowheads="1"/>
            </p:cNvSpPr>
            <p:nvPr/>
          </p:nvSpPr>
          <p:spPr bwMode="auto">
            <a:xfrm>
              <a:off x="4505" y="2622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223.1.3.2</a:t>
              </a:r>
              <a:endParaRPr lang="en-US" smtClean="0">
                <a:latin typeface="Comic Sans MS" charset="0"/>
                <a:cs typeface="+mn-cs"/>
              </a:endParaRPr>
            </a:p>
          </p:txBody>
        </p:sp>
        <p:sp>
          <p:nvSpPr>
            <p:cNvPr id="40995" name="Text Box 216"/>
            <p:cNvSpPr txBox="1">
              <a:spLocks noChangeArrowheads="1"/>
            </p:cNvSpPr>
            <p:nvPr/>
          </p:nvSpPr>
          <p:spPr bwMode="auto">
            <a:xfrm>
              <a:off x="3138" y="2682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223.1.3.1</a:t>
              </a:r>
              <a:endParaRPr lang="en-US" smtClean="0">
                <a:latin typeface="Comic Sans MS" charset="0"/>
                <a:cs typeface="+mn-cs"/>
              </a:endParaRPr>
            </a:p>
          </p:txBody>
        </p:sp>
        <p:grpSp>
          <p:nvGrpSpPr>
            <p:cNvPr id="57376" name="Group 217"/>
            <p:cNvGrpSpPr>
              <a:grpSpLocks/>
            </p:cNvGrpSpPr>
            <p:nvPr/>
          </p:nvGrpSpPr>
          <p:grpSpPr bwMode="auto">
            <a:xfrm>
              <a:off x="2755" y="956"/>
              <a:ext cx="404" cy="352"/>
              <a:chOff x="-44" y="1473"/>
              <a:chExt cx="981" cy="1105"/>
            </a:xfrm>
          </p:grpSpPr>
          <p:pic>
            <p:nvPicPr>
              <p:cNvPr id="57415" name="Picture 21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6" name="Freeform 21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77" name="Group 220"/>
            <p:cNvGrpSpPr>
              <a:grpSpLocks/>
            </p:cNvGrpSpPr>
            <p:nvPr/>
          </p:nvGrpSpPr>
          <p:grpSpPr bwMode="auto">
            <a:xfrm>
              <a:off x="2752" y="1340"/>
              <a:ext cx="404" cy="352"/>
              <a:chOff x="-44" y="1473"/>
              <a:chExt cx="981" cy="1105"/>
            </a:xfrm>
          </p:grpSpPr>
          <p:pic>
            <p:nvPicPr>
              <p:cNvPr id="57413" name="Picture 22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4" name="Freeform 22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78" name="Group 223"/>
            <p:cNvGrpSpPr>
              <a:grpSpLocks/>
            </p:cNvGrpSpPr>
            <p:nvPr/>
          </p:nvGrpSpPr>
          <p:grpSpPr bwMode="auto">
            <a:xfrm>
              <a:off x="2770" y="1724"/>
              <a:ext cx="404" cy="352"/>
              <a:chOff x="-44" y="1473"/>
              <a:chExt cx="981" cy="1105"/>
            </a:xfrm>
          </p:grpSpPr>
          <p:pic>
            <p:nvPicPr>
              <p:cNvPr id="57411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2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79" name="Group 226"/>
            <p:cNvGrpSpPr>
              <a:grpSpLocks/>
            </p:cNvGrpSpPr>
            <p:nvPr/>
          </p:nvGrpSpPr>
          <p:grpSpPr bwMode="auto">
            <a:xfrm flipH="1">
              <a:off x="5106" y="1062"/>
              <a:ext cx="404" cy="352"/>
              <a:chOff x="-44" y="1473"/>
              <a:chExt cx="981" cy="1105"/>
            </a:xfrm>
          </p:grpSpPr>
          <p:pic>
            <p:nvPicPr>
              <p:cNvPr id="57409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0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80" name="Group 229"/>
            <p:cNvGrpSpPr>
              <a:grpSpLocks/>
            </p:cNvGrpSpPr>
            <p:nvPr/>
          </p:nvGrpSpPr>
          <p:grpSpPr bwMode="auto">
            <a:xfrm flipH="1">
              <a:off x="5153" y="1868"/>
              <a:ext cx="404" cy="352"/>
              <a:chOff x="-44" y="1473"/>
              <a:chExt cx="981" cy="1105"/>
            </a:xfrm>
          </p:grpSpPr>
          <p:pic>
            <p:nvPicPr>
              <p:cNvPr id="57407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08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81" name="Group 232"/>
            <p:cNvGrpSpPr>
              <a:grpSpLocks/>
            </p:cNvGrpSpPr>
            <p:nvPr/>
          </p:nvGrpSpPr>
          <p:grpSpPr bwMode="auto">
            <a:xfrm flipH="1">
              <a:off x="4392" y="2828"/>
              <a:ext cx="404" cy="352"/>
              <a:chOff x="-44" y="1473"/>
              <a:chExt cx="981" cy="1105"/>
            </a:xfrm>
          </p:grpSpPr>
          <p:pic>
            <p:nvPicPr>
              <p:cNvPr id="57405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06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82" name="Group 235"/>
            <p:cNvGrpSpPr>
              <a:grpSpLocks/>
            </p:cNvGrpSpPr>
            <p:nvPr/>
          </p:nvGrpSpPr>
          <p:grpSpPr bwMode="auto">
            <a:xfrm flipH="1">
              <a:off x="3659" y="2854"/>
              <a:ext cx="404" cy="352"/>
              <a:chOff x="-44" y="1473"/>
              <a:chExt cx="981" cy="1105"/>
            </a:xfrm>
          </p:grpSpPr>
          <p:pic>
            <p:nvPicPr>
              <p:cNvPr id="57403" name="Picture 2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04" name="Freeform 2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83" name="Group 238"/>
            <p:cNvGrpSpPr>
              <a:grpSpLocks/>
            </p:cNvGrpSpPr>
            <p:nvPr/>
          </p:nvGrpSpPr>
          <p:grpSpPr bwMode="auto">
            <a:xfrm>
              <a:off x="3929" y="1653"/>
              <a:ext cx="440" cy="224"/>
              <a:chOff x="4396" y="1245"/>
              <a:chExt cx="672" cy="248"/>
            </a:xfrm>
          </p:grpSpPr>
          <p:sp>
            <p:nvSpPr>
              <p:cNvPr id="5739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739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5739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57398" name="Group 2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57401" name="Freeform 24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02" name="Freeform 24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19" name="Line 24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20" name="Line 24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7384" name="Group 247"/>
            <p:cNvGrpSpPr>
              <a:grpSpLocks/>
            </p:cNvGrpSpPr>
            <p:nvPr/>
          </p:nvGrpSpPr>
          <p:grpSpPr bwMode="auto">
            <a:xfrm>
              <a:off x="4315" y="2223"/>
              <a:ext cx="634" cy="361"/>
              <a:chOff x="4758" y="3508"/>
              <a:chExt cx="634" cy="361"/>
            </a:xfrm>
          </p:grpSpPr>
          <p:sp>
            <p:nvSpPr>
              <p:cNvPr id="41013" name="Text Box 248"/>
              <p:cNvSpPr txBox="1">
                <a:spLocks noChangeArrowheads="1"/>
              </p:cNvSpPr>
              <p:nvPr/>
            </p:nvSpPr>
            <p:spPr bwMode="auto">
              <a:xfrm>
                <a:off x="4844" y="35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  <a:cs typeface="+mn-cs"/>
                  </a:rPr>
                  <a:t>subnet</a:t>
                </a:r>
              </a:p>
            </p:txBody>
          </p:sp>
          <p:sp>
            <p:nvSpPr>
              <p:cNvPr id="41014" name="Line 249"/>
              <p:cNvSpPr>
                <a:spLocks noChangeShapeType="1"/>
              </p:cNvSpPr>
              <p:nvPr/>
            </p:nvSpPr>
            <p:spPr bwMode="auto">
              <a:xfrm flipH="1">
                <a:off x="4758" y="3677"/>
                <a:ext cx="108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005" name="Rectangle 250"/>
            <p:cNvSpPr>
              <a:spLocks noChangeArrowheads="1"/>
            </p:cNvSpPr>
            <p:nvPr/>
          </p:nvSpPr>
          <p:spPr bwMode="auto">
            <a:xfrm>
              <a:off x="3232" y="1363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06" name="Text Box 251"/>
            <p:cNvSpPr txBox="1">
              <a:spLocks noChangeArrowheads="1"/>
            </p:cNvSpPr>
            <p:nvPr/>
          </p:nvSpPr>
          <p:spPr bwMode="auto">
            <a:xfrm>
              <a:off x="3134" y="1344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223.1.1.2</a:t>
              </a:r>
              <a:endParaRPr lang="en-US" smtClean="0">
                <a:latin typeface="Comic Sans MS" charset="0"/>
                <a:cs typeface="+mn-cs"/>
              </a:endParaRPr>
            </a:p>
          </p:txBody>
        </p:sp>
        <p:sp>
          <p:nvSpPr>
            <p:cNvPr id="41007" name="Rectangle 252"/>
            <p:cNvSpPr>
              <a:spLocks noChangeArrowheads="1"/>
            </p:cNvSpPr>
            <p:nvPr/>
          </p:nvSpPr>
          <p:spPr bwMode="auto">
            <a:xfrm>
              <a:off x="4936" y="1354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08" name="Rectangle 253"/>
            <p:cNvSpPr>
              <a:spLocks noChangeArrowheads="1"/>
            </p:cNvSpPr>
            <p:nvPr/>
          </p:nvSpPr>
          <p:spPr bwMode="auto">
            <a:xfrm>
              <a:off x="4934" y="1858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09" name="Rectangle 254"/>
            <p:cNvSpPr>
              <a:spLocks noChangeArrowheads="1"/>
            </p:cNvSpPr>
            <p:nvPr/>
          </p:nvSpPr>
          <p:spPr bwMode="auto">
            <a:xfrm>
              <a:off x="4082" y="1975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10" name="Text Box 255"/>
            <p:cNvSpPr txBox="1">
              <a:spLocks noChangeArrowheads="1"/>
            </p:cNvSpPr>
            <p:nvPr/>
          </p:nvSpPr>
          <p:spPr bwMode="auto">
            <a:xfrm>
              <a:off x="3782" y="1951"/>
              <a:ext cx="7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223.1.3.27</a:t>
              </a:r>
              <a:endParaRPr lang="en-US" smtClean="0">
                <a:latin typeface="Comic Sans MS" charset="0"/>
                <a:cs typeface="+mn-cs"/>
              </a:endParaRPr>
            </a:p>
          </p:txBody>
        </p:sp>
        <p:sp>
          <p:nvSpPr>
            <p:cNvPr id="41011" name="Text Box 256"/>
            <p:cNvSpPr txBox="1">
              <a:spLocks noChangeArrowheads="1"/>
            </p:cNvSpPr>
            <p:nvPr/>
          </p:nvSpPr>
          <p:spPr bwMode="auto">
            <a:xfrm>
              <a:off x="4529" y="181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223.1.2.2</a:t>
              </a:r>
              <a:endParaRPr lang="en-US" smtClean="0">
                <a:latin typeface="Comic Sans MS" charset="0"/>
                <a:cs typeface="+mn-cs"/>
              </a:endParaRPr>
            </a:p>
          </p:txBody>
        </p:sp>
        <p:sp>
          <p:nvSpPr>
            <p:cNvPr id="41012" name="Text Box 257"/>
            <p:cNvSpPr txBox="1">
              <a:spLocks noChangeArrowheads="1"/>
            </p:cNvSpPr>
            <p:nvPr/>
          </p:nvSpPr>
          <p:spPr bwMode="auto">
            <a:xfrm>
              <a:off x="4779" y="1341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223.1.2.1</a:t>
              </a:r>
              <a:endParaRPr lang="en-US" smtClean="0">
                <a:latin typeface="Comic Sans MS" charset="0"/>
                <a:cs typeface="+mn-cs"/>
              </a:endParaRPr>
            </a:p>
          </p:txBody>
        </p:sp>
      </p:grpSp>
      <p:sp>
        <p:nvSpPr>
          <p:cNvPr id="80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3173B304-2202-154D-A1BF-9C221175D6B1}" type="slidenum">
              <a:rPr lang="en-US" smtClean="0">
                <a:latin typeface="Tahoma" charset="0"/>
              </a:rPr>
              <a:pPr>
                <a:defRPr/>
              </a:pPr>
              <a:t>43</a:t>
            </a:fld>
            <a:endParaRPr lang="en-US" smtClean="0">
              <a:latin typeface="Tahoma" charset="0"/>
            </a:endParaRPr>
          </a:p>
        </p:txBody>
      </p:sp>
      <p:sp>
        <p:nvSpPr>
          <p:cNvPr id="58371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Freeform 5"/>
          <p:cNvSpPr>
            <a:spLocks/>
          </p:cNvSpPr>
          <p:nvPr/>
        </p:nvSpPr>
        <p:spPr bwMode="auto">
          <a:xfrm rot="5265760">
            <a:off x="5276851" y="506412"/>
            <a:ext cx="1612900" cy="216217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336675"/>
            <a:ext cx="36957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000099"/>
                </a:solidFill>
                <a:latin typeface="Gill Sans MT" charset="0"/>
                <a:cs typeface="+mn-cs"/>
              </a:rPr>
              <a:t>how many?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96" name="Line 14"/>
          <p:cNvSpPr>
            <a:spLocks noChangeShapeType="1"/>
          </p:cNvSpPr>
          <p:nvPr/>
        </p:nvSpPr>
        <p:spPr bwMode="auto">
          <a:xfrm flipH="1">
            <a:off x="5856288" y="1790700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97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223.1.1.1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41998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99" name="Text Box 17"/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>
                <a:cs typeface="+mn-cs"/>
              </a:rPr>
              <a:t>223.1.1.3</a:t>
            </a:r>
            <a:endParaRPr lang="en-US" dirty="0" smtClean="0">
              <a:latin typeface="Comic Sans MS" charset="0"/>
              <a:cs typeface="+mn-cs"/>
            </a:endParaRPr>
          </a:p>
        </p:txBody>
      </p:sp>
      <p:sp>
        <p:nvSpPr>
          <p:cNvPr id="42000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223.1.1.4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58383" name="Freeform 19"/>
          <p:cNvSpPr>
            <a:spLocks/>
          </p:cNvSpPr>
          <p:nvPr/>
        </p:nvSpPr>
        <p:spPr bwMode="auto">
          <a:xfrm>
            <a:off x="3622675" y="4437063"/>
            <a:ext cx="1539875" cy="1658937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34"/>
          <p:cNvSpPr>
            <a:spLocks noChangeShapeType="1"/>
          </p:cNvSpPr>
          <p:nvPr/>
        </p:nvSpPr>
        <p:spPr bwMode="auto">
          <a:xfrm>
            <a:off x="4378325" y="4667250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004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005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006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223.1.2.2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42007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223.1.2.1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42008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009" name="Text Box 43"/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223.1.2.6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58391" name="Freeform 45"/>
          <p:cNvSpPr>
            <a:spLocks/>
          </p:cNvSpPr>
          <p:nvPr/>
        </p:nvSpPr>
        <p:spPr bwMode="auto">
          <a:xfrm>
            <a:off x="6640513" y="4416425"/>
            <a:ext cx="1539875" cy="1670050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60"/>
          <p:cNvSpPr>
            <a:spLocks noChangeShapeType="1"/>
          </p:cNvSpPr>
          <p:nvPr/>
        </p:nvSpPr>
        <p:spPr bwMode="auto">
          <a:xfrm>
            <a:off x="7407275" y="4686300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013" name="Line 62"/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014" name="Line 63"/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015" name="Text Box 66"/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223.1.3.2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42016" name="Text Box 67"/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223.1.3.1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42017" name="Rectangle 68"/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018" name="Text Box 69"/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223.1.3.27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42019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021" name="Text Box 86"/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223.1.1.2</a:t>
            </a:r>
            <a:endParaRPr lang="en-US" sz="1600" smtClean="0">
              <a:latin typeface="Comic Sans MS" charset="0"/>
              <a:cs typeface="+mn-cs"/>
            </a:endParaRPr>
          </a:p>
        </p:txBody>
      </p:sp>
      <p:sp>
        <p:nvSpPr>
          <p:cNvPr id="42022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023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024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025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223.1.7.0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42026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223.1.7.1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42027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223.1.8.0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42028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223.1.8.1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42029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223.1.9.1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42030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223.1.9.2</a:t>
            </a:r>
            <a:endParaRPr lang="en-US" smtClean="0">
              <a:latin typeface="Comic Sans MS" charset="0"/>
              <a:cs typeface="+mn-cs"/>
            </a:endParaRPr>
          </a:p>
        </p:txBody>
      </p:sp>
      <p:sp>
        <p:nvSpPr>
          <p:cNvPr id="42031" name="Rectangle 98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Subnets</a:t>
            </a:r>
          </a:p>
        </p:txBody>
      </p:sp>
      <p:pic>
        <p:nvPicPr>
          <p:cNvPr id="58411" name="Picture 9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412" name="Group 100"/>
          <p:cNvGrpSpPr>
            <a:grpSpLocks/>
          </p:cNvGrpSpPr>
          <p:nvPr/>
        </p:nvGrpSpPr>
        <p:grpSpPr bwMode="auto">
          <a:xfrm>
            <a:off x="5545138" y="2379663"/>
            <a:ext cx="742950" cy="388937"/>
            <a:chOff x="4396" y="1245"/>
            <a:chExt cx="672" cy="248"/>
          </a:xfrm>
        </p:grpSpPr>
        <p:sp>
          <p:nvSpPr>
            <p:cNvPr id="5845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845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845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58455" name="Group 10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58" name="Freeform 10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9" name="Freeform 10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77" name="Line 10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78" name="Line 108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8413" name="Group 109"/>
          <p:cNvGrpSpPr>
            <a:grpSpLocks/>
          </p:cNvGrpSpPr>
          <p:nvPr/>
        </p:nvGrpSpPr>
        <p:grpSpPr bwMode="auto">
          <a:xfrm>
            <a:off x="7080250" y="4271963"/>
            <a:ext cx="742950" cy="388937"/>
            <a:chOff x="4396" y="1245"/>
            <a:chExt cx="672" cy="248"/>
          </a:xfrm>
        </p:grpSpPr>
        <p:sp>
          <p:nvSpPr>
            <p:cNvPr id="5844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844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844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58447" name="Group 11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50" name="Freeform 11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1" name="Freeform 11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69" name="Line 11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70" name="Line 117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8414" name="Group 118"/>
          <p:cNvGrpSpPr>
            <a:grpSpLocks/>
          </p:cNvGrpSpPr>
          <p:nvPr/>
        </p:nvGrpSpPr>
        <p:grpSpPr bwMode="auto">
          <a:xfrm>
            <a:off x="4087813" y="4279900"/>
            <a:ext cx="742950" cy="388938"/>
            <a:chOff x="4396" y="1245"/>
            <a:chExt cx="672" cy="248"/>
          </a:xfrm>
        </p:grpSpPr>
        <p:sp>
          <p:nvSpPr>
            <p:cNvPr id="5843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843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5843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58439" name="Group 12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42" name="Freeform 12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3" name="Freeform 12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61" name="Line 12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062" name="Line 126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8415" name="Group 127"/>
          <p:cNvGrpSpPr>
            <a:grpSpLocks/>
          </p:cNvGrpSpPr>
          <p:nvPr/>
        </p:nvGrpSpPr>
        <p:grpSpPr bwMode="auto">
          <a:xfrm>
            <a:off x="6315075" y="881063"/>
            <a:ext cx="641350" cy="558800"/>
            <a:chOff x="-44" y="1473"/>
            <a:chExt cx="981" cy="1105"/>
          </a:xfrm>
        </p:grpSpPr>
        <p:pic>
          <p:nvPicPr>
            <p:cNvPr id="58434" name="Picture 1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5" name="Freeform 1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16" name="Group 130"/>
          <p:cNvGrpSpPr>
            <a:grpSpLocks/>
          </p:cNvGrpSpPr>
          <p:nvPr/>
        </p:nvGrpSpPr>
        <p:grpSpPr bwMode="auto">
          <a:xfrm>
            <a:off x="4918075" y="898525"/>
            <a:ext cx="641350" cy="558800"/>
            <a:chOff x="-44" y="1473"/>
            <a:chExt cx="981" cy="1105"/>
          </a:xfrm>
        </p:grpSpPr>
        <p:pic>
          <p:nvPicPr>
            <p:cNvPr id="58432" name="Picture 1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3" name="Freeform 1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17" name="Group 133"/>
          <p:cNvGrpSpPr>
            <a:grpSpLocks/>
          </p:cNvGrpSpPr>
          <p:nvPr/>
        </p:nvGrpSpPr>
        <p:grpSpPr bwMode="auto">
          <a:xfrm>
            <a:off x="5749925" y="849313"/>
            <a:ext cx="641350" cy="558800"/>
            <a:chOff x="-44" y="1473"/>
            <a:chExt cx="981" cy="1105"/>
          </a:xfrm>
        </p:grpSpPr>
        <p:pic>
          <p:nvPicPr>
            <p:cNvPr id="58430" name="Picture 13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1" name="Freeform 13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18" name="Group 136"/>
          <p:cNvGrpSpPr>
            <a:grpSpLocks/>
          </p:cNvGrpSpPr>
          <p:nvPr/>
        </p:nvGrpSpPr>
        <p:grpSpPr bwMode="auto">
          <a:xfrm>
            <a:off x="7473950" y="5551488"/>
            <a:ext cx="641350" cy="558800"/>
            <a:chOff x="-44" y="1473"/>
            <a:chExt cx="981" cy="1105"/>
          </a:xfrm>
        </p:grpSpPr>
        <p:pic>
          <p:nvPicPr>
            <p:cNvPr id="58428" name="Picture 13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9" name="Freeform 13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19" name="Group 139"/>
          <p:cNvGrpSpPr>
            <a:grpSpLocks/>
          </p:cNvGrpSpPr>
          <p:nvPr/>
        </p:nvGrpSpPr>
        <p:grpSpPr bwMode="auto">
          <a:xfrm>
            <a:off x="6523038" y="5514975"/>
            <a:ext cx="641350" cy="558800"/>
            <a:chOff x="-44" y="1473"/>
            <a:chExt cx="981" cy="1105"/>
          </a:xfrm>
        </p:grpSpPr>
        <p:pic>
          <p:nvPicPr>
            <p:cNvPr id="58426" name="Picture 14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7" name="Freeform 14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20" name="Group 142"/>
          <p:cNvGrpSpPr>
            <a:grpSpLocks/>
          </p:cNvGrpSpPr>
          <p:nvPr/>
        </p:nvGrpSpPr>
        <p:grpSpPr bwMode="auto">
          <a:xfrm>
            <a:off x="3497263" y="5522913"/>
            <a:ext cx="641350" cy="558800"/>
            <a:chOff x="-44" y="1473"/>
            <a:chExt cx="981" cy="1105"/>
          </a:xfrm>
        </p:grpSpPr>
        <p:pic>
          <p:nvPicPr>
            <p:cNvPr id="58424" name="Picture 14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5" name="Freeform 14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21" name="Group 145"/>
          <p:cNvGrpSpPr>
            <a:grpSpLocks/>
          </p:cNvGrpSpPr>
          <p:nvPr/>
        </p:nvGrpSpPr>
        <p:grpSpPr bwMode="auto">
          <a:xfrm>
            <a:off x="4419600" y="5564188"/>
            <a:ext cx="641350" cy="558800"/>
            <a:chOff x="-44" y="1473"/>
            <a:chExt cx="981" cy="1105"/>
          </a:xfrm>
        </p:grpSpPr>
        <p:pic>
          <p:nvPicPr>
            <p:cNvPr id="58422" name="Picture 14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3" name="Freeform 14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5E0F620C-EDA3-EA4A-B91D-7D5C245E3AF8}" type="slidenum">
              <a:rPr lang="en-US" smtClean="0">
                <a:latin typeface="Tahoma" charset="0"/>
              </a:rPr>
              <a:pPr>
                <a:defRPr/>
              </a:pPr>
              <a:t>44</a:t>
            </a:fld>
            <a:endParaRPr lang="en-US" smtClean="0">
              <a:latin typeface="Tahoma" charset="0"/>
            </a:endParaRPr>
          </a:p>
        </p:txBody>
      </p:sp>
      <p:pic>
        <p:nvPicPr>
          <p:cNvPr id="59395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731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latin typeface="Gill Sans MT" charset="0"/>
                <a:cs typeface="+mn-cs"/>
              </a:rPr>
              <a:t>CIDR:</a:t>
            </a:r>
            <a:r>
              <a:rPr lang="en-US" sz="3200">
                <a:latin typeface="Gill Sans MT" charset="0"/>
                <a:cs typeface="+mn-cs"/>
              </a:rPr>
              <a:t> </a:t>
            </a:r>
            <a:r>
              <a:rPr lang="en-US" sz="3200">
                <a:solidFill>
                  <a:srgbClr val="CC0000"/>
                </a:solidFill>
                <a:latin typeface="Gill Sans MT" charset="0"/>
                <a:cs typeface="+mn-cs"/>
              </a:rPr>
              <a:t>C</a:t>
            </a:r>
            <a:r>
              <a:rPr lang="en-US" sz="3200">
                <a:latin typeface="Gill Sans MT" charset="0"/>
                <a:cs typeface="+mn-cs"/>
              </a:rPr>
              <a:t>lassless </a:t>
            </a:r>
            <a:r>
              <a:rPr lang="en-US" sz="3200">
                <a:solidFill>
                  <a:srgbClr val="CC0000"/>
                </a:solidFill>
                <a:latin typeface="Gill Sans MT" charset="0"/>
                <a:cs typeface="+mn-cs"/>
              </a:rPr>
              <a:t>I</a:t>
            </a:r>
            <a:r>
              <a:rPr lang="en-US" sz="3200">
                <a:latin typeface="Gill Sans MT" charset="0"/>
                <a:cs typeface="+mn-cs"/>
              </a:rPr>
              <a:t>nter</a:t>
            </a:r>
            <a:r>
              <a:rPr lang="en-US" sz="320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3200">
                <a:latin typeface="Gill Sans MT" charset="0"/>
                <a:cs typeface="+mn-cs"/>
              </a:rPr>
              <a:t>omain </a:t>
            </a:r>
            <a:r>
              <a:rPr lang="en-US" sz="320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3200">
                <a:latin typeface="Gill Sans MT" charset="0"/>
                <a:cs typeface="+mn-cs"/>
              </a:rPr>
              <a:t>outing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subnet portion of address of arbitrary length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address format: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a.b.c.d/x</a:t>
            </a:r>
            <a:r>
              <a:rPr lang="en-US" sz="2800">
                <a:latin typeface="Gill Sans MT" charset="0"/>
              </a:rPr>
              <a:t>, where x is # bits in subnet portion of address</a:t>
            </a:r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cs typeface="+mn-cs"/>
              </a:rPr>
              <a:t>11001000  00010111  0001000</a:t>
            </a:r>
            <a:r>
              <a:rPr lang="en-US" sz="2400" smtClean="0">
                <a:cs typeface="+mn-cs"/>
              </a:rPr>
              <a:t>0  00000000</a:t>
            </a:r>
            <a:endParaRPr lang="en-US" sz="2400" smtClean="0">
              <a:latin typeface="Times New Roman" charset="0"/>
              <a:cs typeface="+mn-cs"/>
            </a:endParaRPr>
          </a:p>
        </p:txBody>
      </p:sp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  <a:cs typeface="+mn-cs"/>
              </a:rPr>
              <a:t>subnet</a:t>
            </a:r>
          </a:p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  <a:cs typeface="+mn-cs"/>
              </a:rPr>
              <a:t>part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cs typeface="+mn-cs"/>
              </a:rPr>
              <a:t>host</a:t>
            </a:r>
          </a:p>
          <a:p>
            <a:pPr algn="ctr">
              <a:defRPr/>
            </a:pPr>
            <a:r>
              <a:rPr lang="en-US" smtClean="0">
                <a:cs typeface="+mn-cs"/>
              </a:rPr>
              <a:t>part</a:t>
            </a:r>
          </a:p>
        </p:txBody>
      </p:sp>
      <p:sp>
        <p:nvSpPr>
          <p:cNvPr id="43018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cs typeface="+mn-cs"/>
              </a:rPr>
              <a:t>200.23.16.0/23</a:t>
            </a:r>
            <a:endParaRPr lang="en-US" smtClean="0">
              <a:cs typeface="+mn-cs"/>
            </a:endParaRPr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3048914C-6427-1A4C-B5D4-901A418E08E2}" type="slidenum">
              <a:rPr lang="en-US" smtClean="0">
                <a:latin typeface="Tahoma" charset="0"/>
              </a:rPr>
              <a:pPr>
                <a:defRPr/>
              </a:pPr>
              <a:t>45</a:t>
            </a:fld>
            <a:endParaRPr lang="en-US" smtClean="0">
              <a:latin typeface="Tahoma" charset="0"/>
            </a:endParaRPr>
          </a:p>
        </p:txBody>
      </p:sp>
      <p:pic>
        <p:nvPicPr>
          <p:cNvPr id="60419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4775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IP addresses: how to get one?</a:t>
            </a:r>
            <a:endParaRPr lang="en-US" sz="4800">
              <a:latin typeface="Gill Sans MT" charset="0"/>
              <a:cs typeface="+mj-cs"/>
            </a:endParaRP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33591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>
                <a:latin typeface="Gill Sans MT" charset="0"/>
                <a:cs typeface="+mn-cs"/>
              </a:rPr>
              <a:t> How does a </a:t>
            </a:r>
            <a:r>
              <a:rPr lang="en-US" i="1">
                <a:latin typeface="Gill Sans MT" charset="0"/>
                <a:cs typeface="+mn-cs"/>
              </a:rPr>
              <a:t>host</a:t>
            </a:r>
            <a:r>
              <a:rPr lang="en-US">
                <a:latin typeface="Gill Sans MT" charset="0"/>
                <a:cs typeface="+mn-cs"/>
              </a:rPr>
              <a:t> get IP address?</a:t>
            </a:r>
          </a:p>
          <a:p>
            <a:pPr>
              <a:buFont typeface="Wingdings" charset="0"/>
              <a:buNone/>
              <a:defRPr/>
            </a:pPr>
            <a:endParaRPr lang="en-US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hard-coded by system admin in a file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Windows: control-panel-&gt;network-&gt;configuration-&gt;tcp/ip-&gt;properties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UNIX: /etc/rc.config</a:t>
            </a:r>
          </a:p>
          <a:p>
            <a:pPr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DHCP:</a:t>
            </a:r>
            <a:r>
              <a:rPr lang="en-US">
                <a:latin typeface="Gill Sans MT" charset="0"/>
                <a:cs typeface="+mn-cs"/>
              </a:rPr>
              <a:t> </a:t>
            </a: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>
                <a:latin typeface="Gill Sans MT" charset="0"/>
                <a:cs typeface="+mn-cs"/>
              </a:rPr>
              <a:t>ynamic </a:t>
            </a: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H</a:t>
            </a:r>
            <a:r>
              <a:rPr lang="en-US">
                <a:latin typeface="Gill Sans MT" charset="0"/>
                <a:cs typeface="+mn-cs"/>
              </a:rPr>
              <a:t>ost </a:t>
            </a: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C</a:t>
            </a:r>
            <a:r>
              <a:rPr lang="en-US">
                <a:latin typeface="Gill Sans MT" charset="0"/>
                <a:cs typeface="+mn-cs"/>
              </a:rPr>
              <a:t>onfiguration </a:t>
            </a: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P</a:t>
            </a:r>
            <a:r>
              <a:rPr lang="en-US">
                <a:latin typeface="Gill Sans MT" charset="0"/>
                <a:cs typeface="+mn-cs"/>
              </a:rPr>
              <a:t>rotocol: dynamically get address from as server</a:t>
            </a:r>
          </a:p>
          <a:p>
            <a:pPr lvl="1">
              <a:defRPr/>
            </a:pP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plug-and-play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sz="2800">
                <a:latin typeface="Gill Sans MT" charset="0"/>
              </a:rPr>
              <a:t> </a:t>
            </a:r>
          </a:p>
          <a:p>
            <a:pPr>
              <a:buFont typeface="Wingdings" charset="0"/>
              <a:buNone/>
              <a:defRPr/>
            </a:pPr>
            <a:endParaRPr lang="en-US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EBF10560-2258-C247-A180-8F89D5D0D79A}" type="slidenum">
              <a:rPr lang="en-US" smtClean="0">
                <a:latin typeface="Tahoma" charset="0"/>
              </a:rPr>
              <a:pPr>
                <a:defRPr/>
              </a:pPr>
              <a:t>46</a:t>
            </a:fld>
            <a:endParaRPr lang="en-US" smtClean="0">
              <a:latin typeface="Tahoma" charset="0"/>
            </a:endParaRPr>
          </a:p>
        </p:txBody>
      </p:sp>
      <p:pic>
        <p:nvPicPr>
          <p:cNvPr id="61443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DHCP: </a:t>
            </a:r>
            <a:r>
              <a:rPr lang="en-US" sz="3400">
                <a:latin typeface="Gill Sans MT" charset="0"/>
                <a:cs typeface="+mj-cs"/>
              </a:rPr>
              <a:t>Dynamic Host Configuration Protocol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87500"/>
            <a:ext cx="8632825" cy="33591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>
                <a:latin typeface="Gill Sans MT" charset="0"/>
                <a:cs typeface="+mn-cs"/>
              </a:rPr>
              <a:t> allow host to </a:t>
            </a:r>
            <a:r>
              <a:rPr lang="en-US" sz="2400" i="1">
                <a:latin typeface="Gill Sans MT" charset="0"/>
                <a:cs typeface="+mn-cs"/>
              </a:rPr>
              <a:t>dynamically </a:t>
            </a:r>
            <a:r>
              <a:rPr lang="en-US" sz="2400">
                <a:latin typeface="Gill Sans MT" charset="0"/>
                <a:cs typeface="+mn-cs"/>
              </a:rPr>
              <a:t>obtain its IP address from network server when it joins network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can renew its lease on address in use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allows reuse of addresses (only hold address while connected/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on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>
                <a:latin typeface="Gill Sans MT" charset="0"/>
              </a:rPr>
              <a:t>)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support for mobile users who want to join network (more shortly)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DHCP overview: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host broadcasts 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DHCP discover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>
                <a:latin typeface="Gill Sans MT" charset="0"/>
              </a:rPr>
              <a:t> msg [optional]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DHCP server responds with 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DHCP offer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>
                <a:latin typeface="Gill Sans MT" charset="0"/>
              </a:rPr>
              <a:t> msg [optional]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host requests IP address: 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DHCP request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>
                <a:latin typeface="Gill Sans MT" charset="0"/>
              </a:rPr>
              <a:t> msg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DHCP server sends address: 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DHCP ack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>
                <a:latin typeface="Gill Sans MT" charset="0"/>
              </a:rPr>
              <a:t> msg </a:t>
            </a:r>
          </a:p>
          <a:p>
            <a:pPr>
              <a:defRPr/>
            </a:pPr>
            <a:endParaRPr lang="en-US">
              <a:latin typeface="Gill Sans MT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A2282357-6137-B44A-AB8A-952A7A447A8B}" type="slidenum">
              <a:rPr lang="en-US" smtClean="0">
                <a:latin typeface="Tahoma" charset="0"/>
              </a:rPr>
              <a:pPr>
                <a:defRPr/>
              </a:pPr>
              <a:t>47</a:t>
            </a:fld>
            <a:endParaRPr lang="en-US" smtClean="0">
              <a:latin typeface="Tahoma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DHCP client-server scenario</a:t>
            </a:r>
          </a:p>
        </p:txBody>
      </p:sp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493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>
              <a:latin typeface="Comic Sans MS" charset="0"/>
            </a:endParaRPr>
          </a:p>
        </p:txBody>
      </p:sp>
      <p:sp>
        <p:nvSpPr>
          <p:cNvPr id="46087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>
                <a:cs typeface="+mn-cs"/>
              </a:rPr>
              <a:t>223.1.1.0/24</a:t>
            </a:r>
          </a:p>
        </p:txBody>
      </p:sp>
      <p:sp>
        <p:nvSpPr>
          <p:cNvPr id="46088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>
                <a:cs typeface="+mn-cs"/>
              </a:rPr>
              <a:t>223.1.2.0/24</a:t>
            </a:r>
          </a:p>
        </p:txBody>
      </p:sp>
      <p:sp>
        <p:nvSpPr>
          <p:cNvPr id="46089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>
                <a:cs typeface="+mn-cs"/>
              </a:rPr>
              <a:t>223.1.3.0/24</a:t>
            </a:r>
          </a:p>
        </p:txBody>
      </p:sp>
      <p:sp>
        <p:nvSpPr>
          <p:cNvPr id="46090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498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6096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6097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6098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6099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223.1.1.1</a:t>
            </a:r>
            <a:endParaRPr lang="en-US" sz="1400" smtClean="0">
              <a:latin typeface="Comic Sans MS" charset="0"/>
              <a:cs typeface="+mn-cs"/>
            </a:endParaRPr>
          </a:p>
        </p:txBody>
      </p:sp>
      <p:sp>
        <p:nvSpPr>
          <p:cNvPr id="46100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223.1.1.3</a:t>
            </a:r>
            <a:endParaRPr lang="en-US" sz="1400" smtClean="0">
              <a:latin typeface="Comic Sans MS" charset="0"/>
              <a:cs typeface="+mn-cs"/>
            </a:endParaRPr>
          </a:p>
        </p:txBody>
      </p:sp>
      <p:sp>
        <p:nvSpPr>
          <p:cNvPr id="46101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223.1.1.4</a:t>
            </a:r>
            <a:endParaRPr lang="en-US" sz="1400" smtClean="0">
              <a:latin typeface="Comic Sans MS" charset="0"/>
              <a:cs typeface="+mn-cs"/>
            </a:endParaRPr>
          </a:p>
        </p:txBody>
      </p:sp>
      <p:sp>
        <p:nvSpPr>
          <p:cNvPr id="46102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6103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223.1.2.9</a:t>
            </a:r>
            <a:endParaRPr lang="en-US" sz="1400" smtClean="0">
              <a:latin typeface="Comic Sans MS" charset="0"/>
              <a:cs typeface="+mn-cs"/>
            </a:endParaRPr>
          </a:p>
        </p:txBody>
      </p:sp>
      <p:sp>
        <p:nvSpPr>
          <p:cNvPr id="46105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6106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6107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09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6110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6111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223.1.3.2</a:t>
            </a:r>
            <a:endParaRPr lang="en-US" sz="1400" smtClean="0">
              <a:latin typeface="Comic Sans MS" charset="0"/>
              <a:cs typeface="+mn-cs"/>
            </a:endParaRPr>
          </a:p>
        </p:txBody>
      </p:sp>
      <p:sp>
        <p:nvSpPr>
          <p:cNvPr id="46112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cs typeface="+mn-cs"/>
              </a:rPr>
              <a:t>223.1.3.1</a:t>
            </a:r>
            <a:endParaRPr lang="en-US" sz="1400" dirty="0" smtClean="0">
              <a:latin typeface="Comic Sans MS" charset="0"/>
              <a:cs typeface="+mn-cs"/>
            </a:endParaRPr>
          </a:p>
        </p:txBody>
      </p:sp>
      <p:grpSp>
        <p:nvGrpSpPr>
          <p:cNvPr id="63517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63615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6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18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63613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4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19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63611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2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0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63609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0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1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63607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08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2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63605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06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3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63603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04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4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635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  <a:cs typeface="Arial" charset="0"/>
              </a:endParaRPr>
            </a:p>
          </p:txBody>
        </p:sp>
        <p:sp>
          <p:nvSpPr>
            <p:cNvPr id="635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400">
                <a:latin typeface="Times New Roman" charset="0"/>
                <a:cs typeface="Arial" charset="0"/>
              </a:endParaRPr>
            </a:p>
          </p:txBody>
        </p:sp>
        <p:sp>
          <p:nvSpPr>
            <p:cNvPr id="635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  <a:cs typeface="Arial" charset="0"/>
              </a:endParaRPr>
            </a:p>
          </p:txBody>
        </p:sp>
        <p:grpSp>
          <p:nvGrpSpPr>
            <p:cNvPr id="63598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3601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2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95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46196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</p:grpSp>
      <p:sp>
        <p:nvSpPr>
          <p:cNvPr id="46121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6122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cs typeface="+mn-cs"/>
              </a:rPr>
              <a:t>223.1.1.2</a:t>
            </a:r>
            <a:endParaRPr lang="en-US" sz="1400" dirty="0" smtClean="0">
              <a:latin typeface="Comic Sans MS" charset="0"/>
              <a:cs typeface="+mn-cs"/>
            </a:endParaRPr>
          </a:p>
        </p:txBody>
      </p:sp>
      <p:sp>
        <p:nvSpPr>
          <p:cNvPr id="46123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6124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6125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cs typeface="+mn-cs"/>
              </a:rPr>
              <a:t>223.1.3.27</a:t>
            </a:r>
            <a:endParaRPr lang="en-US" sz="1400" dirty="0" smtClean="0">
              <a:latin typeface="Comic Sans MS" charset="0"/>
              <a:cs typeface="+mn-cs"/>
            </a:endParaRPr>
          </a:p>
        </p:txBody>
      </p:sp>
      <p:sp>
        <p:nvSpPr>
          <p:cNvPr id="46126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cs typeface="+mn-cs"/>
              </a:rPr>
              <a:t>223.1.2.2</a:t>
            </a:r>
            <a:endParaRPr lang="en-US" sz="1400" dirty="0" smtClean="0">
              <a:latin typeface="Comic Sans MS" charset="0"/>
              <a:cs typeface="+mn-cs"/>
            </a:endParaRPr>
          </a:p>
        </p:txBody>
      </p:sp>
      <p:sp>
        <p:nvSpPr>
          <p:cNvPr id="46127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223.1.2.1</a:t>
            </a:r>
            <a:endParaRPr lang="en-US" sz="1400" smtClean="0">
              <a:latin typeface="Comic Sans MS" charset="0"/>
              <a:cs typeface="+mn-cs"/>
            </a:endParaRPr>
          </a:p>
        </p:txBody>
      </p:sp>
      <p:sp>
        <p:nvSpPr>
          <p:cNvPr id="46128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000" i="1" smtClean="0">
                <a:solidFill>
                  <a:srgbClr val="CC0000"/>
                </a:solidFill>
                <a:cs typeface="+mn-cs"/>
              </a:rPr>
              <a:t>DHCP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>
                <a:solidFill>
                  <a:srgbClr val="CC0000"/>
                </a:solidFill>
                <a:cs typeface="+mn-cs"/>
              </a:rPr>
              <a:t>server</a:t>
            </a:r>
          </a:p>
        </p:txBody>
      </p:sp>
      <p:sp>
        <p:nvSpPr>
          <p:cNvPr id="46129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000" i="1" smtClean="0">
                <a:cs typeface="+mn-cs"/>
              </a:rPr>
              <a:t>arriving </a:t>
            </a:r>
            <a:r>
              <a:rPr lang="en-US" sz="2000" i="1" smtClean="0">
                <a:solidFill>
                  <a:srgbClr val="CC0000"/>
                </a:solidFill>
                <a:cs typeface="+mn-cs"/>
              </a:rPr>
              <a:t>DHCP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>
                <a:solidFill>
                  <a:srgbClr val="CC0000"/>
                </a:solidFill>
                <a:cs typeface="+mn-cs"/>
              </a:rPr>
              <a:t>client</a:t>
            </a:r>
            <a:r>
              <a:rPr lang="en-US" sz="2000" i="1" smtClean="0">
                <a:cs typeface="+mn-cs"/>
              </a:rPr>
              <a:t> needs 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>
                <a:cs typeface="+mn-cs"/>
              </a:rPr>
              <a:t>address in this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>
                <a:cs typeface="+mn-cs"/>
              </a:rPr>
              <a:t>network</a:t>
            </a:r>
          </a:p>
        </p:txBody>
      </p:sp>
      <p:grpSp>
        <p:nvGrpSpPr>
          <p:cNvPr id="63534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63563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63565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6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grpSp>
          <p:nvGrpSpPr>
            <p:cNvPr id="63568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189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cs typeface="+mn-cs"/>
                </a:endParaRPr>
              </a:p>
            </p:txBody>
          </p:sp>
          <p:sp>
            <p:nvSpPr>
              <p:cNvPr id="46190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cs typeface="+mn-cs"/>
                </a:endParaRPr>
              </a:p>
            </p:txBody>
          </p:sp>
        </p:grpSp>
        <p:sp>
          <p:nvSpPr>
            <p:cNvPr id="46165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grpSp>
          <p:nvGrpSpPr>
            <p:cNvPr id="63570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187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cs typeface="+mn-cs"/>
                </a:endParaRPr>
              </a:p>
            </p:txBody>
          </p:sp>
          <p:sp>
            <p:nvSpPr>
              <p:cNvPr id="46188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cs typeface="+mn-cs"/>
                </a:endParaRPr>
              </a:p>
            </p:txBody>
          </p:sp>
        </p:grpSp>
        <p:sp>
          <p:nvSpPr>
            <p:cNvPr id="46167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46168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grpSp>
          <p:nvGrpSpPr>
            <p:cNvPr id="63573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185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cs typeface="+mn-cs"/>
                </a:endParaRPr>
              </a:p>
            </p:txBody>
          </p:sp>
          <p:sp>
            <p:nvSpPr>
              <p:cNvPr id="46186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cs typeface="+mn-cs"/>
                </a:endParaRPr>
              </a:p>
            </p:txBody>
          </p:sp>
        </p:grpSp>
        <p:sp>
          <p:nvSpPr>
            <p:cNvPr id="63574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75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183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cs typeface="+mn-cs"/>
                </a:endParaRPr>
              </a:p>
            </p:txBody>
          </p:sp>
          <p:sp>
            <p:nvSpPr>
              <p:cNvPr id="46184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cs typeface="+mn-cs"/>
                </a:endParaRPr>
              </a:p>
            </p:txBody>
          </p:sp>
        </p:grpSp>
        <p:sp>
          <p:nvSpPr>
            <p:cNvPr id="46172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63577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8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5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63580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7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46178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46179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46180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4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6181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46182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</p:grpSp>
      <p:grpSp>
        <p:nvGrpSpPr>
          <p:cNvPr id="63535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63539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63541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542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3543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544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5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6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7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8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9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550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63557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8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9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0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1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2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51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2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3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4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5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6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36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6132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133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pic>
        <p:nvPicPr>
          <p:cNvPr id="63538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598BD950-A8E9-614D-B589-D02F1851A823}" type="slidenum">
              <a:rPr lang="en-US" smtClean="0">
                <a:latin typeface="Tahoma" charset="0"/>
              </a:rPr>
              <a:pPr>
                <a:defRPr/>
              </a:pPr>
              <a:t>48</a:t>
            </a:fld>
            <a:endParaRPr lang="en-US" smtClean="0">
              <a:latin typeface="Tahoma" charset="0"/>
            </a:endParaRPr>
          </a:p>
        </p:txBody>
      </p:sp>
      <p:sp>
        <p:nvSpPr>
          <p:cNvPr id="65539" name="Text Box 7"/>
          <p:cNvSpPr txBox="1">
            <a:spLocks noChangeArrowheads="1"/>
          </p:cNvSpPr>
          <p:nvPr/>
        </p:nvSpPr>
        <p:spPr bwMode="auto">
          <a:xfrm>
            <a:off x="881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6037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sz="1600">
                <a:solidFill>
                  <a:srgbClr val="CC0000"/>
                </a:solidFill>
              </a:rPr>
              <a:t> client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65541" name="Line 9"/>
          <p:cNvSpPr>
            <a:spLocks noChangeShapeType="1"/>
          </p:cNvSpPr>
          <p:nvPr/>
        </p:nvSpPr>
        <p:spPr bwMode="auto">
          <a:xfrm flipH="1">
            <a:off x="1860550" y="2208213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Line 10"/>
          <p:cNvSpPr>
            <a:spLocks noChangeShapeType="1"/>
          </p:cNvSpPr>
          <p:nvPr/>
        </p:nvSpPr>
        <p:spPr bwMode="auto">
          <a:xfrm flipH="1">
            <a:off x="1816100" y="2163763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11"/>
          <p:cNvSpPr>
            <a:spLocks noChangeShapeType="1"/>
          </p:cNvSpPr>
          <p:nvPr/>
        </p:nvSpPr>
        <p:spPr bwMode="auto">
          <a:xfrm flipH="1">
            <a:off x="6342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544" name="Group 23"/>
          <p:cNvGrpSpPr>
            <a:grpSpLocks/>
          </p:cNvGrpSpPr>
          <p:nvPr/>
        </p:nvGrpSpPr>
        <p:grpSpPr bwMode="auto">
          <a:xfrm>
            <a:off x="3389313" y="1343025"/>
            <a:ext cx="2673350" cy="1116013"/>
            <a:chOff x="11865" y="3885"/>
            <a:chExt cx="3720" cy="1260"/>
          </a:xfrm>
        </p:grpSpPr>
        <p:sp>
          <p:nvSpPr>
            <p:cNvPr id="65612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/>
                <a:t>DHCP discover</a:t>
              </a:r>
              <a:endParaRPr lang="en-US" sz="1200" b="1">
                <a:latin typeface="Comic Sans MS" charset="0"/>
              </a:endParaRPr>
            </a:p>
          </p:txBody>
        </p:sp>
        <p:sp>
          <p:nvSpPr>
            <p:cNvPr id="65613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src : 0.0.0.0, 68     </a:t>
              </a:r>
            </a:p>
            <a:p>
              <a:r>
                <a:rPr lang="en-US" sz="1200"/>
                <a:t>dest.: 255.255.255.255,67</a:t>
              </a:r>
            </a:p>
            <a:p>
              <a:r>
                <a:rPr lang="en-US" sz="1200"/>
                <a:t>yiaddr:    0.0.0.0</a:t>
              </a:r>
            </a:p>
            <a:p>
              <a:r>
                <a:rPr lang="en-US" sz="1200"/>
                <a:t>transaction ID: 654</a:t>
              </a:r>
              <a:endParaRPr lang="en-US" sz="1800">
                <a:latin typeface="Comic Sans MS" charset="0"/>
              </a:endParaRPr>
            </a:p>
          </p:txBody>
        </p:sp>
      </p:grpSp>
      <p:sp>
        <p:nvSpPr>
          <p:cNvPr id="65545" name="Line 26"/>
          <p:cNvSpPr>
            <a:spLocks noChangeShapeType="1"/>
          </p:cNvSpPr>
          <p:nvPr/>
        </p:nvSpPr>
        <p:spPr bwMode="auto">
          <a:xfrm>
            <a:off x="1903413" y="31940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Text Box 27"/>
          <p:cNvSpPr txBox="1">
            <a:spLocks noChangeArrowheads="1"/>
          </p:cNvSpPr>
          <p:nvPr/>
        </p:nvSpPr>
        <p:spPr bwMode="auto">
          <a:xfrm>
            <a:off x="3562350" y="2579688"/>
            <a:ext cx="1379538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DHCP offer</a:t>
            </a:r>
            <a:endParaRPr lang="en-US" sz="1800">
              <a:latin typeface="Comic Sans MS" charset="0"/>
            </a:endParaRPr>
          </a:p>
        </p:txBody>
      </p:sp>
      <p:sp>
        <p:nvSpPr>
          <p:cNvPr id="65547" name="Text Box 28"/>
          <p:cNvSpPr txBox="1">
            <a:spLocks noChangeArrowheads="1"/>
          </p:cNvSpPr>
          <p:nvPr/>
        </p:nvSpPr>
        <p:spPr bwMode="auto">
          <a:xfrm>
            <a:off x="3659188" y="2832100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src: 223.1.2.5, 67      </a:t>
            </a:r>
          </a:p>
          <a:p>
            <a:r>
              <a:rPr lang="en-US" sz="1200"/>
              <a:t>dest:  255.255.255.255, 68</a:t>
            </a:r>
          </a:p>
          <a:p>
            <a:r>
              <a:rPr lang="en-US" sz="1200"/>
              <a:t>yiaddrr: 223.1.2.4</a:t>
            </a:r>
          </a:p>
          <a:p>
            <a:r>
              <a:rPr lang="en-US" sz="1200"/>
              <a:t>transaction ID: 654</a:t>
            </a:r>
          </a:p>
          <a:p>
            <a:r>
              <a:rPr lang="en-US" sz="1200"/>
              <a:t>lifetime: 3600 secs</a:t>
            </a:r>
            <a:endParaRPr lang="en-US" sz="800">
              <a:latin typeface="Comic Sans MS" charset="0"/>
            </a:endParaRPr>
          </a:p>
        </p:txBody>
      </p:sp>
      <p:sp>
        <p:nvSpPr>
          <p:cNvPr id="65548" name="Line 29"/>
          <p:cNvSpPr>
            <a:spLocks noChangeShapeType="1"/>
          </p:cNvSpPr>
          <p:nvPr/>
        </p:nvSpPr>
        <p:spPr bwMode="auto">
          <a:xfrm flipH="1">
            <a:off x="1795463" y="4422775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Text Box 30"/>
          <p:cNvSpPr txBox="1">
            <a:spLocks noChangeArrowheads="1"/>
          </p:cNvSpPr>
          <p:nvPr/>
        </p:nvSpPr>
        <p:spPr bwMode="auto">
          <a:xfrm>
            <a:off x="1966913" y="3765550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DHCP request</a:t>
            </a:r>
            <a:endParaRPr lang="en-US" sz="1800">
              <a:latin typeface="Comic Sans MS" charset="0"/>
            </a:endParaRPr>
          </a:p>
        </p:txBody>
      </p:sp>
      <p:sp>
        <p:nvSpPr>
          <p:cNvPr id="65550" name="Text Box 31"/>
          <p:cNvSpPr txBox="1">
            <a:spLocks noChangeArrowheads="1"/>
          </p:cNvSpPr>
          <p:nvPr/>
        </p:nvSpPr>
        <p:spPr bwMode="auto">
          <a:xfrm>
            <a:off x="2097088" y="4027488"/>
            <a:ext cx="2757487" cy="998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src:  0.0.0.0, 68     </a:t>
            </a:r>
          </a:p>
          <a:p>
            <a:r>
              <a:rPr lang="en-US" sz="1200"/>
              <a:t>dest::  255.255.255.255, 67</a:t>
            </a:r>
          </a:p>
          <a:p>
            <a:r>
              <a:rPr lang="en-US" sz="1200"/>
              <a:t>yiaddrr: 223.1.2.4</a:t>
            </a:r>
          </a:p>
          <a:p>
            <a:r>
              <a:rPr lang="en-US" sz="1200"/>
              <a:t>transaction ID: 655</a:t>
            </a:r>
          </a:p>
          <a:p>
            <a:r>
              <a:rPr lang="en-US" sz="1200"/>
              <a:t>lifetime: 3600 secs</a:t>
            </a:r>
            <a:endParaRPr lang="en-US" sz="1800">
              <a:latin typeface="Comic Sans MS" charset="0"/>
            </a:endParaRPr>
          </a:p>
        </p:txBody>
      </p:sp>
      <p:sp>
        <p:nvSpPr>
          <p:cNvPr id="65551" name="Line 32"/>
          <p:cNvSpPr>
            <a:spLocks noChangeShapeType="1"/>
          </p:cNvSpPr>
          <p:nvPr/>
        </p:nvSpPr>
        <p:spPr bwMode="auto">
          <a:xfrm>
            <a:off x="1881188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Text Box 33"/>
          <p:cNvSpPr txBox="1">
            <a:spLocks noChangeArrowheads="1"/>
          </p:cNvSpPr>
          <p:nvPr/>
        </p:nvSpPr>
        <p:spPr bwMode="auto">
          <a:xfrm>
            <a:off x="3519488" y="5168900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DHCP ACK</a:t>
            </a:r>
            <a:endParaRPr lang="en-US" sz="1800">
              <a:latin typeface="Comic Sans MS" charset="0"/>
            </a:endParaRPr>
          </a:p>
        </p:txBody>
      </p:sp>
      <p:sp>
        <p:nvSpPr>
          <p:cNvPr id="65553" name="Text Box 34"/>
          <p:cNvSpPr txBox="1">
            <a:spLocks noChangeArrowheads="1"/>
          </p:cNvSpPr>
          <p:nvPr/>
        </p:nvSpPr>
        <p:spPr bwMode="auto">
          <a:xfrm>
            <a:off x="3616325" y="5421313"/>
            <a:ext cx="2413000" cy="1019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src: 223.1.2.5, 67      </a:t>
            </a:r>
          </a:p>
          <a:p>
            <a:r>
              <a:rPr lang="en-US" sz="1200"/>
              <a:t>dest:  255.255.255.255, 68</a:t>
            </a:r>
          </a:p>
          <a:p>
            <a:r>
              <a:rPr lang="en-US" sz="1200"/>
              <a:t>yiaddrr: 223.1.2.4</a:t>
            </a:r>
          </a:p>
          <a:p>
            <a:r>
              <a:rPr lang="en-US" sz="1200"/>
              <a:t>transaction ID: 655</a:t>
            </a:r>
          </a:p>
          <a:p>
            <a:r>
              <a:rPr lang="en-US" sz="1200"/>
              <a:t>lifetime: 3600 secs</a:t>
            </a:r>
            <a:endParaRPr lang="en-US" sz="1000">
              <a:latin typeface="Comic Sans MS" charset="0"/>
            </a:endParaRPr>
          </a:p>
        </p:txBody>
      </p:sp>
      <p:grpSp>
        <p:nvGrpSpPr>
          <p:cNvPr id="65554" name="Group 36"/>
          <p:cNvGrpSpPr>
            <a:grpSpLocks/>
          </p:cNvGrpSpPr>
          <p:nvPr/>
        </p:nvGrpSpPr>
        <p:grpSpPr bwMode="auto">
          <a:xfrm>
            <a:off x="6294438" y="1781175"/>
            <a:ext cx="784225" cy="549275"/>
            <a:chOff x="4420" y="878"/>
            <a:chExt cx="614" cy="458"/>
          </a:xfrm>
        </p:grpSpPr>
        <p:pic>
          <p:nvPicPr>
            <p:cNvPr id="65590" name="Picture 37" descr="laptop_keyboa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1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5592" name="Picture 39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3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4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5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6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7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8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99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65606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7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8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9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0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1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600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1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2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3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4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5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55" name="Group 60"/>
          <p:cNvGrpSpPr>
            <a:grpSpLocks/>
          </p:cNvGrpSpPr>
          <p:nvPr/>
        </p:nvGrpSpPr>
        <p:grpSpPr bwMode="auto">
          <a:xfrm>
            <a:off x="1717675" y="1590675"/>
            <a:ext cx="334963" cy="536575"/>
            <a:chOff x="4140" y="429"/>
            <a:chExt cx="1425" cy="2396"/>
          </a:xfrm>
        </p:grpSpPr>
        <p:sp>
          <p:nvSpPr>
            <p:cNvPr id="65558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60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5563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7157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7158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7133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5565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7155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7156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7135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136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5568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7153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7154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5569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70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7151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7152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7140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72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75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146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147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148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7149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150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7125" name="Rectangle 94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DHCP client-server scenario</a:t>
            </a:r>
          </a:p>
        </p:txBody>
      </p:sp>
      <p:pic>
        <p:nvPicPr>
          <p:cNvPr id="65557" name="Picture 9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778C7C3-D236-F545-9AB2-1C60A9D3BE83}" type="slidenum">
              <a:rPr lang="en-US" smtClean="0">
                <a:latin typeface="Tahoma" charset="0"/>
              </a:rPr>
              <a:pPr>
                <a:defRPr/>
              </a:pPr>
              <a:t>49</a:t>
            </a:fld>
            <a:endParaRPr lang="en-US" smtClean="0">
              <a:latin typeface="Tahoma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latin typeface="Gill Sans MT" charset="0"/>
                <a:cs typeface="+mn-cs"/>
              </a:rPr>
              <a:t>DHCP can return more than just allocated IP address on subnet: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address of first-hop router for client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name and IP address of DNS sever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network mask (indicating network versus host portion of address)</a:t>
            </a:r>
          </a:p>
        </p:txBody>
      </p:sp>
      <p:pic>
        <p:nvPicPr>
          <p:cNvPr id="67589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77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5815CA3D-3AC1-B64D-814B-56EDBA409902}" type="slidenum">
              <a:rPr lang="en-US" smtClean="0">
                <a:latin typeface="Tahoma" charset="0"/>
              </a:rPr>
              <a:pPr>
                <a:defRPr/>
              </a:pPr>
              <a:t>5</a:t>
            </a:fld>
            <a:endParaRPr lang="en-US" smtClean="0">
              <a:latin typeface="Tahoma" charset="0"/>
            </a:endParaRPr>
          </a:p>
        </p:txBody>
      </p:sp>
      <p:pic>
        <p:nvPicPr>
          <p:cNvPr id="2048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Two key network-layer functions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25600"/>
            <a:ext cx="4192587" cy="4648200"/>
          </a:xfrm>
        </p:spPr>
        <p:txBody>
          <a:bodyPr/>
          <a:lstStyle/>
          <a:p>
            <a:pPr>
              <a:defRPr/>
            </a:pPr>
            <a:r>
              <a:rPr lang="en-US" i="1">
                <a:solidFill>
                  <a:srgbClr val="000099"/>
                </a:solidFill>
                <a:latin typeface="Gill Sans MT" charset="0"/>
                <a:cs typeface="+mn-cs"/>
              </a:rPr>
              <a:t>forwarding:</a:t>
            </a:r>
            <a:r>
              <a:rPr lang="en-US">
                <a:latin typeface="Gill Sans MT" charset="0"/>
                <a:cs typeface="+mn-cs"/>
              </a:rPr>
              <a:t> move packets from router</a:t>
            </a:r>
            <a:r>
              <a:rPr lang="ja-JP" altLang="en-US">
                <a:latin typeface="Gill Sans MT" charset="0"/>
                <a:cs typeface="+mn-cs"/>
              </a:rPr>
              <a:t>’</a:t>
            </a:r>
            <a:r>
              <a:rPr lang="en-US">
                <a:latin typeface="Gill Sans MT" charset="0"/>
                <a:cs typeface="+mn-cs"/>
              </a:rPr>
              <a:t>s input to appropriate router output</a:t>
            </a:r>
          </a:p>
          <a:p>
            <a:pPr>
              <a:spcBef>
                <a:spcPct val="70000"/>
              </a:spcBef>
              <a:defRPr/>
            </a:pPr>
            <a:r>
              <a:rPr lang="en-US" i="1">
                <a:solidFill>
                  <a:srgbClr val="000099"/>
                </a:solidFill>
                <a:latin typeface="Gill Sans MT" charset="0"/>
                <a:cs typeface="+mn-cs"/>
              </a:rPr>
              <a:t>routing:</a:t>
            </a:r>
            <a:r>
              <a:rPr lang="en-US">
                <a:latin typeface="Gill Sans MT" charset="0"/>
                <a:cs typeface="+mn-cs"/>
              </a:rPr>
              <a:t> determine route taken by packets from source to dest. </a:t>
            </a:r>
          </a:p>
          <a:p>
            <a:pPr lvl="1">
              <a:spcBef>
                <a:spcPct val="70000"/>
              </a:spcBef>
              <a:defRPr/>
            </a:pPr>
            <a:r>
              <a:rPr lang="en-US" i="1">
                <a:latin typeface="Gill Sans MT" charset="0"/>
              </a:rPr>
              <a:t>routing algorithms</a:t>
            </a:r>
            <a:endParaRPr lang="en-US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endParaRPr lang="en-US">
              <a:latin typeface="Gill Sans MT" charset="0"/>
              <a:cs typeface="+mn-cs"/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4784725" y="1577975"/>
            <a:ext cx="41925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latin typeface="Gill Sans MT" charset="0"/>
                <a:cs typeface="+mn-cs"/>
              </a:rPr>
              <a:t>analogy: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  <a:cs typeface="+mn-cs"/>
              </a:rPr>
              <a:t>routing:</a:t>
            </a:r>
            <a:r>
              <a:rPr lang="en-US" sz="2800">
                <a:latin typeface="Gill Sans MT" charset="0"/>
                <a:cs typeface="+mn-cs"/>
              </a:rPr>
              <a:t> process of planning trip from source to dest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  <a:cs typeface="+mn-cs"/>
              </a:rPr>
              <a:t>forwarding</a:t>
            </a:r>
            <a:r>
              <a:rPr lang="en-US" sz="2800" i="1">
                <a:solidFill>
                  <a:schemeClr val="accent2"/>
                </a:solidFill>
                <a:latin typeface="Gill Sans MT" charset="0"/>
                <a:cs typeface="+mn-cs"/>
              </a:rPr>
              <a:t>:</a:t>
            </a:r>
            <a:r>
              <a:rPr lang="en-US" sz="2800">
                <a:latin typeface="Gill Sans MT" charset="0"/>
                <a:cs typeface="+mn-cs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>
              <a:latin typeface="Gill Sans MT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EA8FD31-28B4-1449-8514-E5A78691761A}" type="slidenum">
              <a:rPr lang="en-US" smtClean="0">
                <a:latin typeface="Tahoma" charset="0"/>
              </a:rPr>
              <a:pPr>
                <a:defRPr/>
              </a:pPr>
              <a:t>50</a:t>
            </a:fld>
            <a:endParaRPr lang="en-US" smtClean="0">
              <a:latin typeface="Tahoma" charset="0"/>
            </a:endParaRP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284288"/>
            <a:ext cx="3421062" cy="1262062"/>
          </a:xfrm>
        </p:spPr>
        <p:txBody>
          <a:bodyPr/>
          <a:lstStyle/>
          <a:p>
            <a:pPr>
              <a:defRPr/>
            </a:pPr>
            <a:r>
              <a:rPr lang="en-US" sz="2200">
                <a:latin typeface="Gill Sans MT" charset="0"/>
                <a:cs typeface="+mn-cs"/>
              </a:rPr>
              <a:t>connecting laptop needs its IP address, addr of first-hop router, addr of DNS server: use DHCP</a:t>
            </a:r>
          </a:p>
        </p:txBody>
      </p:sp>
      <p:sp>
        <p:nvSpPr>
          <p:cNvPr id="68612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Line 44"/>
          <p:cNvSpPr>
            <a:spLocks noChangeShapeType="1"/>
          </p:cNvSpPr>
          <p:nvPr/>
        </p:nvSpPr>
        <p:spPr bwMode="auto">
          <a:xfrm flipV="1">
            <a:off x="3924300" y="2357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Line 48"/>
          <p:cNvSpPr>
            <a:spLocks noChangeShapeType="1"/>
          </p:cNvSpPr>
          <p:nvPr/>
        </p:nvSpPr>
        <p:spPr bwMode="auto">
          <a:xfrm flipV="1">
            <a:off x="3279775" y="2892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Text Box 44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cs typeface="+mn-cs"/>
              </a:rPr>
              <a:t>router with DHCP </a:t>
            </a:r>
          </a:p>
          <a:p>
            <a:pPr>
              <a:defRPr/>
            </a:pPr>
            <a:r>
              <a:rPr lang="en-US" i="1" smtClean="0">
                <a:cs typeface="+mn-cs"/>
              </a:rPr>
              <a:t>server built into </a:t>
            </a:r>
          </a:p>
          <a:p>
            <a:pPr>
              <a:defRPr/>
            </a:pPr>
            <a:r>
              <a:rPr lang="en-US" i="1" smtClean="0">
                <a:cs typeface="+mn-cs"/>
              </a:rPr>
              <a:t>router</a:t>
            </a:r>
          </a:p>
        </p:txBody>
      </p:sp>
      <p:sp>
        <p:nvSpPr>
          <p:cNvPr id="648344" name="Rectangle 152"/>
          <p:cNvSpPr>
            <a:spLocks noChangeArrowheads="1"/>
          </p:cNvSpPr>
          <p:nvPr/>
        </p:nvSpPr>
        <p:spPr bwMode="auto">
          <a:xfrm>
            <a:off x="5037138" y="257492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cs typeface="+mn-cs"/>
              </a:rPr>
              <a:t>DHCP request encapsulated in UDP, encapsulated in IP, encapsulated in 802.1 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>
              <a:latin typeface="Gill Sans MT" charset="0"/>
              <a:cs typeface="+mn-cs"/>
            </a:endParaRPr>
          </a:p>
        </p:txBody>
      </p:sp>
      <p:sp>
        <p:nvSpPr>
          <p:cNvPr id="648345" name="Rectangle 153"/>
          <p:cNvSpPr>
            <a:spLocks noChangeArrowheads="1"/>
          </p:cNvSpPr>
          <p:nvPr/>
        </p:nvSpPr>
        <p:spPr bwMode="auto">
          <a:xfrm>
            <a:off x="5035550" y="382111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cs typeface="+mn-cs"/>
              </a:rPr>
              <a:t>Ethernet frame broadcast (dest: </a:t>
            </a:r>
            <a:r>
              <a:rPr lang="en-US" sz="1600">
                <a:latin typeface="Gill Sans MT" charset="0"/>
                <a:cs typeface="+mn-cs"/>
              </a:rPr>
              <a:t>FFFFFFFFFFFF</a:t>
            </a:r>
            <a:r>
              <a:rPr lang="en-US" sz="2200">
                <a:latin typeface="Gill Sans MT" charset="0"/>
                <a:cs typeface="+mn-cs"/>
              </a:rPr>
              <a:t>) on LAN, received at router running DHCP server</a:t>
            </a:r>
          </a:p>
        </p:txBody>
      </p:sp>
      <p:sp>
        <p:nvSpPr>
          <p:cNvPr id="648346" name="Rectangle 154"/>
          <p:cNvSpPr>
            <a:spLocks noChangeArrowheads="1"/>
          </p:cNvSpPr>
          <p:nvPr/>
        </p:nvSpPr>
        <p:spPr bwMode="auto">
          <a:xfrm>
            <a:off x="5033963" y="515778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cs typeface="+mn-cs"/>
              </a:rPr>
              <a:t>Ethernet demuxed to IP demuxed, UDP demuxed to DHCP </a:t>
            </a:r>
          </a:p>
        </p:txBody>
      </p:sp>
      <p:sp>
        <p:nvSpPr>
          <p:cNvPr id="49166" name="Text Box 155"/>
          <p:cNvSpPr txBox="1">
            <a:spLocks noChangeArrowheads="1"/>
          </p:cNvSpPr>
          <p:nvPr/>
        </p:nvSpPr>
        <p:spPr bwMode="auto">
          <a:xfrm>
            <a:off x="3327400" y="3284538"/>
            <a:ext cx="1047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168.1.1.1</a:t>
            </a:r>
          </a:p>
          <a:p>
            <a:pPr>
              <a:defRPr/>
            </a:pPr>
            <a:endParaRPr lang="en-US" sz="1400" smtClean="0">
              <a:cs typeface="+mn-cs"/>
            </a:endParaRPr>
          </a:p>
        </p:txBody>
      </p:sp>
      <p:grpSp>
        <p:nvGrpSpPr>
          <p:cNvPr id="68622" name="Group 186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49343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344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800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01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10 h 63"/>
                <a:gd name="T2" fmla="*/ 716 w 280"/>
                <a:gd name="T3" fmla="*/ 204 h 63"/>
                <a:gd name="T4" fmla="*/ 4225 w 280"/>
                <a:gd name="T5" fmla="*/ 0 h 63"/>
                <a:gd name="T6" fmla="*/ 5394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802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623" name="Group 192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6879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6879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6879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68793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8796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97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339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340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8624" name="Group 201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68758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4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760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61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7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8763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9333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334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9309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8765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9331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332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9311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312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8768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329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330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8769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770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327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328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9316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772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73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9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775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1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322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323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324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9325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326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8625" name="Group 234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68736" name="Picture 235" descr="laptop_keybo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737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738" name="Picture 237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739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0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1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2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3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4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745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68752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3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4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5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6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7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746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7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8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9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50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51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26" name="AutoShape 34"/>
          <p:cNvSpPr>
            <a:spLocks noChangeArrowheads="1"/>
          </p:cNvSpPr>
          <p:nvPr/>
        </p:nvSpPr>
        <p:spPr bwMode="auto">
          <a:xfrm>
            <a:off x="830263" y="24225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8237" name="Group 45"/>
          <p:cNvGrpSpPr>
            <a:grpSpLocks/>
          </p:cNvGrpSpPr>
          <p:nvPr/>
        </p:nvGrpSpPr>
        <p:grpSpPr bwMode="auto">
          <a:xfrm>
            <a:off x="1195388" y="1258888"/>
            <a:ext cx="976312" cy="1460500"/>
            <a:chOff x="651" y="681"/>
            <a:chExt cx="615" cy="920"/>
          </a:xfrm>
        </p:grpSpPr>
        <p:sp>
          <p:nvSpPr>
            <p:cNvPr id="68728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729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49275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276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Phy</a:t>
                </a:r>
              </a:p>
            </p:txBody>
          </p:sp>
          <p:sp>
            <p:nvSpPr>
              <p:cNvPr id="49277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278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279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280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648246" name="Group 54"/>
          <p:cNvGrpSpPr>
            <a:grpSpLocks/>
          </p:cNvGrpSpPr>
          <p:nvPr/>
        </p:nvGrpSpPr>
        <p:grpSpPr bwMode="auto">
          <a:xfrm>
            <a:off x="520700" y="1317625"/>
            <a:ext cx="544513" cy="244475"/>
            <a:chOff x="844" y="3337"/>
            <a:chExt cx="343" cy="154"/>
          </a:xfrm>
        </p:grpSpPr>
        <p:sp>
          <p:nvSpPr>
            <p:cNvPr id="49271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272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  <a:cs typeface="+mn-cs"/>
                </a:rPr>
                <a:t>DHCP</a:t>
              </a:r>
            </a:p>
          </p:txBody>
        </p:sp>
      </p:grpSp>
      <p:grpSp>
        <p:nvGrpSpPr>
          <p:cNvPr id="648249" name="Group 57"/>
          <p:cNvGrpSpPr>
            <a:grpSpLocks/>
          </p:cNvGrpSpPr>
          <p:nvPr/>
        </p:nvGrpSpPr>
        <p:grpSpPr bwMode="auto">
          <a:xfrm>
            <a:off x="66675" y="1336675"/>
            <a:ext cx="1081088" cy="1166813"/>
            <a:chOff x="42" y="744"/>
            <a:chExt cx="681" cy="735"/>
          </a:xfrm>
        </p:grpSpPr>
        <p:grpSp>
          <p:nvGrpSpPr>
            <p:cNvPr id="68694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68696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8721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926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927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49267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268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8697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8715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6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9265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68716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6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926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68698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9258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259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8699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8700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8704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8707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9256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49257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8708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9254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49255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4925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925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49246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247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248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49240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48282" name="Group 90"/>
          <p:cNvGrpSpPr>
            <a:grpSpLocks/>
          </p:cNvGrpSpPr>
          <p:nvPr/>
        </p:nvGrpSpPr>
        <p:grpSpPr bwMode="auto">
          <a:xfrm>
            <a:off x="650875" y="2544763"/>
            <a:ext cx="1081088" cy="244475"/>
            <a:chOff x="504" y="3523"/>
            <a:chExt cx="681" cy="154"/>
          </a:xfrm>
        </p:grpSpPr>
        <p:grpSp>
          <p:nvGrpSpPr>
            <p:cNvPr id="68681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68685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68688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3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9238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68689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3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923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sp>
            <p:nvSpPr>
              <p:cNvPr id="49231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232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9227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228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229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48296" name="Group 104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68673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674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49220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221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Phy</a:t>
                </a:r>
              </a:p>
            </p:txBody>
          </p:sp>
          <p:sp>
            <p:nvSpPr>
              <p:cNvPr id="49222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223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224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225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648305" name="Group 113"/>
          <p:cNvGrpSpPr>
            <a:grpSpLocks/>
          </p:cNvGrpSpPr>
          <p:nvPr/>
        </p:nvGrpSpPr>
        <p:grpSpPr bwMode="auto">
          <a:xfrm>
            <a:off x="339725" y="3136900"/>
            <a:ext cx="1081088" cy="1217613"/>
            <a:chOff x="1404" y="3105"/>
            <a:chExt cx="681" cy="767"/>
          </a:xfrm>
        </p:grpSpPr>
        <p:grpSp>
          <p:nvGrpSpPr>
            <p:cNvPr id="68638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8643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8668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921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9217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49214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215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8644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8662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921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68663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09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921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68645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9205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206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8646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8647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865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8654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9203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49204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8655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9201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49202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49197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9198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49193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19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195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49184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8640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49186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187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648341" name="Group 149"/>
          <p:cNvGrpSpPr>
            <a:grpSpLocks/>
          </p:cNvGrpSpPr>
          <p:nvPr/>
        </p:nvGrpSpPr>
        <p:grpSpPr bwMode="auto">
          <a:xfrm>
            <a:off x="803275" y="3333750"/>
            <a:ext cx="544513" cy="244475"/>
            <a:chOff x="844" y="3337"/>
            <a:chExt cx="343" cy="154"/>
          </a:xfrm>
        </p:grpSpPr>
        <p:sp>
          <p:nvSpPr>
            <p:cNvPr id="49181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182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  <a:cs typeface="+mn-cs"/>
                </a:rPr>
                <a:t>DHCP</a:t>
              </a:r>
            </a:p>
          </p:txBody>
        </p:sp>
      </p:grpSp>
      <p:pic>
        <p:nvPicPr>
          <p:cNvPr id="68634" name="Picture 25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0" name="Rectangle 259"/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DHCP: 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4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4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4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344" grpId="0"/>
      <p:bldP spid="648345" grpId="0"/>
      <p:bldP spid="648346" grpId="0"/>
      <p:bldP spid="648226" grpId="0" animBg="1"/>
      <p:bldP spid="64822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9F37E953-53EA-3842-95FA-E7D11D6A76EC}" type="slidenum">
              <a:rPr lang="en-US" smtClean="0">
                <a:latin typeface="Tahoma" charset="0"/>
              </a:rPr>
              <a:pPr>
                <a:defRPr/>
              </a:pPr>
              <a:t>51</a:t>
            </a:fld>
            <a:endParaRPr lang="en-US" smtClean="0">
              <a:latin typeface="Tahoma" charset="0"/>
            </a:endParaRPr>
          </a:p>
        </p:txBody>
      </p:sp>
      <p:pic>
        <p:nvPicPr>
          <p:cNvPr id="69635" name="Picture 2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>
              <a:defRPr/>
            </a:pPr>
            <a:r>
              <a:rPr lang="en-US" sz="2200">
                <a:latin typeface="Gill Sans MT" charset="0"/>
                <a:cs typeface="+mn-cs"/>
              </a:rPr>
              <a:t>DCP server formulates DHCP ACK containing client</a:t>
            </a:r>
            <a:r>
              <a:rPr lang="ja-JP" altLang="en-US" sz="2200">
                <a:latin typeface="Gill Sans MT" charset="0"/>
                <a:cs typeface="+mn-cs"/>
              </a:rPr>
              <a:t>’</a:t>
            </a:r>
            <a:r>
              <a:rPr lang="en-US" sz="2200">
                <a:latin typeface="Gill Sans MT" charset="0"/>
                <a:cs typeface="+mn-cs"/>
              </a:rPr>
              <a:t>s IP address, IP address of first-hop router for client, name &amp; IP address of DNS server</a:t>
            </a:r>
          </a:p>
          <a:p>
            <a:pPr>
              <a:defRPr/>
            </a:pPr>
            <a:endParaRPr lang="en-US" sz="1800">
              <a:latin typeface="Gill Sans MT" charset="0"/>
              <a:cs typeface="+mn-cs"/>
            </a:endParaRPr>
          </a:p>
        </p:txBody>
      </p:sp>
      <p:sp>
        <p:nvSpPr>
          <p:cNvPr id="69637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3775075" y="251142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44"/>
          <p:cNvSpPr>
            <a:spLocks noChangeShapeType="1"/>
          </p:cNvSpPr>
          <p:nvPr/>
        </p:nvSpPr>
        <p:spPr bwMode="auto">
          <a:xfrm flipV="1">
            <a:off x="3924300" y="236855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Line 48"/>
          <p:cNvSpPr>
            <a:spLocks noChangeShapeType="1"/>
          </p:cNvSpPr>
          <p:nvPr/>
        </p:nvSpPr>
        <p:spPr bwMode="auto">
          <a:xfrm flipV="1">
            <a:off x="3279775" y="290353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364" name="Rectangle 148"/>
          <p:cNvSpPr>
            <a:spLocks noChangeArrowheads="1"/>
          </p:cNvSpPr>
          <p:nvPr/>
        </p:nvSpPr>
        <p:spPr bwMode="auto">
          <a:xfrm>
            <a:off x="5030788" y="2930525"/>
            <a:ext cx="3421062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cs typeface="+mn-cs"/>
              </a:rPr>
              <a:t>encapsulation of DHCP server, frame forwarded to client, demuxing up to DHCP at client</a:t>
            </a:r>
          </a:p>
        </p:txBody>
      </p:sp>
      <p:sp>
        <p:nvSpPr>
          <p:cNvPr id="50188" name="Rectangle 152"/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DHCP: example</a:t>
            </a:r>
          </a:p>
        </p:txBody>
      </p:sp>
      <p:grpSp>
        <p:nvGrpSpPr>
          <p:cNvPr id="69644" name="Group 153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69800" name="Picture 154" descr="laptop_keyboa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801" name="Freeform 155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802" name="Picture 156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803" name="Freeform 157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4" name="Freeform 158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5" name="Freeform 159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6" name="Freeform 160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7" name="Freeform 161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8" name="Freeform 162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809" name="Group 163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69816" name="Freeform 1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17" name="Freeform 1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18" name="Freeform 1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19" name="Freeform 1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20" name="Freeform 1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21" name="Freeform 1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810" name="Freeform 170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1" name="Freeform 171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2" name="Freeform 172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3" name="Freeform 173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4" name="Freeform 174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5" name="Freeform 175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0" name="Text Box 176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cs typeface="+mn-cs"/>
              </a:rPr>
              <a:t>router with DHCP </a:t>
            </a:r>
          </a:p>
          <a:p>
            <a:pPr>
              <a:defRPr/>
            </a:pPr>
            <a:r>
              <a:rPr lang="en-US" i="1" smtClean="0">
                <a:cs typeface="+mn-cs"/>
              </a:rPr>
              <a:t>server built into </a:t>
            </a:r>
          </a:p>
          <a:p>
            <a:pPr>
              <a:defRPr/>
            </a:pPr>
            <a:r>
              <a:rPr lang="en-US" i="1" smtClean="0">
                <a:cs typeface="+mn-cs"/>
              </a:rPr>
              <a:t>router</a:t>
            </a:r>
          </a:p>
        </p:txBody>
      </p:sp>
      <p:grpSp>
        <p:nvGrpSpPr>
          <p:cNvPr id="69646" name="Group 177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6979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6979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6979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69795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9798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9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341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342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9647" name="Group 186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69760" name="Freeform 18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6" name="Rectangle 188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762" name="Freeform 18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63" name="Freeform 19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9" name="Rectangle 191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9765" name="Group 19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335" name="AutoShape 193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36" name="AutoShape 194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0311" name="Rectangle 195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9767" name="Group 19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333" name="AutoShape 19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34" name="AutoShape 198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0313" name="Rectangle 199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314" name="Rectangle 200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9770" name="Group 20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0331" name="AutoShape 202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32" name="AutoShape 203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9771" name="Freeform 20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772" name="Group 20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329" name="AutoShape 206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330" name="AutoShape 207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0318" name="Rectangle 208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774" name="Freeform 20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75" name="Freeform 21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21" name="Oval 211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777" name="Freeform 21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23" name="AutoShape 21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324" name="AutoShape 214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325" name="Oval 215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326" name="Oval 216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50327" name="Oval 217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328" name="Rectangle 218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9648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49" name="Group 220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50300" name="Rectangle 22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301" name="AutoShape 222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757" name="Freeform 22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58" name="Freeform 22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10 h 63"/>
                <a:gd name="T2" fmla="*/ 716 w 280"/>
                <a:gd name="T3" fmla="*/ 204 h 63"/>
                <a:gd name="T4" fmla="*/ 4225 w 280"/>
                <a:gd name="T5" fmla="*/ 0 h 63"/>
                <a:gd name="T6" fmla="*/ 5394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759" name="Freeform 22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49269" name="Group 53"/>
          <p:cNvGrpSpPr>
            <a:grpSpLocks/>
          </p:cNvGrpSpPr>
          <p:nvPr/>
        </p:nvGrpSpPr>
        <p:grpSpPr bwMode="auto">
          <a:xfrm>
            <a:off x="352425" y="3319463"/>
            <a:ext cx="1081088" cy="1166812"/>
            <a:chOff x="42" y="744"/>
            <a:chExt cx="681" cy="735"/>
          </a:xfrm>
        </p:grpSpPr>
        <p:grpSp>
          <p:nvGrpSpPr>
            <p:cNvPr id="69723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69725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9750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298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0299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50296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0297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9726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9744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9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029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69745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9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0292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69727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0287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0288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9728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729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9733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973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0285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50286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9737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0283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50284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5027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0280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50275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0276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0277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50269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49302" name="Group 86"/>
          <p:cNvGrpSpPr>
            <a:grpSpLocks/>
          </p:cNvGrpSpPr>
          <p:nvPr/>
        </p:nvGrpSpPr>
        <p:grpSpPr bwMode="auto">
          <a:xfrm>
            <a:off x="449263" y="4405313"/>
            <a:ext cx="1081087" cy="244475"/>
            <a:chOff x="504" y="3523"/>
            <a:chExt cx="681" cy="154"/>
          </a:xfrm>
        </p:grpSpPr>
        <p:grpSp>
          <p:nvGrpSpPr>
            <p:cNvPr id="69710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69714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69717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6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0267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69718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6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0265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sp>
            <p:nvSpPr>
              <p:cNvPr id="50260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61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0256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257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258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49316" name="Group 100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69702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9703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50249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50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Phy</a:t>
                </a:r>
              </a:p>
            </p:txBody>
          </p:sp>
          <p:sp>
            <p:nvSpPr>
              <p:cNvPr id="50251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52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53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54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649361" name="Group 145"/>
          <p:cNvGrpSpPr>
            <a:grpSpLocks/>
          </p:cNvGrpSpPr>
          <p:nvPr/>
        </p:nvGrpSpPr>
        <p:grpSpPr bwMode="auto">
          <a:xfrm>
            <a:off x="803275" y="3344863"/>
            <a:ext cx="544513" cy="244475"/>
            <a:chOff x="844" y="3337"/>
            <a:chExt cx="343" cy="154"/>
          </a:xfrm>
        </p:grpSpPr>
        <p:sp>
          <p:nvSpPr>
            <p:cNvPr id="50245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246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  <a:cs typeface="+mn-cs"/>
                </a:rPr>
                <a:t>DHCP</a:t>
              </a:r>
            </a:p>
          </p:txBody>
        </p:sp>
      </p:grpSp>
      <p:grpSp>
        <p:nvGrpSpPr>
          <p:cNvPr id="649260" name="Group 44"/>
          <p:cNvGrpSpPr>
            <a:grpSpLocks/>
          </p:cNvGrpSpPr>
          <p:nvPr/>
        </p:nvGrpSpPr>
        <p:grpSpPr bwMode="auto">
          <a:xfrm>
            <a:off x="1195388" y="1247775"/>
            <a:ext cx="976312" cy="1460500"/>
            <a:chOff x="651" y="681"/>
            <a:chExt cx="615" cy="920"/>
          </a:xfrm>
        </p:grpSpPr>
        <p:sp>
          <p:nvSpPr>
            <p:cNvPr id="69692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9693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50239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40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smtClean="0">
                    <a:cs typeface="+mn-cs"/>
                  </a:rPr>
                  <a:t>Phy</a:t>
                </a:r>
              </a:p>
            </p:txBody>
          </p:sp>
          <p:sp>
            <p:nvSpPr>
              <p:cNvPr id="50241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42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43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44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649325" name="Group 109"/>
          <p:cNvGrpSpPr>
            <a:grpSpLocks/>
          </p:cNvGrpSpPr>
          <p:nvPr/>
        </p:nvGrpSpPr>
        <p:grpSpPr bwMode="auto">
          <a:xfrm>
            <a:off x="71438" y="1136650"/>
            <a:ext cx="1081087" cy="1217613"/>
            <a:chOff x="1404" y="3105"/>
            <a:chExt cx="681" cy="767"/>
          </a:xfrm>
        </p:grpSpPr>
        <p:grpSp>
          <p:nvGrpSpPr>
            <p:cNvPr id="69657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9662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9687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235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0236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50233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0234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9663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9681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30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0231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69682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28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0229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69664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0224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0225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9665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666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9670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9673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0222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50223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9674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0220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50221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50216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0217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50212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0213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0214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50203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9659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50205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206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  <a:cs typeface="+mn-cs"/>
                  </a:rPr>
                  <a:t>DHCP</a:t>
                </a:r>
              </a:p>
            </p:txBody>
          </p:sp>
        </p:grpSp>
      </p:grpSp>
      <p:sp>
        <p:nvSpPr>
          <p:cNvPr id="649442" name="Rectangle 226"/>
          <p:cNvSpPr>
            <a:spLocks noChangeArrowheads="1"/>
          </p:cNvSpPr>
          <p:nvPr/>
        </p:nvSpPr>
        <p:spPr bwMode="auto">
          <a:xfrm>
            <a:off x="5026025" y="4230688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cs typeface="+mn-cs"/>
              </a:rPr>
              <a:t>client now knows its IP address, name and IP address of DSN server, IP address of its first-hop router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200">
              <a:latin typeface="Gill Sans MT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4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364" grpId="0" build="p"/>
      <p:bldP spid="64944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D1FFB53A-3B85-7D42-B0A6-F9F63CCB3C29}" type="slidenum">
              <a:rPr lang="en-US" smtClean="0">
                <a:latin typeface="Tahoma" charset="0"/>
              </a:rPr>
              <a:pPr>
                <a:defRPr/>
              </a:pPr>
              <a:t>52</a:t>
            </a:fld>
            <a:endParaRPr lang="en-US" smtClean="0">
              <a:latin typeface="Tahoma" charset="0"/>
            </a:endParaRPr>
          </a:p>
        </p:txBody>
      </p:sp>
      <p:pic>
        <p:nvPicPr>
          <p:cNvPr id="70659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017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74625"/>
            <a:ext cx="3703638" cy="11430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3600">
                <a:latin typeface="Gill Sans MT" charset="0"/>
                <a:cs typeface="+mj-cs"/>
              </a:rPr>
              <a:t>DHCP: Wireshark output </a:t>
            </a:r>
            <a:r>
              <a:rPr lang="en-US" sz="3200">
                <a:latin typeface="Gill Sans MT" charset="0"/>
                <a:cs typeface="+mj-cs"/>
              </a:rPr>
              <a:t>(home LAN)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4570413" y="500063"/>
            <a:ext cx="4492625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Message type: </a:t>
            </a:r>
            <a:r>
              <a:rPr lang="en-US" sz="1200" b="1" smtClean="0">
                <a:solidFill>
                  <a:srgbClr val="FF0000"/>
                </a:solidFill>
                <a:cs typeface="+mn-cs"/>
              </a:rPr>
              <a:t>Boot Reply (2)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Hardware type: Ethernet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Hardware address length: 6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Hops: 0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Transaction ID: 0x6b3a11b7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Seconds elapsed: 0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Bootp flags: 0x0000 (Unicast)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Client IP address: 192.168.1.101 (192.168.1.101)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Your (client)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Next server IP address: 192.168.1.1 (192.168.1.1)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Relay agent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Client MAC address: Wistron_23:68:8a (00:16:d3:23:68:8a)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Server host name not given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Boot file name not given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Magic cookie: (OK)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Option: (t=53,l=1) DHCP Message Type = DHCP ACK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Option: (t=54,l=4) Server Identifier = 192.168.1.1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Option: (t=1,l=4) Subnet Mask = 255.255.255.0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Option: (t=3,l=4) Router = 192.168.1.1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Option: (6) Domain Name Server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     Length: 12; Value: 445747E2445749F244574092; 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      IP Address: 68.87.71.226;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      IP Address: 68.87.73.242; 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      IP Address: 68.87.64.146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Option: (t=15,l=20) Domain Name = "hsd1.ma.comcast.net."</a:t>
            </a:r>
          </a:p>
          <a:p>
            <a:pPr>
              <a:lnSpc>
                <a:spcPct val="90000"/>
              </a:lnSpc>
              <a:defRPr/>
            </a:pPr>
            <a:endParaRPr lang="en-US" sz="1000" smtClean="0">
              <a:cs typeface="+mn-cs"/>
            </a:endParaRPr>
          </a:p>
        </p:txBody>
      </p:sp>
      <p:sp>
        <p:nvSpPr>
          <p:cNvPr id="51207" name="Line 5"/>
          <p:cNvSpPr>
            <a:spLocks noChangeShapeType="1"/>
          </p:cNvSpPr>
          <p:nvPr/>
        </p:nvSpPr>
        <p:spPr bwMode="auto">
          <a:xfrm>
            <a:off x="4522788" y="298450"/>
            <a:ext cx="9525" cy="6276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7634288" y="485775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  <a:cs typeface="+mn-cs"/>
              </a:rPr>
              <a:t>reply</a:t>
            </a:r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157163" y="1506538"/>
            <a:ext cx="43942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Message type: </a:t>
            </a:r>
            <a:r>
              <a:rPr lang="en-US" sz="1200" b="1" u="sng" smtClean="0">
                <a:solidFill>
                  <a:srgbClr val="FF0000"/>
                </a:solidFill>
                <a:cs typeface="+mn-cs"/>
              </a:rPr>
              <a:t>Boot Request (1)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Hardware type: Ethernet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Hardware address length: 6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Hops: 0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Transaction ID: 0x6b3a11b7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Seconds elapsed: 0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Bootp flags: 0x0000 (Unicast)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Client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Your (client)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Next server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Relay agent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Client MAC address: Wistron_23:68:8a (00:16:d3:23:68:8a)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Server host name not given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Boot file name not given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Magic cookie: (OK)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Option: (t=53,l=1) </a:t>
            </a:r>
            <a:r>
              <a:rPr lang="en-US" sz="1200" b="1" smtClean="0">
                <a:solidFill>
                  <a:srgbClr val="FF0000"/>
                </a:solidFill>
                <a:cs typeface="+mn-cs"/>
              </a:rPr>
              <a:t>DHCP Message Type = DHCP Request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Option: (61) Client identifier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     Length: 7; Value: 010016D323688A; 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     Hardware type: Ethernet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     Client MAC address: Wistron_23:68:8a (00:16:d3:23:68:8a)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Option: (t=50,l=4) Requested IP Address = 192.168.1.101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Option: (t=12,l=5) Host Name = "nomad"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Option: (55) Parameter Request List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     Length: 11; Value: 010F03062C2E2F1F21F92B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     </a:t>
            </a:r>
            <a:r>
              <a:rPr lang="en-US" sz="1200" b="1" smtClean="0">
                <a:solidFill>
                  <a:srgbClr val="FF0000"/>
                </a:solidFill>
                <a:cs typeface="+mn-cs"/>
              </a:rPr>
              <a:t>1 = Subnet Mask; 15 = Domain Name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  <a:cs typeface="+mn-cs"/>
              </a:rPr>
              <a:t>     3 = Router; 6 = Domain Name Server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     44 = NetBIOS over TCP/IP Name Server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>
                <a:cs typeface="+mn-cs"/>
              </a:rPr>
              <a:t>     ……</a:t>
            </a:r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2613025" y="1885950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  <a:cs typeface="+mn-cs"/>
              </a:rPr>
              <a:t>request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41D341D-53D1-F54D-8937-A2431E4656AF}" type="slidenum">
              <a:rPr lang="en-US" smtClean="0">
                <a:latin typeface="Tahoma" charset="0"/>
              </a:rPr>
              <a:pPr>
                <a:defRPr/>
              </a:pPr>
              <a:t>53</a:t>
            </a:fld>
            <a:endParaRPr lang="en-US" smtClean="0">
              <a:latin typeface="Tahoma" charset="0"/>
            </a:endParaRPr>
          </a:p>
        </p:txBody>
      </p:sp>
      <p:pic>
        <p:nvPicPr>
          <p:cNvPr id="716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572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IP addresses: how to get one?</a:t>
            </a:r>
            <a:endParaRPr lang="en-US" sz="4800">
              <a:latin typeface="Gill Sans MT" charset="0"/>
              <a:cs typeface="+mj-cs"/>
            </a:endParaRP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>
                <a:latin typeface="Gill Sans MT" charset="0"/>
                <a:cs typeface="+mn-cs"/>
              </a:rPr>
              <a:t> how does </a:t>
            </a:r>
            <a:r>
              <a:rPr lang="en-US" i="1" dirty="0">
                <a:latin typeface="Gill Sans MT" charset="0"/>
                <a:cs typeface="+mn-cs"/>
              </a:rPr>
              <a:t>network</a:t>
            </a:r>
            <a:r>
              <a:rPr lang="en-US" dirty="0">
                <a:latin typeface="Gill Sans MT" charset="0"/>
                <a:cs typeface="+mn-cs"/>
              </a:rPr>
              <a:t> get subnet part of IP </a:t>
            </a:r>
            <a:r>
              <a:rPr lang="en-US" dirty="0" err="1">
                <a:latin typeface="Gill Sans MT" charset="0"/>
                <a:cs typeface="+mn-cs"/>
              </a:rPr>
              <a:t>addr</a:t>
            </a:r>
            <a:r>
              <a:rPr lang="en-US" dirty="0">
                <a:latin typeface="Gill Sans MT" charset="0"/>
                <a:cs typeface="+mn-cs"/>
              </a:rPr>
              <a:t>?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dirty="0">
                <a:latin typeface="Gill Sans MT" charset="0"/>
                <a:cs typeface="+mn-cs"/>
              </a:rPr>
              <a:t> gets allocated portion of its provider ISP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s address space</a:t>
            </a: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52231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ISP's block          </a:t>
            </a:r>
            <a:r>
              <a:rPr lang="en-US" u="sng" dirty="0" smtClean="0">
                <a:solidFill>
                  <a:srgbClr val="000099"/>
                </a:solidFill>
                <a:cs typeface="+mn-cs"/>
              </a:rPr>
              <a:t>11001000  00010111  00010</a:t>
            </a:r>
            <a:r>
              <a:rPr lang="en-US" dirty="0" smtClean="0">
                <a:solidFill>
                  <a:srgbClr val="000099"/>
                </a:solidFill>
                <a:cs typeface="+mn-cs"/>
              </a:rPr>
              <a:t>000  00000000    200.23.16.0/20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 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Organization 0    </a:t>
            </a:r>
            <a:r>
              <a:rPr lang="en-US" u="sng" dirty="0" smtClean="0">
                <a:cs typeface="+mn-cs"/>
              </a:rPr>
              <a:t>11001000  00010111  0001000</a:t>
            </a:r>
            <a:r>
              <a:rPr lang="en-US" dirty="0" smtClean="0">
                <a:cs typeface="+mn-cs"/>
              </a:rPr>
              <a:t>0  00000000    200.23.16.0/23 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Organization 1    </a:t>
            </a:r>
            <a:r>
              <a:rPr lang="en-US" u="sng" dirty="0" smtClean="0">
                <a:cs typeface="+mn-cs"/>
              </a:rPr>
              <a:t>11001000  00010111  0001001</a:t>
            </a:r>
            <a:r>
              <a:rPr lang="en-US" dirty="0" smtClean="0">
                <a:cs typeface="+mn-cs"/>
              </a:rPr>
              <a:t>0  00000000    200.23.18.0/23 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Organization 2    </a:t>
            </a:r>
            <a:r>
              <a:rPr lang="en-US" u="sng" dirty="0" smtClean="0">
                <a:cs typeface="+mn-cs"/>
              </a:rPr>
              <a:t>11001000  00010111  0001010</a:t>
            </a:r>
            <a:r>
              <a:rPr lang="en-US" dirty="0" smtClean="0">
                <a:cs typeface="+mn-cs"/>
              </a:rPr>
              <a:t>0  00000000    200.23.20.0/23 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   ...                                          …..                                   ….                ….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Organization 7    </a:t>
            </a:r>
            <a:r>
              <a:rPr lang="en-US" u="sng" dirty="0" smtClean="0">
                <a:cs typeface="+mn-cs"/>
              </a:rPr>
              <a:t>11001000  00010111  0001111</a:t>
            </a:r>
            <a:r>
              <a:rPr lang="en-US" dirty="0" smtClean="0">
                <a:cs typeface="+mn-cs"/>
              </a:rPr>
              <a:t>0  00000000    200.23.30.0/23</a:t>
            </a:r>
            <a:r>
              <a:rPr lang="en-US" sz="2400" dirty="0" smtClean="0">
                <a:latin typeface="Times New Roman" charset="0"/>
                <a:cs typeface="+mn-cs"/>
              </a:rPr>
              <a:t> </a:t>
            </a:r>
          </a:p>
          <a:p>
            <a:pPr>
              <a:defRPr/>
            </a:pPr>
            <a:endParaRPr lang="en-US" dirty="0" smtClean="0">
              <a:latin typeface="Comic Sans MS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0C2ABD9C-5B10-3F4C-80B3-63676FB6FD0E}" type="slidenum">
              <a:rPr lang="en-US" smtClean="0">
                <a:latin typeface="Tahoma" charset="0"/>
              </a:rPr>
              <a:pPr>
                <a:defRPr/>
              </a:pPr>
              <a:t>54</a:t>
            </a:fld>
            <a:endParaRPr lang="en-US" smtClean="0">
              <a:latin typeface="Tahoma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8316913" cy="985837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Hierarchical addressing: route aggregation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72708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55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56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712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8"/>
          <p:cNvSpPr txBox="1">
            <a:spLocks noChangeArrowheads="1"/>
          </p:cNvSpPr>
          <p:nvPr/>
        </p:nvSpPr>
        <p:spPr bwMode="auto">
          <a:xfrm>
            <a:off x="5407025" y="3294063"/>
            <a:ext cx="1671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1400" smtClean="0">
                <a:cs typeface="+mn-cs"/>
              </a:rPr>
              <a:t>“</a:t>
            </a:r>
            <a:r>
              <a:rPr lang="en-US" sz="1400" smtClean="0">
                <a:cs typeface="+mn-cs"/>
              </a:rPr>
              <a:t>Send me anything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with addresses 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beginning 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200.23.16.0/20</a:t>
            </a:r>
            <a:r>
              <a:rPr lang="ja-JP" altLang="en-US" sz="1400" smtClean="0">
                <a:cs typeface="+mn-cs"/>
              </a:rPr>
              <a:t>”</a:t>
            </a:r>
            <a:endParaRPr lang="en-US" sz="1400" smtClean="0">
              <a:cs typeface="+mn-cs"/>
            </a:endParaRPr>
          </a:p>
        </p:txBody>
      </p:sp>
      <p:grpSp>
        <p:nvGrpSpPr>
          <p:cNvPr id="72714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72748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4" name="Text Box 11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200.23.16.0/23</a:t>
              </a:r>
              <a:endParaRPr lang="en-US" smtClean="0">
                <a:cs typeface="+mn-cs"/>
              </a:endParaRPr>
            </a:p>
          </p:txBody>
        </p:sp>
      </p:grpSp>
      <p:grpSp>
        <p:nvGrpSpPr>
          <p:cNvPr id="72715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72746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Text Box 1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200.23.18.0/23</a:t>
              </a:r>
              <a:endParaRPr lang="en-US" smtClean="0">
                <a:cs typeface="+mn-cs"/>
              </a:endParaRPr>
            </a:p>
          </p:txBody>
        </p:sp>
      </p:grpSp>
      <p:grpSp>
        <p:nvGrpSpPr>
          <p:cNvPr id="72716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72744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Text Box 17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200.23.30.0/23</a:t>
              </a:r>
              <a:endParaRPr lang="en-US" smtClean="0">
                <a:cs typeface="+mn-cs"/>
              </a:endParaRPr>
            </a:p>
          </p:txBody>
        </p:sp>
      </p:grpSp>
      <p:sp>
        <p:nvSpPr>
          <p:cNvPr id="53262" name="Text Box 18"/>
          <p:cNvSpPr txBox="1">
            <a:spLocks noChangeArrowheads="1"/>
          </p:cNvSpPr>
          <p:nvPr/>
        </p:nvSpPr>
        <p:spPr bwMode="auto">
          <a:xfrm>
            <a:off x="3606800" y="3998913"/>
            <a:ext cx="1506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Fly-By-Night-ISP</a:t>
            </a:r>
            <a:endParaRPr lang="en-US" smtClean="0">
              <a:cs typeface="+mn-cs"/>
            </a:endParaRPr>
          </a:p>
        </p:txBody>
      </p:sp>
      <p:sp>
        <p:nvSpPr>
          <p:cNvPr id="72718" name="Freeform 19"/>
          <p:cNvSpPr>
            <a:spLocks/>
          </p:cNvSpPr>
          <p:nvPr/>
        </p:nvSpPr>
        <p:spPr bwMode="auto">
          <a:xfrm>
            <a:off x="7169150" y="3095625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20"/>
          <p:cNvSpPr txBox="1">
            <a:spLocks noChangeArrowheads="1"/>
          </p:cNvSpPr>
          <p:nvPr/>
        </p:nvSpPr>
        <p:spPr bwMode="auto">
          <a:xfrm>
            <a:off x="758825" y="25034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Organization 0</a:t>
            </a:r>
          </a:p>
        </p:txBody>
      </p:sp>
      <p:sp>
        <p:nvSpPr>
          <p:cNvPr id="53265" name="Text Box 21"/>
          <p:cNvSpPr txBox="1">
            <a:spLocks noChangeArrowheads="1"/>
          </p:cNvSpPr>
          <p:nvPr/>
        </p:nvSpPr>
        <p:spPr bwMode="auto">
          <a:xfrm>
            <a:off x="787400" y="451326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Organization 7</a:t>
            </a: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7407275" y="4322763"/>
            <a:ext cx="78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Internet</a:t>
            </a:r>
          </a:p>
        </p:txBody>
      </p:sp>
      <p:sp>
        <p:nvSpPr>
          <p:cNvPr id="53267" name="Text Box 23"/>
          <p:cNvSpPr txBox="1">
            <a:spLocks noChangeArrowheads="1"/>
          </p:cNvSpPr>
          <p:nvPr/>
        </p:nvSpPr>
        <p:spPr bwMode="auto">
          <a:xfrm>
            <a:off x="768350" y="31511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Organization 1</a:t>
            </a:r>
          </a:p>
        </p:txBody>
      </p:sp>
      <p:sp>
        <p:nvSpPr>
          <p:cNvPr id="72723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Text Box 25"/>
          <p:cNvSpPr txBox="1">
            <a:spLocks noChangeArrowheads="1"/>
          </p:cNvSpPr>
          <p:nvPr/>
        </p:nvSpPr>
        <p:spPr bwMode="auto">
          <a:xfrm>
            <a:off x="3816350" y="5256213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ISPs-R-Us</a:t>
            </a:r>
            <a:endParaRPr lang="en-US" smtClean="0">
              <a:cs typeface="+mn-cs"/>
            </a:endParaRPr>
          </a:p>
        </p:txBody>
      </p:sp>
      <p:sp>
        <p:nvSpPr>
          <p:cNvPr id="72725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72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73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74" name="Text Box 30"/>
          <p:cNvSpPr txBox="1">
            <a:spLocks noChangeArrowheads="1"/>
          </p:cNvSpPr>
          <p:nvPr/>
        </p:nvSpPr>
        <p:spPr bwMode="auto">
          <a:xfrm>
            <a:off x="5530850" y="5151438"/>
            <a:ext cx="1671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1400" smtClean="0">
                <a:cs typeface="+mn-cs"/>
              </a:rPr>
              <a:t>“</a:t>
            </a:r>
            <a:r>
              <a:rPr lang="en-US" sz="1400" smtClean="0">
                <a:cs typeface="+mn-cs"/>
              </a:rPr>
              <a:t>Send me anything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with addresses 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beginning 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199.31.0.0/16</a:t>
            </a:r>
            <a:r>
              <a:rPr lang="ja-JP" altLang="en-US" sz="1400" smtClean="0">
                <a:cs typeface="+mn-cs"/>
              </a:rPr>
              <a:t>”</a:t>
            </a:r>
            <a:endParaRPr lang="en-US" sz="1400" smtClean="0">
              <a:cs typeface="+mn-cs"/>
            </a:endParaRPr>
          </a:p>
        </p:txBody>
      </p:sp>
      <p:grpSp>
        <p:nvGrpSpPr>
          <p:cNvPr id="72730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72742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3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200.23.20.0/23</a:t>
              </a:r>
              <a:endParaRPr lang="en-US" smtClean="0">
                <a:cs typeface="+mn-cs"/>
              </a:endParaRPr>
            </a:p>
          </p:txBody>
        </p:sp>
      </p:grpSp>
      <p:sp>
        <p:nvSpPr>
          <p:cNvPr id="53276" name="Text Box 34"/>
          <p:cNvSpPr txBox="1">
            <a:spLocks noChangeArrowheads="1"/>
          </p:cNvSpPr>
          <p:nvPr/>
        </p:nvSpPr>
        <p:spPr bwMode="auto">
          <a:xfrm>
            <a:off x="787400" y="374173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Organization 2</a:t>
            </a:r>
          </a:p>
        </p:txBody>
      </p:sp>
      <p:grpSp>
        <p:nvGrpSpPr>
          <p:cNvPr id="72732" name="Group 35"/>
          <p:cNvGrpSpPr>
            <a:grpSpLocks/>
          </p:cNvGrpSpPr>
          <p:nvPr/>
        </p:nvGrpSpPr>
        <p:grpSpPr bwMode="auto">
          <a:xfrm>
            <a:off x="2155825" y="4198938"/>
            <a:ext cx="257175" cy="663575"/>
            <a:chOff x="870" y="2941"/>
            <a:chExt cx="162" cy="418"/>
          </a:xfrm>
        </p:grpSpPr>
        <p:sp>
          <p:nvSpPr>
            <p:cNvPr id="53284" name="Text Box 36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>
                  <a:cs typeface="+mn-cs"/>
                </a:rPr>
                <a:t>.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53285" name="Text Box 37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>
                  <a:cs typeface="+mn-cs"/>
                </a:rPr>
                <a:t>.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53286" name="Text Box 38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>
                  <a:cs typeface="+mn-cs"/>
                </a:rPr>
                <a:t>.</a:t>
              </a:r>
              <a:endParaRPr lang="en-US" sz="2000" smtClean="0">
                <a:cs typeface="+mn-cs"/>
              </a:endParaRPr>
            </a:p>
          </p:txBody>
        </p:sp>
      </p:grpSp>
      <p:grpSp>
        <p:nvGrpSpPr>
          <p:cNvPr id="72733" name="Group 39"/>
          <p:cNvGrpSpPr>
            <a:grpSpLocks/>
          </p:cNvGrpSpPr>
          <p:nvPr/>
        </p:nvGrpSpPr>
        <p:grpSpPr bwMode="auto">
          <a:xfrm>
            <a:off x="3184525" y="3903663"/>
            <a:ext cx="257175" cy="663575"/>
            <a:chOff x="870" y="2941"/>
            <a:chExt cx="162" cy="418"/>
          </a:xfrm>
        </p:grpSpPr>
        <p:sp>
          <p:nvSpPr>
            <p:cNvPr id="53281" name="Text Box 40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>
                  <a:cs typeface="+mn-cs"/>
                </a:rPr>
                <a:t>.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53282" name="Text Box 41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>
                  <a:cs typeface="+mn-cs"/>
                </a:rPr>
                <a:t>.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53283" name="Text Box 42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>
                  <a:cs typeface="+mn-cs"/>
                </a:rPr>
                <a:t>.</a:t>
              </a:r>
              <a:endParaRPr lang="en-US" sz="2000" smtClean="0">
                <a:cs typeface="+mn-cs"/>
              </a:endParaRPr>
            </a:p>
          </p:txBody>
        </p:sp>
      </p:grpSp>
      <p:sp>
        <p:nvSpPr>
          <p:cNvPr id="53279" name="Text Box 43"/>
          <p:cNvSpPr txBox="1">
            <a:spLocks noChangeArrowheads="1"/>
          </p:cNvSpPr>
          <p:nvPr/>
        </p:nvSpPr>
        <p:spPr bwMode="auto">
          <a:xfrm>
            <a:off x="566738" y="1357313"/>
            <a:ext cx="81073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Gill Sans MT" charset="0"/>
                <a:cs typeface="+mn-cs"/>
              </a:rPr>
              <a:t>hierarchical addressing allows efficient advertisement of routing </a:t>
            </a:r>
          </a:p>
          <a:p>
            <a:pPr>
              <a:defRPr/>
            </a:pPr>
            <a:r>
              <a:rPr lang="en-US" sz="2400" smtClean="0">
                <a:latin typeface="Gill Sans MT" charset="0"/>
                <a:cs typeface="+mn-cs"/>
              </a:rPr>
              <a:t>information:</a:t>
            </a:r>
          </a:p>
        </p:txBody>
      </p:sp>
      <p:pic>
        <p:nvPicPr>
          <p:cNvPr id="72735" name="Picture 4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001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AAEFFCD8-81C4-5E4E-983E-8EFDBF836FB6}" type="slidenum">
              <a:rPr lang="en-US" smtClean="0">
                <a:latin typeface="Tahoma" charset="0"/>
              </a:rPr>
              <a:pPr>
                <a:defRPr/>
              </a:pPr>
              <a:t>55</a:t>
            </a:fld>
            <a:endParaRPr lang="en-US" smtClean="0">
              <a:latin typeface="Tahoma" charset="0"/>
            </a:endParaRPr>
          </a:p>
        </p:txBody>
      </p:sp>
      <p:sp>
        <p:nvSpPr>
          <p:cNvPr id="73731" name="Freeform 45"/>
          <p:cNvSpPr>
            <a:spLocks/>
          </p:cNvSpPr>
          <p:nvPr/>
        </p:nvSpPr>
        <p:spPr bwMode="auto">
          <a:xfrm>
            <a:off x="7180263" y="3084513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71513" y="1463675"/>
            <a:ext cx="686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Gill Sans MT" charset="0"/>
                <a:cs typeface="+mn-cs"/>
              </a:rPr>
              <a:t>ISPs-R-Us has a more specific route to Organization 1</a:t>
            </a:r>
          </a:p>
        </p:txBody>
      </p:sp>
      <p:sp>
        <p:nvSpPr>
          <p:cNvPr id="73733" name="Freeform 4"/>
          <p:cNvSpPr>
            <a:spLocks/>
          </p:cNvSpPr>
          <p:nvPr/>
        </p:nvSpPr>
        <p:spPr bwMode="auto">
          <a:xfrm>
            <a:off x="5175250" y="41148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5"/>
          <p:cNvSpPr>
            <a:spLocks noChangeShapeType="1"/>
          </p:cNvSpPr>
          <p:nvPr/>
        </p:nvSpPr>
        <p:spPr bwMode="auto">
          <a:xfrm flipV="1">
            <a:off x="2832100" y="439102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280" name="Line 6"/>
          <p:cNvSpPr>
            <a:spLocks noChangeShapeType="1"/>
          </p:cNvSpPr>
          <p:nvPr/>
        </p:nvSpPr>
        <p:spPr bwMode="auto">
          <a:xfrm flipV="1">
            <a:off x="3194050" y="5667375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281" name="Line 7"/>
          <p:cNvSpPr>
            <a:spLocks noChangeShapeType="1"/>
          </p:cNvSpPr>
          <p:nvPr/>
        </p:nvSpPr>
        <p:spPr bwMode="auto">
          <a:xfrm>
            <a:off x="2927350" y="298132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737" name="Freeform 8"/>
          <p:cNvSpPr>
            <a:spLocks/>
          </p:cNvSpPr>
          <p:nvPr/>
        </p:nvSpPr>
        <p:spPr bwMode="auto">
          <a:xfrm>
            <a:off x="3573463" y="35607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5407025" y="3287713"/>
            <a:ext cx="1671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1400" smtClean="0">
                <a:cs typeface="+mn-cs"/>
              </a:rPr>
              <a:t>“</a:t>
            </a:r>
            <a:r>
              <a:rPr lang="en-US" sz="1400" smtClean="0">
                <a:cs typeface="+mn-cs"/>
              </a:rPr>
              <a:t>Send me anything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with addresses 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beginning </a:t>
            </a:r>
          </a:p>
          <a:p>
            <a:pPr>
              <a:defRPr/>
            </a:pPr>
            <a:r>
              <a:rPr lang="en-US" sz="1400" u="sng" smtClean="0">
                <a:solidFill>
                  <a:srgbClr val="CC0000"/>
                </a:solidFill>
                <a:cs typeface="+mn-cs"/>
              </a:rPr>
              <a:t>200.23.16.0/20</a:t>
            </a:r>
            <a:r>
              <a:rPr lang="ja-JP" altLang="en-US" sz="1400" smtClean="0">
                <a:cs typeface="+mn-cs"/>
              </a:rPr>
              <a:t>”</a:t>
            </a:r>
            <a:endParaRPr lang="en-US" sz="1400" smtClean="0">
              <a:cs typeface="+mn-cs"/>
            </a:endParaRPr>
          </a:p>
        </p:txBody>
      </p:sp>
      <p:grpSp>
        <p:nvGrpSpPr>
          <p:cNvPr id="73739" name="Group 10"/>
          <p:cNvGrpSpPr>
            <a:grpSpLocks/>
          </p:cNvGrpSpPr>
          <p:nvPr/>
        </p:nvGrpSpPr>
        <p:grpSpPr bwMode="auto">
          <a:xfrm>
            <a:off x="758825" y="2754313"/>
            <a:ext cx="2338388" cy="404812"/>
            <a:chOff x="1004" y="1639"/>
            <a:chExt cx="1473" cy="255"/>
          </a:xfrm>
        </p:grpSpPr>
        <p:sp>
          <p:nvSpPr>
            <p:cNvPr id="73772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Text Box 12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200.23.16.0/23</a:t>
              </a:r>
              <a:endParaRPr lang="en-US" smtClean="0">
                <a:cs typeface="+mn-cs"/>
              </a:endParaRPr>
            </a:p>
          </p:txBody>
        </p:sp>
      </p:grpSp>
      <p:grpSp>
        <p:nvGrpSpPr>
          <p:cNvPr id="73740" name="Group 13"/>
          <p:cNvGrpSpPr>
            <a:grpSpLocks/>
          </p:cNvGrpSpPr>
          <p:nvPr/>
        </p:nvGrpSpPr>
        <p:grpSpPr bwMode="auto">
          <a:xfrm>
            <a:off x="968375" y="5830888"/>
            <a:ext cx="2338388" cy="404812"/>
            <a:chOff x="1004" y="1639"/>
            <a:chExt cx="1473" cy="255"/>
          </a:xfrm>
        </p:grpSpPr>
        <p:sp>
          <p:nvSpPr>
            <p:cNvPr id="73770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Text Box 15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200.23.18.0/23</a:t>
              </a:r>
              <a:endParaRPr lang="en-US" smtClean="0">
                <a:cs typeface="+mn-cs"/>
              </a:endParaRPr>
            </a:p>
          </p:txBody>
        </p:sp>
      </p:grpSp>
      <p:grpSp>
        <p:nvGrpSpPr>
          <p:cNvPr id="73741" name="Group 16"/>
          <p:cNvGrpSpPr>
            <a:grpSpLocks/>
          </p:cNvGrpSpPr>
          <p:nvPr/>
        </p:nvGrpSpPr>
        <p:grpSpPr bwMode="auto">
          <a:xfrm>
            <a:off x="701675" y="4764088"/>
            <a:ext cx="2338388" cy="404812"/>
            <a:chOff x="1004" y="1639"/>
            <a:chExt cx="1473" cy="255"/>
          </a:xfrm>
        </p:grpSpPr>
        <p:sp>
          <p:nvSpPr>
            <p:cNvPr id="73768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Text Box 18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200.23.30.0/23</a:t>
              </a:r>
              <a:endParaRPr lang="en-US" smtClean="0">
                <a:cs typeface="+mn-cs"/>
              </a:endParaRPr>
            </a:p>
          </p:txBody>
        </p:sp>
      </p:grpSp>
      <p:sp>
        <p:nvSpPr>
          <p:cNvPr id="54287" name="Text Box 19"/>
          <p:cNvSpPr txBox="1">
            <a:spLocks noChangeArrowheads="1"/>
          </p:cNvSpPr>
          <p:nvPr/>
        </p:nvSpPr>
        <p:spPr bwMode="auto">
          <a:xfrm>
            <a:off x="3606800" y="3992563"/>
            <a:ext cx="1506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Fly-By-Night-ISP</a:t>
            </a:r>
            <a:endParaRPr lang="en-US" smtClean="0">
              <a:cs typeface="+mn-cs"/>
            </a:endParaRPr>
          </a:p>
        </p:txBody>
      </p:sp>
      <p:sp>
        <p:nvSpPr>
          <p:cNvPr id="54288" name="Text Box 21"/>
          <p:cNvSpPr txBox="1">
            <a:spLocks noChangeArrowheads="1"/>
          </p:cNvSpPr>
          <p:nvPr/>
        </p:nvSpPr>
        <p:spPr bwMode="auto">
          <a:xfrm>
            <a:off x="758825" y="249713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Organization 0</a:t>
            </a:r>
          </a:p>
        </p:txBody>
      </p:sp>
      <p:sp>
        <p:nvSpPr>
          <p:cNvPr id="54289" name="Text Box 22"/>
          <p:cNvSpPr txBox="1">
            <a:spLocks noChangeArrowheads="1"/>
          </p:cNvSpPr>
          <p:nvPr/>
        </p:nvSpPr>
        <p:spPr bwMode="auto">
          <a:xfrm>
            <a:off x="787400" y="450691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Organization 7</a:t>
            </a:r>
          </a:p>
        </p:txBody>
      </p:sp>
      <p:sp>
        <p:nvSpPr>
          <p:cNvPr id="54290" name="Text Box 23"/>
          <p:cNvSpPr txBox="1">
            <a:spLocks noChangeArrowheads="1"/>
          </p:cNvSpPr>
          <p:nvPr/>
        </p:nvSpPr>
        <p:spPr bwMode="auto">
          <a:xfrm>
            <a:off x="7407275" y="4316413"/>
            <a:ext cx="78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Internet</a:t>
            </a:r>
          </a:p>
        </p:txBody>
      </p:sp>
      <p:sp>
        <p:nvSpPr>
          <p:cNvPr id="54291" name="Text Box 24"/>
          <p:cNvSpPr txBox="1">
            <a:spLocks noChangeArrowheads="1"/>
          </p:cNvSpPr>
          <p:nvPr/>
        </p:nvSpPr>
        <p:spPr bwMode="auto">
          <a:xfrm>
            <a:off x="949325" y="563086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Organization 1</a:t>
            </a:r>
          </a:p>
        </p:txBody>
      </p:sp>
      <p:sp>
        <p:nvSpPr>
          <p:cNvPr id="73747" name="Freeform 25"/>
          <p:cNvSpPr>
            <a:spLocks/>
          </p:cNvSpPr>
          <p:nvPr/>
        </p:nvSpPr>
        <p:spPr bwMode="auto">
          <a:xfrm>
            <a:off x="3516313" y="48752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Text Box 26"/>
          <p:cNvSpPr txBox="1">
            <a:spLocks noChangeArrowheads="1"/>
          </p:cNvSpPr>
          <p:nvPr/>
        </p:nvSpPr>
        <p:spPr bwMode="auto">
          <a:xfrm>
            <a:off x="3816350" y="5249863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ISPs-R-Us</a:t>
            </a:r>
            <a:endParaRPr lang="en-US" smtClean="0">
              <a:cs typeface="+mn-cs"/>
            </a:endParaRPr>
          </a:p>
        </p:txBody>
      </p:sp>
      <p:sp>
        <p:nvSpPr>
          <p:cNvPr id="73749" name="Freeform 27"/>
          <p:cNvSpPr>
            <a:spLocks/>
          </p:cNvSpPr>
          <p:nvPr/>
        </p:nvSpPr>
        <p:spPr bwMode="auto">
          <a:xfrm flipV="1">
            <a:off x="5241925" y="48958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Line 28"/>
          <p:cNvSpPr>
            <a:spLocks noChangeShapeType="1"/>
          </p:cNvSpPr>
          <p:nvPr/>
        </p:nvSpPr>
        <p:spPr bwMode="auto">
          <a:xfrm>
            <a:off x="3032125" y="543877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296" name="Line 29"/>
          <p:cNvSpPr>
            <a:spLocks noChangeShapeType="1"/>
          </p:cNvSpPr>
          <p:nvPr/>
        </p:nvSpPr>
        <p:spPr bwMode="auto">
          <a:xfrm flipV="1">
            <a:off x="2879725" y="550545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297" name="Line 30"/>
          <p:cNvSpPr>
            <a:spLocks noChangeShapeType="1"/>
          </p:cNvSpPr>
          <p:nvPr/>
        </p:nvSpPr>
        <p:spPr bwMode="auto">
          <a:xfrm flipV="1">
            <a:off x="3317875" y="575310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298" name="Text Box 31"/>
          <p:cNvSpPr txBox="1">
            <a:spLocks noChangeArrowheads="1"/>
          </p:cNvSpPr>
          <p:nvPr/>
        </p:nvSpPr>
        <p:spPr bwMode="auto">
          <a:xfrm>
            <a:off x="5530850" y="5145088"/>
            <a:ext cx="20843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1400" smtClean="0">
                <a:cs typeface="+mn-cs"/>
              </a:rPr>
              <a:t>“</a:t>
            </a:r>
            <a:r>
              <a:rPr lang="en-US" sz="1400" smtClean="0">
                <a:cs typeface="+mn-cs"/>
              </a:rPr>
              <a:t>Send me anything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with addresses 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beginning 199.31.0.0/16</a:t>
            </a:r>
          </a:p>
          <a:p>
            <a:pPr>
              <a:defRPr/>
            </a:pPr>
            <a:r>
              <a:rPr lang="en-US" sz="1400" smtClean="0">
                <a:cs typeface="+mn-cs"/>
              </a:rPr>
              <a:t>or </a:t>
            </a:r>
            <a:r>
              <a:rPr lang="en-US" sz="1400" u="sng" smtClean="0">
                <a:solidFill>
                  <a:srgbClr val="CC0000"/>
                </a:solidFill>
                <a:cs typeface="+mn-cs"/>
              </a:rPr>
              <a:t>200.23.18.0/23</a:t>
            </a:r>
            <a:r>
              <a:rPr lang="ja-JP" altLang="en-US" sz="1400" smtClean="0">
                <a:cs typeface="+mn-cs"/>
              </a:rPr>
              <a:t>”</a:t>
            </a:r>
            <a:endParaRPr lang="en-US" sz="1400" smtClean="0">
              <a:cs typeface="+mn-cs"/>
            </a:endParaRPr>
          </a:p>
        </p:txBody>
      </p:sp>
      <p:grpSp>
        <p:nvGrpSpPr>
          <p:cNvPr id="73754" name="Group 32"/>
          <p:cNvGrpSpPr>
            <a:grpSpLocks/>
          </p:cNvGrpSpPr>
          <p:nvPr/>
        </p:nvGrpSpPr>
        <p:grpSpPr bwMode="auto">
          <a:xfrm>
            <a:off x="806450" y="3935413"/>
            <a:ext cx="2338388" cy="404812"/>
            <a:chOff x="1004" y="1639"/>
            <a:chExt cx="1473" cy="255"/>
          </a:xfrm>
        </p:grpSpPr>
        <p:sp>
          <p:nvSpPr>
            <p:cNvPr id="73766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Text Box 3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200.23.20.0/23</a:t>
              </a:r>
              <a:endParaRPr lang="en-US" smtClean="0">
                <a:cs typeface="+mn-cs"/>
              </a:endParaRPr>
            </a:p>
          </p:txBody>
        </p:sp>
      </p:grpSp>
      <p:sp>
        <p:nvSpPr>
          <p:cNvPr id="54300" name="Text Box 35"/>
          <p:cNvSpPr txBox="1">
            <a:spLocks noChangeArrowheads="1"/>
          </p:cNvSpPr>
          <p:nvPr/>
        </p:nvSpPr>
        <p:spPr bwMode="auto">
          <a:xfrm>
            <a:off x="787400" y="37353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Organization 2</a:t>
            </a:r>
          </a:p>
        </p:txBody>
      </p:sp>
      <p:grpSp>
        <p:nvGrpSpPr>
          <p:cNvPr id="73756" name="Group 36"/>
          <p:cNvGrpSpPr>
            <a:grpSpLocks/>
          </p:cNvGrpSpPr>
          <p:nvPr/>
        </p:nvGrpSpPr>
        <p:grpSpPr bwMode="auto">
          <a:xfrm>
            <a:off x="2155825" y="4192588"/>
            <a:ext cx="257175" cy="663575"/>
            <a:chOff x="870" y="2941"/>
            <a:chExt cx="162" cy="418"/>
          </a:xfrm>
        </p:grpSpPr>
        <p:sp>
          <p:nvSpPr>
            <p:cNvPr id="54308" name="Text Box 37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>
                  <a:cs typeface="+mn-cs"/>
                </a:rPr>
                <a:t>.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54309" name="Text Box 38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>
                  <a:cs typeface="+mn-cs"/>
                </a:rPr>
                <a:t>.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54310" name="Text Box 39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>
                  <a:cs typeface="+mn-cs"/>
                </a:rPr>
                <a:t>.</a:t>
              </a:r>
              <a:endParaRPr lang="en-US" sz="2000" smtClean="0">
                <a:cs typeface="+mn-cs"/>
              </a:endParaRPr>
            </a:p>
          </p:txBody>
        </p:sp>
      </p:grpSp>
      <p:grpSp>
        <p:nvGrpSpPr>
          <p:cNvPr id="73757" name="Group 40"/>
          <p:cNvGrpSpPr>
            <a:grpSpLocks/>
          </p:cNvGrpSpPr>
          <p:nvPr/>
        </p:nvGrpSpPr>
        <p:grpSpPr bwMode="auto">
          <a:xfrm>
            <a:off x="3184525" y="3897313"/>
            <a:ext cx="257175" cy="663575"/>
            <a:chOff x="870" y="2941"/>
            <a:chExt cx="162" cy="418"/>
          </a:xfrm>
        </p:grpSpPr>
        <p:sp>
          <p:nvSpPr>
            <p:cNvPr id="54305" name="Text Box 41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>
                  <a:cs typeface="+mn-cs"/>
                </a:rPr>
                <a:t>.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54306" name="Text Box 42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>
                  <a:cs typeface="+mn-cs"/>
                </a:rPr>
                <a:t>.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54307" name="Text Box 43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>
                  <a:cs typeface="+mn-cs"/>
                </a:rPr>
                <a:t>.</a:t>
              </a:r>
              <a:endParaRPr lang="en-US" sz="2000" smtClean="0">
                <a:cs typeface="+mn-cs"/>
              </a:endParaRPr>
            </a:p>
          </p:txBody>
        </p:sp>
      </p:grpSp>
      <p:pic>
        <p:nvPicPr>
          <p:cNvPr id="73758" name="Picture 4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001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4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41300"/>
            <a:ext cx="8462963" cy="931863"/>
          </a:xfrm>
        </p:spPr>
        <p:txBody>
          <a:bodyPr/>
          <a:lstStyle/>
          <a:p>
            <a:pPr>
              <a:defRPr/>
            </a:pPr>
            <a:r>
              <a:rPr lang="en-US" sz="3400">
                <a:latin typeface="Gill Sans MT" charset="0"/>
                <a:cs typeface="+mj-cs"/>
              </a:rPr>
              <a:t>Hierarchical addressing: more specific routes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E2F9F5C2-B2F8-6D4A-9C57-A518943B472C}" type="slidenum">
              <a:rPr lang="en-US" smtClean="0">
                <a:latin typeface="Tahoma" charset="0"/>
              </a:rPr>
              <a:pPr>
                <a:defRPr/>
              </a:pPr>
              <a:t>56</a:t>
            </a:fld>
            <a:endParaRPr lang="en-US" smtClean="0">
              <a:latin typeface="Tahoma" charset="0"/>
            </a:endParaRPr>
          </a:p>
        </p:txBody>
      </p:sp>
      <p:pic>
        <p:nvPicPr>
          <p:cNvPr id="7475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001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IP addressing: the last word...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>
                <a:latin typeface="Gill Sans MT" charset="0"/>
                <a:cs typeface="+mn-cs"/>
              </a:rPr>
              <a:t> how does an ISP get block of addresses?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>
                <a:solidFill>
                  <a:srgbClr val="000099"/>
                </a:solidFill>
                <a:latin typeface="Gill Sans MT" charset="0"/>
                <a:cs typeface="+mn-cs"/>
              </a:rPr>
              <a:t>ICANN</a:t>
            </a:r>
            <a:r>
              <a:rPr lang="en-US">
                <a:latin typeface="Gill Sans MT" charset="0"/>
                <a:cs typeface="+mn-cs"/>
              </a:rPr>
              <a:t>: </a:t>
            </a:r>
            <a:r>
              <a:rPr lang="en-US">
                <a:solidFill>
                  <a:srgbClr val="000099"/>
                </a:solidFill>
                <a:latin typeface="Gill Sans MT" charset="0"/>
                <a:cs typeface="+mn-cs"/>
              </a:rPr>
              <a:t>I</a:t>
            </a:r>
            <a:r>
              <a:rPr lang="en-US">
                <a:latin typeface="Gill Sans MT" charset="0"/>
                <a:cs typeface="+mn-cs"/>
              </a:rPr>
              <a:t>nternet </a:t>
            </a:r>
            <a:r>
              <a:rPr lang="en-US">
                <a:solidFill>
                  <a:srgbClr val="000099"/>
                </a:solidFill>
                <a:latin typeface="Gill Sans MT" charset="0"/>
                <a:cs typeface="+mn-cs"/>
              </a:rPr>
              <a:t>C</a:t>
            </a:r>
            <a:r>
              <a:rPr lang="en-US">
                <a:latin typeface="Gill Sans MT" charset="0"/>
                <a:cs typeface="+mn-cs"/>
              </a:rPr>
              <a:t>orporation for </a:t>
            </a:r>
            <a:r>
              <a:rPr lang="en-US">
                <a:solidFill>
                  <a:srgbClr val="000099"/>
                </a:solidFill>
                <a:latin typeface="Gill Sans MT" charset="0"/>
                <a:cs typeface="+mn-cs"/>
              </a:rPr>
              <a:t>A</a:t>
            </a:r>
            <a:r>
              <a:rPr lang="en-US">
                <a:latin typeface="Gill Sans MT" charset="0"/>
                <a:cs typeface="+mn-cs"/>
              </a:rPr>
              <a:t>ssigned 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latin typeface="Gill Sans MT" charset="0"/>
                <a:cs typeface="+mn-cs"/>
              </a:rPr>
              <a:t>     </a:t>
            </a:r>
            <a:r>
              <a:rPr lang="en-US">
                <a:solidFill>
                  <a:srgbClr val="000099"/>
                </a:solidFill>
                <a:latin typeface="Gill Sans MT" charset="0"/>
                <a:cs typeface="+mn-cs"/>
              </a:rPr>
              <a:t>N</a:t>
            </a:r>
            <a:r>
              <a:rPr lang="en-US">
                <a:latin typeface="Gill Sans MT" charset="0"/>
                <a:cs typeface="+mn-cs"/>
              </a:rPr>
              <a:t>ames and </a:t>
            </a:r>
            <a:r>
              <a:rPr lang="en-US">
                <a:solidFill>
                  <a:srgbClr val="000099"/>
                </a:solidFill>
                <a:latin typeface="Gill Sans MT" charset="0"/>
                <a:cs typeface="+mn-cs"/>
              </a:rPr>
              <a:t>N</a:t>
            </a:r>
            <a:r>
              <a:rPr lang="en-US">
                <a:latin typeface="Gill Sans MT" charset="0"/>
                <a:cs typeface="+mn-cs"/>
              </a:rPr>
              <a:t>umbers http://www.icann.org/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allocates addresses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manages DNS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assigns domain names, resolves disputes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E924329F-A9F4-A84B-861C-B4D2587003D1}" type="slidenum">
              <a:rPr lang="en-US" smtClean="0">
                <a:latin typeface="Tahoma" charset="0"/>
              </a:rPr>
              <a:pPr>
                <a:defRPr/>
              </a:pPr>
              <a:t>57</a:t>
            </a:fld>
            <a:endParaRPr lang="en-US" smtClean="0">
              <a:latin typeface="Tahoma" charset="0"/>
            </a:endParaRPr>
          </a:p>
        </p:txBody>
      </p:sp>
      <p:sp>
        <p:nvSpPr>
          <p:cNvPr id="75779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NAT: network address translation</a:t>
            </a:r>
          </a:p>
        </p:txBody>
      </p:sp>
      <p:sp>
        <p:nvSpPr>
          <p:cNvPr id="75781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10.0.0.1</a:t>
            </a:r>
          </a:p>
        </p:txBody>
      </p:sp>
      <p:sp>
        <p:nvSpPr>
          <p:cNvPr id="56332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10.0.0.2</a:t>
            </a:r>
          </a:p>
        </p:txBody>
      </p:sp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10.0.0.3</a:t>
            </a:r>
          </a:p>
        </p:txBody>
      </p:sp>
      <p:sp>
        <p:nvSpPr>
          <p:cNvPr id="56334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10.0.0.4</a:t>
            </a:r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138.76.29.7</a:t>
            </a:r>
          </a:p>
        </p:txBody>
      </p:sp>
      <p:sp>
        <p:nvSpPr>
          <p:cNvPr id="56337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8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9" name="Text Box 81"/>
          <p:cNvSpPr txBox="1">
            <a:spLocks noChangeArrowheads="1"/>
          </p:cNvSpPr>
          <p:nvPr/>
        </p:nvSpPr>
        <p:spPr bwMode="auto">
          <a:xfrm>
            <a:off x="4716463" y="1674813"/>
            <a:ext cx="2279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cs typeface="+mn-cs"/>
              </a:rPr>
              <a:t>local network</a:t>
            </a:r>
          </a:p>
          <a:p>
            <a:pPr algn="ctr">
              <a:defRPr/>
            </a:pPr>
            <a:r>
              <a:rPr lang="en-US" smtClean="0">
                <a:cs typeface="+mn-cs"/>
              </a:rPr>
              <a:t>(e.g., home network)</a:t>
            </a:r>
          </a:p>
          <a:p>
            <a:pPr algn="ctr">
              <a:defRPr/>
            </a:pPr>
            <a:r>
              <a:rPr lang="en-US" smtClean="0">
                <a:cs typeface="+mn-cs"/>
              </a:rPr>
              <a:t>10.0.0/24</a:t>
            </a:r>
          </a:p>
        </p:txBody>
      </p:sp>
      <p:sp>
        <p:nvSpPr>
          <p:cNvPr id="56340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41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42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43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44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45" name="Text Box 88"/>
          <p:cNvSpPr txBox="1">
            <a:spLocks noChangeArrowheads="1"/>
          </p:cNvSpPr>
          <p:nvPr/>
        </p:nvSpPr>
        <p:spPr bwMode="auto">
          <a:xfrm>
            <a:off x="1654175" y="1662113"/>
            <a:ext cx="95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cs typeface="+mn-cs"/>
              </a:rPr>
              <a:t>rest of</a:t>
            </a:r>
          </a:p>
          <a:p>
            <a:pPr algn="ctr">
              <a:defRPr/>
            </a:pPr>
            <a:r>
              <a:rPr lang="en-US" smtClean="0">
                <a:cs typeface="+mn-cs"/>
              </a:rPr>
              <a:t>Internet</a:t>
            </a:r>
          </a:p>
        </p:txBody>
      </p:sp>
      <p:sp>
        <p:nvSpPr>
          <p:cNvPr id="56346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763963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  <a:cs typeface="+mn-cs"/>
              </a:rPr>
              <a:t>datagrams with source or </a:t>
            </a:r>
          </a:p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  <a:cs typeface="+mn-cs"/>
              </a:rPr>
              <a:t>destination in this network</a:t>
            </a:r>
          </a:p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  <a:cs typeface="+mn-cs"/>
              </a:rPr>
              <a:t>have 10.0.0/24 address for </a:t>
            </a:r>
          </a:p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  <a:cs typeface="+mn-cs"/>
              </a:rPr>
              <a:t>source, destination (as usual)</a:t>
            </a:r>
          </a:p>
        </p:txBody>
      </p:sp>
      <p:sp>
        <p:nvSpPr>
          <p:cNvPr id="56347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  <a:cs typeface="+mn-cs"/>
              </a:rPr>
              <a:t>all</a:t>
            </a:r>
            <a:r>
              <a:rPr lang="en-US" sz="240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smtClean="0">
                <a:latin typeface="Gill Sans MT" charset="0"/>
                <a:cs typeface="+mn-cs"/>
              </a:rPr>
              <a:t>datagrams </a:t>
            </a:r>
            <a:r>
              <a:rPr lang="en-US" sz="2400" i="1" smtClean="0">
                <a:solidFill>
                  <a:srgbClr val="CC0000"/>
                </a:solidFill>
                <a:latin typeface="Gill Sans MT" charset="0"/>
                <a:cs typeface="+mn-cs"/>
              </a:rPr>
              <a:t>leaving</a:t>
            </a:r>
            <a:r>
              <a:rPr lang="en-US" sz="2400" smtClean="0">
                <a:latin typeface="Gill Sans MT" charset="0"/>
                <a:cs typeface="+mn-cs"/>
              </a:rPr>
              <a:t> local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  <a:cs typeface="+mn-cs"/>
              </a:rPr>
              <a:t>network have </a:t>
            </a:r>
            <a:r>
              <a:rPr lang="en-US" sz="2400" i="1" smtClean="0">
                <a:solidFill>
                  <a:srgbClr val="CC0000"/>
                </a:solidFill>
                <a:latin typeface="Gill Sans MT" charset="0"/>
                <a:cs typeface="+mn-cs"/>
              </a:rPr>
              <a:t>same</a:t>
            </a:r>
            <a:r>
              <a:rPr lang="en-US" sz="2400" smtClean="0">
                <a:latin typeface="Gill Sans MT" charset="0"/>
                <a:cs typeface="+mn-cs"/>
              </a:rPr>
              <a:t> single source NAT IP address: 138.76.29.7,different source port numbers</a:t>
            </a:r>
          </a:p>
        </p:txBody>
      </p:sp>
      <p:pic>
        <p:nvPicPr>
          <p:cNvPr id="75803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9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50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5806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7581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7581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7581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75819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5822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3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65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366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5807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75814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15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5808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75812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13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5809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75810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11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418F2194-31FB-AB4B-9507-542240E90B4E}" type="slidenum">
              <a:rPr lang="en-US" smtClean="0">
                <a:latin typeface="Tahoma" charset="0"/>
              </a:rPr>
              <a:pPr>
                <a:defRPr/>
              </a:pPr>
              <a:t>58</a:t>
            </a:fld>
            <a:endParaRPr lang="en-US" smtClean="0">
              <a:latin typeface="Tahoma" charset="0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motivation:</a:t>
            </a:r>
            <a:r>
              <a:rPr lang="en-US">
                <a:latin typeface="Gill Sans MT" charset="0"/>
                <a:cs typeface="+mn-cs"/>
              </a:rPr>
              <a:t> local network uses just one IP address as far as outside world is concerned: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range of addresses not needed from ISP:  just one IP address for all devices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can change addresses of devices in local network without notifying outside world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can change ISP without changing addresses of devices in local network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devices inside local net not explicitly addressable, visible by outside world (a security plus)</a:t>
            </a:r>
          </a:p>
          <a:p>
            <a:pPr>
              <a:buFont typeface="Wingdings" charset="0"/>
              <a:buNone/>
              <a:defRPr/>
            </a:pPr>
            <a:endParaRPr lang="en-US">
              <a:latin typeface="Gill Sans MT" charset="0"/>
              <a:cs typeface="+mn-cs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NAT: network address translation</a:t>
            </a:r>
          </a:p>
        </p:txBody>
      </p:sp>
      <p:pic>
        <p:nvPicPr>
          <p:cNvPr id="76805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DBD35A32-06D7-234B-9FA4-4C27EF93F661}" type="slidenum">
              <a:rPr lang="en-US" smtClean="0">
                <a:latin typeface="Tahoma" charset="0"/>
              </a:rPr>
              <a:pPr>
                <a:defRPr/>
              </a:pPr>
              <a:t>59</a:t>
            </a:fld>
            <a:endParaRPr lang="en-US" smtClean="0">
              <a:latin typeface="Tahoma" charset="0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>
                <a:solidFill>
                  <a:srgbClr val="FF0000"/>
                </a:solidFill>
                <a:latin typeface="Gill Sans MT" charset="0"/>
                <a:cs typeface="+mn-cs"/>
              </a:rPr>
              <a:t>   </a:t>
            </a: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implementation</a:t>
            </a: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:</a:t>
            </a:r>
            <a:r>
              <a:rPr lang="en-US">
                <a:latin typeface="Gill Sans MT" charset="0"/>
                <a:cs typeface="+mn-cs"/>
              </a:rPr>
              <a:t> NAT router must:</a:t>
            </a:r>
            <a:br>
              <a:rPr lang="en-US">
                <a:latin typeface="Gill Sans MT" charset="0"/>
                <a:cs typeface="+mn-cs"/>
              </a:rPr>
            </a:br>
            <a:endParaRPr lang="en-US">
              <a:latin typeface="Gill Sans MT" charset="0"/>
              <a:cs typeface="+mn-cs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i="1">
                <a:solidFill>
                  <a:srgbClr val="000099"/>
                </a:solidFill>
                <a:latin typeface="Gill Sans MT" charset="0"/>
              </a:rPr>
              <a:t>outgoing datagrams:</a:t>
            </a:r>
            <a:r>
              <a:rPr lang="en-US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i="1">
                <a:solidFill>
                  <a:srgbClr val="000099"/>
                </a:solidFill>
                <a:latin typeface="Gill Sans MT" charset="0"/>
              </a:rPr>
              <a:t>replace</a:t>
            </a:r>
            <a:r>
              <a:rPr lang="en-US">
                <a:latin typeface="Gill Sans MT" charset="0"/>
              </a:rPr>
              <a:t> (source IP address, port #) of every outgoing datagram to (NAT IP address, new port #)</a:t>
            </a:r>
          </a:p>
          <a:p>
            <a:pPr lvl="2">
              <a:lnSpc>
                <a:spcPct val="80000"/>
              </a:lnSpc>
              <a:buFontTx/>
              <a:buNone/>
              <a:defRPr/>
            </a:pPr>
            <a:r>
              <a:rPr lang="en-US" sz="2400">
                <a:latin typeface="Gill Sans MT" charset="0"/>
              </a:rPr>
              <a:t>. . . remote clients/servers will respond using (NAT IP address, new port #) as destination addr</a:t>
            </a:r>
            <a:br>
              <a:rPr lang="en-US" sz="2400">
                <a:latin typeface="Gill Sans MT" charset="0"/>
              </a:rPr>
            </a:br>
            <a:endParaRPr lang="en-US" sz="2400">
              <a:latin typeface="Gill Sans MT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i="1">
                <a:solidFill>
                  <a:srgbClr val="000099"/>
                </a:solidFill>
                <a:latin typeface="Gill Sans MT" charset="0"/>
              </a:rPr>
              <a:t>remember (in NAT translation table)</a:t>
            </a:r>
            <a:r>
              <a:rPr lang="en-US" i="1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every (source IP address, port #)  to (NAT IP address, new port #) translation pair</a:t>
            </a:r>
            <a:br>
              <a:rPr lang="en-US">
                <a:latin typeface="Gill Sans MT" charset="0"/>
              </a:rPr>
            </a:br>
            <a:endParaRPr lang="en-US">
              <a:latin typeface="Gill Sans MT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i="1">
                <a:solidFill>
                  <a:srgbClr val="000099"/>
                </a:solidFill>
                <a:latin typeface="Gill Sans MT" charset="0"/>
              </a:rPr>
              <a:t>incoming datagrams:</a:t>
            </a:r>
            <a:r>
              <a:rPr lang="en-US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i="1">
                <a:solidFill>
                  <a:srgbClr val="000099"/>
                </a:solidFill>
                <a:latin typeface="Gill Sans MT" charset="0"/>
              </a:rPr>
              <a:t>replace</a:t>
            </a:r>
            <a:r>
              <a:rPr lang="en-US">
                <a:latin typeface="Gill Sans MT" charset="0"/>
              </a:rPr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  <a:defRPr/>
            </a:pPr>
            <a:endParaRPr lang="en-US">
              <a:latin typeface="Gill Sans MT" charset="0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NAT: network address translation</a:t>
            </a:r>
          </a:p>
        </p:txBody>
      </p:sp>
      <p:pic>
        <p:nvPicPr>
          <p:cNvPr id="7782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4C85F91-27EB-A145-8E76-0504AC1FE786}" type="slidenum">
              <a:rPr lang="en-US" smtClean="0">
                <a:latin typeface="Tahoma" charset="0"/>
              </a:rPr>
              <a:pPr>
                <a:defRPr/>
              </a:pPr>
              <a:t>6</a:t>
            </a:fld>
            <a:endParaRPr lang="en-US" smtClean="0">
              <a:latin typeface="Tahoma" charset="0"/>
            </a:endParaRPr>
          </a:p>
        </p:txBody>
      </p:sp>
      <p:pic>
        <p:nvPicPr>
          <p:cNvPr id="21507" name="Picture 16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7032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166"/>
          <p:cNvGrpSpPr>
            <a:grpSpLocks/>
          </p:cNvGrpSpPr>
          <p:nvPr/>
        </p:nvGrpSpPr>
        <p:grpSpPr bwMode="auto">
          <a:xfrm>
            <a:off x="1301750" y="1198563"/>
            <a:ext cx="5530850" cy="5245100"/>
            <a:chOff x="398" y="129"/>
            <a:chExt cx="3484" cy="3304"/>
          </a:xfrm>
        </p:grpSpPr>
        <p:sp>
          <p:nvSpPr>
            <p:cNvPr id="21516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60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20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21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6307" name="Oval 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08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09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10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6311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1671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1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318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319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1672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1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315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316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21522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6294" name="Oval 22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95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96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97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6298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1658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0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305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306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1659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0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302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303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21523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6281" name="Oval 36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82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83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84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6285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1645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9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92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93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1646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8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89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90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21524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6268" name="Oval 50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69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70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71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6272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1632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7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7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8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1633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7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76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77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21525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6255" name="Oval 64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56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57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58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6259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1619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6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66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67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1620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6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63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64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21526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6242" name="Oval 7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43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44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45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6246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1606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5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53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54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1607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4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50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251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21527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342 w 294"/>
                <a:gd name="T3" fmla="*/ 83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101 h 174"/>
                <a:gd name="T2" fmla="*/ 478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54 h 500"/>
                <a:gd name="T2" fmla="*/ 192 w 118"/>
                <a:gd name="T3" fmla="*/ 0 h 5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1147 w 370"/>
                <a:gd name="T1" fmla="*/ 217 h 32"/>
                <a:gd name="T2" fmla="*/ 0 w 370"/>
                <a:gd name="T3" fmla="*/ 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26 w 176"/>
                <a:gd name="T1" fmla="*/ 47 h 412"/>
                <a:gd name="T2" fmla="*/ 28 w 176"/>
                <a:gd name="T3" fmla="*/ 48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75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76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77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cs typeface="+mn-cs"/>
                </a:rPr>
                <a:t>1</a:t>
              </a:r>
            </a:p>
          </p:txBody>
        </p:sp>
        <p:sp>
          <p:nvSpPr>
            <p:cNvPr id="6178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cs typeface="+mn-cs"/>
                </a:rPr>
                <a:t>2</a:t>
              </a:r>
            </a:p>
          </p:txBody>
        </p:sp>
        <p:sp>
          <p:nvSpPr>
            <p:cNvPr id="6179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cs typeface="+mn-cs"/>
                </a:rPr>
                <a:t>3</a:t>
              </a:r>
            </a:p>
          </p:txBody>
        </p:sp>
        <p:sp>
          <p:nvSpPr>
            <p:cNvPr id="6180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1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smtClean="0">
                  <a:cs typeface="+mn-cs"/>
                </a:rPr>
                <a:t>0111</a:t>
              </a:r>
            </a:p>
          </p:txBody>
        </p:sp>
        <p:sp>
          <p:nvSpPr>
            <p:cNvPr id="6182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cs typeface="+mn-cs"/>
                </a:rPr>
                <a:t>value in arriving</a:t>
              </a:r>
            </a:p>
            <a:p>
              <a:pPr eaLnBrk="1" hangingPunct="1">
                <a:defRPr/>
              </a:pPr>
              <a:r>
                <a:rPr lang="en-US" sz="1600" smtClean="0">
                  <a:cs typeface="+mn-cs"/>
                </a:rPr>
                <a:t>packet</a:t>
              </a:r>
              <a:r>
                <a:rPr lang="ja-JP" altLang="en-US" sz="1600" smtClean="0">
                  <a:cs typeface="+mn-cs"/>
                </a:rPr>
                <a:t>’</a:t>
              </a:r>
              <a:r>
                <a:rPr lang="en-US" sz="1600" smtClean="0">
                  <a:cs typeface="+mn-cs"/>
                </a:rPr>
                <a:t>s header</a:t>
              </a:r>
            </a:p>
          </p:txBody>
        </p:sp>
        <p:sp>
          <p:nvSpPr>
            <p:cNvPr id="6183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4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>
                  <a:cs typeface="+mn-cs"/>
                </a:rPr>
                <a:t>routing algorithm</a:t>
              </a:r>
            </a:p>
          </p:txBody>
        </p:sp>
        <p:sp>
          <p:nvSpPr>
            <p:cNvPr id="6185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86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>
                  <a:cs typeface="+mn-cs"/>
                </a:rPr>
                <a:t>local forwarding table</a:t>
              </a:r>
            </a:p>
          </p:txBody>
        </p:sp>
        <p:sp>
          <p:nvSpPr>
            <p:cNvPr id="6187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>
                  <a:cs typeface="+mn-cs"/>
                </a:rPr>
                <a:t>header value</a:t>
              </a:r>
            </a:p>
          </p:txBody>
        </p:sp>
        <p:sp>
          <p:nvSpPr>
            <p:cNvPr id="6188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>
                  <a:cs typeface="+mn-cs"/>
                </a:rPr>
                <a:t>output link</a:t>
              </a:r>
            </a:p>
          </p:txBody>
        </p:sp>
        <p:sp>
          <p:nvSpPr>
            <p:cNvPr id="6189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0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1200" smtClean="0">
                  <a:cs typeface="+mn-cs"/>
                </a:rPr>
                <a:t>0100</a:t>
              </a:r>
            </a:p>
            <a:p>
              <a:pPr algn="r" eaLnBrk="1" hangingPunct="1">
                <a:defRPr/>
              </a:pPr>
              <a:r>
                <a:rPr lang="en-US" sz="1200" smtClean="0">
                  <a:cs typeface="+mn-cs"/>
                </a:rPr>
                <a:t>0101</a:t>
              </a:r>
            </a:p>
            <a:p>
              <a:pPr algn="r" eaLnBrk="1" hangingPunct="1">
                <a:defRPr/>
              </a:pPr>
              <a:r>
                <a:rPr lang="en-US" sz="1200" smtClean="0">
                  <a:cs typeface="+mn-cs"/>
                </a:rPr>
                <a:t>0111</a:t>
              </a:r>
            </a:p>
            <a:p>
              <a:pPr algn="r" eaLnBrk="1" hangingPunct="1">
                <a:defRPr/>
              </a:pPr>
              <a:r>
                <a:rPr lang="en-US" sz="1200" smtClean="0">
                  <a:cs typeface="+mn-cs"/>
                </a:rPr>
                <a:t>1001</a:t>
              </a:r>
            </a:p>
          </p:txBody>
        </p:sp>
        <p:sp>
          <p:nvSpPr>
            <p:cNvPr id="6191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smtClean="0">
                  <a:cs typeface="+mn-cs"/>
                </a:rPr>
                <a:t>3</a:t>
              </a:r>
            </a:p>
            <a:p>
              <a:pPr algn="ctr" eaLnBrk="1" hangingPunct="1">
                <a:defRPr/>
              </a:pPr>
              <a:r>
                <a:rPr lang="en-US" sz="1200" smtClean="0">
                  <a:cs typeface="+mn-cs"/>
                </a:rPr>
                <a:t>2</a:t>
              </a:r>
            </a:p>
            <a:p>
              <a:pPr algn="ctr" eaLnBrk="1" hangingPunct="1">
                <a:defRPr/>
              </a:pPr>
              <a:r>
                <a:rPr lang="en-US" sz="1200" smtClean="0">
                  <a:cs typeface="+mn-cs"/>
                </a:rPr>
                <a:t>2</a:t>
              </a:r>
            </a:p>
            <a:p>
              <a:pPr algn="ctr" eaLnBrk="1" hangingPunct="1">
                <a:defRPr/>
              </a:pPr>
              <a:r>
                <a:rPr lang="en-US" sz="1200" smtClean="0">
                  <a:cs typeface="+mn-cs"/>
                </a:rPr>
                <a:t>1</a:t>
              </a:r>
            </a:p>
          </p:txBody>
        </p:sp>
        <p:sp>
          <p:nvSpPr>
            <p:cNvPr id="6192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3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4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95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55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2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2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4 h 816"/>
                <a:gd name="T4" fmla="*/ 1 w 1443"/>
                <a:gd name="T5" fmla="*/ 4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61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6235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36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37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38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39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40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41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1562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6228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9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30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31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32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33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34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1563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6221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2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3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4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5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6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7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1564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6214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5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6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7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8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9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20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21565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6207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08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09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0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1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2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13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6150" name="Text Box 167"/>
          <p:cNvSpPr txBox="1">
            <a:spLocks noChangeArrowheads="1"/>
          </p:cNvSpPr>
          <p:nvPr/>
        </p:nvSpPr>
        <p:spPr bwMode="auto">
          <a:xfrm>
            <a:off x="501650" y="195263"/>
            <a:ext cx="7912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smtClean="0">
                <a:solidFill>
                  <a:srgbClr val="000099"/>
                </a:solidFill>
                <a:latin typeface="Gill Sans MT" charset="0"/>
                <a:cs typeface="+mn-cs"/>
              </a:rPr>
              <a:t>Interplay between routing and forwarding</a:t>
            </a:r>
          </a:p>
        </p:txBody>
      </p:sp>
      <p:grpSp>
        <p:nvGrpSpPr>
          <p:cNvPr id="426154" name="Group 170"/>
          <p:cNvGrpSpPr>
            <a:grpSpLocks/>
          </p:cNvGrpSpPr>
          <p:nvPr/>
        </p:nvGrpSpPr>
        <p:grpSpPr bwMode="auto">
          <a:xfrm>
            <a:off x="4360863" y="1292225"/>
            <a:ext cx="4435475" cy="641350"/>
            <a:chOff x="2782" y="912"/>
            <a:chExt cx="2794" cy="404"/>
          </a:xfrm>
        </p:grpSpPr>
        <p:sp>
          <p:nvSpPr>
            <p:cNvPr id="6155" name="Line 171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56" name="Text Box 172"/>
            <p:cNvSpPr txBox="1">
              <a:spLocks noChangeArrowheads="1"/>
            </p:cNvSpPr>
            <p:nvPr/>
          </p:nvSpPr>
          <p:spPr bwMode="auto">
            <a:xfrm>
              <a:off x="3532" y="912"/>
              <a:ext cx="20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routing algorithm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end-end-path through network</a:t>
              </a:r>
            </a:p>
          </p:txBody>
        </p:sp>
      </p:grpSp>
      <p:grpSp>
        <p:nvGrpSpPr>
          <p:cNvPr id="426157" name="Group 173"/>
          <p:cNvGrpSpPr>
            <a:grpSpLocks/>
          </p:cNvGrpSpPr>
          <p:nvPr/>
        </p:nvGrpSpPr>
        <p:grpSpPr bwMode="auto">
          <a:xfrm>
            <a:off x="4424363" y="1979613"/>
            <a:ext cx="4308475" cy="641350"/>
            <a:chOff x="2782" y="912"/>
            <a:chExt cx="2714" cy="404"/>
          </a:xfrm>
        </p:grpSpPr>
        <p:sp>
          <p:nvSpPr>
            <p:cNvPr id="6153" name="Line 174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54" name="Text Box 175"/>
            <p:cNvSpPr txBox="1">
              <a:spLocks noChangeArrowheads="1"/>
            </p:cNvSpPr>
            <p:nvPr/>
          </p:nvSpPr>
          <p:spPr bwMode="auto">
            <a:xfrm>
              <a:off x="3532" y="912"/>
              <a:ext cx="19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forwarding table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local forwarding at this router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93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3C7B0F6-333E-F04E-AC2A-14A277F870FC}" type="slidenum">
              <a:rPr lang="en-US" smtClean="0">
                <a:latin typeface="Tahoma" charset="0"/>
              </a:rPr>
              <a:pPr>
                <a:defRPr/>
              </a:pPr>
              <a:t>60</a:t>
            </a:fld>
            <a:endParaRPr lang="en-US" smtClean="0">
              <a:latin typeface="Tahoma" charset="0"/>
            </a:endParaRPr>
          </a:p>
        </p:txBody>
      </p:sp>
      <p:sp>
        <p:nvSpPr>
          <p:cNvPr id="78851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0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1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2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10.0.0.1</a:t>
            </a:r>
          </a:p>
        </p:txBody>
      </p:sp>
      <p:sp>
        <p:nvSpPr>
          <p:cNvPr id="59403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10.0.0.2</a:t>
            </a:r>
          </a:p>
        </p:txBody>
      </p:sp>
      <p:sp>
        <p:nvSpPr>
          <p:cNvPr id="59404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10.0.0.3</a:t>
            </a:r>
          </a:p>
        </p:txBody>
      </p:sp>
      <p:grpSp>
        <p:nvGrpSpPr>
          <p:cNvPr id="233560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78949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5949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50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cs typeface="+mn-cs"/>
                  </a:rPr>
                  <a:t>S: 10.0.0.1, 3345</a:t>
                </a:r>
              </a:p>
              <a:p>
                <a:pPr>
                  <a:defRPr/>
                </a:pPr>
                <a:r>
                  <a:rPr lang="en-US" sz="1200" smtClean="0"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78956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78961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50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50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78957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78958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50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50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78950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64 h 264"/>
                <a:gd name="T2" fmla="*/ 1888 w 417"/>
                <a:gd name="T3" fmla="*/ 964 h 264"/>
                <a:gd name="T4" fmla="*/ 1888 w 417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8951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5949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49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  <a:cs typeface="+mn-cs"/>
                  </a:rPr>
                  <a:t>1</a:t>
                </a:r>
              </a:p>
            </p:txBody>
          </p:sp>
        </p:grpSp>
      </p:grpSp>
      <p:sp>
        <p:nvSpPr>
          <p:cNvPr id="59406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10.0.0.4</a:t>
            </a:r>
          </a:p>
        </p:txBody>
      </p:sp>
      <p:sp>
        <p:nvSpPr>
          <p:cNvPr id="59407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8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138.76.29.7</a:t>
            </a:r>
          </a:p>
        </p:txBody>
      </p:sp>
      <p:sp>
        <p:nvSpPr>
          <p:cNvPr id="59409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33531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5949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b="1" i="1" smtClean="0">
                  <a:solidFill>
                    <a:srgbClr val="CC0000"/>
                  </a:solidFill>
                  <a:cs typeface="+mn-cs"/>
                </a:rPr>
                <a:t>1:</a:t>
              </a:r>
              <a:r>
                <a:rPr lang="en-US" smtClean="0">
                  <a:solidFill>
                    <a:srgbClr val="FF0000"/>
                  </a:solidFill>
                  <a:cs typeface="+mn-cs"/>
                </a:rPr>
                <a:t> </a:t>
              </a:r>
              <a:r>
                <a:rPr lang="en-US" smtClean="0">
                  <a:solidFill>
                    <a:srgbClr val="000099"/>
                  </a:solidFill>
                  <a:cs typeface="+mn-cs"/>
                </a:rPr>
                <a:t>host 10.0.0.1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cs typeface="+mn-cs"/>
                </a:rPr>
                <a:t>sends datagram to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cs typeface="+mn-cs"/>
                </a:rPr>
                <a:t>128.119.40.186, 80</a:t>
              </a:r>
            </a:p>
          </p:txBody>
        </p:sp>
        <p:sp>
          <p:nvSpPr>
            <p:cNvPr id="5949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8865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2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13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cs typeface="+mn-cs"/>
              </a:rPr>
              <a:t>NAT translation table</a:t>
            </a:r>
          </a:p>
          <a:p>
            <a:pPr algn="ctr">
              <a:defRPr/>
            </a:pPr>
            <a:r>
              <a:rPr lang="en-US" smtClean="0">
                <a:cs typeface="+mn-cs"/>
              </a:rPr>
              <a:t>WAN side addr        LAN side addr</a:t>
            </a:r>
          </a:p>
        </p:txBody>
      </p:sp>
      <p:sp>
        <p:nvSpPr>
          <p:cNvPr id="59414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15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16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cs typeface="+mn-cs"/>
              </a:rPr>
              <a:t>138.76.29.7, 5001   10.0.0.1, 3345</a:t>
            </a:r>
          </a:p>
          <a:p>
            <a:pPr algn="ctr">
              <a:defRPr/>
            </a:pPr>
            <a:r>
              <a:rPr lang="en-US" smtClean="0">
                <a:cs typeface="+mn-cs"/>
              </a:rPr>
              <a:t>……                                         ……</a:t>
            </a:r>
          </a:p>
        </p:txBody>
      </p:sp>
      <p:grpSp>
        <p:nvGrpSpPr>
          <p:cNvPr id="233607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5947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47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cs typeface="+mn-cs"/>
                </a:rPr>
                <a:t>S: 128.119.40.186, 80 </a:t>
              </a:r>
            </a:p>
            <a:p>
              <a:pPr>
                <a:defRPr/>
              </a:pPr>
              <a:r>
                <a:rPr lang="en-US" sz="1200" smtClean="0">
                  <a:cs typeface="+mn-cs"/>
                </a:rPr>
                <a:t>D: 10.0.0.1, 3345</a:t>
              </a:r>
            </a:p>
            <a:p>
              <a:pPr>
                <a:defRPr/>
              </a:pPr>
              <a:endParaRPr lang="en-US" sz="1200" smtClean="0">
                <a:cs typeface="+mn-cs"/>
              </a:endParaRPr>
            </a:p>
          </p:txBody>
        </p:sp>
        <p:grpSp>
          <p:nvGrpSpPr>
            <p:cNvPr id="78935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78944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9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49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78936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78941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8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48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8937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8938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5948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48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233580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78918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5946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46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cs typeface="+mn-cs"/>
                  </a:rPr>
                  <a:t>S: 138.76.29.7, 5001</a:t>
                </a:r>
              </a:p>
              <a:p>
                <a:pPr>
                  <a:defRPr/>
                </a:pPr>
                <a:r>
                  <a:rPr lang="en-US" sz="1200" smtClean="0">
                    <a:cs typeface="+mn-cs"/>
                  </a:rPr>
                  <a:t>D: 128.119.40.186, 80</a:t>
                </a:r>
              </a:p>
            </p:txBody>
          </p:sp>
          <p:grpSp>
            <p:nvGrpSpPr>
              <p:cNvPr id="78925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78930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7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7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78926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78927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7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947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5946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78920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5946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46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233584" name="Group 112"/>
          <p:cNvGrpSpPr>
            <a:grpSpLocks/>
          </p:cNvGrpSpPr>
          <p:nvPr/>
        </p:nvGrpSpPr>
        <p:grpSpPr bwMode="auto">
          <a:xfrm>
            <a:off x="0" y="1671638"/>
            <a:ext cx="5154613" cy="2052637"/>
            <a:chOff x="0" y="1306"/>
            <a:chExt cx="3247" cy="1293"/>
          </a:xfrm>
        </p:grpSpPr>
        <p:sp>
          <p:nvSpPr>
            <p:cNvPr id="59459" name="Text Box 82"/>
            <p:cNvSpPr txBox="1">
              <a:spLocks noChangeArrowheads="1"/>
            </p:cNvSpPr>
            <p:nvPr/>
          </p:nvSpPr>
          <p:spPr bwMode="auto">
            <a:xfrm>
              <a:off x="0" y="1306"/>
              <a:ext cx="1316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b="1" i="1" smtClean="0">
                  <a:solidFill>
                    <a:srgbClr val="CC0000"/>
                  </a:solidFill>
                  <a:cs typeface="+mn-cs"/>
                </a:rPr>
                <a:t>2:</a:t>
              </a:r>
              <a:r>
                <a:rPr lang="en-US" smtClean="0">
                  <a:solidFill>
                    <a:srgbClr val="FF0000"/>
                  </a:solidFill>
                  <a:cs typeface="+mn-cs"/>
                </a:rPr>
                <a:t> </a:t>
              </a:r>
              <a:r>
                <a:rPr lang="en-US" smtClean="0">
                  <a:solidFill>
                    <a:srgbClr val="000099"/>
                  </a:solidFill>
                  <a:cs typeface="+mn-cs"/>
                </a:rPr>
                <a:t>NAT router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cs typeface="+mn-cs"/>
                </a:rPr>
                <a:t>changes datagram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cs typeface="+mn-cs"/>
                </a:rPr>
                <a:t>source addr from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cs typeface="+mn-cs"/>
                </a:rPr>
                <a:t>10.0.0.1, 3345 to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cs typeface="+mn-cs"/>
                </a:rPr>
                <a:t>138.76.29.7, 5001,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cs typeface="+mn-cs"/>
                </a:rPr>
                <a:t>updates table</a:t>
              </a:r>
            </a:p>
          </p:txBody>
        </p:sp>
        <p:sp>
          <p:nvSpPr>
            <p:cNvPr id="5946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46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46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3360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5944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44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cs typeface="+mn-cs"/>
                </a:rPr>
                <a:t>S: 128.119.40.186, 80 </a:t>
              </a:r>
            </a:p>
            <a:p>
              <a:pPr>
                <a:defRPr/>
              </a:pPr>
              <a:r>
                <a:rPr lang="en-US" sz="1200" smtClean="0">
                  <a:cs typeface="+mn-cs"/>
                </a:rPr>
                <a:t>D: 138.76.29.7, 5001</a:t>
              </a:r>
            </a:p>
            <a:p>
              <a:pPr>
                <a:defRPr/>
              </a:pPr>
              <a:endParaRPr lang="en-US" sz="1200" smtClean="0">
                <a:cs typeface="+mn-cs"/>
              </a:endParaRPr>
            </a:p>
          </p:txBody>
        </p:sp>
        <p:grpSp>
          <p:nvGrpSpPr>
            <p:cNvPr id="78902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78911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5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45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78903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78908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5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45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944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78905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5945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45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  <a:cs typeface="+mn-cs"/>
              </a:rPr>
              <a:t>3:</a:t>
            </a:r>
            <a:r>
              <a:rPr lang="en-US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mtClean="0">
                <a:solidFill>
                  <a:srgbClr val="000099"/>
                </a:solidFill>
                <a:cs typeface="+mn-cs"/>
              </a:rPr>
              <a:t>reply arrives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rgbClr val="000099"/>
                </a:solidFill>
                <a:cs typeface="+mn-cs"/>
              </a:rPr>
              <a:t> dest. address: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rgbClr val="000099"/>
                </a:solidFill>
                <a:cs typeface="+mn-cs"/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dirty="0" smtClean="0">
                <a:solidFill>
                  <a:srgbClr val="CC0000"/>
                </a:solidFill>
                <a:cs typeface="+mn-cs"/>
              </a:rPr>
              <a:t>4: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smtClean="0">
                <a:solidFill>
                  <a:srgbClr val="000099"/>
                </a:solidFill>
                <a:cs typeface="+mn-cs"/>
              </a:rPr>
              <a:t>NAT router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changes datagram</a:t>
            </a:r>
          </a:p>
          <a:p>
            <a:pPr>
              <a:lnSpc>
                <a:spcPct val="85000"/>
              </a:lnSpc>
              <a:defRPr/>
            </a:pPr>
            <a:r>
              <a:rPr lang="en-US" dirty="0" err="1" smtClean="0">
                <a:solidFill>
                  <a:srgbClr val="000099"/>
                </a:solidFill>
                <a:cs typeface="+mn-cs"/>
              </a:rPr>
              <a:t>dest</a:t>
            </a:r>
            <a:r>
              <a:rPr lang="en-US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cs typeface="+mn-cs"/>
              </a:rPr>
              <a:t>addr</a:t>
            </a:r>
            <a:r>
              <a:rPr lang="en-US" dirty="0" smtClean="0">
                <a:solidFill>
                  <a:srgbClr val="000099"/>
                </a:solidFill>
                <a:cs typeface="+mn-cs"/>
              </a:rPr>
              <a:t> from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138.76.29.7, 5001 to 10.0.0.1, 3345 </a:t>
            </a:r>
          </a:p>
          <a:p>
            <a:pPr>
              <a:defRPr/>
            </a:pPr>
            <a:endParaRPr lang="en-US" dirty="0" smtClean="0">
              <a:solidFill>
                <a:srgbClr val="000099"/>
              </a:solidFill>
              <a:cs typeface="+mn-cs"/>
            </a:endParaRPr>
          </a:p>
        </p:txBody>
      </p:sp>
      <p:sp>
        <p:nvSpPr>
          <p:cNvPr id="59424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NAT: network address translation</a:t>
            </a:r>
          </a:p>
        </p:txBody>
      </p:sp>
      <p:pic>
        <p:nvPicPr>
          <p:cNvPr id="78880" name="Picture 1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81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7889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7889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7889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78895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8898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9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4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44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78882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78890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91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83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78888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89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84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78886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87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7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4D2A039A-B8BB-814C-8032-7D8D8264091B}" type="slidenum">
              <a:rPr lang="en-US" smtClean="0">
                <a:latin typeface="Tahoma" charset="0"/>
              </a:rPr>
              <a:pPr>
                <a:defRPr/>
              </a:pPr>
              <a:t>61</a:t>
            </a:fld>
            <a:endParaRPr lang="en-US" smtClean="0">
              <a:latin typeface="Tahoma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16-bit port-number field: 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60,000 simultaneous connections with a single LAN-side address!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NAT is controversial: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routers should only process up to layer 3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violates end-to-end argument</a:t>
            </a:r>
          </a:p>
          <a:p>
            <a:pPr lvl="2">
              <a:defRPr/>
            </a:pPr>
            <a:r>
              <a:rPr lang="en-US" sz="2400">
                <a:latin typeface="Gill Sans MT" charset="0"/>
              </a:rPr>
              <a:t>NAT possibility must be taken into account by app designers, e.g., P2P applications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address shortage should instead be solved by IPv6</a:t>
            </a:r>
          </a:p>
          <a:p>
            <a:pPr>
              <a:defRPr/>
            </a:pPr>
            <a:endParaRPr lang="en-US">
              <a:latin typeface="Gill Sans MT" charset="0"/>
              <a:cs typeface="+mn-cs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NAT: network address translation</a:t>
            </a:r>
          </a:p>
        </p:txBody>
      </p:sp>
      <p:pic>
        <p:nvPicPr>
          <p:cNvPr id="79877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147464BE-3281-1B4D-9367-125CA568549C}" type="slidenum">
              <a:rPr lang="en-US" smtClean="0">
                <a:latin typeface="Tahoma" charset="0"/>
              </a:rPr>
              <a:pPr>
                <a:defRPr/>
              </a:pPr>
              <a:t>62</a:t>
            </a:fld>
            <a:endParaRPr lang="en-US" smtClean="0">
              <a:latin typeface="Tahoma" charset="0"/>
            </a:endParaRPr>
          </a:p>
        </p:txBody>
      </p:sp>
      <p:pic>
        <p:nvPicPr>
          <p:cNvPr id="80899" name="Picture 10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795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NAT traversal problem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client wants to connect to server with address 10.0.0.1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server address 10.0.0.1 local to LAN (client can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sz="2000">
                <a:latin typeface="Gill Sans MT" charset="0"/>
              </a:rPr>
              <a:t>t use it as destination addr)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only one externally visible NATed address: 138.76.29.7</a:t>
            </a:r>
          </a:p>
          <a:p>
            <a:pPr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solution1:</a:t>
            </a:r>
            <a:r>
              <a:rPr lang="en-US" sz="2400">
                <a:latin typeface="Gill Sans MT" charset="0"/>
                <a:cs typeface="+mn-cs"/>
              </a:rPr>
              <a:t> statically configure NAT to forward incoming connection requests at given port to server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e.g., (123.76.29.7, port 2500) always forwarded to 10.0.0.1 port 25000</a:t>
            </a:r>
          </a:p>
        </p:txBody>
      </p:sp>
      <p:sp>
        <p:nvSpPr>
          <p:cNvPr id="80902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147483647 w 1056"/>
              <a:gd name="T1" fmla="*/ 2147483647 h 1567"/>
              <a:gd name="T2" fmla="*/ 2147483647 w 1056"/>
              <a:gd name="T3" fmla="*/ 2147483647 h 1567"/>
              <a:gd name="T4" fmla="*/ 2147483647 w 1056"/>
              <a:gd name="T5" fmla="*/ 2147483647 h 1567"/>
              <a:gd name="T6" fmla="*/ 2147483647 w 1056"/>
              <a:gd name="T7" fmla="*/ 2147483647 h 1567"/>
              <a:gd name="T8" fmla="*/ 2147483647 w 1056"/>
              <a:gd name="T9" fmla="*/ 2147483647 h 1567"/>
              <a:gd name="T10" fmla="*/ 2147483647 w 1056"/>
              <a:gd name="T11" fmla="*/ 2147483647 h 1567"/>
              <a:gd name="T12" fmla="*/ 2147483647 w 1056"/>
              <a:gd name="T13" fmla="*/ 2147483647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2147483647 w 1056"/>
              <a:gd name="T19" fmla="*/ 2147483647 h 1567"/>
              <a:gd name="T20" fmla="*/ 2147483647 w 1056"/>
              <a:gd name="T21" fmla="*/ 2147483647 h 1567"/>
              <a:gd name="T22" fmla="*/ 2147483647 w 1056"/>
              <a:gd name="T23" fmla="*/ 2147483647 h 1567"/>
              <a:gd name="T24" fmla="*/ 2147483647 w 1056"/>
              <a:gd name="T25" fmla="*/ 2147483647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50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51" name="Text Box 37"/>
          <p:cNvSpPr txBox="1">
            <a:spLocks noChangeArrowheads="1"/>
          </p:cNvSpPr>
          <p:nvPr/>
        </p:nvSpPr>
        <p:spPr bwMode="auto">
          <a:xfrm>
            <a:off x="7905750" y="1997075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10.0.0.1</a:t>
            </a:r>
          </a:p>
        </p:txBody>
      </p:sp>
      <p:sp>
        <p:nvSpPr>
          <p:cNvPr id="61452" name="Text Box 56"/>
          <p:cNvSpPr txBox="1">
            <a:spLocks noChangeArrowheads="1"/>
          </p:cNvSpPr>
          <p:nvPr/>
        </p:nvSpPr>
        <p:spPr bwMode="auto">
          <a:xfrm>
            <a:off x="7134225" y="2946400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10.0.0.4</a:t>
            </a:r>
          </a:p>
        </p:txBody>
      </p:sp>
      <p:sp>
        <p:nvSpPr>
          <p:cNvPr id="61453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54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55" name="Text Box 88"/>
          <p:cNvSpPr txBox="1">
            <a:spLocks noChangeArrowheads="1"/>
          </p:cNvSpPr>
          <p:nvPr/>
        </p:nvSpPr>
        <p:spPr bwMode="auto">
          <a:xfrm>
            <a:off x="6613525" y="3551238"/>
            <a:ext cx="7810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dirty="0" smtClean="0">
                <a:solidFill>
                  <a:srgbClr val="CC0000"/>
                </a:solidFill>
                <a:cs typeface="+mn-cs"/>
              </a:rPr>
              <a:t>NAT </a:t>
            </a:r>
          </a:p>
          <a:p>
            <a:pPr algn="ctr">
              <a:lnSpc>
                <a:spcPct val="85000"/>
              </a:lnSpc>
              <a:defRPr/>
            </a:pPr>
            <a:r>
              <a:rPr lang="en-US" dirty="0" smtClean="0">
                <a:solidFill>
                  <a:srgbClr val="CC0000"/>
                </a:solidFill>
                <a:cs typeface="+mn-cs"/>
              </a:rPr>
              <a:t>router</a:t>
            </a:r>
          </a:p>
        </p:txBody>
      </p:sp>
      <p:sp>
        <p:nvSpPr>
          <p:cNvPr id="61456" name="Text Box 89"/>
          <p:cNvSpPr txBox="1">
            <a:spLocks noChangeArrowheads="1"/>
          </p:cNvSpPr>
          <p:nvPr/>
        </p:nvSpPr>
        <p:spPr bwMode="auto">
          <a:xfrm>
            <a:off x="5295900" y="3503613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138.76.29.7</a:t>
            </a:r>
          </a:p>
        </p:txBody>
      </p:sp>
      <p:sp>
        <p:nvSpPr>
          <p:cNvPr id="61457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58" name="Text Box 102"/>
          <p:cNvSpPr txBox="1">
            <a:spLocks noChangeArrowheads="1"/>
          </p:cNvSpPr>
          <p:nvPr/>
        </p:nvSpPr>
        <p:spPr bwMode="auto">
          <a:xfrm>
            <a:off x="5046663" y="218281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client</a:t>
            </a:r>
          </a:p>
        </p:txBody>
      </p:sp>
      <p:sp>
        <p:nvSpPr>
          <p:cNvPr id="61459" name="Text Box 103"/>
          <p:cNvSpPr txBox="1">
            <a:spLocks noChangeArrowheads="1"/>
          </p:cNvSpPr>
          <p:nvPr/>
        </p:nvSpPr>
        <p:spPr bwMode="auto">
          <a:xfrm>
            <a:off x="5668963" y="24050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smtClean="0">
                <a:solidFill>
                  <a:srgbClr val="000099"/>
                </a:solidFill>
                <a:cs typeface="+mn-cs"/>
              </a:rPr>
              <a:t>?</a:t>
            </a:r>
          </a:p>
        </p:txBody>
      </p:sp>
      <p:sp>
        <p:nvSpPr>
          <p:cNvPr id="61460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0915" name="Group 116"/>
          <p:cNvGrpSpPr>
            <a:grpSpLocks/>
          </p:cNvGrpSpPr>
          <p:nvPr/>
        </p:nvGrpSpPr>
        <p:grpSpPr bwMode="auto">
          <a:xfrm>
            <a:off x="6656388" y="3203575"/>
            <a:ext cx="587375" cy="323850"/>
            <a:chOff x="4396" y="1245"/>
            <a:chExt cx="672" cy="248"/>
          </a:xfrm>
        </p:grpSpPr>
        <p:sp>
          <p:nvSpPr>
            <p:cNvPr id="8096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sp>
          <p:nvSpPr>
            <p:cNvPr id="8096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cs typeface="Arial" charset="0"/>
              </a:endParaRPr>
            </a:p>
          </p:txBody>
        </p:sp>
        <p:sp>
          <p:nvSpPr>
            <p:cNvPr id="8096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cs typeface="Arial" charset="0"/>
              </a:endParaRPr>
            </a:p>
          </p:txBody>
        </p:sp>
        <p:grpSp>
          <p:nvGrpSpPr>
            <p:cNvPr id="80963" name="Group 12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0966" name="Freeform 12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67" name="Freeform 12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09" name="Line 123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510" name="Line 12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0916" name="Group 128"/>
          <p:cNvGrpSpPr>
            <a:grpSpLocks/>
          </p:cNvGrpSpPr>
          <p:nvPr/>
        </p:nvGrpSpPr>
        <p:grpSpPr bwMode="auto">
          <a:xfrm>
            <a:off x="5021263" y="2652713"/>
            <a:ext cx="685800" cy="649287"/>
            <a:chOff x="-44" y="1473"/>
            <a:chExt cx="981" cy="1105"/>
          </a:xfrm>
        </p:grpSpPr>
        <p:pic>
          <p:nvPicPr>
            <p:cNvPr id="80958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9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17" name="Group 131"/>
          <p:cNvGrpSpPr>
            <a:grpSpLocks/>
          </p:cNvGrpSpPr>
          <p:nvPr/>
        </p:nvGrpSpPr>
        <p:grpSpPr bwMode="auto">
          <a:xfrm flipH="1">
            <a:off x="8108950" y="3163888"/>
            <a:ext cx="641350" cy="558800"/>
            <a:chOff x="-44" y="1473"/>
            <a:chExt cx="981" cy="1105"/>
          </a:xfrm>
        </p:grpSpPr>
        <p:pic>
          <p:nvPicPr>
            <p:cNvPr id="80956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18" name="Group 134"/>
          <p:cNvGrpSpPr>
            <a:grpSpLocks/>
          </p:cNvGrpSpPr>
          <p:nvPr/>
        </p:nvGrpSpPr>
        <p:grpSpPr bwMode="auto">
          <a:xfrm flipH="1">
            <a:off x="8083550" y="3927475"/>
            <a:ext cx="641350" cy="558800"/>
            <a:chOff x="-44" y="1473"/>
            <a:chExt cx="981" cy="1105"/>
          </a:xfrm>
        </p:grpSpPr>
        <p:pic>
          <p:nvPicPr>
            <p:cNvPr id="80954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5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65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0920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80922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24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5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1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0927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1497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1498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473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0929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1495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1496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475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76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0932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493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1494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0933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34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491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1492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1480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36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3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0939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5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86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87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88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1489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90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3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246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1B236F9F-947B-E347-8B64-6DAB0C5E5EB6}" type="slidenum">
              <a:rPr lang="en-US" smtClean="0">
                <a:latin typeface="Tahoma" charset="0"/>
              </a:rPr>
              <a:pPr>
                <a:defRPr/>
              </a:pPr>
              <a:t>63</a:t>
            </a:fld>
            <a:endParaRPr lang="en-US" smtClean="0">
              <a:latin typeface="Tahoma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NAT traversal problem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781550" cy="5159375"/>
          </a:xfrm>
        </p:spPr>
        <p:txBody>
          <a:bodyPr/>
          <a:lstStyle/>
          <a:p>
            <a:pPr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solution 2:</a:t>
            </a:r>
            <a:r>
              <a:rPr lang="en-US" sz="2400">
                <a:latin typeface="Gill Sans MT" charset="0"/>
                <a:cs typeface="+mn-cs"/>
              </a:rPr>
              <a:t> Universal Plug and Play (UPnP) Internet Gateway Device (IGD) Protocol.  Allows NATed host to:</a:t>
            </a:r>
          </a:p>
          <a:p>
            <a:pPr lvl="1">
              <a:spcBef>
                <a:spcPct val="0"/>
              </a:spcBef>
              <a:buSzPct val="65000"/>
              <a:buFont typeface="Wingdings" charset="0"/>
              <a:buChar char="v"/>
              <a:defRPr/>
            </a:pPr>
            <a:r>
              <a:rPr lang="en-US">
                <a:latin typeface="Gill Sans MT" charset="0"/>
              </a:rPr>
              <a:t>learn public IP address (138.76.29.7)</a:t>
            </a:r>
          </a:p>
          <a:p>
            <a:pPr lvl="1">
              <a:spcBef>
                <a:spcPct val="0"/>
              </a:spcBef>
              <a:buSzPct val="65000"/>
              <a:buFont typeface="Wingdings" charset="0"/>
              <a:buChar char="v"/>
              <a:defRPr/>
            </a:pPr>
            <a:r>
              <a:rPr lang="en-US">
                <a:latin typeface="Gill Sans MT" charset="0"/>
              </a:rPr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  <a:defRPr/>
            </a:pPr>
            <a:endParaRPr lang="en-US">
              <a:latin typeface="Gill Sans MT" charset="0"/>
            </a:endParaRPr>
          </a:p>
          <a:p>
            <a:pPr lvl="1">
              <a:spcBef>
                <a:spcPct val="0"/>
              </a:spcBef>
              <a:buFont typeface="Wingdings" charset="0"/>
              <a:buNone/>
              <a:defRPr/>
            </a:pPr>
            <a:r>
              <a:rPr lang="en-US">
                <a:latin typeface="Gill Sans MT" charset="0"/>
              </a:rPr>
              <a:t>i.e., automate static NAT port map configuration</a:t>
            </a:r>
          </a:p>
        </p:txBody>
      </p:sp>
      <p:grpSp>
        <p:nvGrpSpPr>
          <p:cNvPr id="81925" name="Group 158"/>
          <p:cNvGrpSpPr>
            <a:grpSpLocks/>
          </p:cNvGrpSpPr>
          <p:nvPr/>
        </p:nvGrpSpPr>
        <p:grpSpPr bwMode="auto">
          <a:xfrm>
            <a:off x="6345238" y="1997075"/>
            <a:ext cx="2479675" cy="2676525"/>
            <a:chOff x="3997" y="1258"/>
            <a:chExt cx="1562" cy="1686"/>
          </a:xfrm>
        </p:grpSpPr>
        <p:sp>
          <p:nvSpPr>
            <p:cNvPr id="81963" name="Freeform 96"/>
            <p:cNvSpPr>
              <a:spLocks/>
            </p:cNvSpPr>
            <p:nvPr/>
          </p:nvSpPr>
          <p:spPr bwMode="auto">
            <a:xfrm>
              <a:off x="4482" y="1377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Line 99"/>
            <p:cNvSpPr>
              <a:spLocks noChangeShapeType="1"/>
            </p:cNvSpPr>
            <p:nvPr/>
          </p:nvSpPr>
          <p:spPr bwMode="auto">
            <a:xfrm flipV="1">
              <a:off x="5061" y="2594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476" name="Text Box 100"/>
            <p:cNvSpPr txBox="1">
              <a:spLocks noChangeArrowheads="1"/>
            </p:cNvSpPr>
            <p:nvPr/>
          </p:nvSpPr>
          <p:spPr bwMode="auto">
            <a:xfrm>
              <a:off x="4980" y="1258"/>
              <a:ext cx="5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10.0.0.1</a:t>
              </a:r>
            </a:p>
          </p:txBody>
        </p:sp>
        <p:sp>
          <p:nvSpPr>
            <p:cNvPr id="62477" name="Text Box 104"/>
            <p:cNvSpPr txBox="1">
              <a:spLocks noChangeArrowheads="1"/>
            </p:cNvSpPr>
            <p:nvPr/>
          </p:nvSpPr>
          <p:spPr bwMode="auto">
            <a:xfrm>
              <a:off x="4166" y="2237"/>
              <a:ext cx="492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NAT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router</a:t>
              </a:r>
            </a:p>
          </p:txBody>
        </p:sp>
        <p:sp>
          <p:nvSpPr>
            <p:cNvPr id="62478" name="Line 106"/>
            <p:cNvSpPr>
              <a:spLocks noChangeShapeType="1"/>
            </p:cNvSpPr>
            <p:nvPr/>
          </p:nvSpPr>
          <p:spPr bwMode="auto">
            <a:xfrm>
              <a:off x="3997" y="2156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1968" name="Group 109"/>
            <p:cNvGrpSpPr>
              <a:grpSpLocks/>
            </p:cNvGrpSpPr>
            <p:nvPr/>
          </p:nvGrpSpPr>
          <p:grpSpPr bwMode="auto">
            <a:xfrm>
              <a:off x="4193" y="2018"/>
              <a:ext cx="370" cy="204"/>
              <a:chOff x="4396" y="1245"/>
              <a:chExt cx="672" cy="248"/>
            </a:xfrm>
          </p:grpSpPr>
          <p:sp>
            <p:nvSpPr>
              <p:cNvPr id="8197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8197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8198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81981" name="Group 11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1984" name="Freeform 1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85" name="Freeform 1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526" name="Line 116"/>
              <p:cNvSpPr>
                <a:spLocks noChangeShapeType="1"/>
              </p:cNvSpPr>
              <p:nvPr/>
            </p:nvSpPr>
            <p:spPr bwMode="auto">
              <a:xfrm>
                <a:off x="4400" y="1322"/>
                <a:ext cx="0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527" name="Line 11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81969" name="Group 118"/>
            <p:cNvGrpSpPr>
              <a:grpSpLocks/>
            </p:cNvGrpSpPr>
            <p:nvPr/>
          </p:nvGrpSpPr>
          <p:grpSpPr bwMode="auto">
            <a:xfrm flipH="1">
              <a:off x="5108" y="1993"/>
              <a:ext cx="404" cy="352"/>
              <a:chOff x="-44" y="1473"/>
              <a:chExt cx="981" cy="1105"/>
            </a:xfrm>
          </p:grpSpPr>
          <p:pic>
            <p:nvPicPr>
              <p:cNvPr id="81976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77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1970" name="Group 121"/>
            <p:cNvGrpSpPr>
              <a:grpSpLocks/>
            </p:cNvGrpSpPr>
            <p:nvPr/>
          </p:nvGrpSpPr>
          <p:grpSpPr bwMode="auto">
            <a:xfrm flipH="1">
              <a:off x="5092" y="2474"/>
              <a:ext cx="404" cy="352"/>
              <a:chOff x="-44" y="1473"/>
              <a:chExt cx="981" cy="1105"/>
            </a:xfrm>
          </p:grpSpPr>
          <p:pic>
            <p:nvPicPr>
              <p:cNvPr id="81974" name="Picture 12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75" name="Freeform 12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2502" name="Oval 150"/>
            <p:cNvSpPr>
              <a:spLocks noChangeArrowheads="1"/>
            </p:cNvSpPr>
            <p:nvPr/>
          </p:nvSpPr>
          <p:spPr bwMode="auto">
            <a:xfrm>
              <a:off x="5299" y="1852"/>
              <a:ext cx="7" cy="1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72" name="Freeform 92"/>
            <p:cNvSpPr>
              <a:spLocks/>
            </p:cNvSpPr>
            <p:nvPr/>
          </p:nvSpPr>
          <p:spPr bwMode="auto">
            <a:xfrm>
              <a:off x="4564" y="1425"/>
              <a:ext cx="735" cy="680"/>
            </a:xfrm>
            <a:custGeom>
              <a:avLst/>
              <a:gdLst>
                <a:gd name="T0" fmla="*/ 0 w 735"/>
                <a:gd name="T1" fmla="*/ 462 h 742"/>
                <a:gd name="T2" fmla="*/ 398 w 735"/>
                <a:gd name="T3" fmla="*/ 433 h 742"/>
                <a:gd name="T4" fmla="*/ 416 w 735"/>
                <a:gd name="T5" fmla="*/ 181 h 742"/>
                <a:gd name="T6" fmla="*/ 452 w 735"/>
                <a:gd name="T7" fmla="*/ 27 h 742"/>
                <a:gd name="T8" fmla="*/ 735 w 735"/>
                <a:gd name="T9" fmla="*/ 21 h 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5" h="742">
                  <a:moveTo>
                    <a:pt x="0" y="715"/>
                  </a:moveTo>
                  <a:cubicBezTo>
                    <a:pt x="66" y="708"/>
                    <a:pt x="329" y="742"/>
                    <a:pt x="398" y="670"/>
                  </a:cubicBezTo>
                  <a:cubicBezTo>
                    <a:pt x="467" y="598"/>
                    <a:pt x="407" y="386"/>
                    <a:pt x="416" y="281"/>
                  </a:cubicBezTo>
                  <a:cubicBezTo>
                    <a:pt x="425" y="176"/>
                    <a:pt x="399" y="82"/>
                    <a:pt x="452" y="41"/>
                  </a:cubicBezTo>
                  <a:cubicBezTo>
                    <a:pt x="505" y="0"/>
                    <a:pt x="676" y="34"/>
                    <a:pt x="735" y="32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85" name="Text Box 93"/>
            <p:cNvSpPr txBox="1">
              <a:spLocks noChangeArrowheads="1"/>
            </p:cNvSpPr>
            <p:nvPr/>
          </p:nvSpPr>
          <p:spPr bwMode="auto">
            <a:xfrm>
              <a:off x="4612" y="1569"/>
              <a:ext cx="3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IGD</a:t>
              </a:r>
            </a:p>
          </p:txBody>
        </p:sp>
      </p:grpSp>
      <p:pic>
        <p:nvPicPr>
          <p:cNvPr id="81926" name="Picture 9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795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1929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81931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33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1936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5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11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1938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3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4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13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1941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1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2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1942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43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0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18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45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6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48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4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5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27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8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7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609794F-2C6D-A849-AACB-A56FEAF26165}" type="slidenum">
              <a:rPr lang="en-US" smtClean="0">
                <a:latin typeface="Tahoma" charset="0"/>
              </a:rPr>
              <a:pPr>
                <a:defRPr/>
              </a:pPr>
              <a:t>64</a:t>
            </a:fld>
            <a:endParaRPr lang="en-US" smtClean="0">
              <a:latin typeface="Tahoma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NAT traversal problem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pPr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solution 3:</a:t>
            </a:r>
            <a:r>
              <a:rPr lang="en-US" sz="2400">
                <a:latin typeface="Gill Sans MT" charset="0"/>
                <a:cs typeface="+mn-cs"/>
              </a:rPr>
              <a:t> relaying (used in Skype)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NATed client establishes connection to relay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external client connects to relay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relay bridges packets between to connections</a:t>
            </a:r>
          </a:p>
          <a:p>
            <a:pPr>
              <a:buFont typeface="Wingdings" charset="0"/>
              <a:buNone/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63494" name="Text Box 16"/>
          <p:cNvSpPr txBox="1">
            <a:spLocks noChangeArrowheads="1"/>
          </p:cNvSpPr>
          <p:nvPr/>
        </p:nvSpPr>
        <p:spPr bwMode="auto">
          <a:xfrm>
            <a:off x="4879975" y="5095875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cs typeface="+mn-cs"/>
              </a:rPr>
              <a:t>138.76.29.7</a:t>
            </a:r>
          </a:p>
        </p:txBody>
      </p:sp>
      <p:sp>
        <p:nvSpPr>
          <p:cNvPr id="63495" name="Text Box 42"/>
          <p:cNvSpPr txBox="1">
            <a:spLocks noChangeArrowheads="1"/>
          </p:cNvSpPr>
          <p:nvPr/>
        </p:nvSpPr>
        <p:spPr bwMode="auto">
          <a:xfrm>
            <a:off x="260350" y="471805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client</a:t>
            </a:r>
          </a:p>
        </p:txBody>
      </p:sp>
      <p:sp>
        <p:nvSpPr>
          <p:cNvPr id="63496" name="Line 14"/>
          <p:cNvSpPr>
            <a:spLocks noChangeShapeType="1"/>
          </p:cNvSpPr>
          <p:nvPr/>
        </p:nvSpPr>
        <p:spPr bwMode="auto">
          <a:xfrm flipH="1">
            <a:off x="6102350" y="503237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82952" name="Picture 46" descr="kw_skype_re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57" descr="kw_skyp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962400"/>
            <a:ext cx="736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2147483647 w 1597"/>
              <a:gd name="T1" fmla="*/ 2147483647 h 655"/>
              <a:gd name="T2" fmla="*/ 2147483647 w 1597"/>
              <a:gd name="T3" fmla="*/ 2147483647 h 655"/>
              <a:gd name="T4" fmla="*/ 2147483647 w 1597"/>
              <a:gd name="T5" fmla="*/ 2147483647 h 655"/>
              <a:gd name="T6" fmla="*/ 2147483647 w 1597"/>
              <a:gd name="T7" fmla="*/ 2147483647 h 655"/>
              <a:gd name="T8" fmla="*/ 0 w 1597"/>
              <a:gd name="T9" fmla="*/ 2147483647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867150"/>
            <a:ext cx="19462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  <a:latin typeface="Gill Sans MT" charset="0"/>
                <a:cs typeface="+mn-cs"/>
              </a:rPr>
              <a:t>1.</a:t>
            </a:r>
            <a:r>
              <a:rPr lang="en-US" smtClean="0">
                <a:latin typeface="Gill Sans MT" charset="0"/>
                <a:cs typeface="+mn-cs"/>
              </a:rPr>
              <a:t> connection to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  <a:cs typeface="+mn-cs"/>
              </a:rPr>
              <a:t>relay initiated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  <a:cs typeface="+mn-cs"/>
              </a:rPr>
              <a:t>by NATed host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914400" y="3603625"/>
            <a:ext cx="19462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  <a:latin typeface="Gill Sans MT" charset="0"/>
                <a:cs typeface="+mn-cs"/>
              </a:rPr>
              <a:t>2.</a:t>
            </a:r>
            <a:r>
              <a:rPr lang="en-US" smtClean="0">
                <a:latin typeface="Gill Sans MT" charset="0"/>
                <a:cs typeface="+mn-cs"/>
              </a:rPr>
              <a:t> connection to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  <a:cs typeface="+mn-cs"/>
              </a:rPr>
              <a:t>relay initiated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  <a:cs typeface="+mn-cs"/>
              </a:rPr>
              <a:t>by client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84638"/>
            <a:ext cx="2798762" cy="511175"/>
          </a:xfrm>
          <a:custGeom>
            <a:avLst/>
            <a:gdLst>
              <a:gd name="T0" fmla="*/ 0 w 1763"/>
              <a:gd name="T1" fmla="*/ 2147483647 h 322"/>
              <a:gd name="T2" fmla="*/ 2147483647 w 1763"/>
              <a:gd name="T3" fmla="*/ 2147483647 h 322"/>
              <a:gd name="T4" fmla="*/ 2147483647 w 1763"/>
              <a:gd name="T5" fmla="*/ 2147483647 h 322"/>
              <a:gd name="T6" fmla="*/ 2147483647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2147483647 h 265"/>
              <a:gd name="T2" fmla="*/ 2147483647 w 227"/>
              <a:gd name="T3" fmla="*/ 2147483647 h 265"/>
              <a:gd name="T4" fmla="*/ 2147483647 w 227"/>
              <a:gd name="T5" fmla="*/ 2147483647 h 2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186113" y="4584700"/>
            <a:ext cx="194627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  <a:latin typeface="Gill Sans MT" charset="0"/>
                <a:cs typeface="+mn-cs"/>
              </a:rPr>
              <a:t>3.</a:t>
            </a:r>
            <a:r>
              <a:rPr lang="en-US" smtClean="0">
                <a:latin typeface="Gill Sans MT" charset="0"/>
                <a:cs typeface="+mn-cs"/>
              </a:rPr>
              <a:t> relaying 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  <a:cs typeface="+mn-cs"/>
              </a:rPr>
              <a:t>established</a:t>
            </a:r>
          </a:p>
        </p:txBody>
      </p:sp>
      <p:pic>
        <p:nvPicPr>
          <p:cNvPr id="82960" name="Picture 9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795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61" name="Group 157"/>
          <p:cNvGrpSpPr>
            <a:grpSpLocks/>
          </p:cNvGrpSpPr>
          <p:nvPr/>
        </p:nvGrpSpPr>
        <p:grpSpPr bwMode="auto">
          <a:xfrm>
            <a:off x="5921375" y="3781425"/>
            <a:ext cx="2711450" cy="2565400"/>
            <a:chOff x="3948" y="731"/>
            <a:chExt cx="1708" cy="1616"/>
          </a:xfrm>
        </p:grpSpPr>
        <p:sp>
          <p:nvSpPr>
            <p:cNvPr id="82998" name="Freeform 95"/>
            <p:cNvSpPr>
              <a:spLocks/>
            </p:cNvSpPr>
            <p:nvPr/>
          </p:nvSpPr>
          <p:spPr bwMode="auto">
            <a:xfrm>
              <a:off x="4433" y="874"/>
              <a:ext cx="1056" cy="1473"/>
            </a:xfrm>
            <a:custGeom>
              <a:avLst/>
              <a:gdLst>
                <a:gd name="T0" fmla="*/ 109 w 1056"/>
                <a:gd name="T1" fmla="*/ 582 h 1473"/>
                <a:gd name="T2" fmla="*/ 598 w 1056"/>
                <a:gd name="T3" fmla="*/ 553 h 1473"/>
                <a:gd name="T4" fmla="*/ 533 w 1056"/>
                <a:gd name="T5" fmla="*/ 520 h 1473"/>
                <a:gd name="T6" fmla="*/ 566 w 1056"/>
                <a:gd name="T7" fmla="*/ 75 h 1473"/>
                <a:gd name="T8" fmla="*/ 835 w 1056"/>
                <a:gd name="T9" fmla="*/ 67 h 1473"/>
                <a:gd name="T10" fmla="*/ 1025 w 1056"/>
                <a:gd name="T11" fmla="*/ 152 h 1473"/>
                <a:gd name="T12" fmla="*/ 987 w 1056"/>
                <a:gd name="T13" fmla="*/ 485 h 1473"/>
                <a:gd name="T14" fmla="*/ 1005 w 1056"/>
                <a:gd name="T15" fmla="*/ 781 h 1473"/>
                <a:gd name="T16" fmla="*/ 987 w 1056"/>
                <a:gd name="T17" fmla="*/ 1357 h 1473"/>
                <a:gd name="T18" fmla="*/ 592 w 1056"/>
                <a:gd name="T19" fmla="*/ 1384 h 1473"/>
                <a:gd name="T20" fmla="*/ 473 w 1056"/>
                <a:gd name="T21" fmla="*/ 825 h 1473"/>
                <a:gd name="T22" fmla="*/ 61 w 1056"/>
                <a:gd name="T23" fmla="*/ 744 h 1473"/>
                <a:gd name="T24" fmla="*/ 109 w 1056"/>
                <a:gd name="T25" fmla="*/ 582 h 14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6" h="1473">
                  <a:moveTo>
                    <a:pt x="109" y="582"/>
                  </a:moveTo>
                  <a:cubicBezTo>
                    <a:pt x="199" y="550"/>
                    <a:pt x="527" y="563"/>
                    <a:pt x="598" y="553"/>
                  </a:cubicBezTo>
                  <a:cubicBezTo>
                    <a:pt x="669" y="543"/>
                    <a:pt x="538" y="600"/>
                    <a:pt x="533" y="520"/>
                  </a:cubicBezTo>
                  <a:cubicBezTo>
                    <a:pt x="527" y="440"/>
                    <a:pt x="516" y="150"/>
                    <a:pt x="566" y="75"/>
                  </a:cubicBezTo>
                  <a:cubicBezTo>
                    <a:pt x="616" y="0"/>
                    <a:pt x="759" y="54"/>
                    <a:pt x="835" y="67"/>
                  </a:cubicBezTo>
                  <a:cubicBezTo>
                    <a:pt x="911" y="80"/>
                    <a:pt x="1000" y="82"/>
                    <a:pt x="1025" y="152"/>
                  </a:cubicBezTo>
                  <a:cubicBezTo>
                    <a:pt x="1050" y="222"/>
                    <a:pt x="990" y="380"/>
                    <a:pt x="987" y="485"/>
                  </a:cubicBezTo>
                  <a:cubicBezTo>
                    <a:pt x="984" y="590"/>
                    <a:pt x="1005" y="636"/>
                    <a:pt x="1005" y="781"/>
                  </a:cubicBezTo>
                  <a:cubicBezTo>
                    <a:pt x="1005" y="926"/>
                    <a:pt x="1056" y="1257"/>
                    <a:pt x="987" y="1357"/>
                  </a:cubicBezTo>
                  <a:cubicBezTo>
                    <a:pt x="918" y="1457"/>
                    <a:pt x="678" y="1473"/>
                    <a:pt x="592" y="1384"/>
                  </a:cubicBezTo>
                  <a:cubicBezTo>
                    <a:pt x="506" y="1295"/>
                    <a:pt x="562" y="932"/>
                    <a:pt x="473" y="825"/>
                  </a:cubicBezTo>
                  <a:cubicBezTo>
                    <a:pt x="384" y="718"/>
                    <a:pt x="122" y="784"/>
                    <a:pt x="61" y="744"/>
                  </a:cubicBezTo>
                  <a:cubicBezTo>
                    <a:pt x="0" y="704"/>
                    <a:pt x="26" y="616"/>
                    <a:pt x="109" y="58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4" name="Line 96"/>
            <p:cNvSpPr>
              <a:spLocks noChangeShapeType="1"/>
            </p:cNvSpPr>
            <p:nvPr/>
          </p:nvSpPr>
          <p:spPr bwMode="auto">
            <a:xfrm flipH="1">
              <a:off x="5005" y="1003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545" name="Line 97"/>
            <p:cNvSpPr>
              <a:spLocks noChangeShapeType="1"/>
            </p:cNvSpPr>
            <p:nvPr/>
          </p:nvSpPr>
          <p:spPr bwMode="auto">
            <a:xfrm>
              <a:off x="5008" y="1000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546" name="Line 98"/>
            <p:cNvSpPr>
              <a:spLocks noChangeShapeType="1"/>
            </p:cNvSpPr>
            <p:nvPr/>
          </p:nvSpPr>
          <p:spPr bwMode="auto">
            <a:xfrm flipV="1">
              <a:off x="5012" y="1948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547" name="Text Box 100"/>
            <p:cNvSpPr txBox="1">
              <a:spLocks noChangeArrowheads="1"/>
            </p:cNvSpPr>
            <p:nvPr/>
          </p:nvSpPr>
          <p:spPr bwMode="auto">
            <a:xfrm>
              <a:off x="4117" y="1591"/>
              <a:ext cx="492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NAT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router</a:t>
              </a:r>
            </a:p>
          </p:txBody>
        </p:sp>
        <p:sp>
          <p:nvSpPr>
            <p:cNvPr id="63548" name="Line 101"/>
            <p:cNvSpPr>
              <a:spLocks noChangeShapeType="1"/>
            </p:cNvSpPr>
            <p:nvPr/>
          </p:nvSpPr>
          <p:spPr bwMode="auto">
            <a:xfrm>
              <a:off x="3948" y="1510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3004" name="Group 102"/>
            <p:cNvGrpSpPr>
              <a:grpSpLocks/>
            </p:cNvGrpSpPr>
            <p:nvPr/>
          </p:nvGrpSpPr>
          <p:grpSpPr bwMode="auto">
            <a:xfrm>
              <a:off x="4144" y="1372"/>
              <a:ext cx="370" cy="204"/>
              <a:chOff x="4396" y="1245"/>
              <a:chExt cx="672" cy="248"/>
            </a:xfrm>
          </p:grpSpPr>
          <p:sp>
            <p:nvSpPr>
              <p:cNvPr id="8301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sp>
            <p:nvSpPr>
              <p:cNvPr id="8301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8301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cs typeface="Arial" charset="0"/>
                </a:endParaRPr>
              </a:p>
            </p:txBody>
          </p:sp>
          <p:grpSp>
            <p:nvGrpSpPr>
              <p:cNvPr id="83020" name="Group 10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3023" name="Freeform 10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24" name="Freeform 10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66" name="Line 109"/>
              <p:cNvSpPr>
                <a:spLocks noChangeShapeType="1"/>
              </p:cNvSpPr>
              <p:nvPr/>
            </p:nvSpPr>
            <p:spPr bwMode="auto">
              <a:xfrm>
                <a:off x="4400" y="1322"/>
                <a:ext cx="0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567" name="Line 110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83005" name="Group 111"/>
            <p:cNvGrpSpPr>
              <a:grpSpLocks/>
            </p:cNvGrpSpPr>
            <p:nvPr/>
          </p:nvGrpSpPr>
          <p:grpSpPr bwMode="auto">
            <a:xfrm flipH="1">
              <a:off x="5059" y="1347"/>
              <a:ext cx="404" cy="352"/>
              <a:chOff x="-44" y="1473"/>
              <a:chExt cx="981" cy="1105"/>
            </a:xfrm>
          </p:grpSpPr>
          <p:pic>
            <p:nvPicPr>
              <p:cNvPr id="83015" name="Picture 11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016" name="Freeform 11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3006" name="Group 114"/>
            <p:cNvGrpSpPr>
              <a:grpSpLocks/>
            </p:cNvGrpSpPr>
            <p:nvPr/>
          </p:nvGrpSpPr>
          <p:grpSpPr bwMode="auto">
            <a:xfrm flipH="1">
              <a:off x="5043" y="1828"/>
              <a:ext cx="404" cy="352"/>
              <a:chOff x="-44" y="1473"/>
              <a:chExt cx="981" cy="1105"/>
            </a:xfrm>
          </p:grpSpPr>
          <p:pic>
            <p:nvPicPr>
              <p:cNvPr id="83013" name="Picture 11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014" name="Freeform 11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3552" name="Line 117"/>
            <p:cNvSpPr>
              <a:spLocks noChangeShapeType="1"/>
            </p:cNvSpPr>
            <p:nvPr/>
          </p:nvSpPr>
          <p:spPr bwMode="auto">
            <a:xfrm>
              <a:off x="4510" y="1489"/>
              <a:ext cx="5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3008" name="Group 153"/>
            <p:cNvGrpSpPr>
              <a:grpSpLocks/>
            </p:cNvGrpSpPr>
            <p:nvPr/>
          </p:nvGrpSpPr>
          <p:grpSpPr bwMode="auto">
            <a:xfrm flipH="1">
              <a:off x="5043" y="952"/>
              <a:ext cx="404" cy="352"/>
              <a:chOff x="-44" y="1473"/>
              <a:chExt cx="981" cy="1105"/>
            </a:xfrm>
          </p:grpSpPr>
          <p:pic>
            <p:nvPicPr>
              <p:cNvPr id="83011" name="Picture 15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012" name="Freeform 15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83009" name="Picture 156" descr="skype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869"/>
              <a:ext cx="51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55" name="Text Box 99"/>
            <p:cNvSpPr txBox="1">
              <a:spLocks noChangeArrowheads="1"/>
            </p:cNvSpPr>
            <p:nvPr/>
          </p:nvSpPr>
          <p:spPr bwMode="auto">
            <a:xfrm>
              <a:off x="5077" y="731"/>
              <a:ext cx="5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10.0.0.1</a:t>
              </a:r>
            </a:p>
          </p:txBody>
        </p:sp>
      </p:grpSp>
      <p:grpSp>
        <p:nvGrpSpPr>
          <p:cNvPr id="82962" name="Group 158"/>
          <p:cNvGrpSpPr>
            <a:grpSpLocks/>
          </p:cNvGrpSpPr>
          <p:nvPr/>
        </p:nvGrpSpPr>
        <p:grpSpPr bwMode="auto">
          <a:xfrm>
            <a:off x="3178175" y="3476625"/>
            <a:ext cx="388938" cy="569913"/>
            <a:chOff x="4140" y="429"/>
            <a:chExt cx="1425" cy="2396"/>
          </a:xfrm>
        </p:grpSpPr>
        <p:sp>
          <p:nvSpPr>
            <p:cNvPr id="82966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68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2971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541" name="AutoShape 165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542" name="AutoShape 166"/>
              <p:cNvSpPr>
                <a:spLocks noChangeArrowheads="1"/>
              </p:cNvSpPr>
              <p:nvPr/>
            </p:nvSpPr>
            <p:spPr bwMode="auto">
              <a:xfrm>
                <a:off x="631" y="2588"/>
                <a:ext cx="697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3517" name="Rectangle 167"/>
            <p:cNvSpPr>
              <a:spLocks noChangeArrowheads="1"/>
            </p:cNvSpPr>
            <p:nvPr/>
          </p:nvSpPr>
          <p:spPr bwMode="auto">
            <a:xfrm>
              <a:off x="4221" y="1016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2973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539" name="AutoShape 169"/>
              <p:cNvSpPr>
                <a:spLocks noChangeArrowheads="1"/>
              </p:cNvSpPr>
              <p:nvPr/>
            </p:nvSpPr>
            <p:spPr bwMode="auto">
              <a:xfrm>
                <a:off x="611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540" name="AutoShape 170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7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3519" name="Rectangle 171"/>
            <p:cNvSpPr>
              <a:spLocks noChangeArrowheads="1"/>
            </p:cNvSpPr>
            <p:nvPr/>
          </p:nvSpPr>
          <p:spPr bwMode="auto">
            <a:xfrm>
              <a:off x="4216" y="1357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520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2976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537" name="AutoShape 174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538" name="AutoShape 175"/>
              <p:cNvSpPr>
                <a:spLocks noChangeArrowheads="1"/>
              </p:cNvSpPr>
              <p:nvPr/>
            </p:nvSpPr>
            <p:spPr bwMode="auto">
              <a:xfrm>
                <a:off x="626" y="2590"/>
                <a:ext cx="69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2977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78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3535" name="AutoShape 178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536" name="AutoShape 179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3524" name="Rectangle 180"/>
            <p:cNvSpPr>
              <a:spLocks noChangeArrowheads="1"/>
            </p:cNvSpPr>
            <p:nvPr/>
          </p:nvSpPr>
          <p:spPr bwMode="auto">
            <a:xfrm>
              <a:off x="5251" y="429"/>
              <a:ext cx="70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80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1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Oval 183"/>
            <p:cNvSpPr>
              <a:spLocks noChangeArrowheads="1"/>
            </p:cNvSpPr>
            <p:nvPr/>
          </p:nvSpPr>
          <p:spPr bwMode="auto">
            <a:xfrm>
              <a:off x="5518" y="2611"/>
              <a:ext cx="47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83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9" name="AutoShape 185"/>
            <p:cNvSpPr>
              <a:spLocks noChangeArrowheads="1"/>
            </p:cNvSpPr>
            <p:nvPr/>
          </p:nvSpPr>
          <p:spPr bwMode="auto">
            <a:xfrm>
              <a:off x="4140" y="2678"/>
              <a:ext cx="1198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530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531" name="Oval 187"/>
            <p:cNvSpPr>
              <a:spLocks noChangeArrowheads="1"/>
            </p:cNvSpPr>
            <p:nvPr/>
          </p:nvSpPr>
          <p:spPr bwMode="auto">
            <a:xfrm>
              <a:off x="4309" y="2385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532" name="Oval 188"/>
            <p:cNvSpPr>
              <a:spLocks noChangeArrowheads="1"/>
            </p:cNvSpPr>
            <p:nvPr/>
          </p:nvSpPr>
          <p:spPr bwMode="auto">
            <a:xfrm>
              <a:off x="4483" y="2385"/>
              <a:ext cx="163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533" name="Oval 189"/>
            <p:cNvSpPr>
              <a:spLocks noChangeArrowheads="1"/>
            </p:cNvSpPr>
            <p:nvPr/>
          </p:nvSpPr>
          <p:spPr bwMode="auto">
            <a:xfrm>
              <a:off x="4663" y="2378"/>
              <a:ext cx="157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534" name="Rectangle 190"/>
            <p:cNvSpPr>
              <a:spLocks noChangeArrowheads="1"/>
            </p:cNvSpPr>
            <p:nvPr/>
          </p:nvSpPr>
          <p:spPr bwMode="auto">
            <a:xfrm>
              <a:off x="5065" y="1837"/>
              <a:ext cx="81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2963" name="Group 191"/>
          <p:cNvGrpSpPr>
            <a:grpSpLocks/>
          </p:cNvGrpSpPr>
          <p:nvPr/>
        </p:nvGrpSpPr>
        <p:grpSpPr bwMode="auto">
          <a:xfrm>
            <a:off x="309563" y="4146550"/>
            <a:ext cx="631825" cy="671513"/>
            <a:chOff x="-44" y="1473"/>
            <a:chExt cx="981" cy="1105"/>
          </a:xfrm>
        </p:grpSpPr>
        <p:pic>
          <p:nvPicPr>
            <p:cNvPr id="82964" name="Picture 19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5" name="Freeform 19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3EBDB358-E2E1-9A49-9A8B-E4262A095449}" type="slidenum">
              <a:rPr lang="en-US" smtClean="0">
                <a:latin typeface="Tahoma" charset="0"/>
              </a:rPr>
              <a:pPr>
                <a:defRPr/>
              </a:pPr>
              <a:t>65</a:t>
            </a:fld>
            <a:endParaRPr lang="en-US" smtClean="0">
              <a:latin typeface="Tahoma" charset="0"/>
            </a:endParaRPr>
          </a:p>
        </p:txBody>
      </p:sp>
      <p:pic>
        <p:nvPicPr>
          <p:cNvPr id="8397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4.1 introduction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4.2 virtual circuit and datagram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4.3 what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 inside a router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4.4 IP: Internet Protocol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datagram format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IPv4 addressing</a:t>
            </a:r>
          </a:p>
          <a:p>
            <a:pPr lvl="1">
              <a:defRPr/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ICMP</a:t>
            </a:r>
          </a:p>
          <a:p>
            <a:pPr lvl="1">
              <a:defRPr/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IPv6</a:t>
            </a:r>
          </a:p>
        </p:txBody>
      </p:sp>
      <p:sp>
        <p:nvSpPr>
          <p:cNvPr id="6451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4.5 routing algorithms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link state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distance vector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4.6 routing in the Internet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RIP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OSPF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4.7 broadcast and multicast routing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8397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553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D2026986-1B32-0E4B-B415-C83E28D8CB04}" type="slidenum">
              <a:rPr lang="en-US" smtClean="0">
                <a:latin typeface="Tahoma" charset="0"/>
              </a:rPr>
              <a:pPr>
                <a:defRPr/>
              </a:pPr>
              <a:t>66</a:t>
            </a:fld>
            <a:endParaRPr lang="en-US" smtClean="0">
              <a:latin typeface="Tahoma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ICMP: internet control message protocol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used by hosts &amp; routers to communicate network-level information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error reporting: unreachable host, network, port, protocol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echo request/reply (used by ping)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network-layer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>
                <a:latin typeface="Gill Sans MT" charset="0"/>
                <a:cs typeface="+mn-cs"/>
              </a:rPr>
              <a:t>above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>
                <a:latin typeface="Gill Sans MT" charset="0"/>
                <a:cs typeface="+mn-cs"/>
              </a:rPr>
              <a:t> IP: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ICMP msgs carried in IP datagrams</a:t>
            </a:r>
          </a:p>
          <a:p>
            <a:pPr>
              <a:defRPr/>
            </a:pPr>
            <a:r>
              <a:rPr lang="en-US" sz="2400">
                <a:solidFill>
                  <a:srgbClr val="000099"/>
                </a:solidFill>
                <a:latin typeface="Gill Sans MT" charset="0"/>
                <a:cs typeface="+mn-cs"/>
              </a:rPr>
              <a:t>ICMP message:</a:t>
            </a:r>
            <a:r>
              <a:rPr lang="en-US" sz="2400">
                <a:latin typeface="Gill Sans MT" charset="0"/>
                <a:cs typeface="+mn-cs"/>
              </a:rPr>
              <a:t> type, code plus first 8 bytes of IP datagram causing error</a:t>
            </a:r>
          </a:p>
        </p:txBody>
      </p:sp>
      <p:sp>
        <p:nvSpPr>
          <p:cNvPr id="65542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u="sng" smtClean="0">
                <a:cs typeface="+mn-cs"/>
              </a:rPr>
              <a:t>Type</a:t>
            </a:r>
            <a:r>
              <a:rPr lang="en-US" smtClean="0">
                <a:cs typeface="+mn-cs"/>
              </a:rPr>
              <a:t>  </a:t>
            </a:r>
            <a:r>
              <a:rPr lang="en-US" u="sng" smtClean="0">
                <a:cs typeface="+mn-cs"/>
              </a:rPr>
              <a:t>Code</a:t>
            </a:r>
            <a:r>
              <a:rPr lang="en-US" smtClean="0">
                <a:cs typeface="+mn-cs"/>
              </a:rPr>
              <a:t>  </a:t>
            </a:r>
            <a:r>
              <a:rPr lang="en-US" u="sng" smtClean="0">
                <a:cs typeface="+mn-cs"/>
              </a:rPr>
              <a:t>description</a:t>
            </a:r>
            <a:endParaRPr lang="en-US" smtClean="0">
              <a:cs typeface="+mn-cs"/>
            </a:endParaRPr>
          </a:p>
          <a:p>
            <a:pPr>
              <a:defRPr/>
            </a:pPr>
            <a:r>
              <a:rPr lang="en-US" smtClean="0">
                <a:cs typeface="+mn-cs"/>
              </a:rPr>
              <a:t>0        0         echo reply (ping)</a:t>
            </a:r>
          </a:p>
          <a:p>
            <a:pPr>
              <a:defRPr/>
            </a:pPr>
            <a:r>
              <a:rPr lang="en-US" smtClean="0">
                <a:cs typeface="+mn-cs"/>
              </a:rPr>
              <a:t>3        0         dest. network unreachable</a:t>
            </a:r>
          </a:p>
          <a:p>
            <a:pPr>
              <a:defRPr/>
            </a:pPr>
            <a:r>
              <a:rPr lang="en-US" smtClean="0">
                <a:cs typeface="+mn-cs"/>
              </a:rPr>
              <a:t>3        1         dest host unreachable</a:t>
            </a:r>
          </a:p>
          <a:p>
            <a:pPr>
              <a:defRPr/>
            </a:pPr>
            <a:r>
              <a:rPr lang="en-US" smtClean="0">
                <a:cs typeface="+mn-cs"/>
              </a:rPr>
              <a:t>3        2         dest protocol unreachable</a:t>
            </a:r>
          </a:p>
          <a:p>
            <a:pPr>
              <a:defRPr/>
            </a:pPr>
            <a:r>
              <a:rPr lang="en-US" smtClean="0">
                <a:cs typeface="+mn-cs"/>
              </a:rPr>
              <a:t>3        3         dest port unreachable</a:t>
            </a:r>
          </a:p>
          <a:p>
            <a:pPr>
              <a:defRPr/>
            </a:pPr>
            <a:r>
              <a:rPr lang="en-US" smtClean="0">
                <a:cs typeface="+mn-cs"/>
              </a:rPr>
              <a:t>3        6         dest network unknown</a:t>
            </a:r>
          </a:p>
          <a:p>
            <a:pPr>
              <a:defRPr/>
            </a:pPr>
            <a:r>
              <a:rPr lang="en-US" smtClean="0">
                <a:cs typeface="+mn-cs"/>
              </a:rPr>
              <a:t>3        7         dest host unknown</a:t>
            </a:r>
          </a:p>
          <a:p>
            <a:pPr>
              <a:defRPr/>
            </a:pPr>
            <a:r>
              <a:rPr lang="en-US" smtClean="0">
                <a:cs typeface="+mn-cs"/>
              </a:rPr>
              <a:t>4        0         source quench (congestion</a:t>
            </a:r>
          </a:p>
          <a:p>
            <a:pPr>
              <a:defRPr/>
            </a:pPr>
            <a:r>
              <a:rPr lang="en-US" smtClean="0">
                <a:cs typeface="+mn-cs"/>
              </a:rPr>
              <a:t>                     control - not used)</a:t>
            </a:r>
          </a:p>
          <a:p>
            <a:pPr>
              <a:defRPr/>
            </a:pPr>
            <a:r>
              <a:rPr lang="en-US" smtClean="0">
                <a:cs typeface="+mn-cs"/>
              </a:rPr>
              <a:t>8        0         echo request (ping)</a:t>
            </a:r>
          </a:p>
          <a:p>
            <a:pPr>
              <a:defRPr/>
            </a:pPr>
            <a:r>
              <a:rPr lang="en-US" smtClean="0">
                <a:cs typeface="+mn-cs"/>
              </a:rPr>
              <a:t>9        0         route advertisement</a:t>
            </a:r>
          </a:p>
          <a:p>
            <a:pPr>
              <a:defRPr/>
            </a:pPr>
            <a:r>
              <a:rPr lang="en-US" smtClean="0">
                <a:cs typeface="+mn-cs"/>
              </a:rPr>
              <a:t>10      0         router discovery</a:t>
            </a:r>
          </a:p>
          <a:p>
            <a:pPr>
              <a:defRPr/>
            </a:pPr>
            <a:r>
              <a:rPr lang="en-US" smtClean="0">
                <a:cs typeface="+mn-cs"/>
              </a:rPr>
              <a:t>11      0         TTL expired</a:t>
            </a:r>
          </a:p>
          <a:p>
            <a:pPr>
              <a:defRPr/>
            </a:pPr>
            <a:r>
              <a:rPr lang="en-US" smtClean="0">
                <a:cs typeface="+mn-cs"/>
              </a:rPr>
              <a:t>12      0         bad IP header</a:t>
            </a: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84998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E446FCF9-8C75-654D-996E-F2A19599039A}" type="slidenum">
              <a:rPr lang="en-US" smtClean="0">
                <a:latin typeface="Tahoma" charset="0"/>
              </a:rPr>
              <a:pPr>
                <a:defRPr/>
              </a:pPr>
              <a:t>67</a:t>
            </a:fld>
            <a:endParaRPr lang="en-US" smtClean="0">
              <a:latin typeface="Tahoma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source sends series of UDP segments to dest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first set has TTL =1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second set has TTL=2, etc.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unlikely port number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when </a:t>
            </a:r>
            <a:r>
              <a:rPr lang="en-US" sz="2400" i="1">
                <a:latin typeface="Gill Sans MT" charset="0"/>
                <a:cs typeface="+mn-cs"/>
              </a:rPr>
              <a:t>n</a:t>
            </a:r>
            <a:r>
              <a:rPr lang="en-US" sz="2400">
                <a:latin typeface="Gill Sans MT" charset="0"/>
                <a:cs typeface="+mn-cs"/>
              </a:rPr>
              <a:t>th set of datagrams  arrives to nth router: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router discards datagrams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and sends source ICMP messages (type 11, code 0)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ICMP messages includes 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when ICMP messages 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i="1">
                <a:solidFill>
                  <a:srgbClr val="000099"/>
                </a:solidFill>
                <a:latin typeface="Gill Sans MT" charset="0"/>
                <a:cs typeface="+mn-cs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destination returns ICMP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>
                <a:latin typeface="Gill Sans MT" charset="0"/>
                <a:cs typeface="+mn-cs"/>
              </a:rPr>
              <a:t>port unreachable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>
                <a:latin typeface="Gill Sans MT" charset="0"/>
                <a:cs typeface="+mn-cs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source stops</a:t>
            </a:r>
          </a:p>
        </p:txBody>
      </p:sp>
      <p:pic>
        <p:nvPicPr>
          <p:cNvPr id="8602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Line 38"/>
          <p:cNvSpPr>
            <a:spLocks noChangeShapeType="1"/>
          </p:cNvSpPr>
          <p:nvPr/>
        </p:nvSpPr>
        <p:spPr bwMode="auto">
          <a:xfrm>
            <a:off x="1285875" y="588645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105"/>
          <p:cNvSpPr>
            <a:spLocks noChangeShapeType="1"/>
          </p:cNvSpPr>
          <p:nvPr/>
        </p:nvSpPr>
        <p:spPr bwMode="auto">
          <a:xfrm flipV="1">
            <a:off x="2079625" y="593725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6"/>
          <p:cNvSpPr>
            <a:spLocks noChangeShapeType="1"/>
          </p:cNvSpPr>
          <p:nvPr/>
        </p:nvSpPr>
        <p:spPr bwMode="auto">
          <a:xfrm>
            <a:off x="3014663" y="59213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08"/>
          <p:cNvSpPr>
            <a:spLocks noChangeShapeType="1"/>
          </p:cNvSpPr>
          <p:nvPr/>
        </p:nvSpPr>
        <p:spPr bwMode="auto">
          <a:xfrm flipH="1">
            <a:off x="2776538" y="565308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Line 113"/>
          <p:cNvSpPr>
            <a:spLocks noChangeShapeType="1"/>
          </p:cNvSpPr>
          <p:nvPr/>
        </p:nvSpPr>
        <p:spPr bwMode="auto">
          <a:xfrm flipH="1">
            <a:off x="3990975" y="598170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Line 260"/>
          <p:cNvSpPr>
            <a:spLocks noChangeShapeType="1"/>
          </p:cNvSpPr>
          <p:nvPr/>
        </p:nvSpPr>
        <p:spPr bwMode="auto">
          <a:xfrm>
            <a:off x="5110163" y="59467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Line 261"/>
          <p:cNvSpPr>
            <a:spLocks noChangeShapeType="1"/>
          </p:cNvSpPr>
          <p:nvPr/>
        </p:nvSpPr>
        <p:spPr bwMode="auto">
          <a:xfrm flipH="1">
            <a:off x="6048375" y="589280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Line 291"/>
          <p:cNvSpPr>
            <a:spLocks noChangeShapeType="1"/>
          </p:cNvSpPr>
          <p:nvPr/>
        </p:nvSpPr>
        <p:spPr bwMode="auto">
          <a:xfrm>
            <a:off x="2744788" y="605313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Line 292"/>
          <p:cNvSpPr>
            <a:spLocks noChangeShapeType="1"/>
          </p:cNvSpPr>
          <p:nvPr/>
        </p:nvSpPr>
        <p:spPr bwMode="auto">
          <a:xfrm>
            <a:off x="4668838" y="564038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Line 294"/>
          <p:cNvSpPr>
            <a:spLocks noChangeShapeType="1"/>
          </p:cNvSpPr>
          <p:nvPr/>
        </p:nvSpPr>
        <p:spPr bwMode="auto">
          <a:xfrm flipH="1">
            <a:off x="3386138" y="624363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Line 295"/>
          <p:cNvSpPr>
            <a:spLocks noChangeShapeType="1"/>
          </p:cNvSpPr>
          <p:nvPr/>
        </p:nvSpPr>
        <p:spPr bwMode="auto">
          <a:xfrm>
            <a:off x="3741738" y="574833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6054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61658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5800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86038" name="Group 21"/>
          <p:cNvGrpSpPr>
            <a:grpSpLocks/>
          </p:cNvGrpSpPr>
          <p:nvPr/>
        </p:nvGrpSpPr>
        <p:grpSpPr bwMode="auto">
          <a:xfrm>
            <a:off x="517525" y="5541963"/>
            <a:ext cx="820738" cy="688975"/>
            <a:chOff x="-44" y="1473"/>
            <a:chExt cx="981" cy="1105"/>
          </a:xfrm>
        </p:grpSpPr>
        <p:pic>
          <p:nvPicPr>
            <p:cNvPr id="86090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91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6039" name="Group 24"/>
          <p:cNvGrpSpPr>
            <a:grpSpLocks/>
          </p:cNvGrpSpPr>
          <p:nvPr/>
        </p:nvGrpSpPr>
        <p:grpSpPr bwMode="auto">
          <a:xfrm flipH="1">
            <a:off x="6565900" y="5580063"/>
            <a:ext cx="754063" cy="669925"/>
            <a:chOff x="-44" y="1473"/>
            <a:chExt cx="981" cy="1105"/>
          </a:xfrm>
        </p:grpSpPr>
        <p:pic>
          <p:nvPicPr>
            <p:cNvPr id="86088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89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6040" name="Group 27"/>
          <p:cNvGrpSpPr>
            <a:grpSpLocks/>
          </p:cNvGrpSpPr>
          <p:nvPr/>
        </p:nvGrpSpPr>
        <p:grpSpPr bwMode="auto">
          <a:xfrm>
            <a:off x="5513388" y="6080125"/>
            <a:ext cx="617537" cy="250825"/>
            <a:chOff x="2356" y="1300"/>
            <a:chExt cx="555" cy="194"/>
          </a:xfrm>
        </p:grpSpPr>
        <p:sp>
          <p:nvSpPr>
            <p:cNvPr id="8608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8608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8608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86083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86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7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29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630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6041" name="Group 36"/>
          <p:cNvGrpSpPr>
            <a:grpSpLocks/>
          </p:cNvGrpSpPr>
          <p:nvPr/>
        </p:nvGrpSpPr>
        <p:grpSpPr bwMode="auto">
          <a:xfrm>
            <a:off x="4545013" y="5808663"/>
            <a:ext cx="617537" cy="250825"/>
            <a:chOff x="2356" y="1300"/>
            <a:chExt cx="555" cy="194"/>
          </a:xfrm>
        </p:grpSpPr>
        <p:sp>
          <p:nvSpPr>
            <p:cNvPr id="8607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8607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8607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86075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78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9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21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622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6042" name="Group 45"/>
          <p:cNvGrpSpPr>
            <a:grpSpLocks/>
          </p:cNvGrpSpPr>
          <p:nvPr/>
        </p:nvGrpSpPr>
        <p:grpSpPr bwMode="auto">
          <a:xfrm>
            <a:off x="3394075" y="6018213"/>
            <a:ext cx="617538" cy="250825"/>
            <a:chOff x="2356" y="1300"/>
            <a:chExt cx="555" cy="194"/>
          </a:xfrm>
        </p:grpSpPr>
        <p:sp>
          <p:nvSpPr>
            <p:cNvPr id="8606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8606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8606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86067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70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1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13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614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6043" name="Group 54"/>
          <p:cNvGrpSpPr>
            <a:grpSpLocks/>
          </p:cNvGrpSpPr>
          <p:nvPr/>
        </p:nvGrpSpPr>
        <p:grpSpPr bwMode="auto">
          <a:xfrm>
            <a:off x="2392363" y="5772150"/>
            <a:ext cx="617537" cy="250825"/>
            <a:chOff x="2356" y="1300"/>
            <a:chExt cx="555" cy="194"/>
          </a:xfrm>
        </p:grpSpPr>
        <p:sp>
          <p:nvSpPr>
            <p:cNvPr id="860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860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860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86059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62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3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05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606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86044" name="Group 63"/>
          <p:cNvGrpSpPr>
            <a:grpSpLocks/>
          </p:cNvGrpSpPr>
          <p:nvPr/>
        </p:nvGrpSpPr>
        <p:grpSpPr bwMode="auto">
          <a:xfrm>
            <a:off x="1517650" y="6038850"/>
            <a:ext cx="617538" cy="250825"/>
            <a:chOff x="2356" y="1300"/>
            <a:chExt cx="555" cy="194"/>
          </a:xfrm>
        </p:grpSpPr>
        <p:sp>
          <p:nvSpPr>
            <p:cNvPr id="860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860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860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86051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54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5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597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598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82612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86263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77691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5C7D66DB-FBD0-6540-95E8-60C0B6280764}" type="slidenum">
              <a:rPr lang="en-US" smtClean="0">
                <a:latin typeface="Tahoma" charset="0"/>
              </a:rPr>
              <a:pPr>
                <a:defRPr/>
              </a:pPr>
              <a:t>68</a:t>
            </a:fld>
            <a:endParaRPr lang="en-US" smtClean="0">
              <a:latin typeface="Tahoma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IPv6: motivation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5105400"/>
          </a:xfrm>
        </p:spPr>
        <p:txBody>
          <a:bodyPr/>
          <a:lstStyle/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initial motivation:</a:t>
            </a:r>
            <a:r>
              <a:rPr lang="en-US" i="1">
                <a:latin typeface="Gill Sans MT" charset="0"/>
                <a:cs typeface="+mn-cs"/>
              </a:rPr>
              <a:t> </a:t>
            </a:r>
            <a:r>
              <a:rPr lang="en-US">
                <a:latin typeface="Gill Sans MT" charset="0"/>
                <a:cs typeface="+mn-cs"/>
              </a:rPr>
              <a:t>32-bit address space soon to be completely allocated.  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additional motivation: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header format helps speed processing/forwarding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header changes to facilitate QoS </a:t>
            </a:r>
          </a:p>
          <a:p>
            <a:pPr lvl="1">
              <a:defRPr/>
            </a:pPr>
            <a:endParaRPr lang="en-US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IPv6 datagram format: 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fixed-length 40 byte header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no fragmentation allowed</a:t>
            </a:r>
            <a:endParaRPr lang="en-US" i="1">
              <a:latin typeface="Gill Sans MT" charset="0"/>
            </a:endParaRPr>
          </a:p>
        </p:txBody>
      </p:sp>
      <p:pic>
        <p:nvPicPr>
          <p:cNvPr id="8704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659DD08A-6546-D04B-93B8-DE5BE80FEB3B}" type="slidenum">
              <a:rPr lang="en-US" smtClean="0">
                <a:latin typeface="Tahoma" charset="0"/>
              </a:rPr>
              <a:pPr>
                <a:defRPr/>
              </a:pPr>
              <a:t>69</a:t>
            </a:fld>
            <a:endParaRPr lang="en-US" smtClean="0">
              <a:latin typeface="Tahoma" charset="0"/>
            </a:endParaRPr>
          </a:p>
        </p:txBody>
      </p:sp>
      <p:pic>
        <p:nvPicPr>
          <p:cNvPr id="88067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715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80"/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IPv6 datagram format</a:t>
            </a:r>
          </a:p>
        </p:txBody>
      </p:sp>
      <p:sp>
        <p:nvSpPr>
          <p:cNvPr id="68615" name="Rectangle 4"/>
          <p:cNvSpPr>
            <a:spLocks noChangeArrowheads="1"/>
          </p:cNvSpPr>
          <p:nvPr/>
        </p:nvSpPr>
        <p:spPr bwMode="auto">
          <a:xfrm>
            <a:off x="479425" y="1306513"/>
            <a:ext cx="7413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cs typeface="+mn-cs"/>
              </a:rPr>
              <a:t>priority:</a:t>
            </a:r>
            <a:r>
              <a:rPr lang="en-US" sz="2800">
                <a:latin typeface="Gill Sans MT" charset="0"/>
                <a:cs typeface="+mn-cs"/>
              </a:rPr>
              <a:t>  identify priority among datagrams in flow</a:t>
            </a:r>
          </a:p>
          <a:p>
            <a:pPr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cs typeface="+mn-cs"/>
              </a:rPr>
              <a:t>flow Label:</a:t>
            </a:r>
            <a:r>
              <a:rPr lang="en-US" sz="2800">
                <a:latin typeface="Gill Sans MT" charset="0"/>
                <a:cs typeface="+mn-cs"/>
              </a:rPr>
              <a:t> identify datagrams in same </a:t>
            </a:r>
            <a:r>
              <a:rPr lang="ja-JP" altLang="en-US" sz="2800">
                <a:latin typeface="Gill Sans MT" charset="0"/>
                <a:cs typeface="+mn-cs"/>
              </a:rPr>
              <a:t>“</a:t>
            </a:r>
            <a:r>
              <a:rPr lang="en-US" sz="2800">
                <a:latin typeface="Gill Sans MT" charset="0"/>
                <a:cs typeface="+mn-cs"/>
              </a:rPr>
              <a:t>flow.</a:t>
            </a:r>
            <a:r>
              <a:rPr lang="ja-JP" altLang="en-US" sz="2800">
                <a:latin typeface="Gill Sans MT" charset="0"/>
                <a:cs typeface="+mn-cs"/>
              </a:rPr>
              <a:t>”</a:t>
            </a:r>
            <a:r>
              <a:rPr lang="en-US" sz="280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800">
                <a:latin typeface="Gill Sans MT" charset="0"/>
                <a:cs typeface="+mn-cs"/>
              </a:rPr>
              <a:t>                    (concept of</a:t>
            </a:r>
            <a:r>
              <a:rPr lang="ja-JP" altLang="en-US" sz="2800">
                <a:latin typeface="Gill Sans MT" charset="0"/>
                <a:cs typeface="+mn-cs"/>
              </a:rPr>
              <a:t>“</a:t>
            </a:r>
            <a:r>
              <a:rPr lang="en-US" sz="2800">
                <a:latin typeface="Gill Sans MT" charset="0"/>
                <a:cs typeface="+mn-cs"/>
              </a:rPr>
              <a:t>flow</a:t>
            </a:r>
            <a:r>
              <a:rPr lang="ja-JP" altLang="en-US" sz="2800">
                <a:latin typeface="Gill Sans MT" charset="0"/>
                <a:cs typeface="+mn-cs"/>
              </a:rPr>
              <a:t>”</a:t>
            </a:r>
            <a:r>
              <a:rPr lang="en-US" sz="2800">
                <a:latin typeface="Gill Sans MT" charset="0"/>
                <a:cs typeface="+mn-cs"/>
              </a:rPr>
              <a:t> not well defined).</a:t>
            </a:r>
          </a:p>
          <a:p>
            <a:pPr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cs typeface="+mn-cs"/>
              </a:rPr>
              <a:t>next header:</a:t>
            </a:r>
            <a:r>
              <a:rPr lang="en-US" sz="2800">
                <a:latin typeface="Gill Sans MT" charset="0"/>
                <a:cs typeface="+mn-cs"/>
              </a:rPr>
              <a:t> identify upper layer protocol for data</a:t>
            </a:r>
            <a:r>
              <a:rPr lang="en-US" sz="2400"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68616" name="Rectangle 56"/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17" name="Line 60"/>
          <p:cNvSpPr>
            <a:spLocks noChangeShapeType="1"/>
          </p:cNvSpPr>
          <p:nvPr/>
        </p:nvSpPr>
        <p:spPr bwMode="auto">
          <a:xfrm>
            <a:off x="2143125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18" name="Line 61"/>
          <p:cNvSpPr>
            <a:spLocks noChangeShapeType="1"/>
          </p:cNvSpPr>
          <p:nvPr/>
        </p:nvSpPr>
        <p:spPr bwMode="auto">
          <a:xfrm>
            <a:off x="2794000" y="335438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19" name="Line 63"/>
          <p:cNvSpPr>
            <a:spLocks noChangeShapeType="1"/>
          </p:cNvSpPr>
          <p:nvPr/>
        </p:nvSpPr>
        <p:spPr bwMode="auto">
          <a:xfrm>
            <a:off x="3482975" y="335121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0" name="Line 64"/>
          <p:cNvSpPr>
            <a:spLocks noChangeShapeType="1"/>
          </p:cNvSpPr>
          <p:nvPr/>
        </p:nvSpPr>
        <p:spPr bwMode="auto">
          <a:xfrm>
            <a:off x="4410075" y="364966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1" name="Line 65"/>
          <p:cNvSpPr>
            <a:spLocks noChangeShapeType="1"/>
          </p:cNvSpPr>
          <p:nvPr/>
        </p:nvSpPr>
        <p:spPr bwMode="auto">
          <a:xfrm>
            <a:off x="5556250" y="365283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2" name="Line 66"/>
          <p:cNvSpPr>
            <a:spLocks noChangeShapeType="1"/>
          </p:cNvSpPr>
          <p:nvPr/>
        </p:nvSpPr>
        <p:spPr bwMode="auto">
          <a:xfrm>
            <a:off x="2130425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3" name="Line 67"/>
          <p:cNvSpPr>
            <a:spLocks noChangeShapeType="1"/>
          </p:cNvSpPr>
          <p:nvPr/>
        </p:nvSpPr>
        <p:spPr bwMode="auto">
          <a:xfrm>
            <a:off x="2147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4" name="Line 68"/>
          <p:cNvSpPr>
            <a:spLocks noChangeShapeType="1"/>
          </p:cNvSpPr>
          <p:nvPr/>
        </p:nvSpPr>
        <p:spPr bwMode="auto">
          <a:xfrm>
            <a:off x="2133600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25" name="Text Box 69"/>
          <p:cNvSpPr txBox="1">
            <a:spLocks noChangeArrowheads="1"/>
          </p:cNvSpPr>
          <p:nvPr/>
        </p:nvSpPr>
        <p:spPr bwMode="auto">
          <a:xfrm>
            <a:off x="4046538" y="544036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data</a:t>
            </a:r>
          </a:p>
        </p:txBody>
      </p:sp>
      <p:sp>
        <p:nvSpPr>
          <p:cNvPr id="68626" name="Text Box 70"/>
          <p:cNvSpPr txBox="1">
            <a:spLocks noChangeArrowheads="1"/>
          </p:cNvSpPr>
          <p:nvPr/>
        </p:nvSpPr>
        <p:spPr bwMode="auto">
          <a:xfrm>
            <a:off x="3378200" y="4578350"/>
            <a:ext cx="21653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mtClean="0">
                <a:cs typeface="+mn-cs"/>
              </a:rPr>
              <a:t>destination address</a:t>
            </a:r>
          </a:p>
          <a:p>
            <a:pPr algn="ctr">
              <a:lnSpc>
                <a:spcPct val="85000"/>
              </a:lnSpc>
              <a:defRPr/>
            </a:pPr>
            <a:r>
              <a:rPr lang="en-US" smtClean="0">
                <a:cs typeface="+mn-cs"/>
              </a:rPr>
              <a:t>(128 bits)</a:t>
            </a:r>
          </a:p>
        </p:txBody>
      </p:sp>
      <p:sp>
        <p:nvSpPr>
          <p:cNvPr id="68627" name="Text Box 71"/>
          <p:cNvSpPr txBox="1">
            <a:spLocks noChangeArrowheads="1"/>
          </p:cNvSpPr>
          <p:nvPr/>
        </p:nvSpPr>
        <p:spPr bwMode="auto">
          <a:xfrm>
            <a:off x="3543300" y="3971925"/>
            <a:ext cx="17462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mtClean="0">
                <a:cs typeface="+mn-cs"/>
              </a:rPr>
              <a:t>source address</a:t>
            </a:r>
          </a:p>
          <a:p>
            <a:pPr algn="ctr">
              <a:lnSpc>
                <a:spcPct val="85000"/>
              </a:lnSpc>
              <a:defRPr/>
            </a:pPr>
            <a:r>
              <a:rPr lang="en-US" smtClean="0">
                <a:cs typeface="+mn-cs"/>
              </a:rPr>
              <a:t>(128 bits)</a:t>
            </a:r>
          </a:p>
        </p:txBody>
      </p:sp>
      <p:sp>
        <p:nvSpPr>
          <p:cNvPr id="68628" name="Text Box 72"/>
          <p:cNvSpPr txBox="1">
            <a:spLocks noChangeArrowheads="1"/>
          </p:cNvSpPr>
          <p:nvPr/>
        </p:nvSpPr>
        <p:spPr bwMode="auto">
          <a:xfrm>
            <a:off x="2627313" y="361950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payload len</a:t>
            </a:r>
          </a:p>
        </p:txBody>
      </p:sp>
      <p:sp>
        <p:nvSpPr>
          <p:cNvPr id="68629" name="Text Box 73"/>
          <p:cNvSpPr txBox="1">
            <a:spLocks noChangeArrowheads="1"/>
          </p:cNvSpPr>
          <p:nvPr/>
        </p:nvSpPr>
        <p:spPr bwMode="auto">
          <a:xfrm>
            <a:off x="4408488" y="362743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next hdr</a:t>
            </a:r>
          </a:p>
        </p:txBody>
      </p:sp>
      <p:sp>
        <p:nvSpPr>
          <p:cNvPr id="68630" name="Text Box 74"/>
          <p:cNvSpPr txBox="1">
            <a:spLocks noChangeArrowheads="1"/>
          </p:cNvSpPr>
          <p:nvPr/>
        </p:nvSpPr>
        <p:spPr bwMode="auto">
          <a:xfrm>
            <a:off x="5664200" y="361315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hop limit</a:t>
            </a:r>
          </a:p>
        </p:txBody>
      </p:sp>
      <p:sp>
        <p:nvSpPr>
          <p:cNvPr id="68631" name="Text Box 75"/>
          <p:cNvSpPr txBox="1">
            <a:spLocks noChangeArrowheads="1"/>
          </p:cNvSpPr>
          <p:nvPr/>
        </p:nvSpPr>
        <p:spPr bwMode="auto">
          <a:xfrm>
            <a:off x="4533900" y="3319463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flow label</a:t>
            </a:r>
          </a:p>
        </p:txBody>
      </p:sp>
      <p:sp>
        <p:nvSpPr>
          <p:cNvPr id="68632" name="Text Box 76"/>
          <p:cNvSpPr txBox="1">
            <a:spLocks noChangeArrowheads="1"/>
          </p:cNvSpPr>
          <p:nvPr/>
        </p:nvSpPr>
        <p:spPr bwMode="auto">
          <a:xfrm>
            <a:off x="2913063" y="33051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pri</a:t>
            </a:r>
          </a:p>
        </p:txBody>
      </p:sp>
      <p:sp>
        <p:nvSpPr>
          <p:cNvPr id="68633" name="Text Box 77"/>
          <p:cNvSpPr txBox="1">
            <a:spLocks noChangeArrowheads="1"/>
          </p:cNvSpPr>
          <p:nvPr/>
        </p:nvSpPr>
        <p:spPr bwMode="auto">
          <a:xfrm>
            <a:off x="2206625" y="331311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ver</a:t>
            </a:r>
          </a:p>
        </p:txBody>
      </p:sp>
      <p:sp>
        <p:nvSpPr>
          <p:cNvPr id="68634" name="Line 79"/>
          <p:cNvSpPr>
            <a:spLocks noChangeShapeType="1"/>
          </p:cNvSpPr>
          <p:nvPr/>
        </p:nvSpPr>
        <p:spPr bwMode="auto">
          <a:xfrm>
            <a:off x="2119313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635" name="Text Box 78"/>
          <p:cNvSpPr txBox="1">
            <a:spLocks noChangeArrowheads="1"/>
          </p:cNvSpPr>
          <p:nvPr/>
        </p:nvSpPr>
        <p:spPr bwMode="auto">
          <a:xfrm>
            <a:off x="3978275" y="62103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32 bits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AFF8766-A2E5-7D49-970B-61A938D6C775}" type="slidenum">
              <a:rPr lang="en-US" smtClean="0">
                <a:latin typeface="Tahoma" charset="0"/>
              </a:rPr>
              <a:pPr>
                <a:defRPr/>
              </a:pPr>
              <a:t>7</a:t>
            </a:fld>
            <a:endParaRPr lang="en-US" smtClean="0">
              <a:latin typeface="Tahoma" charset="0"/>
            </a:endParaRPr>
          </a:p>
        </p:txBody>
      </p:sp>
      <p:pic>
        <p:nvPicPr>
          <p:cNvPr id="22531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77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Connection setup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0075" cy="4648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3</a:t>
            </a:r>
            <a:r>
              <a:rPr lang="en-US" baseline="30000">
                <a:latin typeface="Gill Sans MT" charset="0"/>
                <a:cs typeface="+mn-cs"/>
              </a:rPr>
              <a:t>rd</a:t>
            </a:r>
            <a:r>
              <a:rPr lang="en-US">
                <a:latin typeface="Gill Sans MT" charset="0"/>
                <a:cs typeface="+mn-cs"/>
              </a:rPr>
              <a:t> important function in </a:t>
            </a:r>
            <a:r>
              <a:rPr lang="en-US" i="1">
                <a:latin typeface="Gill Sans MT" charset="0"/>
                <a:cs typeface="+mn-cs"/>
              </a:rPr>
              <a:t>some</a:t>
            </a:r>
            <a:r>
              <a:rPr lang="en-US">
                <a:latin typeface="Gill Sans MT" charset="0"/>
                <a:cs typeface="+mn-cs"/>
              </a:rPr>
              <a:t> network architectures: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ATM, frame relay, X.25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before datagrams flow, two end hosts </a:t>
            </a:r>
            <a:r>
              <a:rPr lang="en-US" i="1">
                <a:latin typeface="Gill Sans MT" charset="0"/>
                <a:cs typeface="+mn-cs"/>
              </a:rPr>
              <a:t>and</a:t>
            </a:r>
            <a:r>
              <a:rPr lang="en-US">
                <a:latin typeface="Gill Sans MT" charset="0"/>
                <a:cs typeface="+mn-cs"/>
              </a:rPr>
              <a:t> intervening routers establish virtual connection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routers get involved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network vs transport layer connection service:</a:t>
            </a:r>
          </a:p>
          <a:p>
            <a:pPr lvl="1"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network:</a:t>
            </a:r>
            <a:r>
              <a:rPr lang="en-US">
                <a:latin typeface="Gill Sans MT" charset="0"/>
              </a:rPr>
              <a:t> between two hosts (may also involve intervening routers in case of VCs)</a:t>
            </a:r>
          </a:p>
          <a:p>
            <a:pPr lvl="1"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transport:</a:t>
            </a:r>
            <a:r>
              <a:rPr lang="en-US">
                <a:latin typeface="Gill Sans MT" charset="0"/>
              </a:rPr>
              <a:t> between two processes</a:t>
            </a:r>
          </a:p>
          <a:p>
            <a:pPr>
              <a:buFont typeface="Wingdings" charset="0"/>
              <a:buNone/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4222F9F3-26B3-624D-AA73-0AA6628C95FE}" type="slidenum">
              <a:rPr lang="en-US" smtClean="0">
                <a:latin typeface="Tahoma" charset="0"/>
              </a:rPr>
              <a:pPr>
                <a:defRPr/>
              </a:pPr>
              <a:t>70</a:t>
            </a:fld>
            <a:endParaRPr lang="en-US" smtClean="0">
              <a:latin typeface="Tahoma" charset="0"/>
            </a:endParaRPr>
          </a:p>
        </p:txBody>
      </p:sp>
      <p:pic>
        <p:nvPicPr>
          <p:cNvPr id="8909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04298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Other changes from IPv4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checksum</a:t>
            </a: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:</a:t>
            </a:r>
            <a:r>
              <a:rPr lang="en-US" i="1">
                <a:latin typeface="Gill Sans MT" charset="0"/>
                <a:cs typeface="+mn-cs"/>
              </a:rPr>
              <a:t> </a:t>
            </a:r>
            <a:r>
              <a:rPr lang="en-US">
                <a:latin typeface="Gill Sans MT" charset="0"/>
                <a:cs typeface="+mn-cs"/>
              </a:rPr>
              <a:t>removed entirely to reduce processing time at each hop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options:</a:t>
            </a:r>
            <a:r>
              <a:rPr lang="en-US">
                <a:latin typeface="Gill Sans MT" charset="0"/>
                <a:cs typeface="+mn-cs"/>
              </a:rPr>
              <a:t> allowed, but outside of header, indicated by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>
                <a:latin typeface="Gill Sans MT" charset="0"/>
                <a:cs typeface="+mn-cs"/>
              </a:rPr>
              <a:t>Next Header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>
                <a:latin typeface="Gill Sans MT" charset="0"/>
                <a:cs typeface="+mn-cs"/>
              </a:rPr>
              <a:t> field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ICMPv6:</a:t>
            </a:r>
            <a:r>
              <a:rPr lang="en-US">
                <a:latin typeface="Gill Sans MT" charset="0"/>
                <a:cs typeface="+mn-cs"/>
              </a:rPr>
              <a:t> new version of ICMP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additional message types, e.g.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>
                <a:latin typeface="Gill Sans MT" charset="0"/>
              </a:rPr>
              <a:t>Packet Too Big</a:t>
            </a:r>
            <a:r>
              <a:rPr lang="ja-JP" altLang="en-US">
                <a:latin typeface="Gill Sans MT" charset="0"/>
              </a:rPr>
              <a:t>”</a:t>
            </a:r>
            <a:endParaRPr lang="en-US">
              <a:latin typeface="Gill Sans MT" charset="0"/>
            </a:endParaRPr>
          </a:p>
          <a:p>
            <a:pPr lvl="1">
              <a:defRPr/>
            </a:pPr>
            <a:r>
              <a:rPr lang="en-US">
                <a:latin typeface="Gill Sans MT" charset="0"/>
              </a:rPr>
              <a:t>multicast group management functions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BD56E3AD-BEBE-774B-AAC2-23DD315968F8}" type="slidenum">
              <a:rPr lang="en-US" smtClean="0">
                <a:latin typeface="Tahoma" charset="0"/>
              </a:rPr>
              <a:pPr>
                <a:defRPr/>
              </a:pPr>
              <a:t>71</a:t>
            </a:fld>
            <a:endParaRPr lang="en-US" smtClean="0">
              <a:latin typeface="Tahoma" charset="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Transition from IPv4 to IPv6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8256587" cy="24876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>
                <a:latin typeface="Gill Sans MT" charset="0"/>
                <a:cs typeface="+mn-cs"/>
              </a:rPr>
              <a:t>not all routers can be upgraded simultaneously</a:t>
            </a:r>
          </a:p>
          <a:p>
            <a:pPr lvl="1">
              <a:lnSpc>
                <a:spcPct val="75000"/>
              </a:lnSpc>
              <a:defRPr/>
            </a:pPr>
            <a:r>
              <a:rPr lang="en-US" sz="2800">
                <a:latin typeface="Gill Sans MT" charset="0"/>
              </a:rPr>
              <a:t>no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sz="2800">
                <a:latin typeface="Gill Sans MT" charset="0"/>
              </a:rPr>
              <a:t>flag days</a:t>
            </a:r>
            <a:r>
              <a:rPr lang="ja-JP" altLang="en-US" sz="2800">
                <a:latin typeface="Gill Sans MT" charset="0"/>
              </a:rPr>
              <a:t>”</a:t>
            </a:r>
            <a:endParaRPr lang="en-US" sz="2800">
              <a:latin typeface="Gill Sans MT" charset="0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sz="2800">
                <a:latin typeface="Gill Sans MT" charset="0"/>
              </a:rPr>
              <a:t>how will network operate with mixed IPv4 and IPv6 routers? </a:t>
            </a:r>
          </a:p>
          <a:p>
            <a:pPr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tunneling:</a:t>
            </a:r>
            <a:r>
              <a:rPr lang="en-US">
                <a:latin typeface="Gill Sans MT" charset="0"/>
                <a:cs typeface="+mn-cs"/>
              </a:rPr>
              <a:t> IPv6 datagram carried as </a:t>
            </a:r>
            <a:r>
              <a:rPr lang="en-US" i="1">
                <a:latin typeface="Gill Sans MT" charset="0"/>
                <a:cs typeface="+mn-cs"/>
              </a:rPr>
              <a:t>payload</a:t>
            </a:r>
            <a:r>
              <a:rPr lang="en-US">
                <a:latin typeface="Gill Sans MT" charset="0"/>
                <a:cs typeface="+mn-cs"/>
              </a:rPr>
              <a:t> in IPv4 datagram among IPv4 routers</a:t>
            </a:r>
          </a:p>
        </p:txBody>
      </p:sp>
      <p:pic>
        <p:nvPicPr>
          <p:cNvPr id="9011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55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18" name="Group 47"/>
          <p:cNvGrpSpPr>
            <a:grpSpLocks/>
          </p:cNvGrpSpPr>
          <p:nvPr/>
        </p:nvGrpSpPr>
        <p:grpSpPr bwMode="auto">
          <a:xfrm>
            <a:off x="2101850" y="5351463"/>
            <a:ext cx="4854575" cy="473075"/>
            <a:chOff x="1163" y="3504"/>
            <a:chExt cx="3058" cy="298"/>
          </a:xfrm>
        </p:grpSpPr>
        <p:sp>
          <p:nvSpPr>
            <p:cNvPr id="70696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7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8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9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00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01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02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03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04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05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06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07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08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09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10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11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0664" name="Text Box 48"/>
          <p:cNvSpPr txBox="1">
            <a:spLocks noChangeArrowheads="1"/>
          </p:cNvSpPr>
          <p:nvPr/>
        </p:nvSpPr>
        <p:spPr bwMode="auto">
          <a:xfrm>
            <a:off x="1597025" y="4549775"/>
            <a:ext cx="200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IPv4 source, dest addr </a:t>
            </a:r>
          </a:p>
        </p:txBody>
      </p:sp>
      <p:sp>
        <p:nvSpPr>
          <p:cNvPr id="70665" name="Text Box 50"/>
          <p:cNvSpPr txBox="1">
            <a:spLocks noChangeArrowheads="1"/>
          </p:cNvSpPr>
          <p:nvPr/>
        </p:nvSpPr>
        <p:spPr bwMode="auto">
          <a:xfrm>
            <a:off x="1303338" y="4318000"/>
            <a:ext cx="1652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IPv4 header fields </a:t>
            </a:r>
          </a:p>
        </p:txBody>
      </p:sp>
      <p:sp>
        <p:nvSpPr>
          <p:cNvPr id="70666" name="Line 55"/>
          <p:cNvSpPr>
            <a:spLocks noChangeShapeType="1"/>
          </p:cNvSpPr>
          <p:nvPr/>
        </p:nvSpPr>
        <p:spPr bwMode="auto">
          <a:xfrm>
            <a:off x="2855913" y="4808538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7" name="Line 56"/>
          <p:cNvSpPr>
            <a:spLocks noChangeShapeType="1"/>
          </p:cNvSpPr>
          <p:nvPr/>
        </p:nvSpPr>
        <p:spPr bwMode="auto">
          <a:xfrm>
            <a:off x="2860675" y="4803775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8" name="Line 57"/>
          <p:cNvSpPr>
            <a:spLocks noChangeShapeType="1"/>
          </p:cNvSpPr>
          <p:nvPr/>
        </p:nvSpPr>
        <p:spPr bwMode="auto">
          <a:xfrm>
            <a:off x="2260600" y="4560888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9" name="Text Box 23"/>
          <p:cNvSpPr txBox="1">
            <a:spLocks noChangeArrowheads="1"/>
          </p:cNvSpPr>
          <p:nvPr/>
        </p:nvSpPr>
        <p:spPr bwMode="auto">
          <a:xfrm>
            <a:off x="3663950" y="61785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IPv4 datagram</a:t>
            </a:r>
          </a:p>
        </p:txBody>
      </p:sp>
      <p:sp>
        <p:nvSpPr>
          <p:cNvPr id="70670" name="Line 24"/>
          <p:cNvSpPr>
            <a:spLocks noChangeShapeType="1"/>
          </p:cNvSpPr>
          <p:nvPr/>
        </p:nvSpPr>
        <p:spPr bwMode="auto">
          <a:xfrm>
            <a:off x="5284788" y="6367463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71" name="Line 25"/>
          <p:cNvSpPr>
            <a:spLocks noChangeShapeType="1"/>
          </p:cNvSpPr>
          <p:nvPr/>
        </p:nvSpPr>
        <p:spPr bwMode="auto">
          <a:xfrm flipH="1">
            <a:off x="2095500" y="6367463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4384675" y="582930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IPv6 datagram</a:t>
            </a:r>
          </a:p>
        </p:txBody>
      </p:sp>
      <p:sp>
        <p:nvSpPr>
          <p:cNvPr id="418881" name="Line 65"/>
          <p:cNvSpPr>
            <a:spLocks noChangeShapeType="1"/>
          </p:cNvSpPr>
          <p:nvPr/>
        </p:nvSpPr>
        <p:spPr bwMode="auto">
          <a:xfrm>
            <a:off x="6021388" y="5999163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 flipH="1">
            <a:off x="3522663" y="5999163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75" name="Rectangle 69"/>
          <p:cNvSpPr>
            <a:spLocks noChangeArrowheads="1"/>
          </p:cNvSpPr>
          <p:nvPr/>
        </p:nvSpPr>
        <p:spPr bwMode="auto">
          <a:xfrm>
            <a:off x="3490913" y="5386388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18886" name="Group 70"/>
          <p:cNvGrpSpPr>
            <a:grpSpLocks/>
          </p:cNvGrpSpPr>
          <p:nvPr/>
        </p:nvGrpSpPr>
        <p:grpSpPr bwMode="auto">
          <a:xfrm>
            <a:off x="4552950" y="4416425"/>
            <a:ext cx="3379788" cy="1109663"/>
            <a:chOff x="2868" y="2782"/>
            <a:chExt cx="2129" cy="699"/>
          </a:xfrm>
        </p:grpSpPr>
        <p:sp>
          <p:nvSpPr>
            <p:cNvPr id="70694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7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cs typeface="+mn-cs"/>
                </a:rPr>
                <a:t>IPv4 payload </a:t>
              </a:r>
            </a:p>
          </p:txBody>
        </p:sp>
        <p:sp>
          <p:nvSpPr>
            <p:cNvPr id="70695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18887" name="Group 71"/>
          <p:cNvGrpSpPr>
            <a:grpSpLocks/>
          </p:cNvGrpSpPr>
          <p:nvPr/>
        </p:nvGrpSpPr>
        <p:grpSpPr bwMode="auto">
          <a:xfrm>
            <a:off x="3506788" y="4321175"/>
            <a:ext cx="3402012" cy="1476375"/>
            <a:chOff x="2280" y="1247"/>
            <a:chExt cx="2143" cy="930"/>
          </a:xfrm>
        </p:grpSpPr>
        <p:sp>
          <p:nvSpPr>
            <p:cNvPr id="70678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79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0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1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2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3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4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5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6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87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cs typeface="+mn-cs"/>
                </a:rPr>
                <a:t>UDP/TCP payload</a:t>
              </a:r>
            </a:p>
          </p:txBody>
        </p:sp>
        <p:sp>
          <p:nvSpPr>
            <p:cNvPr id="70688" name="Text Box 17"/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smtClean="0">
                  <a:cs typeface="+mn-cs"/>
                </a:rPr>
                <a:t>IPv6 source dest addr</a:t>
              </a:r>
            </a:p>
          </p:txBody>
        </p:sp>
        <p:sp>
          <p:nvSpPr>
            <p:cNvPr id="70689" name="Text Box 18"/>
            <p:cNvSpPr txBox="1">
              <a:spLocks noChangeArrowheads="1"/>
            </p:cNvSpPr>
            <p:nvPr/>
          </p:nvSpPr>
          <p:spPr bwMode="auto">
            <a:xfrm>
              <a:off x="2314" y="1247"/>
              <a:ext cx="1010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smtClean="0">
                  <a:cs typeface="+mn-cs"/>
                </a:rPr>
                <a:t>IPv6 header fields</a:t>
              </a:r>
            </a:p>
          </p:txBody>
        </p:sp>
        <p:sp>
          <p:nvSpPr>
            <p:cNvPr id="70690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1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2" name="Line 58"/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693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8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A66D397F-6387-474A-AFBE-1F6E939A0EB6}" type="slidenum">
              <a:rPr lang="en-US" smtClean="0">
                <a:latin typeface="Tahoma" charset="0"/>
              </a:rPr>
              <a:pPr>
                <a:defRPr/>
              </a:pPr>
              <a:t>72</a:t>
            </a:fld>
            <a:endParaRPr lang="en-US" smtClean="0">
              <a:latin typeface="Tahoma" charset="0"/>
            </a:endParaRPr>
          </a:p>
        </p:txBody>
      </p:sp>
      <p:pic>
        <p:nvPicPr>
          <p:cNvPr id="91139" name="Picture 35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Tunneling</a:t>
            </a:r>
          </a:p>
        </p:txBody>
      </p:sp>
      <p:sp>
        <p:nvSpPr>
          <p:cNvPr id="71686" name="Text Box 76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physical view:</a:t>
            </a:r>
          </a:p>
        </p:txBody>
      </p:sp>
      <p:sp>
        <p:nvSpPr>
          <p:cNvPr id="71687" name="Line 147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688" name="Text Box 18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  <a:cs typeface="+mn-cs"/>
              </a:rPr>
              <a:t>IPv4</a:t>
            </a:r>
          </a:p>
        </p:txBody>
      </p:sp>
      <p:sp>
        <p:nvSpPr>
          <p:cNvPr id="71689" name="Text Box 18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  <a:cs typeface="+mn-cs"/>
              </a:rPr>
              <a:t>IPv4</a:t>
            </a:r>
          </a:p>
        </p:txBody>
      </p:sp>
      <p:grpSp>
        <p:nvGrpSpPr>
          <p:cNvPr id="91145" name="Group 254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9125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9125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9125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91260" name="Group 25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1263" name="Freeform 2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4" name="Freeform 2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06" name="Line 261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807" name="Line 262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1146" name="Group 328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71779" name="Text Box 92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A</a:t>
              </a:r>
            </a:p>
          </p:txBody>
        </p:sp>
        <p:sp>
          <p:nvSpPr>
            <p:cNvPr id="71780" name="Text Box 108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B</a:t>
              </a:r>
            </a:p>
          </p:txBody>
        </p:sp>
        <p:sp>
          <p:nvSpPr>
            <p:cNvPr id="71781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82" name="Text Box 143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IPv6</a:t>
              </a:r>
            </a:p>
          </p:txBody>
        </p:sp>
        <p:sp>
          <p:nvSpPr>
            <p:cNvPr id="71783" name="Text Box 144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IPv6</a:t>
              </a:r>
            </a:p>
          </p:txBody>
        </p:sp>
        <p:grpSp>
          <p:nvGrpSpPr>
            <p:cNvPr id="91239" name="Group 245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9124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125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125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91252" name="Group 24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55" name="Freeform 2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6" name="Freeform 2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798" name="Line 25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799" name="Line 25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91240" name="Group 263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9124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124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124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91244" name="Group 26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47" name="Freeform 2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48" name="Freeform 2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790" name="Line 27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791" name="Line 27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91147" name="Group 272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9122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9122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9122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91229" name="Group 2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1232" name="Freeform 2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33" name="Freeform 2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75" name="Line 2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76" name="Line 280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1148" name="Group 303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71748" name="Text Box 50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E</a:t>
              </a:r>
            </a:p>
          </p:txBody>
        </p:sp>
        <p:sp>
          <p:nvSpPr>
            <p:cNvPr id="71749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50" name="Text Box 145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IPv6</a:t>
              </a:r>
            </a:p>
          </p:txBody>
        </p:sp>
        <p:sp>
          <p:nvSpPr>
            <p:cNvPr id="71751" name="Text Box 146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IPv6</a:t>
              </a:r>
            </a:p>
          </p:txBody>
        </p:sp>
        <p:grpSp>
          <p:nvGrpSpPr>
            <p:cNvPr id="91207" name="Group 281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9121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121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122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91221" name="Group 285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24" name="Freeform 28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5" name="Freeform 28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767" name="Line 288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768" name="Line 289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91208" name="Group 290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9121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121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121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91213" name="Group 29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16" name="Freeform 29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7" name="Freeform 29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759" name="Line 29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760" name="Line 298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1754" name="Text Box 299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F</a:t>
              </a:r>
            </a:p>
          </p:txBody>
        </p:sp>
      </p:grpSp>
      <p:sp>
        <p:nvSpPr>
          <p:cNvPr id="71694" name="Text Box 300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C</a:t>
            </a:r>
          </a:p>
        </p:txBody>
      </p:sp>
      <p:sp>
        <p:nvSpPr>
          <p:cNvPr id="71695" name="Text Box 301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D</a:t>
            </a:r>
          </a:p>
        </p:txBody>
      </p:sp>
      <p:grpSp>
        <p:nvGrpSpPr>
          <p:cNvPr id="619874" name="Group 354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71697" name="Rectangle 6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698" name="Text Box 75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logical view:</a:t>
              </a:r>
            </a:p>
          </p:txBody>
        </p:sp>
        <p:sp>
          <p:nvSpPr>
            <p:cNvPr id="71699" name="Text Box 244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  <a:cs typeface="+mn-cs"/>
                </a:rPr>
                <a:t>IPv4 tunnel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  <a:cs typeface="+mn-cs"/>
                </a:rPr>
                <a:t>connecting IPv6 routers</a:t>
              </a:r>
            </a:p>
          </p:txBody>
        </p:sp>
        <p:grpSp>
          <p:nvGrpSpPr>
            <p:cNvPr id="91155" name="Group 304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71725" name="Text Box 305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E</a:t>
                </a:r>
              </a:p>
            </p:txBody>
          </p:sp>
          <p:sp>
            <p:nvSpPr>
              <p:cNvPr id="71726" name="Line 306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727" name="Text Box 307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>
                    <a:cs typeface="+mn-cs"/>
                  </a:rPr>
                  <a:t>IPv6</a:t>
                </a:r>
              </a:p>
            </p:txBody>
          </p:sp>
          <p:sp>
            <p:nvSpPr>
              <p:cNvPr id="71728" name="Text Box 308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>
                    <a:cs typeface="+mn-cs"/>
                  </a:rPr>
                  <a:t>IPv6</a:t>
                </a:r>
              </a:p>
            </p:txBody>
          </p:sp>
          <p:grpSp>
            <p:nvGrpSpPr>
              <p:cNvPr id="91184" name="Group 309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91195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119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1197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91198" name="Group 31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201" name="Freeform 31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202" name="Freeform 31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44" name="Line 31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1745" name="Line 31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91185" name="Group 318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9118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118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118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91190" name="Group 32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193" name="Freeform 32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194" name="Freeform 32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36" name="Line 325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1737" name="Line 326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71731" name="Text Box 327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F</a:t>
                </a:r>
              </a:p>
            </p:txBody>
          </p:sp>
        </p:grpSp>
        <p:grpSp>
          <p:nvGrpSpPr>
            <p:cNvPr id="91156" name="Group 329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71702" name="Text Box 330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A</a:t>
                </a:r>
              </a:p>
            </p:txBody>
          </p:sp>
          <p:sp>
            <p:nvSpPr>
              <p:cNvPr id="71703" name="Text Box 331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B</a:t>
                </a:r>
              </a:p>
            </p:txBody>
          </p:sp>
          <p:sp>
            <p:nvSpPr>
              <p:cNvPr id="71704" name="Line 332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705" name="Text Box 333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>
                    <a:cs typeface="+mn-cs"/>
                  </a:rPr>
                  <a:t>IPv6</a:t>
                </a:r>
              </a:p>
            </p:txBody>
          </p:sp>
          <p:sp>
            <p:nvSpPr>
              <p:cNvPr id="71706" name="Text Box 334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>
                    <a:cs typeface="+mn-cs"/>
                  </a:rPr>
                  <a:t>IPv6</a:t>
                </a:r>
              </a:p>
            </p:txBody>
          </p:sp>
          <p:grpSp>
            <p:nvGrpSpPr>
              <p:cNvPr id="91162" name="Group 335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9117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117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117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91175" name="Group 33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178" name="Freeform 34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179" name="Freeform 34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21" name="Line 34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1722" name="Line 34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91163" name="Group 344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9116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116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116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91167" name="Group 34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170" name="Freeform 34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171" name="Freeform 35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13" name="Line 35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1714" name="Line 35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F3C0E3A4-0C35-2648-9A87-DC1DEF8426E4}" type="slidenum">
              <a:rPr lang="en-US" smtClean="0">
                <a:latin typeface="Tahoma" charset="0"/>
              </a:rPr>
              <a:pPr>
                <a:defRPr/>
              </a:pPr>
              <a:t>73</a:t>
            </a:fld>
            <a:endParaRPr lang="en-US" smtClean="0">
              <a:latin typeface="Tahoma" charset="0"/>
            </a:endParaRPr>
          </a:p>
        </p:txBody>
      </p:sp>
      <p:grpSp>
        <p:nvGrpSpPr>
          <p:cNvPr id="620896" name="Group 352"/>
          <p:cNvGrpSpPr>
            <a:grpSpLocks/>
          </p:cNvGrpSpPr>
          <p:nvPr/>
        </p:nvGrpSpPr>
        <p:grpSpPr bwMode="auto">
          <a:xfrm>
            <a:off x="2557463" y="3384550"/>
            <a:ext cx="817562" cy="2981325"/>
            <a:chOff x="1611" y="2132"/>
            <a:chExt cx="515" cy="1878"/>
          </a:xfrm>
        </p:grpSpPr>
        <p:grpSp>
          <p:nvGrpSpPr>
            <p:cNvPr id="92317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72866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867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>
                    <a:cs typeface="+mn-cs"/>
                  </a:rPr>
                  <a:t>flow: X</a:t>
                </a:r>
              </a:p>
              <a:p>
                <a:pPr>
                  <a:defRPr/>
                </a:pPr>
                <a:r>
                  <a:rPr lang="en-US" sz="1400" smtClean="0">
                    <a:cs typeface="+mn-cs"/>
                  </a:rPr>
                  <a:t>src: A</a:t>
                </a:r>
              </a:p>
              <a:p>
                <a:pPr>
                  <a:defRPr/>
                </a:pPr>
                <a:r>
                  <a:rPr lang="en-US" sz="1400" smtClean="0">
                    <a:cs typeface="+mn-cs"/>
                  </a:rPr>
                  <a:t>dest: F</a:t>
                </a:r>
              </a:p>
              <a:p>
                <a:pPr>
                  <a:defRPr/>
                </a:pPr>
                <a:endParaRPr lang="en-US" sz="1400" smtClean="0">
                  <a:cs typeface="+mn-cs"/>
                </a:endParaRPr>
              </a:p>
              <a:p>
                <a:pPr>
                  <a:defRPr/>
                </a:pPr>
                <a:endParaRPr lang="en-US" sz="1400" smtClean="0">
                  <a:cs typeface="+mn-cs"/>
                </a:endParaRPr>
              </a:p>
              <a:p>
                <a:pPr>
                  <a:defRPr/>
                </a:pPr>
                <a:r>
                  <a:rPr lang="en-US" sz="1400" smtClean="0">
                    <a:cs typeface="+mn-cs"/>
                  </a:rPr>
                  <a:t>data</a:t>
                </a:r>
              </a:p>
            </p:txBody>
          </p:sp>
        </p:grpSp>
        <p:sp>
          <p:nvSpPr>
            <p:cNvPr id="72863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864" name="Text Box 204"/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>
                  <a:cs typeface="+mn-cs"/>
                </a:rPr>
                <a:t>A-to-B: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>
                  <a:cs typeface="+mn-cs"/>
                </a:rPr>
                <a:t>IPv6</a:t>
              </a:r>
            </a:p>
          </p:txBody>
        </p:sp>
        <p:sp>
          <p:nvSpPr>
            <p:cNvPr id="72865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20897" name="Group 353"/>
          <p:cNvGrpSpPr>
            <a:grpSpLocks/>
          </p:cNvGrpSpPr>
          <p:nvPr/>
        </p:nvGrpSpPr>
        <p:grpSpPr bwMode="auto">
          <a:xfrm>
            <a:off x="3532188" y="3376613"/>
            <a:ext cx="1185862" cy="3319462"/>
            <a:chOff x="2225" y="2127"/>
            <a:chExt cx="747" cy="2091"/>
          </a:xfrm>
        </p:grpSpPr>
        <p:grpSp>
          <p:nvGrpSpPr>
            <p:cNvPr id="92308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72857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92313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72860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2861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400" smtClean="0">
                      <a:cs typeface="+mn-cs"/>
                    </a:rPr>
                    <a:t>Flow: X</a:t>
                  </a:r>
                </a:p>
                <a:p>
                  <a:pPr>
                    <a:defRPr/>
                  </a:pPr>
                  <a:r>
                    <a:rPr lang="en-US" sz="1400" smtClean="0">
                      <a:cs typeface="+mn-cs"/>
                    </a:rPr>
                    <a:t>Src: A</a:t>
                  </a:r>
                </a:p>
                <a:p>
                  <a:pPr>
                    <a:defRPr/>
                  </a:pPr>
                  <a:r>
                    <a:rPr lang="en-US" sz="1400" smtClean="0">
                      <a:cs typeface="+mn-cs"/>
                    </a:rPr>
                    <a:t>Dest: F</a:t>
                  </a:r>
                </a:p>
                <a:p>
                  <a:pPr>
                    <a:defRPr/>
                  </a:pPr>
                  <a:endParaRPr lang="en-US" sz="1400" smtClean="0">
                    <a:cs typeface="+mn-cs"/>
                  </a:endParaRPr>
                </a:p>
                <a:p>
                  <a:pPr>
                    <a:defRPr/>
                  </a:pPr>
                  <a:endParaRPr lang="en-US" sz="1400" smtClean="0">
                    <a:cs typeface="+mn-cs"/>
                  </a:endParaRPr>
                </a:p>
                <a:p>
                  <a:pPr>
                    <a:defRPr/>
                  </a:pPr>
                  <a:r>
                    <a:rPr lang="en-US" sz="1400" smtClean="0">
                      <a:cs typeface="+mn-cs"/>
                    </a:rPr>
                    <a:t>data</a:t>
                  </a:r>
                </a:p>
              </p:txBody>
            </p:sp>
          </p:grpSp>
          <p:sp>
            <p:nvSpPr>
              <p:cNvPr id="72859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  <a:cs typeface="+mn-cs"/>
                  </a:rPr>
                  <a:t>src:B</a:t>
                </a:r>
              </a:p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  <a:cs typeface="+mn-cs"/>
                  </a:rPr>
                  <a:t>dest: E</a:t>
                </a:r>
              </a:p>
            </p:txBody>
          </p:sp>
        </p:grpSp>
        <p:sp>
          <p:nvSpPr>
            <p:cNvPr id="72854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855" name="Text Box 20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>
                  <a:cs typeface="+mn-cs"/>
                </a:rPr>
                <a:t>B-to-C: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>
                  <a:cs typeface="+mn-cs"/>
                </a:rPr>
                <a:t>IPv6 inside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>
                  <a:cs typeface="+mn-cs"/>
                </a:rPr>
                <a:t>IPv4</a:t>
              </a:r>
            </a:p>
          </p:txBody>
        </p:sp>
        <p:sp>
          <p:nvSpPr>
            <p:cNvPr id="72856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20899" name="Group 355"/>
          <p:cNvGrpSpPr>
            <a:grpSpLocks/>
          </p:cNvGrpSpPr>
          <p:nvPr/>
        </p:nvGrpSpPr>
        <p:grpSpPr bwMode="auto">
          <a:xfrm>
            <a:off x="6748463" y="3379788"/>
            <a:ext cx="881062" cy="2998787"/>
            <a:chOff x="4251" y="2129"/>
            <a:chExt cx="555" cy="1889"/>
          </a:xfrm>
        </p:grpSpPr>
        <p:sp>
          <p:nvSpPr>
            <p:cNvPr id="72847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848" name="Text Box 206"/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>
                  <a:cs typeface="+mn-cs"/>
                </a:rPr>
                <a:t>E-to-F: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>
                  <a:cs typeface="+mn-cs"/>
                </a:rPr>
                <a:t>IPv6</a:t>
              </a:r>
            </a:p>
          </p:txBody>
        </p:sp>
        <p:sp>
          <p:nvSpPr>
            <p:cNvPr id="72849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2305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72851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852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>
                    <a:cs typeface="+mn-cs"/>
                  </a:rPr>
                  <a:t>flow: X</a:t>
                </a:r>
              </a:p>
              <a:p>
                <a:pPr>
                  <a:defRPr/>
                </a:pPr>
                <a:r>
                  <a:rPr lang="en-US" sz="1400" smtClean="0">
                    <a:cs typeface="+mn-cs"/>
                  </a:rPr>
                  <a:t>src: A</a:t>
                </a:r>
              </a:p>
              <a:p>
                <a:pPr>
                  <a:defRPr/>
                </a:pPr>
                <a:r>
                  <a:rPr lang="en-US" sz="1400" smtClean="0">
                    <a:cs typeface="+mn-cs"/>
                  </a:rPr>
                  <a:t>dest: F</a:t>
                </a:r>
              </a:p>
              <a:p>
                <a:pPr>
                  <a:defRPr/>
                </a:pPr>
                <a:endParaRPr lang="en-US" sz="1400" smtClean="0">
                  <a:cs typeface="+mn-cs"/>
                </a:endParaRPr>
              </a:p>
              <a:p>
                <a:pPr>
                  <a:defRPr/>
                </a:pPr>
                <a:endParaRPr lang="en-US" sz="1400" smtClean="0">
                  <a:cs typeface="+mn-cs"/>
                </a:endParaRPr>
              </a:p>
              <a:p>
                <a:pPr>
                  <a:defRPr/>
                </a:pPr>
                <a:r>
                  <a:rPr lang="en-US" sz="1400" smtClean="0">
                    <a:cs typeface="+mn-cs"/>
                  </a:rPr>
                  <a:t>data</a:t>
                </a:r>
              </a:p>
            </p:txBody>
          </p:sp>
        </p:grpSp>
      </p:grpSp>
      <p:grpSp>
        <p:nvGrpSpPr>
          <p:cNvPr id="620898" name="Group 354"/>
          <p:cNvGrpSpPr>
            <a:grpSpLocks/>
          </p:cNvGrpSpPr>
          <p:nvPr/>
        </p:nvGrpSpPr>
        <p:grpSpPr bwMode="auto">
          <a:xfrm>
            <a:off x="5567363" y="3378200"/>
            <a:ext cx="1176337" cy="3330575"/>
            <a:chOff x="3507" y="2128"/>
            <a:chExt cx="741" cy="2098"/>
          </a:xfrm>
        </p:grpSpPr>
        <p:sp>
          <p:nvSpPr>
            <p:cNvPr id="72838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839" name="Text Box 210"/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>
                  <a:cs typeface="+mn-cs"/>
                </a:rPr>
                <a:t>B-to-C: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>
                  <a:cs typeface="+mn-cs"/>
                </a:rPr>
                <a:t>IPv6 inside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>
                  <a:cs typeface="+mn-cs"/>
                </a:rPr>
                <a:t>IPv4</a:t>
              </a:r>
            </a:p>
          </p:txBody>
        </p:sp>
        <p:sp>
          <p:nvSpPr>
            <p:cNvPr id="72840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92296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72842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92298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72845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2846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400" smtClean="0">
                      <a:cs typeface="+mn-cs"/>
                    </a:rPr>
                    <a:t>Flow: X</a:t>
                  </a:r>
                </a:p>
                <a:p>
                  <a:pPr>
                    <a:defRPr/>
                  </a:pPr>
                  <a:r>
                    <a:rPr lang="en-US" sz="1400" smtClean="0">
                      <a:cs typeface="+mn-cs"/>
                    </a:rPr>
                    <a:t>Src: A</a:t>
                  </a:r>
                </a:p>
                <a:p>
                  <a:pPr>
                    <a:defRPr/>
                  </a:pPr>
                  <a:r>
                    <a:rPr lang="en-US" sz="1400" smtClean="0">
                      <a:cs typeface="+mn-cs"/>
                    </a:rPr>
                    <a:t>Dest: F</a:t>
                  </a:r>
                </a:p>
                <a:p>
                  <a:pPr>
                    <a:defRPr/>
                  </a:pPr>
                  <a:endParaRPr lang="en-US" sz="1400" smtClean="0">
                    <a:cs typeface="+mn-cs"/>
                  </a:endParaRPr>
                </a:p>
                <a:p>
                  <a:pPr>
                    <a:defRPr/>
                  </a:pPr>
                  <a:endParaRPr lang="en-US" sz="1400" smtClean="0">
                    <a:cs typeface="+mn-cs"/>
                  </a:endParaRPr>
                </a:p>
                <a:p>
                  <a:pPr>
                    <a:defRPr/>
                  </a:pPr>
                  <a:r>
                    <a:rPr lang="en-US" sz="1400" smtClean="0">
                      <a:cs typeface="+mn-cs"/>
                    </a:rPr>
                    <a:t>data</a:t>
                  </a:r>
                </a:p>
              </p:txBody>
            </p:sp>
          </p:grpSp>
          <p:sp>
            <p:nvSpPr>
              <p:cNvPr id="72844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  <a:cs typeface="+mn-cs"/>
                  </a:rPr>
                  <a:t>src:B</a:t>
                </a:r>
              </a:p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  <a:cs typeface="+mn-cs"/>
                  </a:rPr>
                  <a:t>dest: E</a:t>
                </a:r>
              </a:p>
            </p:txBody>
          </p:sp>
        </p:grpSp>
      </p:grpSp>
      <p:sp>
        <p:nvSpPr>
          <p:cNvPr id="72712" name="Text Box 224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physical view:</a:t>
            </a:r>
          </a:p>
        </p:txBody>
      </p:sp>
      <p:sp>
        <p:nvSpPr>
          <p:cNvPr id="72713" name="Line 225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92169" name="Group 228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9228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9228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9228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92288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2291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2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34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835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2170" name="Group 237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72807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A</a:t>
              </a:r>
            </a:p>
          </p:txBody>
        </p:sp>
        <p:sp>
          <p:nvSpPr>
            <p:cNvPr id="72808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B</a:t>
              </a:r>
            </a:p>
          </p:txBody>
        </p:sp>
        <p:sp>
          <p:nvSpPr>
            <p:cNvPr id="72809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810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IPv6</a:t>
              </a:r>
            </a:p>
          </p:txBody>
        </p:sp>
        <p:sp>
          <p:nvSpPr>
            <p:cNvPr id="72811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IPv6</a:t>
              </a:r>
            </a:p>
          </p:txBody>
        </p:sp>
        <p:grpSp>
          <p:nvGrpSpPr>
            <p:cNvPr id="92267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9227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227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227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92280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83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84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826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827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92268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9226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227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227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92272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75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76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818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819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92171" name="Group 261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9225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9225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9225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92257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2260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1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03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804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2172" name="Group 270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72776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E</a:t>
              </a:r>
            </a:p>
          </p:txBody>
        </p:sp>
        <p:sp>
          <p:nvSpPr>
            <p:cNvPr id="72777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78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IPv6</a:t>
              </a:r>
            </a:p>
          </p:txBody>
        </p:sp>
        <p:sp>
          <p:nvSpPr>
            <p:cNvPr id="72779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>
                  <a:cs typeface="+mn-cs"/>
                </a:rPr>
                <a:t>IPv6</a:t>
              </a:r>
            </a:p>
          </p:txBody>
        </p:sp>
        <p:grpSp>
          <p:nvGrpSpPr>
            <p:cNvPr id="92235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9224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224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224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92249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52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53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795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796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92236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9223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223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9224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92241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44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45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787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788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2782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F</a:t>
              </a:r>
            </a:p>
          </p:txBody>
        </p:sp>
      </p:grpSp>
      <p:sp>
        <p:nvSpPr>
          <p:cNvPr id="72718" name="Text Box 294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C</a:t>
            </a:r>
          </a:p>
        </p:txBody>
      </p:sp>
      <p:sp>
        <p:nvSpPr>
          <p:cNvPr id="72719" name="Text Box 295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D</a:t>
            </a:r>
          </a:p>
        </p:txBody>
      </p:sp>
      <p:grpSp>
        <p:nvGrpSpPr>
          <p:cNvPr id="92175" name="Group 296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72725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726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logical view:</a:t>
              </a:r>
            </a:p>
          </p:txBody>
        </p:sp>
        <p:sp>
          <p:nvSpPr>
            <p:cNvPr id="72727" name="Text Box 299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  <a:cs typeface="+mn-cs"/>
                </a:rPr>
                <a:t>IPv4 tunnel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  <a:cs typeface="+mn-cs"/>
                </a:rPr>
                <a:t>connecting IPv6 routers</a:t>
              </a:r>
            </a:p>
          </p:txBody>
        </p:sp>
        <p:grpSp>
          <p:nvGrpSpPr>
            <p:cNvPr id="92183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72753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E</a:t>
                </a:r>
              </a:p>
            </p:txBody>
          </p:sp>
          <p:sp>
            <p:nvSpPr>
              <p:cNvPr id="72754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755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>
                    <a:cs typeface="+mn-cs"/>
                  </a:rPr>
                  <a:t>IPv6</a:t>
                </a:r>
              </a:p>
            </p:txBody>
          </p:sp>
          <p:sp>
            <p:nvSpPr>
              <p:cNvPr id="72756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>
                    <a:cs typeface="+mn-cs"/>
                  </a:rPr>
                  <a:t>IPv6</a:t>
                </a:r>
              </a:p>
            </p:txBody>
          </p:sp>
          <p:grpSp>
            <p:nvGrpSpPr>
              <p:cNvPr id="92212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92223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222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2225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92226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229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230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772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2773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92213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92215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221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2217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92218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221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222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764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2765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72759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F</a:t>
                </a:r>
              </a:p>
            </p:txBody>
          </p:sp>
        </p:grpSp>
        <p:grpSp>
          <p:nvGrpSpPr>
            <p:cNvPr id="92184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72730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A</a:t>
                </a:r>
              </a:p>
            </p:txBody>
          </p:sp>
          <p:sp>
            <p:nvSpPr>
              <p:cNvPr id="72731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cs typeface="+mn-cs"/>
                  </a:rPr>
                  <a:t>B</a:t>
                </a:r>
              </a:p>
            </p:txBody>
          </p:sp>
          <p:sp>
            <p:nvSpPr>
              <p:cNvPr id="72732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733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>
                    <a:cs typeface="+mn-cs"/>
                  </a:rPr>
                  <a:t>IPv6</a:t>
                </a:r>
              </a:p>
            </p:txBody>
          </p:sp>
          <p:sp>
            <p:nvSpPr>
              <p:cNvPr id="72734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>
                    <a:cs typeface="+mn-cs"/>
                  </a:rPr>
                  <a:t>IPv6</a:t>
                </a:r>
              </a:p>
            </p:txBody>
          </p:sp>
          <p:grpSp>
            <p:nvGrpSpPr>
              <p:cNvPr id="92190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9220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220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220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92203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206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207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749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2750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92191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9219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219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219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92195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198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99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741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2742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pic>
        <p:nvPicPr>
          <p:cNvPr id="92176" name="Picture 34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2" name="Rectangle 349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Tunneling</a:t>
            </a:r>
          </a:p>
        </p:txBody>
      </p:sp>
      <p:sp>
        <p:nvSpPr>
          <p:cNvPr id="72723" name="Text Box 35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  <a:cs typeface="+mn-cs"/>
              </a:rPr>
              <a:t>IPv4</a:t>
            </a:r>
          </a:p>
        </p:txBody>
      </p:sp>
      <p:sp>
        <p:nvSpPr>
          <p:cNvPr id="72724" name="Text Box 35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  <a:cs typeface="+mn-cs"/>
              </a:rPr>
              <a:t>IPv4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373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D51A28CE-9BA7-3F47-838C-28CAA5A1F03B}" type="slidenum">
              <a:rPr lang="en-US" smtClean="0">
                <a:latin typeface="Tahoma" charset="0"/>
              </a:rPr>
              <a:pPr>
                <a:defRPr/>
              </a:pPr>
              <a:t>74</a:t>
            </a:fld>
            <a:endParaRPr lang="en-US" smtClean="0">
              <a:latin typeface="Tahoma" charset="0"/>
            </a:endParaRPr>
          </a:p>
        </p:txBody>
      </p:sp>
      <p:pic>
        <p:nvPicPr>
          <p:cNvPr id="93187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4.1 introduction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4.2 virtual circuit and datagram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4.3 what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 inside a router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4.4 IP: Internet Protocol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datagram format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IPv4 addressing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ICMP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IPv6</a:t>
            </a:r>
          </a:p>
        </p:txBody>
      </p:sp>
      <p:sp>
        <p:nvSpPr>
          <p:cNvPr id="737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4.5 routing algorithms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link state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distance vector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4.6 routing in the Internet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RIP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OSPF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4.7 broadcast and multicast routing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9319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CEBD1BE-DFEC-1941-919A-3F21330E3402}" type="slidenum">
              <a:rPr lang="en-US" smtClean="0">
                <a:latin typeface="Tahoma" charset="0"/>
              </a:rPr>
              <a:pPr>
                <a:defRPr/>
              </a:pPr>
              <a:t>75</a:t>
            </a:fld>
            <a:endParaRPr lang="en-US" smtClean="0">
              <a:latin typeface="Tahoma" charset="0"/>
            </a:endParaRPr>
          </a:p>
        </p:txBody>
      </p:sp>
      <p:grpSp>
        <p:nvGrpSpPr>
          <p:cNvPr id="94211" name="Group 2"/>
          <p:cNvGrpSpPr>
            <a:grpSpLocks/>
          </p:cNvGrpSpPr>
          <p:nvPr/>
        </p:nvGrpSpPr>
        <p:grpSpPr bwMode="auto">
          <a:xfrm>
            <a:off x="3851275" y="4497388"/>
            <a:ext cx="2847975" cy="1481137"/>
            <a:chOff x="291" y="3093"/>
            <a:chExt cx="1794" cy="933"/>
          </a:xfrm>
        </p:grpSpPr>
        <p:grpSp>
          <p:nvGrpSpPr>
            <p:cNvPr id="94288" name="Group 3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94292" name="Freeform 4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4293" name="Group 5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94328" name="Group 6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94347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sp>
                <p:nvSpPr>
                  <p:cNvPr id="94348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sp>
                <p:nvSpPr>
                  <p:cNvPr id="94349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grpSp>
                <p:nvGrpSpPr>
                  <p:cNvPr id="94350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435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54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489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489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94329" name="Group 15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9433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sp>
                <p:nvSpPr>
                  <p:cNvPr id="94340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sp>
                <p:nvSpPr>
                  <p:cNvPr id="9434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grpSp>
                <p:nvGrpSpPr>
                  <p:cNvPr id="94342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4345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46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488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488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94330" name="Group 24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94331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sp>
                <p:nvSpPr>
                  <p:cNvPr id="94332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sp>
                <p:nvSpPr>
                  <p:cNvPr id="94333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sz="2400">
                      <a:latin typeface="Times New Roman" charset="0"/>
                      <a:cs typeface="Arial" charset="0"/>
                    </a:endParaRPr>
                  </a:p>
                </p:txBody>
              </p:sp>
              <p:grpSp>
                <p:nvGrpSpPr>
                  <p:cNvPr id="9433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433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38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488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488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sp>
            <p:nvSpPr>
              <p:cNvPr id="94294" name="Freeform 33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5" name="Freeform 34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6" name="Freeform 35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42 w 294"/>
                  <a:gd name="T3" fmla="*/ 83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7" name="Freeform 36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8" name="Freeform 37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54 h 500"/>
                  <a:gd name="T2" fmla="*/ 192 w 118"/>
                  <a:gd name="T3" fmla="*/ 0 h 5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9" name="Freeform 38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147 w 370"/>
                  <a:gd name="T1" fmla="*/ 217 h 32"/>
                  <a:gd name="T2" fmla="*/ 0 w 370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00" name="Freeform 39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26 w 176"/>
                  <a:gd name="T1" fmla="*/ 47 h 412"/>
                  <a:gd name="T2" fmla="*/ 28 w 176"/>
                  <a:gd name="T3" fmla="*/ 48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4301" name="Group 40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9432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432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432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94323" name="Group 4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4326" name="Freeform 4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27" name="Freeform 4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69" name="Line 47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4870" name="Line 48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94302" name="Group 49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9431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431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431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94315" name="Group 5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4318" name="Freeform 5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19" name="Freeform 5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61" name="Line 56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4862" name="Line 57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94303" name="Group 58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9430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430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9430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94307" name="Group 6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4310" name="Freeform 6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11" name="Freeform 6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53" name="Line 65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4854" name="Line 66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74834" name="Text Box 67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>
                  <a:cs typeface="+mn-cs"/>
                </a:rPr>
                <a:t>1</a:t>
              </a:r>
            </a:p>
          </p:txBody>
        </p:sp>
        <p:sp>
          <p:nvSpPr>
            <p:cNvPr id="74835" name="Text Box 68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cs typeface="+mn-cs"/>
                </a:rPr>
                <a:t>2</a:t>
              </a:r>
            </a:p>
          </p:txBody>
        </p:sp>
        <p:sp>
          <p:nvSpPr>
            <p:cNvPr id="74836" name="Text Box 69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>
                  <a:cs typeface="+mn-cs"/>
                </a:rPr>
                <a:t>3</a:t>
              </a:r>
            </a:p>
          </p:txBody>
        </p:sp>
      </p:grpSp>
      <p:sp>
        <p:nvSpPr>
          <p:cNvPr id="94212" name="Freeform 72"/>
          <p:cNvSpPr>
            <a:spLocks/>
          </p:cNvSpPr>
          <p:nvPr/>
        </p:nvSpPr>
        <p:spPr bwMode="auto">
          <a:xfrm>
            <a:off x="2397125" y="374332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8" name="Rectangle 73"/>
          <p:cNvSpPr>
            <a:spLocks noChangeArrowheads="1"/>
          </p:cNvSpPr>
          <p:nvPr/>
        </p:nvSpPr>
        <p:spPr bwMode="auto">
          <a:xfrm>
            <a:off x="2176463" y="1417638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59" name="Oval 74"/>
          <p:cNvSpPr>
            <a:spLocks noChangeArrowheads="1"/>
          </p:cNvSpPr>
          <p:nvPr/>
        </p:nvSpPr>
        <p:spPr bwMode="auto">
          <a:xfrm>
            <a:off x="2513013" y="147002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0" name="Rectangle 75"/>
          <p:cNvSpPr>
            <a:spLocks noChangeArrowheads="1"/>
          </p:cNvSpPr>
          <p:nvPr/>
        </p:nvSpPr>
        <p:spPr bwMode="auto">
          <a:xfrm>
            <a:off x="2457450" y="4806950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1" name="Rectangle 76"/>
          <p:cNvSpPr>
            <a:spLocks noChangeArrowheads="1"/>
          </p:cNvSpPr>
          <p:nvPr/>
        </p:nvSpPr>
        <p:spPr bwMode="auto">
          <a:xfrm>
            <a:off x="2433638" y="4830763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2" name="Line 77"/>
          <p:cNvSpPr>
            <a:spLocks noChangeShapeType="1"/>
          </p:cNvSpPr>
          <p:nvPr/>
        </p:nvSpPr>
        <p:spPr bwMode="auto">
          <a:xfrm>
            <a:off x="3459163" y="496252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3" name="Rectangle 78"/>
          <p:cNvSpPr>
            <a:spLocks noChangeArrowheads="1"/>
          </p:cNvSpPr>
          <p:nvPr/>
        </p:nvSpPr>
        <p:spPr bwMode="auto">
          <a:xfrm>
            <a:off x="3062288" y="483393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4" name="Text Box 79"/>
          <p:cNvSpPr txBox="1">
            <a:spLocks noChangeArrowheads="1"/>
          </p:cNvSpPr>
          <p:nvPr/>
        </p:nvSpPr>
        <p:spPr bwMode="auto">
          <a:xfrm>
            <a:off x="3014663" y="48069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smtClean="0">
              <a:cs typeface="+mn-cs"/>
            </a:endParaRPr>
          </a:p>
        </p:txBody>
      </p:sp>
      <p:sp>
        <p:nvSpPr>
          <p:cNvPr id="74765" name="Text Box 80"/>
          <p:cNvSpPr txBox="1">
            <a:spLocks noChangeArrowheads="1"/>
          </p:cNvSpPr>
          <p:nvPr/>
        </p:nvSpPr>
        <p:spPr bwMode="auto">
          <a:xfrm>
            <a:off x="1298575" y="4135438"/>
            <a:ext cx="2465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cs typeface="+mn-cs"/>
              </a:rPr>
              <a:t>IP destination address in </a:t>
            </a:r>
          </a:p>
          <a:p>
            <a:pPr eaLnBrk="1" hangingPunct="1">
              <a:defRPr/>
            </a:pPr>
            <a:r>
              <a:rPr lang="en-US" sz="1600" smtClean="0">
                <a:cs typeface="+mn-cs"/>
              </a:rPr>
              <a:t>arriving packet</a:t>
            </a:r>
            <a:r>
              <a:rPr lang="ja-JP" altLang="en-US" sz="1600" smtClean="0">
                <a:cs typeface="+mn-cs"/>
              </a:rPr>
              <a:t>’</a:t>
            </a:r>
            <a:r>
              <a:rPr lang="en-US" sz="1600" smtClean="0">
                <a:cs typeface="+mn-cs"/>
              </a:rPr>
              <a:t>s header</a:t>
            </a:r>
          </a:p>
        </p:txBody>
      </p:sp>
      <p:sp>
        <p:nvSpPr>
          <p:cNvPr id="74766" name="Line 81"/>
          <p:cNvSpPr>
            <a:spLocks noChangeShapeType="1"/>
          </p:cNvSpPr>
          <p:nvPr/>
        </p:nvSpPr>
        <p:spPr bwMode="auto">
          <a:xfrm flipH="1">
            <a:off x="2681288" y="509270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7" name="Text Box 82"/>
          <p:cNvSpPr txBox="1">
            <a:spLocks noChangeArrowheads="1"/>
          </p:cNvSpPr>
          <p:nvPr/>
        </p:nvSpPr>
        <p:spPr bwMode="auto">
          <a:xfrm>
            <a:off x="2641600" y="1627188"/>
            <a:ext cx="1863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smtClean="0">
                <a:solidFill>
                  <a:srgbClr val="CC0000"/>
                </a:solidFill>
                <a:cs typeface="+mn-cs"/>
              </a:rPr>
              <a:t>routing algorithm</a:t>
            </a:r>
          </a:p>
        </p:txBody>
      </p:sp>
      <p:sp>
        <p:nvSpPr>
          <p:cNvPr id="74768" name="Rectangle 83"/>
          <p:cNvSpPr>
            <a:spLocks noChangeArrowheads="1"/>
          </p:cNvSpPr>
          <p:nvPr/>
        </p:nvSpPr>
        <p:spPr bwMode="auto">
          <a:xfrm>
            <a:off x="2387600" y="2363788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69" name="Text Box 84"/>
          <p:cNvSpPr txBox="1">
            <a:spLocks noChangeArrowheads="1"/>
          </p:cNvSpPr>
          <p:nvPr/>
        </p:nvSpPr>
        <p:spPr bwMode="auto">
          <a:xfrm>
            <a:off x="2503488" y="2327275"/>
            <a:ext cx="2014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CC0000"/>
                </a:solidFill>
                <a:cs typeface="+mn-cs"/>
              </a:rPr>
              <a:t>local forwarding table</a:t>
            </a:r>
          </a:p>
        </p:txBody>
      </p:sp>
      <p:sp>
        <p:nvSpPr>
          <p:cNvPr id="74770" name="Text Box 85"/>
          <p:cNvSpPr txBox="1">
            <a:spLocks noChangeArrowheads="1"/>
          </p:cNvSpPr>
          <p:nvPr/>
        </p:nvSpPr>
        <p:spPr bwMode="auto">
          <a:xfrm>
            <a:off x="2430463" y="2574925"/>
            <a:ext cx="1312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cs typeface="+mn-cs"/>
              </a:rPr>
              <a:t>dest address</a:t>
            </a:r>
          </a:p>
        </p:txBody>
      </p:sp>
      <p:sp>
        <p:nvSpPr>
          <p:cNvPr id="74771" name="Text Box 86"/>
          <p:cNvSpPr txBox="1">
            <a:spLocks noChangeArrowheads="1"/>
          </p:cNvSpPr>
          <p:nvPr/>
        </p:nvSpPr>
        <p:spPr bwMode="auto">
          <a:xfrm>
            <a:off x="3619500" y="2576513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>
                <a:cs typeface="+mn-cs"/>
              </a:rPr>
              <a:t>output  link</a:t>
            </a:r>
          </a:p>
        </p:txBody>
      </p:sp>
      <p:sp>
        <p:nvSpPr>
          <p:cNvPr id="74772" name="Line 87"/>
          <p:cNvSpPr>
            <a:spLocks noChangeShapeType="1"/>
          </p:cNvSpPr>
          <p:nvPr/>
        </p:nvSpPr>
        <p:spPr bwMode="auto">
          <a:xfrm>
            <a:off x="3695700" y="258762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73" name="Text Box 88"/>
          <p:cNvSpPr txBox="1">
            <a:spLocks noChangeArrowheads="1"/>
          </p:cNvSpPr>
          <p:nvPr/>
        </p:nvSpPr>
        <p:spPr bwMode="auto">
          <a:xfrm>
            <a:off x="2417763" y="2859088"/>
            <a:ext cx="128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smtClean="0">
                <a:cs typeface="+mn-cs"/>
              </a:rPr>
              <a:t>address-range 1</a:t>
            </a:r>
          </a:p>
          <a:p>
            <a:pPr algn="r" eaLnBrk="1" hangingPunct="1">
              <a:defRPr/>
            </a:pPr>
            <a:r>
              <a:rPr lang="en-US" sz="1200" smtClean="0">
                <a:cs typeface="+mn-cs"/>
              </a:rPr>
              <a:t>address-range 2</a:t>
            </a:r>
          </a:p>
          <a:p>
            <a:pPr algn="r" eaLnBrk="1" hangingPunct="1">
              <a:defRPr/>
            </a:pPr>
            <a:r>
              <a:rPr lang="en-US" sz="1200" smtClean="0">
                <a:cs typeface="+mn-cs"/>
              </a:rPr>
              <a:t>address-range 3</a:t>
            </a:r>
          </a:p>
          <a:p>
            <a:pPr algn="r" eaLnBrk="1" hangingPunct="1">
              <a:defRPr/>
            </a:pPr>
            <a:r>
              <a:rPr lang="en-US" sz="1200" smtClean="0">
                <a:cs typeface="+mn-cs"/>
              </a:rPr>
              <a:t>address-range 4</a:t>
            </a:r>
          </a:p>
        </p:txBody>
      </p:sp>
      <p:sp>
        <p:nvSpPr>
          <p:cNvPr id="74774" name="Text Box 89"/>
          <p:cNvSpPr txBox="1">
            <a:spLocks noChangeArrowheads="1"/>
          </p:cNvSpPr>
          <p:nvPr/>
        </p:nvSpPr>
        <p:spPr bwMode="auto">
          <a:xfrm>
            <a:off x="3711575" y="2859088"/>
            <a:ext cx="26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>
                <a:cs typeface="+mn-cs"/>
              </a:rPr>
              <a:t>3</a:t>
            </a:r>
          </a:p>
          <a:p>
            <a:pPr algn="ctr" eaLnBrk="1" hangingPunct="1">
              <a:defRPr/>
            </a:pPr>
            <a:r>
              <a:rPr lang="en-US" sz="1200" smtClean="0">
                <a:cs typeface="+mn-cs"/>
              </a:rPr>
              <a:t>2</a:t>
            </a:r>
          </a:p>
          <a:p>
            <a:pPr algn="ctr" eaLnBrk="1" hangingPunct="1">
              <a:defRPr/>
            </a:pPr>
            <a:r>
              <a:rPr lang="en-US" sz="1200" smtClean="0">
                <a:cs typeface="+mn-cs"/>
              </a:rPr>
              <a:t>2</a:t>
            </a:r>
          </a:p>
          <a:p>
            <a:pPr algn="ctr" eaLnBrk="1" hangingPunct="1">
              <a:defRPr/>
            </a:pPr>
            <a:r>
              <a:rPr lang="en-US" sz="1200" smtClean="0">
                <a:cs typeface="+mn-cs"/>
              </a:rPr>
              <a:t>1</a:t>
            </a:r>
          </a:p>
        </p:txBody>
      </p:sp>
      <p:sp>
        <p:nvSpPr>
          <p:cNvPr id="74775" name="Line 90"/>
          <p:cNvSpPr>
            <a:spLocks noChangeShapeType="1"/>
          </p:cNvSpPr>
          <p:nvPr/>
        </p:nvSpPr>
        <p:spPr bwMode="auto">
          <a:xfrm>
            <a:off x="2409825" y="284003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76" name="Line 91"/>
          <p:cNvSpPr>
            <a:spLocks noChangeShapeType="1"/>
          </p:cNvSpPr>
          <p:nvPr/>
        </p:nvSpPr>
        <p:spPr bwMode="auto">
          <a:xfrm>
            <a:off x="2392363" y="259238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77" name="AutoShape 92"/>
          <p:cNvSpPr>
            <a:spLocks noChangeArrowheads="1"/>
          </p:cNvSpPr>
          <p:nvPr/>
        </p:nvSpPr>
        <p:spPr bwMode="auto">
          <a:xfrm rot="5400000">
            <a:off x="3466306" y="208200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778" name="Line 93"/>
          <p:cNvSpPr>
            <a:spLocks noChangeShapeType="1"/>
          </p:cNvSpPr>
          <p:nvPr/>
        </p:nvSpPr>
        <p:spPr bwMode="auto">
          <a:xfrm>
            <a:off x="2843213" y="452437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34" name="Freeform 94"/>
          <p:cNvSpPr>
            <a:spLocks/>
          </p:cNvSpPr>
          <p:nvPr/>
        </p:nvSpPr>
        <p:spPr bwMode="auto">
          <a:xfrm>
            <a:off x="3916363" y="501491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5" name="Freeform 95"/>
          <p:cNvSpPr>
            <a:spLocks/>
          </p:cNvSpPr>
          <p:nvPr/>
        </p:nvSpPr>
        <p:spPr bwMode="auto">
          <a:xfrm flipH="1">
            <a:off x="6249988" y="45783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Freeform 96"/>
          <p:cNvSpPr>
            <a:spLocks/>
          </p:cNvSpPr>
          <p:nvPr/>
        </p:nvSpPr>
        <p:spPr bwMode="auto">
          <a:xfrm flipH="1">
            <a:off x="5240338" y="43053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7" name="Freeform 97"/>
          <p:cNvSpPr>
            <a:spLocks/>
          </p:cNvSpPr>
          <p:nvPr/>
        </p:nvSpPr>
        <p:spPr bwMode="auto">
          <a:xfrm flipH="1" flipV="1">
            <a:off x="5908675" y="585152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8" name="Freeform 98"/>
          <p:cNvSpPr>
            <a:spLocks/>
          </p:cNvSpPr>
          <p:nvPr/>
        </p:nvSpPr>
        <p:spPr bwMode="auto">
          <a:xfrm flipH="1" flipV="1">
            <a:off x="4559300" y="583565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9" name="Freeform 99"/>
          <p:cNvSpPr>
            <a:spLocks/>
          </p:cNvSpPr>
          <p:nvPr/>
        </p:nvSpPr>
        <p:spPr bwMode="auto">
          <a:xfrm flipH="1" flipV="1">
            <a:off x="5199063" y="554355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40" name="Group 100"/>
          <p:cNvGrpSpPr>
            <a:grpSpLocks/>
          </p:cNvGrpSpPr>
          <p:nvPr/>
        </p:nvGrpSpPr>
        <p:grpSpPr bwMode="auto">
          <a:xfrm>
            <a:off x="5248275" y="3860800"/>
            <a:ext cx="550863" cy="452438"/>
            <a:chOff x="2886" y="1668"/>
            <a:chExt cx="347" cy="285"/>
          </a:xfrm>
        </p:grpSpPr>
        <p:sp>
          <p:nvSpPr>
            <p:cNvPr id="74826" name="Rectangle 101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27" name="Oval 102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28" name="Rectangle 103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29" name="Line 104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30" name="Line 105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31" name="Line 106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32" name="AutoShape 107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4241" name="Group 108"/>
          <p:cNvGrpSpPr>
            <a:grpSpLocks/>
          </p:cNvGrpSpPr>
          <p:nvPr/>
        </p:nvGrpSpPr>
        <p:grpSpPr bwMode="auto">
          <a:xfrm>
            <a:off x="6261100" y="4133850"/>
            <a:ext cx="550863" cy="452438"/>
            <a:chOff x="2886" y="1668"/>
            <a:chExt cx="347" cy="285"/>
          </a:xfrm>
        </p:grpSpPr>
        <p:sp>
          <p:nvSpPr>
            <p:cNvPr id="74819" name="Rectangle 109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20" name="Oval 110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21" name="Rectangle 111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22" name="Line 112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23" name="Line 113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24" name="Line 114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25" name="AutoShape 115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4242" name="Group 116"/>
          <p:cNvGrpSpPr>
            <a:grpSpLocks/>
          </p:cNvGrpSpPr>
          <p:nvPr/>
        </p:nvGrpSpPr>
        <p:grpSpPr bwMode="auto">
          <a:xfrm>
            <a:off x="5891213" y="6210300"/>
            <a:ext cx="550862" cy="452438"/>
            <a:chOff x="2886" y="1668"/>
            <a:chExt cx="347" cy="285"/>
          </a:xfrm>
        </p:grpSpPr>
        <p:sp>
          <p:nvSpPr>
            <p:cNvPr id="74812" name="Rectangle 117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13" name="Oval 118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14" name="Rectangle 119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16" name="Line 121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17" name="Line 122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18" name="AutoShape 123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4243" name="Group 124"/>
          <p:cNvGrpSpPr>
            <a:grpSpLocks/>
          </p:cNvGrpSpPr>
          <p:nvPr/>
        </p:nvGrpSpPr>
        <p:grpSpPr bwMode="auto">
          <a:xfrm>
            <a:off x="5195888" y="5991225"/>
            <a:ext cx="550862" cy="452438"/>
            <a:chOff x="2886" y="1668"/>
            <a:chExt cx="347" cy="285"/>
          </a:xfrm>
        </p:grpSpPr>
        <p:sp>
          <p:nvSpPr>
            <p:cNvPr id="74805" name="Rectangle 125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06" name="Oval 126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07" name="Rectangle 127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08" name="Line 128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09" name="Line 129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10" name="Line 130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11" name="AutoShape 131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4244" name="Group 132"/>
          <p:cNvGrpSpPr>
            <a:grpSpLocks/>
          </p:cNvGrpSpPr>
          <p:nvPr/>
        </p:nvGrpSpPr>
        <p:grpSpPr bwMode="auto">
          <a:xfrm>
            <a:off x="4540250" y="6183313"/>
            <a:ext cx="550863" cy="452437"/>
            <a:chOff x="2886" y="1668"/>
            <a:chExt cx="347" cy="285"/>
          </a:xfrm>
        </p:grpSpPr>
        <p:sp>
          <p:nvSpPr>
            <p:cNvPr id="74798" name="Rectangle 133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799" name="Oval 134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00" name="Rectangle 135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01" name="Line 136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02" name="Line 137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03" name="Line 138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804" name="AutoShape 139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4790" name="Rectangle 144"/>
          <p:cNvSpPr>
            <a:spLocks noGrp="1" noChangeArrowheads="1"/>
          </p:cNvSpPr>
          <p:nvPr>
            <p:ph type="title"/>
          </p:nvPr>
        </p:nvSpPr>
        <p:spPr>
          <a:xfrm>
            <a:off x="249238" y="0"/>
            <a:ext cx="8894762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Interplay between routing, forwarding</a:t>
            </a:r>
          </a:p>
        </p:txBody>
      </p:sp>
      <p:pic>
        <p:nvPicPr>
          <p:cNvPr id="94246" name="Picture 1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889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388" name="Group 148"/>
          <p:cNvGrpSpPr>
            <a:grpSpLocks/>
          </p:cNvGrpSpPr>
          <p:nvPr/>
        </p:nvGrpSpPr>
        <p:grpSpPr bwMode="auto">
          <a:xfrm>
            <a:off x="4416425" y="1447800"/>
            <a:ext cx="4435475" cy="641350"/>
            <a:chOff x="2782" y="912"/>
            <a:chExt cx="2794" cy="404"/>
          </a:xfrm>
        </p:grpSpPr>
        <p:sp>
          <p:nvSpPr>
            <p:cNvPr id="74796" name="Line 146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797" name="Text Box 147"/>
            <p:cNvSpPr txBox="1">
              <a:spLocks noChangeArrowheads="1"/>
            </p:cNvSpPr>
            <p:nvPr/>
          </p:nvSpPr>
          <p:spPr bwMode="auto">
            <a:xfrm>
              <a:off x="3532" y="912"/>
              <a:ext cx="20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routing algorithm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end-end-path through network</a:t>
              </a:r>
            </a:p>
          </p:txBody>
        </p:sp>
      </p:grpSp>
      <p:grpSp>
        <p:nvGrpSpPr>
          <p:cNvPr id="778389" name="Group 149"/>
          <p:cNvGrpSpPr>
            <a:grpSpLocks/>
          </p:cNvGrpSpPr>
          <p:nvPr/>
        </p:nvGrpSpPr>
        <p:grpSpPr bwMode="auto">
          <a:xfrm>
            <a:off x="4479925" y="2135188"/>
            <a:ext cx="4308475" cy="641350"/>
            <a:chOff x="2782" y="912"/>
            <a:chExt cx="2714" cy="404"/>
          </a:xfrm>
        </p:grpSpPr>
        <p:sp>
          <p:nvSpPr>
            <p:cNvPr id="74794" name="Line 150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795" name="Text Box 151"/>
            <p:cNvSpPr txBox="1">
              <a:spLocks noChangeArrowheads="1"/>
            </p:cNvSpPr>
            <p:nvPr/>
          </p:nvSpPr>
          <p:spPr bwMode="auto">
            <a:xfrm>
              <a:off x="3532" y="912"/>
              <a:ext cx="19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forwarding table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  <a:cs typeface="+mn-cs"/>
                </a:rPr>
                <a:t>local forwarding at this router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A62F0D50-6D6A-C141-A7CF-239FE924E39F}" type="slidenum">
              <a:rPr lang="en-US" smtClean="0">
                <a:latin typeface="Tahoma" charset="0"/>
              </a:rPr>
              <a:pPr>
                <a:defRPr/>
              </a:pPr>
              <a:t>76</a:t>
            </a:fld>
            <a:endParaRPr lang="en-US" smtClean="0">
              <a:latin typeface="Tahoma" charset="0"/>
            </a:endParaRPr>
          </a:p>
        </p:txBody>
      </p:sp>
      <p:pic>
        <p:nvPicPr>
          <p:cNvPr id="952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952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7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88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89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0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5791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2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3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4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5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5796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7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8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9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0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5801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2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3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4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5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5806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7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8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9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10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5811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12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13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14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15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5816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2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2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75852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53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u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952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75850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51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y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952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75848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49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>
                    <a:cs typeface="+mn-cs"/>
                  </a:rPr>
                  <a:t>x</a:t>
                </a:r>
              </a:p>
            </p:txBody>
          </p:sp>
        </p:grpSp>
        <p:grpSp>
          <p:nvGrpSpPr>
            <p:cNvPr id="952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75846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47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w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952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75844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45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v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952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75842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43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>
                    <a:cs typeface="+mn-cs"/>
                  </a:rPr>
                  <a:t>z</a:t>
                </a:r>
              </a:p>
            </p:txBody>
          </p:sp>
        </p:grpSp>
        <p:sp>
          <p:nvSpPr>
            <p:cNvPr id="75832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33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34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35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36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37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38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39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5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40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41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cs typeface="+mn-cs"/>
                </a:rPr>
                <a:t>5</a:t>
              </a:r>
              <a:endParaRPr lang="en-US" sz="2400" dirty="0" smtClean="0">
                <a:cs typeface="+mn-cs"/>
              </a:endParaRPr>
            </a:p>
          </p:txBody>
        </p:sp>
      </p:grpSp>
      <p:sp>
        <p:nvSpPr>
          <p:cNvPr id="75782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cs typeface="+mn-cs"/>
              </a:rPr>
              <a:t>graph: G = (N,E)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N = set of routers = { u, v, w, x, y, z }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 = set of links ={ (u,v), (u,x), (v,x), (v,w), (x,w), (x,y), (w,y), (w,z), (y,z)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Graph abstraction</a:t>
            </a:r>
          </a:p>
        </p:txBody>
      </p:sp>
      <p:sp>
        <p:nvSpPr>
          <p:cNvPr id="75784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cs typeface="+mn-cs"/>
              </a:rPr>
              <a:t>aside:</a:t>
            </a:r>
            <a:r>
              <a:rPr lang="en-US" smtClean="0">
                <a:cs typeface="+mn-cs"/>
              </a:rPr>
              <a:t> graph abstraction is useful in other network contexts, e.g., </a:t>
            </a:r>
          </a:p>
          <a:p>
            <a:pPr>
              <a:defRPr/>
            </a:pPr>
            <a:r>
              <a:rPr lang="en-US" smtClean="0">
                <a:cs typeface="+mn-cs"/>
              </a:rPr>
              <a:t>P2P, where </a:t>
            </a:r>
            <a:r>
              <a:rPr lang="en-US" i="1" smtClean="0">
                <a:cs typeface="+mn-cs"/>
              </a:rPr>
              <a:t>N</a:t>
            </a:r>
            <a:r>
              <a:rPr lang="en-US" smtClean="0">
                <a:cs typeface="+mn-cs"/>
              </a:rPr>
              <a:t> is set of peers and </a:t>
            </a:r>
            <a:r>
              <a:rPr lang="en-US" i="1" smtClean="0">
                <a:cs typeface="+mn-cs"/>
              </a:rPr>
              <a:t>E</a:t>
            </a:r>
            <a:r>
              <a:rPr lang="en-US" smtClean="0">
                <a:cs typeface="+mn-cs"/>
              </a:rPr>
              <a:t> is set of TCP connections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F6215F37-AAE2-BE4A-A2C0-F32528016D29}" type="slidenum">
              <a:rPr lang="en-US" smtClean="0">
                <a:latin typeface="Tahoma" charset="0"/>
              </a:rPr>
              <a:pPr>
                <a:defRPr/>
              </a:pPr>
              <a:t>77</a:t>
            </a:fld>
            <a:endParaRPr lang="en-US" smtClean="0">
              <a:latin typeface="Tahoma" charset="0"/>
            </a:endParaRPr>
          </a:p>
        </p:txBody>
      </p:sp>
      <p:pic>
        <p:nvPicPr>
          <p:cNvPr id="96259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Graph abstraction: costs</a:t>
            </a:r>
          </a:p>
        </p:txBody>
      </p:sp>
      <p:grpSp>
        <p:nvGrpSpPr>
          <p:cNvPr id="962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962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1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1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1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681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1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1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1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2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682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2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2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2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2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682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2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2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2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3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683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3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3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3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3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683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3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3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3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84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684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62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3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7687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87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u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963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7687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87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y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963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7687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87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>
                    <a:cs typeface="+mn-cs"/>
                  </a:rPr>
                  <a:t>x</a:t>
                </a:r>
              </a:p>
            </p:txBody>
          </p:sp>
        </p:grpSp>
        <p:grpSp>
          <p:nvGrpSpPr>
            <p:cNvPr id="963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7687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87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w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963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7686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87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v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963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7686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86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>
                    <a:cs typeface="+mn-cs"/>
                  </a:rPr>
                  <a:t>z</a:t>
                </a:r>
              </a:p>
            </p:txBody>
          </p:sp>
        </p:grpSp>
        <p:sp>
          <p:nvSpPr>
            <p:cNvPr id="7685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685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685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686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686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686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686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686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5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686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686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5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76807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c(x,x</a:t>
            </a:r>
            <a:r>
              <a:rPr lang="ja-JP" altLang="en-US" smtClean="0">
                <a:cs typeface="+mn-cs"/>
              </a:rPr>
              <a:t>’</a:t>
            </a:r>
            <a:r>
              <a:rPr lang="en-US" smtClean="0">
                <a:cs typeface="+mn-cs"/>
              </a:rPr>
              <a:t>) = cost of link (x,x</a:t>
            </a:r>
            <a:r>
              <a:rPr lang="ja-JP" altLang="en-US" smtClean="0">
                <a:cs typeface="+mn-cs"/>
              </a:rPr>
              <a:t>’</a:t>
            </a:r>
            <a:r>
              <a:rPr lang="en-US" smtClean="0">
                <a:cs typeface="+mn-cs"/>
              </a:rPr>
              <a:t>)</a:t>
            </a:r>
          </a:p>
          <a:p>
            <a:pPr>
              <a:defRPr/>
            </a:pPr>
            <a:r>
              <a:rPr lang="en-US" smtClean="0">
                <a:cs typeface="+mn-cs"/>
              </a:rPr>
              <a:t>      e.g., c(w,z) = 5</a:t>
            </a:r>
          </a:p>
          <a:p>
            <a:pPr>
              <a:defRPr/>
            </a:pPr>
            <a:endParaRPr lang="en-US" smtClean="0">
              <a:cs typeface="+mn-cs"/>
            </a:endParaRPr>
          </a:p>
          <a:p>
            <a:pPr>
              <a:defRPr/>
            </a:pPr>
            <a:r>
              <a:rPr lang="en-US" smtClean="0">
                <a:latin typeface="Gill Sans MT" charset="0"/>
                <a:cs typeface="+mn-cs"/>
              </a:rPr>
              <a:t>cost could always be 1, or </a:t>
            </a:r>
          </a:p>
          <a:p>
            <a:pPr>
              <a:defRPr/>
            </a:pPr>
            <a:r>
              <a:rPr lang="en-US" smtClean="0">
                <a:latin typeface="Gill Sans MT" charset="0"/>
                <a:cs typeface="+mn-cs"/>
              </a:rPr>
              <a:t>inversely related to bandwidth,</a:t>
            </a:r>
          </a:p>
          <a:p>
            <a:pPr>
              <a:defRPr/>
            </a:pPr>
            <a:r>
              <a:rPr lang="en-US" smtClean="0">
                <a:latin typeface="Gill Sans MT" charset="0"/>
                <a:cs typeface="+mn-cs"/>
              </a:rPr>
              <a:t>or inversely related to </a:t>
            </a:r>
          </a:p>
          <a:p>
            <a:pPr>
              <a:defRPr/>
            </a:pPr>
            <a:r>
              <a:rPr lang="en-US" smtClean="0">
                <a:latin typeface="Gill Sans MT" charset="0"/>
                <a:cs typeface="+mn-cs"/>
              </a:rPr>
              <a:t>congestion</a:t>
            </a:r>
          </a:p>
        </p:txBody>
      </p:sp>
      <p:sp>
        <p:nvSpPr>
          <p:cNvPr id="76808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cost of path (x</a:t>
            </a:r>
            <a:r>
              <a:rPr lang="en-US" baseline="-25000" smtClean="0">
                <a:cs typeface="+mn-cs"/>
              </a:rPr>
              <a:t>1</a:t>
            </a:r>
            <a:r>
              <a:rPr lang="en-US" smtClean="0">
                <a:cs typeface="+mn-cs"/>
              </a:rPr>
              <a:t>, x</a:t>
            </a:r>
            <a:r>
              <a:rPr lang="en-US" baseline="-25000" smtClean="0">
                <a:cs typeface="+mn-cs"/>
              </a:rPr>
              <a:t>2</a:t>
            </a:r>
            <a:r>
              <a:rPr lang="en-US" smtClean="0">
                <a:cs typeface="+mn-cs"/>
              </a:rPr>
              <a:t>, x</a:t>
            </a:r>
            <a:r>
              <a:rPr lang="en-US" baseline="-25000" smtClean="0">
                <a:cs typeface="+mn-cs"/>
              </a:rPr>
              <a:t>3</a:t>
            </a:r>
            <a:r>
              <a:rPr lang="en-US" smtClean="0">
                <a:cs typeface="+mn-cs"/>
              </a:rPr>
              <a:t>,…, x</a:t>
            </a:r>
            <a:r>
              <a:rPr lang="en-US" baseline="-25000" smtClean="0">
                <a:cs typeface="+mn-cs"/>
              </a:rPr>
              <a:t>p</a:t>
            </a:r>
            <a:r>
              <a:rPr lang="en-US" smtClean="0">
                <a:cs typeface="+mn-cs"/>
              </a:rPr>
              <a:t>) = c(x</a:t>
            </a:r>
            <a:r>
              <a:rPr lang="en-US" baseline="-25000" smtClean="0">
                <a:cs typeface="+mn-cs"/>
              </a:rPr>
              <a:t>1</a:t>
            </a:r>
            <a:r>
              <a:rPr lang="en-US" smtClean="0">
                <a:cs typeface="+mn-cs"/>
              </a:rPr>
              <a:t>,x</a:t>
            </a:r>
            <a:r>
              <a:rPr lang="en-US" baseline="-25000" smtClean="0">
                <a:cs typeface="+mn-cs"/>
              </a:rPr>
              <a:t>2</a:t>
            </a:r>
            <a:r>
              <a:rPr lang="en-US" smtClean="0">
                <a:cs typeface="+mn-cs"/>
              </a:rPr>
              <a:t>) + c(x</a:t>
            </a:r>
            <a:r>
              <a:rPr lang="en-US" baseline="-25000" smtClean="0">
                <a:cs typeface="+mn-cs"/>
              </a:rPr>
              <a:t>2</a:t>
            </a:r>
            <a:r>
              <a:rPr lang="en-US" smtClean="0">
                <a:cs typeface="+mn-cs"/>
              </a:rPr>
              <a:t>,x</a:t>
            </a:r>
            <a:r>
              <a:rPr lang="en-US" baseline="-25000" smtClean="0">
                <a:cs typeface="+mn-cs"/>
              </a:rPr>
              <a:t>3</a:t>
            </a:r>
            <a:r>
              <a:rPr lang="en-US" smtClean="0">
                <a:cs typeface="+mn-cs"/>
              </a:rPr>
              <a:t>) + … + c(x</a:t>
            </a:r>
            <a:r>
              <a:rPr lang="en-US" baseline="-25000" smtClean="0">
                <a:cs typeface="+mn-cs"/>
              </a:rPr>
              <a:t>p-1</a:t>
            </a:r>
            <a:r>
              <a:rPr lang="en-US" smtClean="0">
                <a:cs typeface="+mn-cs"/>
              </a:rPr>
              <a:t>,x</a:t>
            </a:r>
            <a:r>
              <a:rPr lang="en-US" baseline="-25000" smtClean="0">
                <a:cs typeface="+mn-cs"/>
              </a:rPr>
              <a:t>p</a:t>
            </a:r>
            <a:r>
              <a:rPr lang="en-US" smtClean="0">
                <a:cs typeface="+mn-cs"/>
              </a:rPr>
              <a:t>)  </a:t>
            </a:r>
          </a:p>
        </p:txBody>
      </p:sp>
      <p:sp>
        <p:nvSpPr>
          <p:cNvPr id="76809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1" smtClean="0">
                <a:solidFill>
                  <a:srgbClr val="CC0000"/>
                </a:solidFill>
                <a:latin typeface="Gill Sans MT" charset="0"/>
                <a:cs typeface="+mn-cs"/>
              </a:rPr>
              <a:t>key question:</a:t>
            </a:r>
            <a:r>
              <a:rPr lang="en-US" sz="2400" smtClean="0">
                <a:latin typeface="Gill Sans MT" charset="0"/>
                <a:cs typeface="+mn-cs"/>
              </a:rPr>
              <a:t> what is the least-cost path between u and z ?</a:t>
            </a:r>
          </a:p>
          <a:p>
            <a:pPr>
              <a:defRPr/>
            </a:pPr>
            <a:r>
              <a:rPr lang="en-US" sz="2800" i="1" smtClean="0">
                <a:solidFill>
                  <a:srgbClr val="CC0000"/>
                </a:solidFill>
                <a:latin typeface="Gill Sans MT" charset="0"/>
                <a:cs typeface="+mn-cs"/>
              </a:rPr>
              <a:t>routing algorithm:</a:t>
            </a:r>
            <a:r>
              <a:rPr lang="en-US" sz="2400" smtClean="0">
                <a:latin typeface="Gill Sans MT" charset="0"/>
                <a:cs typeface="+mn-cs"/>
              </a:rPr>
              <a:t> algorithm that finds that least cost path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782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EA36B01F-CB08-524E-A20D-9467B2E154AC}" type="slidenum">
              <a:rPr lang="en-US" smtClean="0">
                <a:latin typeface="Tahoma" charset="0"/>
              </a:rPr>
              <a:pPr>
                <a:defRPr/>
              </a:pPr>
              <a:t>78</a:t>
            </a:fld>
            <a:endParaRPr lang="en-US" smtClean="0">
              <a:latin typeface="Tahoma" charset="0"/>
            </a:endParaRPr>
          </a:p>
        </p:txBody>
      </p:sp>
      <p:pic>
        <p:nvPicPr>
          <p:cNvPr id="972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Routing algorithm classification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global: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all routers have complete topology, link cost info</a:t>
            </a:r>
          </a:p>
          <a:p>
            <a:pPr>
              <a:defRPr/>
            </a:pPr>
            <a:r>
              <a:rPr lang="ja-JP" altLang="en-US" sz="2400">
                <a:solidFill>
                  <a:srgbClr val="000099"/>
                </a:solidFill>
                <a:latin typeface="Gill Sans MT" charset="0"/>
                <a:cs typeface="+mn-cs"/>
              </a:rPr>
              <a:t>“</a:t>
            </a:r>
            <a:r>
              <a:rPr lang="en-US" sz="2400">
                <a:solidFill>
                  <a:srgbClr val="000099"/>
                </a:solidFill>
                <a:latin typeface="Gill Sans MT" charset="0"/>
                <a:cs typeface="+mn-cs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  <a:cs typeface="+mn-cs"/>
              </a:rPr>
              <a:t>”</a:t>
            </a:r>
            <a:r>
              <a:rPr lang="en-US" sz="2400">
                <a:solidFill>
                  <a:srgbClr val="000099"/>
                </a:solidFill>
                <a:latin typeface="Gill Sans MT" charset="0"/>
                <a:cs typeface="+mn-cs"/>
              </a:rPr>
              <a:t> algorithms</a:t>
            </a:r>
          </a:p>
          <a:p>
            <a:pPr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decentralized: 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router knows physically-connected neighbors, link costs to neighbors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iterative process of computation, exchange of info with neighbors</a:t>
            </a:r>
          </a:p>
          <a:p>
            <a:pPr>
              <a:defRPr/>
            </a:pPr>
            <a:r>
              <a:rPr lang="ja-JP" altLang="en-US" sz="2400">
                <a:solidFill>
                  <a:srgbClr val="000099"/>
                </a:solidFill>
                <a:latin typeface="Gill Sans MT" charset="0"/>
                <a:cs typeface="+mn-cs"/>
              </a:rPr>
              <a:t>“</a:t>
            </a:r>
            <a:r>
              <a:rPr lang="en-US" sz="2400">
                <a:solidFill>
                  <a:srgbClr val="000099"/>
                </a:solidFill>
                <a:latin typeface="Gill Sans MT" charset="0"/>
                <a:cs typeface="+mn-cs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  <a:cs typeface="+mn-cs"/>
              </a:rPr>
              <a:t>”</a:t>
            </a:r>
            <a:r>
              <a:rPr lang="en-US" sz="2400">
                <a:solidFill>
                  <a:srgbClr val="000099"/>
                </a:solidFill>
                <a:latin typeface="Gill Sans MT" charset="0"/>
                <a:cs typeface="+mn-cs"/>
              </a:rPr>
              <a:t> algorithms</a:t>
            </a: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Q: static or dynamic?</a:t>
            </a:r>
          </a:p>
          <a:p>
            <a:pPr>
              <a:spcBef>
                <a:spcPct val="40000"/>
              </a:spcBef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static:</a:t>
            </a:r>
            <a:r>
              <a:rPr lang="en-US" sz="240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periodic update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in response to link cost changes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885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3EDB2E90-B646-7947-A843-9D1DAB838F68}" type="slidenum">
              <a:rPr lang="en-US" smtClean="0">
                <a:latin typeface="Tahoma" charset="0"/>
              </a:rPr>
              <a:pPr>
                <a:defRPr/>
              </a:pPr>
              <a:t>79</a:t>
            </a:fld>
            <a:endParaRPr lang="en-US" smtClean="0">
              <a:latin typeface="Tahoma" charset="0"/>
            </a:endParaRPr>
          </a:p>
        </p:txBody>
      </p:sp>
      <p:pic>
        <p:nvPicPr>
          <p:cNvPr id="98307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4.1 introduction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4.2 virtual circuit and datagram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4.3 what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 inside a router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4.4 IP: Internet Protocol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datagram format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IPv4 addressing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ICMP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IPv6</a:t>
            </a:r>
          </a:p>
        </p:txBody>
      </p:sp>
      <p:sp>
        <p:nvSpPr>
          <p:cNvPr id="7885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4.5 routing algorithms</a:t>
            </a:r>
          </a:p>
          <a:p>
            <a:pPr lvl="1">
              <a:defRPr/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distance vector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4.6 routing in the Internet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RIP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OSPF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4.7 broadcast and multicast routing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9831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B2C5AF52-8B24-9040-954F-ED659CFD1620}" type="slidenum">
              <a:rPr lang="en-US" smtClean="0">
                <a:latin typeface="Tahoma" charset="0"/>
              </a:rPr>
              <a:pPr>
                <a:defRPr/>
              </a:pPr>
              <a:t>8</a:t>
            </a:fld>
            <a:endParaRPr lang="en-US" smtClean="0">
              <a:latin typeface="Tahoma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Network service model</a:t>
            </a:r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609600" y="1430338"/>
            <a:ext cx="7554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>
                <a:latin typeface="Gill Sans MT" charset="0"/>
                <a:cs typeface="+mn-cs"/>
              </a:rPr>
              <a:t> What </a:t>
            </a:r>
            <a:r>
              <a:rPr lang="en-US" sz="2800" i="1">
                <a:solidFill>
                  <a:srgbClr val="000099"/>
                </a:solidFill>
                <a:latin typeface="Gill Sans MT" charset="0"/>
                <a:cs typeface="+mn-cs"/>
              </a:rPr>
              <a:t>service model</a:t>
            </a:r>
            <a:r>
              <a:rPr lang="en-US" sz="2800">
                <a:latin typeface="Gill Sans MT" charset="0"/>
                <a:cs typeface="+mn-cs"/>
              </a:rPr>
              <a:t> for </a:t>
            </a:r>
            <a:r>
              <a:rPr lang="ja-JP" altLang="en-US" sz="2800">
                <a:latin typeface="Gill Sans MT" charset="0"/>
                <a:cs typeface="+mn-cs"/>
              </a:rPr>
              <a:t>“</a:t>
            </a:r>
            <a:r>
              <a:rPr lang="en-US" sz="2800">
                <a:latin typeface="Gill Sans MT" charset="0"/>
                <a:cs typeface="+mn-cs"/>
              </a:rPr>
              <a:t>channel</a:t>
            </a:r>
            <a:r>
              <a:rPr lang="ja-JP" altLang="en-US" sz="2800">
                <a:latin typeface="Gill Sans MT" charset="0"/>
                <a:cs typeface="+mn-cs"/>
              </a:rPr>
              <a:t>”</a:t>
            </a:r>
            <a:r>
              <a:rPr lang="en-US" sz="2800">
                <a:latin typeface="Gill Sans MT" charset="0"/>
                <a:cs typeface="+mn-cs"/>
              </a:rPr>
              <a:t> transporting datagrams from sender to receiver?</a:t>
            </a: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2587625"/>
            <a:ext cx="3810000" cy="25288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example services for individual datagrams: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guaranteed delivery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guaranteed delivery with less than 40 msec delay</a:t>
            </a:r>
          </a:p>
        </p:txBody>
      </p:sp>
      <p:sp>
        <p:nvSpPr>
          <p:cNvPr id="8199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2579688"/>
            <a:ext cx="3810000" cy="36861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example services for a flow of datagrams: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in-order datagram delivery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guaranteed minimum bandwidth to flow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restrictions on changes in inter-packet spacing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pic>
        <p:nvPicPr>
          <p:cNvPr id="23559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334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98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781E8D39-69DC-EC44-9F29-903BF23371EA}" type="slidenum">
              <a:rPr lang="en-US" smtClean="0">
                <a:latin typeface="Tahoma" charset="0"/>
              </a:rPr>
              <a:pPr>
                <a:defRPr/>
              </a:pPr>
              <a:t>80</a:t>
            </a:fld>
            <a:endParaRPr lang="en-US" smtClean="0">
              <a:latin typeface="Tahoma" charset="0"/>
            </a:endParaRPr>
          </a:p>
        </p:txBody>
      </p:sp>
      <p:pic>
        <p:nvPicPr>
          <p:cNvPr id="9933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A Link-State Routing Algorithm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798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Dijkstra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’</a:t>
            </a: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s algorithm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net topology, link costs known to all nodes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accomplished via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>
                <a:latin typeface="Gill Sans MT" charset="0"/>
              </a:rPr>
              <a:t>link state broadcast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>
                <a:latin typeface="Gill Sans MT" charset="0"/>
              </a:rPr>
              <a:t> 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all nodes have same info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computes least cost paths from one node (</a:t>
            </a:r>
            <a:r>
              <a:rPr lang="ja-JP" altLang="en-US" sz="2400">
                <a:latin typeface="Gill Sans MT" charset="0"/>
                <a:cs typeface="+mn-cs"/>
              </a:rPr>
              <a:t>‘</a:t>
            </a:r>
            <a:r>
              <a:rPr lang="en-US" sz="2400">
                <a:latin typeface="Gill Sans MT" charset="0"/>
                <a:cs typeface="+mn-cs"/>
              </a:rPr>
              <a:t>source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>
                <a:latin typeface="Gill Sans MT" charset="0"/>
                <a:cs typeface="+mn-cs"/>
              </a:rPr>
              <a:t>) to all other nodes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gives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forwarding table</a:t>
            </a:r>
            <a:r>
              <a:rPr lang="en-US" sz="2000">
                <a:latin typeface="Gill Sans MT" charset="0"/>
              </a:rPr>
              <a:t> for that node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iterative: after k iterations, know least cost path to k dest.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</a:t>
            </a:r>
          </a:p>
        </p:txBody>
      </p:sp>
      <p:sp>
        <p:nvSpPr>
          <p:cNvPr id="7987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notation:</a:t>
            </a:r>
          </a:p>
          <a:p>
            <a:pPr>
              <a:lnSpc>
                <a:spcPct val="75000"/>
              </a:lnSpc>
              <a:defRPr/>
            </a:pPr>
            <a:r>
              <a:rPr lang="en-US">
                <a:solidFill>
                  <a:srgbClr val="000099"/>
                </a:solidFill>
                <a:latin typeface="Arial" charset="0"/>
                <a:cs typeface="+mn-cs"/>
              </a:rPr>
              <a:t>c(x,y):</a:t>
            </a:r>
            <a:r>
              <a:rPr lang="en-US" sz="2400">
                <a:latin typeface="Gill Sans MT" charset="0"/>
                <a:cs typeface="+mn-cs"/>
              </a:rPr>
              <a:t> link cost from node x to y;  = ∞ if not direct neighbors</a:t>
            </a:r>
          </a:p>
          <a:p>
            <a:pPr>
              <a:lnSpc>
                <a:spcPct val="75000"/>
              </a:lnSpc>
              <a:defRPr/>
            </a:pPr>
            <a:r>
              <a:rPr lang="en-US">
                <a:solidFill>
                  <a:srgbClr val="000099"/>
                </a:solidFill>
                <a:latin typeface="Arial" charset="0"/>
                <a:cs typeface="+mn-cs"/>
              </a:rPr>
              <a:t>D(v):</a:t>
            </a:r>
            <a:r>
              <a:rPr lang="en-US" sz="2400">
                <a:latin typeface="Gill Sans MT" charset="0"/>
                <a:cs typeface="+mn-cs"/>
              </a:rPr>
              <a:t> current value of cost of path from source to dest. v</a:t>
            </a:r>
          </a:p>
          <a:p>
            <a:pPr>
              <a:lnSpc>
                <a:spcPct val="75000"/>
              </a:lnSpc>
              <a:defRPr/>
            </a:pPr>
            <a:r>
              <a:rPr lang="en-US">
                <a:solidFill>
                  <a:srgbClr val="000099"/>
                </a:solidFill>
                <a:latin typeface="Arial" charset="0"/>
                <a:cs typeface="+mn-cs"/>
              </a:rPr>
              <a:t>p(v):</a:t>
            </a:r>
            <a:r>
              <a:rPr lang="en-US" sz="2400">
                <a:latin typeface="Gill Sans MT" charset="0"/>
                <a:cs typeface="+mn-cs"/>
              </a:rPr>
              <a:t> predecessor node along path from source to v</a:t>
            </a:r>
          </a:p>
          <a:p>
            <a:pPr>
              <a:lnSpc>
                <a:spcPct val="75000"/>
              </a:lnSpc>
              <a:defRPr/>
            </a:pPr>
            <a:r>
              <a:rPr lang="en-US">
                <a:solidFill>
                  <a:srgbClr val="000099"/>
                </a:solidFill>
                <a:latin typeface="Arial" charset="0"/>
                <a:cs typeface="+mn-cs"/>
              </a:rPr>
              <a:t>N</a:t>
            </a:r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>
                <a:solidFill>
                  <a:srgbClr val="000099"/>
                </a:solidFill>
                <a:latin typeface="Arial" charset="0"/>
                <a:cs typeface="+mn-cs"/>
              </a:rPr>
              <a:t>:</a:t>
            </a:r>
            <a:r>
              <a:rPr lang="en-US" sz="2400">
                <a:latin typeface="Gill Sans MT" charset="0"/>
                <a:cs typeface="+mn-cs"/>
              </a:rPr>
              <a:t> set of nodes whose least cost path definitively known</a:t>
            </a:r>
          </a:p>
          <a:p>
            <a:pPr>
              <a:lnSpc>
                <a:spcPct val="75000"/>
              </a:lnSpc>
              <a:defRPr/>
            </a:pPr>
            <a:endParaRPr lang="en-US">
              <a:latin typeface="Gill Sans MT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2EE6622E-3866-C94F-BEA7-D4F75A6DFFCD}" type="slidenum">
              <a:rPr lang="en-US" smtClean="0">
                <a:latin typeface="Tahoma" charset="0"/>
              </a:rPr>
              <a:pPr>
                <a:defRPr/>
              </a:pPr>
              <a:t>81</a:t>
            </a:fld>
            <a:endParaRPr lang="en-US" smtClean="0">
              <a:latin typeface="Tahoma" charset="0"/>
            </a:endParaRPr>
          </a:p>
        </p:txBody>
      </p:sp>
      <p:pic>
        <p:nvPicPr>
          <p:cNvPr id="100355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Dijsktra</a:t>
            </a:r>
            <a:r>
              <a:rPr lang="ja-JP" altLang="en-US" sz="4000">
                <a:latin typeface="Gill Sans MT" charset="0"/>
                <a:cs typeface="+mj-cs"/>
              </a:rPr>
              <a:t>’</a:t>
            </a:r>
            <a:r>
              <a:rPr lang="en-US" sz="4000">
                <a:latin typeface="Gill Sans MT" charset="0"/>
                <a:cs typeface="+mj-cs"/>
              </a:rPr>
              <a:t>s Algorithm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80902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1  </a:t>
            </a:r>
            <a:r>
              <a:rPr lang="en-US" sz="2000" b="1" i="1" smtClean="0">
                <a:cs typeface="+mn-cs"/>
              </a:rPr>
              <a:t>Initialization:</a:t>
            </a:r>
            <a:r>
              <a:rPr lang="en-US" sz="2000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2    N</a:t>
            </a:r>
            <a:r>
              <a:rPr lang="en-US" sz="2000" smtClean="0">
                <a:cs typeface="Arial" charset="0"/>
              </a:rPr>
              <a:t>'</a:t>
            </a:r>
            <a:r>
              <a:rPr lang="en-US" sz="2000" smtClean="0">
                <a:cs typeface="+mn-cs"/>
              </a:rPr>
              <a:t> = {u} 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3    for all nodes v 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4      if v adjacent to u 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5          then D(v) = c(u,v) 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6      else D(v) = </a:t>
            </a:r>
            <a:r>
              <a:rPr lang="en-US" sz="2000" smtClean="0">
                <a:cs typeface="Arial" charset="0"/>
              </a:rPr>
              <a:t>∞</a:t>
            </a:r>
            <a:r>
              <a:rPr lang="en-US" sz="2000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7 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8   </a:t>
            </a:r>
            <a:r>
              <a:rPr lang="en-US" sz="2000" b="1" i="1" smtClean="0">
                <a:cs typeface="+mn-cs"/>
              </a:rPr>
              <a:t>Loop</a:t>
            </a:r>
            <a:r>
              <a:rPr lang="en-US" sz="2000" i="1" smtClean="0">
                <a:cs typeface="+mn-cs"/>
              </a:rPr>
              <a:t> </a:t>
            </a: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9     find w not in N</a:t>
            </a:r>
            <a:r>
              <a:rPr lang="en-US" sz="2000" smtClean="0">
                <a:cs typeface="Arial" charset="0"/>
              </a:rPr>
              <a:t>'</a:t>
            </a:r>
            <a:r>
              <a:rPr lang="en-US" sz="2000" smtClean="0">
                <a:cs typeface="+mn-cs"/>
              </a:rPr>
              <a:t> such that D(w) is a minimum 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10    add w to N</a:t>
            </a:r>
            <a:r>
              <a:rPr lang="en-US" sz="2000" smtClean="0">
                <a:cs typeface="Arial" charset="0"/>
              </a:rPr>
              <a:t>'</a:t>
            </a:r>
            <a:r>
              <a:rPr lang="en-US" sz="2000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11    update D(v) for all v adjacent to w and not in N</a:t>
            </a:r>
            <a:r>
              <a:rPr lang="en-US" sz="2000" smtClean="0">
                <a:cs typeface="Arial" charset="0"/>
              </a:rPr>
              <a:t>'</a:t>
            </a:r>
            <a:r>
              <a:rPr lang="en-US" sz="2000" smtClean="0">
                <a:cs typeface="+mn-cs"/>
              </a:rPr>
              <a:t> : 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12       </a:t>
            </a:r>
            <a:r>
              <a:rPr lang="en-US" sz="2000" b="1" smtClean="0">
                <a:solidFill>
                  <a:srgbClr val="CC0000"/>
                </a:solidFill>
                <a:cs typeface="+mn-cs"/>
              </a:rPr>
              <a:t>D(v) = min( D(v), D(w) + c(w,v) ) 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13    /* new cost to v is either old cost to v or known 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14     shortest path cost to w plus cost from w to v */ 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15  </a:t>
            </a:r>
            <a:r>
              <a:rPr lang="en-US" sz="2000" b="1" i="1" smtClean="0">
                <a:cs typeface="+mn-cs"/>
              </a:rPr>
              <a:t>until all nodes in N</a:t>
            </a:r>
            <a:r>
              <a:rPr lang="en-US" sz="2000" b="1" i="1" smtClean="0">
                <a:cs typeface="Arial" charset="0"/>
              </a:rPr>
              <a:t>'</a:t>
            </a:r>
            <a:r>
              <a:rPr lang="en-US" sz="2000" smtClean="0">
                <a:cs typeface="+mn-cs"/>
              </a:rPr>
              <a:t> </a:t>
            </a:r>
          </a:p>
        </p:txBody>
      </p:sp>
      <p:sp>
        <p:nvSpPr>
          <p:cNvPr id="10035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BBD79606-CB9F-0F49-B3E1-3587FB23BF56}" type="slidenum">
              <a:rPr lang="en-US" smtClean="0">
                <a:latin typeface="Tahoma" charset="0"/>
              </a:rPr>
              <a:pPr>
                <a:defRPr/>
              </a:pPr>
              <a:t>82</a:t>
            </a:fld>
            <a:endParaRPr lang="en-US" smtClean="0">
              <a:latin typeface="Tahoma" charset="0"/>
            </a:endParaRPr>
          </a:p>
        </p:txBody>
      </p:sp>
      <p:pic>
        <p:nvPicPr>
          <p:cNvPr id="101379" name="Picture 1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80" name="Group 2"/>
          <p:cNvGrpSpPr>
            <a:grpSpLocks/>
          </p:cNvGrpSpPr>
          <p:nvPr/>
        </p:nvGrpSpPr>
        <p:grpSpPr bwMode="auto">
          <a:xfrm>
            <a:off x="4640263" y="3098800"/>
            <a:ext cx="4217987" cy="3759200"/>
            <a:chOff x="415" y="856"/>
            <a:chExt cx="2910" cy="2523"/>
          </a:xfrm>
        </p:grpSpPr>
        <p:grpSp>
          <p:nvGrpSpPr>
            <p:cNvPr id="1014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82048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49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50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51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2052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53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54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w</a:t>
                </a:r>
                <a:endParaRPr lang="en-US" sz="2400" smtClean="0">
                  <a:cs typeface="+mn-cs"/>
                </a:endParaRPr>
              </a:p>
            </p:txBody>
          </p:sp>
        </p:grpSp>
        <p:sp>
          <p:nvSpPr>
            <p:cNvPr id="81987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1988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4</a:t>
              </a:r>
              <a:endParaRPr lang="en-US" sz="2400" smtClean="0">
                <a:cs typeface="+mn-cs"/>
              </a:endParaRPr>
            </a:p>
          </p:txBody>
        </p:sp>
        <p:grpSp>
          <p:nvGrpSpPr>
            <p:cNvPr id="1014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82041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42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43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44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2045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46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47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v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01445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82034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35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36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37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2038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39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40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x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01446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82027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28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29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30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2031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32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33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u</a:t>
                </a:r>
                <a:endParaRPr lang="en-US" sz="2400" smtClean="0">
                  <a:cs typeface="+mn-cs"/>
                </a:endParaRPr>
              </a:p>
            </p:txBody>
          </p:sp>
        </p:grpSp>
        <p:sp>
          <p:nvSpPr>
            <p:cNvPr id="81992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93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94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95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5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1996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97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101453" name="Freeform 43"/>
            <p:cNvSpPr>
              <a:spLocks/>
            </p:cNvSpPr>
            <p:nvPr/>
          </p:nvSpPr>
          <p:spPr bwMode="auto">
            <a:xfrm>
              <a:off x="604" y="2227"/>
              <a:ext cx="857" cy="1152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7" h="1152">
                  <a:moveTo>
                    <a:pt x="0" y="0"/>
                  </a:moveTo>
                  <a:cubicBezTo>
                    <a:pt x="95" y="191"/>
                    <a:pt x="365" y="1152"/>
                    <a:pt x="562" y="1152"/>
                  </a:cubicBezTo>
                  <a:cubicBezTo>
                    <a:pt x="759" y="1152"/>
                    <a:pt x="796" y="851"/>
                    <a:pt x="857" y="7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9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7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2000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01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4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1014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4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82020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21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22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23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2024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25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26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y</a:t>
                </a:r>
                <a:endParaRPr lang="en-US" sz="2400" smtClean="0">
                  <a:cs typeface="+mn-cs"/>
                </a:endParaRPr>
              </a:p>
            </p:txBody>
          </p:sp>
        </p:grpSp>
        <p:sp>
          <p:nvSpPr>
            <p:cNvPr id="82004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8</a:t>
              </a:r>
              <a:endParaRPr lang="en-US" sz="2400" smtClean="0">
                <a:cs typeface="+mn-cs"/>
              </a:endParaRPr>
            </a:p>
          </p:txBody>
        </p:sp>
        <p:grpSp>
          <p:nvGrpSpPr>
            <p:cNvPr id="101460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82013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14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15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16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2017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18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019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z</a:t>
                </a:r>
                <a:endParaRPr lang="en-US" sz="2400" smtClean="0">
                  <a:cs typeface="+mn-cs"/>
                </a:endParaRPr>
              </a:p>
            </p:txBody>
          </p:sp>
        </p:grpSp>
        <p:sp>
          <p:nvSpPr>
            <p:cNvPr id="82006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07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2008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09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7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1014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2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9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81926" name="Rectangle 72"/>
          <p:cNvSpPr>
            <a:spLocks noChangeArrowheads="1"/>
          </p:cNvSpPr>
          <p:nvPr/>
        </p:nvSpPr>
        <p:spPr bwMode="auto"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>
                <a:solidFill>
                  <a:srgbClr val="000099"/>
                </a:solidFill>
                <a:latin typeface="Gill Sans MT" charset="0"/>
                <a:cs typeface="+mn-cs"/>
              </a:rPr>
              <a:t>Dijkstra</a:t>
            </a:r>
            <a:r>
              <a:rPr lang="ja-JP" altLang="en-US" sz="4000">
                <a:solidFill>
                  <a:srgbClr val="000099"/>
                </a:solidFill>
                <a:latin typeface="Gill Sans MT" charset="0"/>
                <a:cs typeface="+mn-cs"/>
              </a:rPr>
              <a:t>’</a:t>
            </a:r>
            <a:r>
              <a:rPr lang="en-US" sz="4000">
                <a:solidFill>
                  <a:srgbClr val="000099"/>
                </a:solidFill>
                <a:latin typeface="Gill Sans MT" charset="0"/>
                <a:cs typeface="+mn-cs"/>
              </a:rPr>
              <a:t>s algorithm: example</a:t>
            </a:r>
            <a:endParaRPr lang="en-US" sz="4400">
              <a:solidFill>
                <a:srgbClr val="000099"/>
              </a:solidFill>
              <a:latin typeface="Gill Sans MT" charset="0"/>
              <a:cs typeface="+mn-cs"/>
            </a:endParaRPr>
          </a:p>
        </p:txBody>
      </p:sp>
      <p:sp>
        <p:nvSpPr>
          <p:cNvPr id="81927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Step</a:t>
            </a:r>
          </a:p>
          <a:p>
            <a:pPr algn="r">
              <a:defRPr/>
            </a:pPr>
            <a:endParaRPr lang="en-US" sz="2000" smtClean="0">
              <a:cs typeface="+mn-cs"/>
            </a:endParaRPr>
          </a:p>
        </p:txBody>
      </p:sp>
      <p:sp>
        <p:nvSpPr>
          <p:cNvPr id="81928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N</a:t>
            </a:r>
            <a:r>
              <a:rPr lang="en-US" sz="2000" smtClean="0">
                <a:cs typeface="Arial" charset="0"/>
              </a:rPr>
              <a:t>'</a:t>
            </a:r>
          </a:p>
        </p:txBody>
      </p:sp>
      <p:sp>
        <p:nvSpPr>
          <p:cNvPr id="81929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D(</a:t>
            </a:r>
            <a:r>
              <a:rPr lang="en-US" sz="2000" b="1" smtClean="0">
                <a:solidFill>
                  <a:srgbClr val="FF0000"/>
                </a:solidFill>
                <a:cs typeface="+mn-cs"/>
              </a:rPr>
              <a:t>v</a:t>
            </a:r>
            <a:r>
              <a:rPr lang="en-US" sz="2000" smtClean="0">
                <a:cs typeface="+mn-cs"/>
              </a:rPr>
              <a:t>)</a:t>
            </a:r>
          </a:p>
          <a:p>
            <a:pPr algn="r">
              <a:defRPr/>
            </a:pPr>
            <a:r>
              <a:rPr lang="en-US" sz="1600" smtClean="0">
                <a:cs typeface="+mn-cs"/>
              </a:rPr>
              <a:t>p(v)</a:t>
            </a:r>
          </a:p>
        </p:txBody>
      </p:sp>
      <p:sp>
        <p:nvSpPr>
          <p:cNvPr id="81930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0</a:t>
            </a:r>
          </a:p>
        </p:txBody>
      </p:sp>
      <p:sp>
        <p:nvSpPr>
          <p:cNvPr id="81931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1</a:t>
            </a:r>
          </a:p>
        </p:txBody>
      </p:sp>
      <p:sp>
        <p:nvSpPr>
          <p:cNvPr id="81932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2</a:t>
            </a:r>
          </a:p>
        </p:txBody>
      </p:sp>
      <p:sp>
        <p:nvSpPr>
          <p:cNvPr id="81933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3</a:t>
            </a:r>
          </a:p>
        </p:txBody>
      </p:sp>
      <p:sp>
        <p:nvSpPr>
          <p:cNvPr id="81934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4</a:t>
            </a:r>
          </a:p>
        </p:txBody>
      </p:sp>
      <p:sp>
        <p:nvSpPr>
          <p:cNvPr id="81935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5</a:t>
            </a:r>
          </a:p>
        </p:txBody>
      </p:sp>
      <p:sp>
        <p:nvSpPr>
          <p:cNvPr id="81936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D(</a:t>
            </a:r>
            <a:r>
              <a:rPr lang="en-US" sz="2000" b="1" smtClean="0">
                <a:solidFill>
                  <a:srgbClr val="FF0000"/>
                </a:solidFill>
                <a:cs typeface="+mn-cs"/>
              </a:rPr>
              <a:t>w</a:t>
            </a:r>
            <a:r>
              <a:rPr lang="en-US" sz="2000" smtClean="0">
                <a:cs typeface="+mn-cs"/>
              </a:rPr>
              <a:t>)</a:t>
            </a:r>
          </a:p>
          <a:p>
            <a:pPr algn="r">
              <a:defRPr/>
            </a:pPr>
            <a:r>
              <a:rPr lang="en-US" sz="1600" smtClean="0">
                <a:cs typeface="+mn-cs"/>
              </a:rPr>
              <a:t>p(w)</a:t>
            </a:r>
          </a:p>
        </p:txBody>
      </p:sp>
      <p:sp>
        <p:nvSpPr>
          <p:cNvPr id="81937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D(</a:t>
            </a:r>
            <a:r>
              <a:rPr lang="en-US" sz="2000" b="1" smtClean="0">
                <a:solidFill>
                  <a:srgbClr val="FF0000"/>
                </a:solidFill>
                <a:cs typeface="+mn-cs"/>
              </a:rPr>
              <a:t>x</a:t>
            </a:r>
            <a:r>
              <a:rPr lang="en-US" sz="2000" smtClean="0">
                <a:cs typeface="+mn-cs"/>
              </a:rPr>
              <a:t>)</a:t>
            </a:r>
          </a:p>
          <a:p>
            <a:pPr algn="r">
              <a:defRPr/>
            </a:pPr>
            <a:r>
              <a:rPr lang="en-US" sz="1600" smtClean="0">
                <a:cs typeface="+mn-cs"/>
              </a:rPr>
              <a:t>p(x)</a:t>
            </a:r>
          </a:p>
        </p:txBody>
      </p:sp>
      <p:sp>
        <p:nvSpPr>
          <p:cNvPr id="81938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D(</a:t>
            </a:r>
            <a:r>
              <a:rPr lang="en-US" sz="2000" b="1" smtClean="0">
                <a:solidFill>
                  <a:srgbClr val="FF0000"/>
                </a:solidFill>
                <a:cs typeface="+mn-cs"/>
              </a:rPr>
              <a:t>y</a:t>
            </a:r>
            <a:r>
              <a:rPr lang="en-US" sz="2000" smtClean="0">
                <a:cs typeface="+mn-cs"/>
              </a:rPr>
              <a:t>)</a:t>
            </a:r>
          </a:p>
          <a:p>
            <a:pPr algn="r">
              <a:defRPr/>
            </a:pPr>
            <a:r>
              <a:rPr lang="en-US" sz="1600" smtClean="0">
                <a:cs typeface="+mn-cs"/>
              </a:rPr>
              <a:t>p(y)</a:t>
            </a:r>
          </a:p>
        </p:txBody>
      </p:sp>
      <p:sp>
        <p:nvSpPr>
          <p:cNvPr id="81939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D(</a:t>
            </a:r>
            <a:r>
              <a:rPr lang="en-US" sz="2000" b="1" smtClean="0">
                <a:solidFill>
                  <a:srgbClr val="FF0000"/>
                </a:solidFill>
                <a:cs typeface="+mn-cs"/>
              </a:rPr>
              <a:t>z</a:t>
            </a:r>
            <a:r>
              <a:rPr lang="en-US" sz="2000" smtClean="0">
                <a:cs typeface="+mn-cs"/>
              </a:rPr>
              <a:t>)</a:t>
            </a:r>
          </a:p>
          <a:p>
            <a:pPr algn="r">
              <a:defRPr/>
            </a:pPr>
            <a:r>
              <a:rPr lang="en-US" sz="1600" smtClean="0">
                <a:cs typeface="+mn-cs"/>
              </a:rPr>
              <a:t>p(z)</a:t>
            </a:r>
          </a:p>
        </p:txBody>
      </p:sp>
      <p:sp>
        <p:nvSpPr>
          <p:cNvPr id="81940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41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42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u</a:t>
            </a:r>
          </a:p>
        </p:txBody>
      </p:sp>
      <p:sp>
        <p:nvSpPr>
          <p:cNvPr id="81943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44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45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46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47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717918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81981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latin typeface="Comic Sans MS" charset="0"/>
                  <a:cs typeface="+mn-cs"/>
                </a:rPr>
                <a:t>∞ 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81982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latin typeface="Comic Sans MS" charset="0"/>
                  <a:cs typeface="+mn-cs"/>
                </a:rPr>
                <a:t>∞ 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81983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cs typeface="+mn-cs"/>
                </a:rPr>
                <a:t>7,u</a:t>
              </a:r>
            </a:p>
          </p:txBody>
        </p:sp>
        <p:sp>
          <p:nvSpPr>
            <p:cNvPr id="81984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cs typeface="+mn-cs"/>
                </a:rPr>
                <a:t>3,u</a:t>
              </a:r>
            </a:p>
          </p:txBody>
        </p:sp>
        <p:sp>
          <p:nvSpPr>
            <p:cNvPr id="81985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cs typeface="+mn-cs"/>
                </a:rPr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uw</a:t>
            </a:r>
          </a:p>
        </p:txBody>
      </p:sp>
      <p:grpSp>
        <p:nvGrpSpPr>
          <p:cNvPr id="717925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81976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latin typeface="Comic Sans MS" charset="0"/>
                  <a:cs typeface="+mn-cs"/>
                </a:rPr>
                <a:t>∞ 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81977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600" smtClean="0">
                  <a:cs typeface="+mn-cs"/>
                </a:rPr>
                <a:t>11</a:t>
              </a:r>
              <a:r>
                <a:rPr lang="en-US" smtClean="0">
                  <a:cs typeface="+mn-cs"/>
                </a:rPr>
                <a:t>,w</a:t>
              </a:r>
              <a:r>
                <a:rPr lang="en-US" smtClean="0">
                  <a:latin typeface="Comic Sans MS" charset="0"/>
                  <a:cs typeface="+mn-cs"/>
                </a:rPr>
                <a:t> 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81978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cs typeface="+mn-cs"/>
                </a:rPr>
                <a:t>6,w</a:t>
              </a:r>
            </a:p>
          </p:txBody>
        </p:sp>
        <p:sp>
          <p:nvSpPr>
            <p:cNvPr id="81979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endParaRPr lang="en-US" smtClean="0">
                <a:cs typeface="+mn-cs"/>
              </a:endParaRPr>
            </a:p>
          </p:txBody>
        </p:sp>
        <p:sp>
          <p:nvSpPr>
            <p:cNvPr id="81980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cs typeface="+mn-cs"/>
                </a:rPr>
                <a:t>5,u</a:t>
              </a:r>
            </a:p>
          </p:txBody>
        </p:sp>
      </p:grpSp>
      <p:grpSp>
        <p:nvGrpSpPr>
          <p:cNvPr id="71793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81971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600" smtClean="0">
                  <a:cs typeface="+mn-cs"/>
                </a:rPr>
                <a:t>14</a:t>
              </a:r>
              <a:r>
                <a:rPr lang="en-US" smtClean="0">
                  <a:cs typeface="+mn-cs"/>
                </a:rPr>
                <a:t>,x </a:t>
              </a:r>
            </a:p>
          </p:txBody>
        </p:sp>
        <p:sp>
          <p:nvSpPr>
            <p:cNvPr id="81972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600" smtClean="0">
                  <a:cs typeface="+mn-cs"/>
                </a:rPr>
                <a:t>11,</a:t>
              </a:r>
              <a:r>
                <a:rPr lang="en-US" smtClean="0">
                  <a:cs typeface="+mn-cs"/>
                </a:rPr>
                <a:t>w </a:t>
              </a:r>
              <a:endParaRPr lang="en-US" sz="2000" smtClean="0">
                <a:cs typeface="+mn-cs"/>
              </a:endParaRPr>
            </a:p>
          </p:txBody>
        </p:sp>
        <p:sp>
          <p:nvSpPr>
            <p:cNvPr id="81973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cs typeface="+mn-cs"/>
                </a:rPr>
                <a:t>6,w</a:t>
              </a:r>
            </a:p>
          </p:txBody>
        </p:sp>
        <p:sp>
          <p:nvSpPr>
            <p:cNvPr id="81974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endParaRPr lang="en-US" smtClean="0">
                <a:cs typeface="+mn-cs"/>
              </a:endParaRPr>
            </a:p>
          </p:txBody>
        </p:sp>
        <p:sp>
          <p:nvSpPr>
            <p:cNvPr id="81975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endParaRPr lang="en-US" smtClean="0">
                <a:cs typeface="+mn-cs"/>
              </a:endParaRPr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Comic Sans MS" charset="0"/>
              <a:cs typeface="+mn-cs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Comic Sans MS" charset="0"/>
              <a:cs typeface="+mn-cs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Comic Sans MS" charset="0"/>
              <a:cs typeface="+mn-cs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uwxv</a:t>
            </a:r>
          </a:p>
        </p:txBody>
      </p:sp>
      <p:grpSp>
        <p:nvGrpSpPr>
          <p:cNvPr id="71794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81969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600" smtClean="0">
                  <a:cs typeface="+mn-cs"/>
                </a:rPr>
                <a:t>14</a:t>
              </a:r>
              <a:r>
                <a:rPr lang="en-US" smtClean="0">
                  <a:cs typeface="+mn-cs"/>
                </a:rPr>
                <a:t>,x </a:t>
              </a:r>
            </a:p>
          </p:txBody>
        </p:sp>
        <p:sp>
          <p:nvSpPr>
            <p:cNvPr id="81970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600" smtClean="0">
                  <a:cs typeface="+mn-cs"/>
                </a:rPr>
                <a:t>10,</a:t>
              </a:r>
              <a:r>
                <a:rPr lang="en-US" smtClean="0">
                  <a:cs typeface="+mn-cs"/>
                </a:rPr>
                <a:t>v </a:t>
              </a:r>
              <a:endParaRPr lang="en-US" sz="2000" smtClean="0">
                <a:cs typeface="+mn-cs"/>
              </a:endParaRPr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Comic Sans MS" charset="0"/>
              <a:cs typeface="+mn-cs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smtClean="0">
                <a:cs typeface="+mn-cs"/>
              </a:rPr>
              <a:t>12</a:t>
            </a:r>
            <a:r>
              <a:rPr lang="en-US" smtClean="0">
                <a:cs typeface="+mn-cs"/>
              </a:rPr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Comic Sans MS" charset="0"/>
              <a:cs typeface="+mn-cs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cs typeface="+mn-cs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cs typeface="+mn-cs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cs typeface="+mn-cs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>
                <a:cs typeface="+mn-cs"/>
              </a:rPr>
              <a:t>uwxvyz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1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1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1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A62F0D50-6D6A-C141-A7CF-239FE924E39F}" type="slidenum">
              <a:rPr lang="en-US" smtClean="0">
                <a:latin typeface="Tahoma" charset="0"/>
              </a:rPr>
              <a:pPr>
                <a:defRPr/>
              </a:pPr>
              <a:t>83</a:t>
            </a:fld>
            <a:endParaRPr lang="en-US" smtClean="0">
              <a:latin typeface="Tahoma" charset="0"/>
            </a:endParaRPr>
          </a:p>
        </p:txBody>
      </p:sp>
      <p:pic>
        <p:nvPicPr>
          <p:cNvPr id="952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952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7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88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89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0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5791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2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3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4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5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5796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7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8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799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0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5801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2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3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4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5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5806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7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8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09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10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5811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12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13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14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815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75816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2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2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75852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53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u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952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75850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51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y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952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75848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49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>
                    <a:cs typeface="+mn-cs"/>
                  </a:rPr>
                  <a:t>x</a:t>
                </a:r>
              </a:p>
            </p:txBody>
          </p:sp>
        </p:grpSp>
        <p:grpSp>
          <p:nvGrpSpPr>
            <p:cNvPr id="952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75846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47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w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952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75844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45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v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952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75842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843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>
                    <a:cs typeface="+mn-cs"/>
                  </a:rPr>
                  <a:t>z</a:t>
                </a:r>
              </a:p>
            </p:txBody>
          </p:sp>
        </p:grpSp>
        <p:sp>
          <p:nvSpPr>
            <p:cNvPr id="75832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cs typeface="+mn-cs"/>
                </a:rPr>
                <a:t>2</a:t>
              </a:r>
              <a:endParaRPr lang="en-US" sz="2400" dirty="0" smtClean="0">
                <a:cs typeface="+mn-cs"/>
              </a:endParaRPr>
            </a:p>
          </p:txBody>
        </p:sp>
        <p:sp>
          <p:nvSpPr>
            <p:cNvPr id="75833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34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35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cs typeface="+mn-cs"/>
                </a:rPr>
                <a:t>2</a:t>
              </a:r>
              <a:endParaRPr lang="en-US" sz="2400" dirty="0" smtClean="0">
                <a:cs typeface="+mn-cs"/>
              </a:endParaRPr>
            </a:p>
          </p:txBody>
        </p:sp>
        <p:sp>
          <p:nvSpPr>
            <p:cNvPr id="75836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cs typeface="+mn-cs"/>
                </a:rPr>
                <a:t>1</a:t>
              </a:r>
              <a:endParaRPr lang="en-US" sz="2400" dirty="0" smtClean="0">
                <a:cs typeface="+mn-cs"/>
              </a:endParaRPr>
            </a:p>
          </p:txBody>
        </p:sp>
        <p:sp>
          <p:nvSpPr>
            <p:cNvPr id="75837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38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39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5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40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75841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cs typeface="+mn-cs"/>
                </a:rPr>
                <a:t>4</a:t>
              </a:r>
              <a:endParaRPr lang="en-US" sz="2400" dirty="0" smtClean="0">
                <a:cs typeface="+mn-cs"/>
              </a:endParaRPr>
            </a:p>
          </p:txBody>
        </p:sp>
      </p:grp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Quiz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2287" y="4080895"/>
            <a:ext cx="704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Dijkstra’s</a:t>
            </a:r>
            <a:r>
              <a:rPr lang="en-US" dirty="0" smtClean="0"/>
              <a:t> Algorithm, find the shortest path to all nodes from 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8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BF908E6-62E0-B143-A93B-A7EB3203807F}" type="slidenum">
              <a:rPr lang="en-US" smtClean="0">
                <a:latin typeface="Tahoma" charset="0"/>
              </a:rPr>
              <a:pPr>
                <a:defRPr/>
              </a:pPr>
              <a:t>84</a:t>
            </a:fld>
            <a:endParaRPr lang="en-US" smtClean="0">
              <a:latin typeface="Tahoma" charset="0"/>
            </a:endParaRPr>
          </a:p>
        </p:txBody>
      </p:sp>
      <p:pic>
        <p:nvPicPr>
          <p:cNvPr id="102403" name="Picture 9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0175"/>
            <a:ext cx="8364537" cy="963613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Dijkstra</a:t>
            </a:r>
            <a:r>
              <a:rPr lang="ja-JP" altLang="en-US" sz="4000">
                <a:latin typeface="Gill Sans MT" charset="0"/>
                <a:cs typeface="+mj-cs"/>
              </a:rPr>
              <a:t>’</a:t>
            </a:r>
            <a:r>
              <a:rPr lang="en-US" sz="4000">
                <a:latin typeface="Gill Sans MT" charset="0"/>
                <a:cs typeface="+mj-cs"/>
              </a:rPr>
              <a:t>s algorithm: another example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82950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Step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0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1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2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3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4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5</a:t>
            </a:r>
          </a:p>
        </p:txBody>
      </p:sp>
      <p:sp>
        <p:nvSpPr>
          <p:cNvPr id="82951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N</a:t>
            </a:r>
            <a:r>
              <a:rPr lang="en-US" sz="2000" smtClean="0">
                <a:cs typeface="Arial" charset="0"/>
              </a:rPr>
              <a:t>'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u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ux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uxy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uxyv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uxyvw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uxyvwz</a:t>
            </a:r>
          </a:p>
        </p:txBody>
      </p:sp>
      <p:sp>
        <p:nvSpPr>
          <p:cNvPr id="82952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D(v),p(v)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2,u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2,u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2,u</a:t>
            </a:r>
          </a:p>
        </p:txBody>
      </p:sp>
      <p:sp>
        <p:nvSpPr>
          <p:cNvPr id="82953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D(w),p(w)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5,u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4,x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3,y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3,y</a:t>
            </a:r>
          </a:p>
        </p:txBody>
      </p:sp>
      <p:sp>
        <p:nvSpPr>
          <p:cNvPr id="82954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D(x),p(x)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1,u</a:t>
            </a:r>
          </a:p>
        </p:txBody>
      </p:sp>
      <p:sp>
        <p:nvSpPr>
          <p:cNvPr id="82955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D(y),p(y)</a:t>
            </a:r>
          </a:p>
          <a:p>
            <a:pPr algn="r">
              <a:defRPr/>
            </a:pPr>
            <a:r>
              <a:rPr lang="en-US" sz="2000" smtClean="0">
                <a:latin typeface="Comic Sans MS" charset="0"/>
                <a:cs typeface="Arial" charset="0"/>
              </a:rPr>
              <a:t>∞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2,x</a:t>
            </a:r>
          </a:p>
        </p:txBody>
      </p:sp>
      <p:sp>
        <p:nvSpPr>
          <p:cNvPr id="82956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D(z),p(z)</a:t>
            </a:r>
          </a:p>
          <a:p>
            <a:pPr algn="r">
              <a:defRPr/>
            </a:pPr>
            <a:r>
              <a:rPr lang="en-US" smtClean="0">
                <a:latin typeface="Comic Sans MS" charset="0"/>
                <a:cs typeface="+mn-cs"/>
              </a:rPr>
              <a:t>∞ </a:t>
            </a:r>
            <a:endParaRPr lang="en-US" sz="2000" smtClean="0">
              <a:cs typeface="+mn-cs"/>
            </a:endParaRPr>
          </a:p>
          <a:p>
            <a:pPr algn="r">
              <a:defRPr/>
            </a:pPr>
            <a:r>
              <a:rPr lang="en-US" smtClean="0">
                <a:latin typeface="Comic Sans MS" charset="0"/>
                <a:cs typeface="+mn-cs"/>
              </a:rPr>
              <a:t>∞ </a:t>
            </a:r>
            <a:endParaRPr lang="en-US" sz="2000" smtClean="0">
              <a:cs typeface="+mn-cs"/>
            </a:endParaRPr>
          </a:p>
          <a:p>
            <a:pPr algn="r">
              <a:defRPr/>
            </a:pPr>
            <a:r>
              <a:rPr lang="en-US" sz="2000" smtClean="0">
                <a:cs typeface="+mn-cs"/>
              </a:rPr>
              <a:t>4,y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4,y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4,y</a:t>
            </a:r>
          </a:p>
        </p:txBody>
      </p:sp>
      <p:sp>
        <p:nvSpPr>
          <p:cNvPr id="82957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58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59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60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61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962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2418" name="Group 16"/>
          <p:cNvGrpSpPr>
            <a:grpSpLocks/>
          </p:cNvGrpSpPr>
          <p:nvPr/>
        </p:nvGrpSpPr>
        <p:grpSpPr bwMode="auto">
          <a:xfrm>
            <a:off x="2224088" y="4043363"/>
            <a:ext cx="3571875" cy="2236787"/>
            <a:chOff x="3162" y="1071"/>
            <a:chExt cx="2250" cy="1409"/>
          </a:xfrm>
        </p:grpSpPr>
        <p:sp>
          <p:nvSpPr>
            <p:cNvPr id="1024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1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72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73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74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2975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76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77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78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79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2980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81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82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83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84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2985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86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87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88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89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2990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91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92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93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94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2995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96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97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98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999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3000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65" name="Group 58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83036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37" name="Text Box 60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u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02466" name="Group 61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83034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35" name="Text Box 6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y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02467" name="Group 64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83032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33" name="Text Box 66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>
                    <a:cs typeface="+mn-cs"/>
                  </a:rPr>
                  <a:t>x</a:t>
                </a:r>
              </a:p>
            </p:txBody>
          </p:sp>
        </p:grpSp>
        <p:grpSp>
          <p:nvGrpSpPr>
            <p:cNvPr id="102468" name="Group 67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83030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31" name="Text Box 69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w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02469" name="Group 70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83028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29" name="Text Box 72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v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02470" name="Group 73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83026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027" name="Text Box 75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>
                    <a:cs typeface="+mn-cs"/>
                  </a:rPr>
                  <a:t>z</a:t>
                </a:r>
              </a:p>
            </p:txBody>
          </p:sp>
        </p:grpSp>
        <p:sp>
          <p:nvSpPr>
            <p:cNvPr id="83016" name="Text Box 76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3017" name="Text Box 77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3018" name="Text Box 78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3019" name="Text Box 79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3020" name="Text Box 80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3021" name="Text Box 81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3022" name="Text Box 82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3023" name="Text Box 83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5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3024" name="Text Box 84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3025" name="Text Box 85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5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63C2E5E3-0B2B-CA49-ABEE-DA13561282B9}" type="slidenum">
              <a:rPr lang="en-US" smtClean="0">
                <a:latin typeface="Tahoma" charset="0"/>
              </a:rPr>
              <a:pPr>
                <a:defRPr/>
              </a:pPr>
              <a:t>85</a:t>
            </a:fld>
            <a:endParaRPr lang="en-US" smtClean="0">
              <a:latin typeface="Tahoma" charset="0"/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52488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Dijkstra</a:t>
            </a:r>
            <a:r>
              <a:rPr lang="ja-JP" altLang="en-US" sz="4000">
                <a:latin typeface="Gill Sans MT" charset="0"/>
                <a:cs typeface="+mj-cs"/>
              </a:rPr>
              <a:t>’</a:t>
            </a:r>
            <a:r>
              <a:rPr lang="en-US" sz="4000">
                <a:latin typeface="Gill Sans MT" charset="0"/>
                <a:cs typeface="+mj-cs"/>
              </a:rPr>
              <a:t>s algorithm: example (2) </a:t>
            </a:r>
          </a:p>
        </p:txBody>
      </p:sp>
      <p:grpSp>
        <p:nvGrpSpPr>
          <p:cNvPr id="103428" name="Group 3"/>
          <p:cNvGrpSpPr>
            <a:grpSpLocks/>
          </p:cNvGrpSpPr>
          <p:nvPr/>
        </p:nvGrpSpPr>
        <p:grpSpPr bwMode="auto"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034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994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995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996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3997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998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999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00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01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4002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03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04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05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06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4007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08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09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10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11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4012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13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14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15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16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4017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18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19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20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021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4022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482" name="Group 39"/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84043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44" name="Text Box 41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u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03483" name="Group 42"/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84041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42" name="Text Box 44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y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03484" name="Group 45"/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84039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40" name="Text Box 47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>
                    <a:cs typeface="+mn-cs"/>
                  </a:rPr>
                  <a:t>x</a:t>
                </a:r>
              </a:p>
            </p:txBody>
          </p:sp>
        </p:grpSp>
        <p:grpSp>
          <p:nvGrpSpPr>
            <p:cNvPr id="103485" name="Group 48"/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84037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38" name="Text Box 50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w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03486" name="Group 51"/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84035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36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v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03487" name="Group 54"/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84033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034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>
                    <a:cs typeface="+mn-cs"/>
                  </a:rPr>
                  <a:t>z</a:t>
                </a:r>
              </a:p>
            </p:txBody>
          </p:sp>
        </p:grpSp>
      </p:grpSp>
      <p:sp>
        <p:nvSpPr>
          <p:cNvPr id="83974" name="Text Box 57"/>
          <p:cNvSpPr txBox="1">
            <a:spLocks noChangeArrowheads="1"/>
          </p:cNvSpPr>
          <p:nvPr/>
        </p:nvSpPr>
        <p:spPr bwMode="auto"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Gill Sans MT" charset="0"/>
                <a:cs typeface="+mn-cs"/>
              </a:rPr>
              <a:t>resulting shortest-path tree from u:</a:t>
            </a:r>
          </a:p>
        </p:txBody>
      </p:sp>
      <p:grpSp>
        <p:nvGrpSpPr>
          <p:cNvPr id="103430" name="Group 58"/>
          <p:cNvGrpSpPr>
            <a:grpSpLocks/>
          </p:cNvGrpSpPr>
          <p:nvPr/>
        </p:nvGrpSpPr>
        <p:grpSpPr bwMode="auto">
          <a:xfrm>
            <a:off x="2268538" y="4224338"/>
            <a:ext cx="2319337" cy="2276475"/>
            <a:chOff x="259" y="2768"/>
            <a:chExt cx="1461" cy="1434"/>
          </a:xfrm>
        </p:grpSpPr>
        <p:sp>
          <p:nvSpPr>
            <p:cNvPr id="83978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979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980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v</a:t>
              </a:r>
            </a:p>
          </p:txBody>
        </p:sp>
        <p:sp>
          <p:nvSpPr>
            <p:cNvPr id="83981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x</a:t>
              </a:r>
            </a:p>
          </p:txBody>
        </p:sp>
        <p:sp>
          <p:nvSpPr>
            <p:cNvPr id="83982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y</a:t>
              </a:r>
            </a:p>
          </p:txBody>
        </p:sp>
        <p:sp>
          <p:nvSpPr>
            <p:cNvPr id="83983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w</a:t>
              </a:r>
            </a:p>
          </p:txBody>
        </p:sp>
        <p:sp>
          <p:nvSpPr>
            <p:cNvPr id="83984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z</a:t>
              </a:r>
            </a:p>
          </p:txBody>
        </p:sp>
        <p:sp>
          <p:nvSpPr>
            <p:cNvPr id="83985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(u,v)</a:t>
              </a:r>
            </a:p>
          </p:txBody>
        </p:sp>
        <p:sp>
          <p:nvSpPr>
            <p:cNvPr id="83986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(u,x)</a:t>
              </a:r>
            </a:p>
          </p:txBody>
        </p:sp>
        <p:sp>
          <p:nvSpPr>
            <p:cNvPr id="83987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(u,x)</a:t>
              </a:r>
            </a:p>
          </p:txBody>
        </p:sp>
        <p:sp>
          <p:nvSpPr>
            <p:cNvPr id="83988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(u,x)</a:t>
              </a:r>
            </a:p>
          </p:txBody>
        </p:sp>
        <p:sp>
          <p:nvSpPr>
            <p:cNvPr id="83989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(u,x)</a:t>
              </a:r>
            </a:p>
          </p:txBody>
        </p:sp>
        <p:sp>
          <p:nvSpPr>
            <p:cNvPr id="83990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destination</a:t>
              </a:r>
            </a:p>
          </p:txBody>
        </p:sp>
        <p:sp>
          <p:nvSpPr>
            <p:cNvPr id="83991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cs typeface="+mn-cs"/>
                </a:rPr>
                <a:t>link</a:t>
              </a:r>
            </a:p>
          </p:txBody>
        </p:sp>
      </p:grpSp>
      <p:sp>
        <p:nvSpPr>
          <p:cNvPr id="83976" name="Text Box 73"/>
          <p:cNvSpPr txBox="1">
            <a:spLocks noChangeArrowheads="1"/>
          </p:cNvSpPr>
          <p:nvPr/>
        </p:nvSpPr>
        <p:spPr bwMode="auto"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Gill Sans MT" charset="0"/>
                <a:cs typeface="+mn-cs"/>
              </a:rPr>
              <a:t>resulting forwarding table in u:</a:t>
            </a:r>
          </a:p>
        </p:txBody>
      </p:sp>
      <p:pic>
        <p:nvPicPr>
          <p:cNvPr id="103432" name="Picture 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49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133FEE0-8390-974F-BCF5-0DF8F155076C}" type="slidenum">
              <a:rPr lang="en-US" smtClean="0">
                <a:latin typeface="Tahoma" charset="0"/>
              </a:rPr>
              <a:pPr>
                <a:defRPr/>
              </a:pPr>
              <a:t>86</a:t>
            </a:fld>
            <a:endParaRPr lang="en-US" smtClean="0">
              <a:latin typeface="Tahoma" charset="0"/>
            </a:endParaRPr>
          </a:p>
        </p:txBody>
      </p:sp>
      <p:pic>
        <p:nvPicPr>
          <p:cNvPr id="1044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Gill Sans MT" charset="0"/>
                <a:cs typeface="+mj-cs"/>
              </a:rPr>
              <a:t>Dijkstra</a:t>
            </a:r>
            <a:r>
              <a:rPr lang="ja-JP" altLang="en-US" sz="4000">
                <a:latin typeface="Gill Sans MT" charset="0"/>
                <a:cs typeface="+mj-cs"/>
              </a:rPr>
              <a:t>’</a:t>
            </a:r>
            <a:r>
              <a:rPr lang="en-US" sz="4000">
                <a:latin typeface="Gill Sans MT" charset="0"/>
                <a:cs typeface="+mj-cs"/>
              </a:rPr>
              <a:t>s algorithm, discussion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algorithm complexity:</a:t>
            </a:r>
            <a:r>
              <a:rPr lang="en-US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>
                <a:latin typeface="Gill Sans MT" charset="0"/>
                <a:cs typeface="+mn-cs"/>
              </a:rPr>
              <a:t>n nodes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latin typeface="Gill Sans MT" charset="0"/>
                <a:cs typeface="+mn-cs"/>
              </a:rPr>
              <a:t>each iteration: need to check all nodes, w, not in N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latin typeface="Gill Sans MT" charset="0"/>
                <a:cs typeface="+mn-cs"/>
              </a:rPr>
              <a:t>n(n+1)/2 comparisons: O(n</a:t>
            </a:r>
            <a:r>
              <a:rPr lang="en-US" sz="2400" baseline="30000">
                <a:latin typeface="Gill Sans MT" charset="0"/>
                <a:cs typeface="+mn-cs"/>
              </a:rPr>
              <a:t>2</a:t>
            </a:r>
            <a:r>
              <a:rPr lang="en-US" sz="2400">
                <a:latin typeface="Gill Sans MT" charset="0"/>
                <a:cs typeface="+mn-c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latin typeface="Gill Sans MT" charset="0"/>
                <a:cs typeface="+mn-cs"/>
              </a:rPr>
              <a:t>more efficient implementations possible: O(nlogn)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latin typeface="Gill Sans MT" charset="0"/>
                <a:cs typeface="+mn-cs"/>
              </a:rPr>
              <a:t>e.g., support link cost equals amount of carried traffic:</a:t>
            </a:r>
          </a:p>
        </p:txBody>
      </p:sp>
      <p:sp>
        <p:nvSpPr>
          <p:cNvPr id="104454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56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85221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222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223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224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5225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4681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85227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228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A</a:t>
                </a:r>
                <a:endParaRPr lang="en-US" sz="2400" smtClean="0">
                  <a:cs typeface="+mn-cs"/>
                </a:endParaRPr>
              </a:p>
            </p:txBody>
          </p:sp>
        </p:grpSp>
      </p:grpSp>
      <p:grpSp>
        <p:nvGrpSpPr>
          <p:cNvPr id="104457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85213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214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215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216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5217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4673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85219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220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D</a:t>
                </a:r>
                <a:endParaRPr lang="en-US" sz="2400" smtClean="0">
                  <a:cs typeface="+mn-cs"/>
                </a:endParaRPr>
              </a:p>
            </p:txBody>
          </p:sp>
        </p:grpSp>
      </p:grpSp>
      <p:grpSp>
        <p:nvGrpSpPr>
          <p:cNvPr id="104458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046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85208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209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210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211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5212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04660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85206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207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C</a:t>
                </a:r>
                <a:endParaRPr lang="en-US" sz="2400" smtClean="0">
                  <a:cs typeface="+mn-cs"/>
                </a:endParaRPr>
              </a:p>
            </p:txBody>
          </p:sp>
        </p:grpSp>
      </p:grpSp>
      <p:grpSp>
        <p:nvGrpSpPr>
          <p:cNvPr id="104459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85196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197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198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199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5200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4656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85202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203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B</a:t>
                </a:r>
                <a:endParaRPr lang="en-US" sz="2400" smtClean="0">
                  <a:cs typeface="+mn-cs"/>
                </a:endParaRPr>
              </a:p>
            </p:txBody>
          </p:sp>
        </p:grpSp>
      </p:grpSp>
      <p:sp>
        <p:nvSpPr>
          <p:cNvPr id="85005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smtClean="0">
                <a:cs typeface="+mn-cs"/>
              </a:rPr>
              <a:t>1</a:t>
            </a:r>
          </a:p>
        </p:txBody>
      </p:sp>
      <p:sp>
        <p:nvSpPr>
          <p:cNvPr id="104461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smtClean="0">
                <a:cs typeface="+mn-cs"/>
              </a:rPr>
              <a:t>1+e</a:t>
            </a:r>
          </a:p>
        </p:txBody>
      </p:sp>
      <p:sp>
        <p:nvSpPr>
          <p:cNvPr id="85010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smtClean="0">
                <a:cs typeface="+mn-cs"/>
              </a:rPr>
              <a:t>e</a:t>
            </a:r>
          </a:p>
        </p:txBody>
      </p:sp>
      <p:sp>
        <p:nvSpPr>
          <p:cNvPr id="85011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smtClean="0">
                <a:cs typeface="+mn-cs"/>
              </a:rPr>
              <a:t>0</a:t>
            </a:r>
          </a:p>
        </p:txBody>
      </p:sp>
      <p:sp>
        <p:nvSpPr>
          <p:cNvPr id="85012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13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FF0000"/>
                </a:solidFill>
                <a:cs typeface="+mn-cs"/>
              </a:rPr>
              <a:t>e</a:t>
            </a:r>
            <a:endParaRPr lang="en-US" sz="2400" smtClean="0">
              <a:cs typeface="+mn-cs"/>
            </a:endParaRPr>
          </a:p>
        </p:txBody>
      </p:sp>
      <p:sp>
        <p:nvSpPr>
          <p:cNvPr id="85014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15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FF0000"/>
                </a:solidFill>
                <a:cs typeface="+mn-cs"/>
              </a:rPr>
              <a:t>1</a:t>
            </a:r>
            <a:endParaRPr lang="en-US" sz="2400" smtClean="0">
              <a:cs typeface="+mn-cs"/>
            </a:endParaRPr>
          </a:p>
        </p:txBody>
      </p:sp>
      <p:sp>
        <p:nvSpPr>
          <p:cNvPr id="85016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5017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FF0000"/>
                </a:solidFill>
                <a:cs typeface="+mn-cs"/>
              </a:rPr>
              <a:t>1</a:t>
            </a:r>
            <a:endParaRPr lang="en-US" sz="2400" smtClean="0">
              <a:cs typeface="+mn-cs"/>
            </a:endParaRPr>
          </a:p>
        </p:txBody>
      </p:sp>
      <p:sp>
        <p:nvSpPr>
          <p:cNvPr id="104473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smtClean="0">
                <a:cs typeface="+mn-cs"/>
              </a:rPr>
              <a:t>0</a:t>
            </a:r>
          </a:p>
        </p:txBody>
      </p:sp>
      <p:sp>
        <p:nvSpPr>
          <p:cNvPr id="85021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smtClean="0">
                <a:cs typeface="+mn-cs"/>
              </a:rPr>
              <a:t>0</a:t>
            </a:r>
          </a:p>
        </p:txBody>
      </p:sp>
      <p:sp>
        <p:nvSpPr>
          <p:cNvPr id="85022" name="Text Box 211"/>
          <p:cNvSpPr txBox="1">
            <a:spLocks noChangeArrowheads="1"/>
          </p:cNvSpPr>
          <p:nvPr/>
        </p:nvSpPr>
        <p:spPr bwMode="auto"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smtClean="0">
                <a:solidFill>
                  <a:srgbClr val="000099"/>
                </a:solidFill>
                <a:cs typeface="+mn-cs"/>
              </a:rPr>
              <a:t>initially</a:t>
            </a:r>
            <a:endParaRPr lang="en-US" sz="2400" smtClean="0">
              <a:solidFill>
                <a:srgbClr val="000099"/>
              </a:solidFill>
              <a:cs typeface="+mn-cs"/>
            </a:endParaRPr>
          </a:p>
        </p:txBody>
      </p:sp>
      <p:grpSp>
        <p:nvGrpSpPr>
          <p:cNvPr id="721194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046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34 h 186"/>
                <a:gd name="T2" fmla="*/ 65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6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85188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89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90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91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5192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04648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85194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19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A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  <p:grpSp>
          <p:nvGrpSpPr>
            <p:cNvPr id="1046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85180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81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82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83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5184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04640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85186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18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D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  <p:grpSp>
          <p:nvGrpSpPr>
            <p:cNvPr id="1046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046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5175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176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177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178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85179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04627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85173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174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C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  <p:grpSp>
          <p:nvGrpSpPr>
            <p:cNvPr id="1046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85163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64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65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66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5167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04623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85169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170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B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  <p:sp>
          <p:nvSpPr>
            <p:cNvPr id="1046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77 h 186"/>
                <a:gd name="T2" fmla="*/ 2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46 h 186"/>
                <a:gd name="T2" fmla="*/ 1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77 h 186"/>
                <a:gd name="T2" fmla="*/ 2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71 h 186"/>
                <a:gd name="T2" fmla="*/ 1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58 h 186"/>
                <a:gd name="T2" fmla="*/ 1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59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latin typeface="Gill Sans MT" charset="0"/>
                  <a:cs typeface="+mn-cs"/>
                </a:rPr>
                <a:t>given these costs,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latin typeface="Gill Sans MT" charset="0"/>
                  <a:cs typeface="+mn-cs"/>
                </a:rPr>
                <a:t>find new routing….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latin typeface="Gill Sans MT" charset="0"/>
                  <a:cs typeface="+mn-cs"/>
                </a:rPr>
                <a:t>resulting in new costs</a:t>
              </a:r>
            </a:p>
          </p:txBody>
        </p:sp>
        <p:sp>
          <p:nvSpPr>
            <p:cNvPr id="85160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161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162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4479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5025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187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85142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2+e</a:t>
              </a:r>
            </a:p>
          </p:txBody>
        </p:sp>
        <p:sp>
          <p:nvSpPr>
            <p:cNvPr id="85143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0</a:t>
              </a:r>
            </a:p>
          </p:txBody>
        </p:sp>
        <p:sp>
          <p:nvSpPr>
            <p:cNvPr id="85144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0</a:t>
              </a:r>
            </a:p>
          </p:txBody>
        </p:sp>
        <p:sp>
          <p:nvSpPr>
            <p:cNvPr id="85145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0</a:t>
              </a:r>
            </a:p>
          </p:txBody>
        </p:sp>
        <p:sp>
          <p:nvSpPr>
            <p:cNvPr id="85146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1+e</a:t>
              </a:r>
            </a:p>
          </p:txBody>
        </p:sp>
        <p:sp>
          <p:nvSpPr>
            <p:cNvPr id="85147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1</a:t>
              </a:r>
            </a:p>
          </p:txBody>
        </p:sp>
      </p:grpSp>
      <p:grpSp>
        <p:nvGrpSpPr>
          <p:cNvPr id="721195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045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34 h 186"/>
                <a:gd name="T2" fmla="*/ 65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5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85134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35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36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37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5138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04594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85140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141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A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  <p:grpSp>
          <p:nvGrpSpPr>
            <p:cNvPr id="1045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85126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27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28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29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5130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04586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85132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133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D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  <p:grpSp>
          <p:nvGrpSpPr>
            <p:cNvPr id="1045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045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5121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122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123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124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85125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04573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85119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120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C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  <p:grpSp>
          <p:nvGrpSpPr>
            <p:cNvPr id="1045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85109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10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11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112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5113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04569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85115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116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B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  <p:sp>
          <p:nvSpPr>
            <p:cNvPr id="1045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77 h 186"/>
                <a:gd name="T2" fmla="*/ 2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46 h 186"/>
                <a:gd name="T2" fmla="*/ 1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77 h 186"/>
                <a:gd name="T2" fmla="*/ 2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71 h 186"/>
                <a:gd name="T2" fmla="*/ 1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58 h 186"/>
                <a:gd name="T2" fmla="*/ 1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5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latin typeface="Gill Sans MT" charset="0"/>
                  <a:cs typeface="+mn-cs"/>
                </a:rPr>
                <a:t>given these costs,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latin typeface="Gill Sans MT" charset="0"/>
                  <a:cs typeface="+mn-cs"/>
                </a:rPr>
                <a:t>find new routing….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latin typeface="Gill Sans MT" charset="0"/>
                  <a:cs typeface="+mn-cs"/>
                </a:rPr>
                <a:t>resulting in new costs</a:t>
              </a:r>
            </a:p>
          </p:txBody>
        </p:sp>
        <p:sp>
          <p:nvSpPr>
            <p:cNvPr id="85106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107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108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44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85088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0</a:t>
              </a:r>
            </a:p>
          </p:txBody>
        </p:sp>
        <p:sp>
          <p:nvSpPr>
            <p:cNvPr id="85089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2+e</a:t>
              </a:r>
            </a:p>
          </p:txBody>
        </p:sp>
        <p:sp>
          <p:nvSpPr>
            <p:cNvPr id="85090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1+e</a:t>
              </a:r>
            </a:p>
          </p:txBody>
        </p:sp>
        <p:sp>
          <p:nvSpPr>
            <p:cNvPr id="85091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1</a:t>
              </a:r>
            </a:p>
          </p:txBody>
        </p:sp>
        <p:sp>
          <p:nvSpPr>
            <p:cNvPr id="85092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0</a:t>
              </a:r>
            </a:p>
          </p:txBody>
        </p:sp>
        <p:sp>
          <p:nvSpPr>
            <p:cNvPr id="85093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0</a:t>
              </a:r>
            </a:p>
          </p:txBody>
        </p:sp>
      </p:grpSp>
      <p:grpSp>
        <p:nvGrpSpPr>
          <p:cNvPr id="721245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044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34 h 186"/>
                <a:gd name="T2" fmla="*/ 65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4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85080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081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082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083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5084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04540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85086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087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A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  <p:grpSp>
          <p:nvGrpSpPr>
            <p:cNvPr id="1044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85072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073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074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075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5076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04532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85078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079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D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  <p:grpSp>
          <p:nvGrpSpPr>
            <p:cNvPr id="1044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045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5067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068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069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070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85071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04519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85065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066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C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  <p:grpSp>
          <p:nvGrpSpPr>
            <p:cNvPr id="1045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85055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056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057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058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85059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04515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85061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5062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B</a:t>
                  </a:r>
                  <a:endParaRPr lang="en-US" sz="2400" smtClean="0">
                    <a:cs typeface="+mn-cs"/>
                  </a:endParaRPr>
                </a:p>
              </p:txBody>
            </p:sp>
          </p:grpSp>
        </p:grpSp>
        <p:sp>
          <p:nvSpPr>
            <p:cNvPr id="1045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77 h 186"/>
                <a:gd name="T2" fmla="*/ 2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46 h 186"/>
                <a:gd name="T2" fmla="*/ 1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77 h 186"/>
                <a:gd name="T2" fmla="*/ 2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71 h 186"/>
                <a:gd name="T2" fmla="*/ 1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58 h 186"/>
                <a:gd name="T2" fmla="*/ 1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1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latin typeface="Gill Sans MT" charset="0"/>
                  <a:cs typeface="+mn-cs"/>
                </a:rPr>
                <a:t>given these costs,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latin typeface="Gill Sans MT" charset="0"/>
                  <a:cs typeface="+mn-cs"/>
                </a:rPr>
                <a:t>find new routing….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  <a:latin typeface="Gill Sans MT" charset="0"/>
                  <a:cs typeface="+mn-cs"/>
                </a:rPr>
                <a:t>resulting in new costs</a:t>
              </a:r>
            </a:p>
          </p:txBody>
        </p:sp>
        <p:sp>
          <p:nvSpPr>
            <p:cNvPr id="85052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53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5054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95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85034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2+e</a:t>
              </a:r>
            </a:p>
          </p:txBody>
        </p:sp>
        <p:sp>
          <p:nvSpPr>
            <p:cNvPr id="85035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0</a:t>
              </a:r>
            </a:p>
          </p:txBody>
        </p:sp>
        <p:sp>
          <p:nvSpPr>
            <p:cNvPr id="85036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0</a:t>
              </a:r>
            </a:p>
          </p:txBody>
        </p:sp>
        <p:sp>
          <p:nvSpPr>
            <p:cNvPr id="85037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0</a:t>
              </a:r>
            </a:p>
          </p:txBody>
        </p:sp>
        <p:sp>
          <p:nvSpPr>
            <p:cNvPr id="85038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1+e</a:t>
              </a:r>
            </a:p>
          </p:txBody>
        </p:sp>
        <p:sp>
          <p:nvSpPr>
            <p:cNvPr id="85039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>
                  <a:cs typeface="+mn-cs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601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089D01DB-D8BC-654A-AC5B-D44D5FE9BBCB}" type="slidenum">
              <a:rPr lang="en-US" smtClean="0">
                <a:latin typeface="Tahoma" charset="0"/>
              </a:rPr>
              <a:pPr>
                <a:defRPr/>
              </a:pPr>
              <a:t>87</a:t>
            </a:fld>
            <a:endParaRPr lang="en-US" smtClean="0">
              <a:latin typeface="Tahoma" charset="0"/>
            </a:endParaRPr>
          </a:p>
        </p:txBody>
      </p:sp>
      <p:pic>
        <p:nvPicPr>
          <p:cNvPr id="105475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4.1 introduction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4.2 virtual circuit and datagram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4.3 what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 inside a router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4.4 IP: Internet Protocol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datagram format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IPv4 addressing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ICMP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IPv6</a:t>
            </a:r>
          </a:p>
        </p:txBody>
      </p:sp>
      <p:sp>
        <p:nvSpPr>
          <p:cNvPr id="8602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4.5 routing algorithms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link state</a:t>
            </a:r>
          </a:p>
          <a:p>
            <a:pPr lvl="1">
              <a:defRPr/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4.6 routing in the Internet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RIP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OSPF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4.7 broadcast and multicast routing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105478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33858065-9999-7D46-82BB-9380FF1BF470}" type="slidenum">
              <a:rPr lang="en-US" smtClean="0">
                <a:latin typeface="Tahoma" charset="0"/>
              </a:rPr>
              <a:pPr>
                <a:defRPr/>
              </a:pPr>
              <a:t>88</a:t>
            </a:fld>
            <a:endParaRPr lang="en-US" smtClean="0">
              <a:latin typeface="Tahoma" charset="0"/>
            </a:endParaRPr>
          </a:p>
        </p:txBody>
      </p:sp>
      <p:pic>
        <p:nvPicPr>
          <p:cNvPr id="1064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Distance vector algorithm </a:t>
            </a:r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Bellman-Ford equation (dynamic programming)</a:t>
            </a:r>
          </a:p>
          <a:p>
            <a:pPr>
              <a:buFont typeface="Wingdings" charset="0"/>
              <a:buNone/>
              <a:defRPr/>
            </a:pPr>
            <a:endParaRPr lang="en-US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>
                <a:latin typeface="Gill Sans MT" charset="0"/>
                <a:cs typeface="+mn-cs"/>
              </a:rPr>
              <a:t>let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latin typeface="Gill Sans MT" charset="0"/>
                <a:cs typeface="+mn-cs"/>
              </a:rPr>
              <a:t>   d</a:t>
            </a:r>
            <a:r>
              <a:rPr lang="en-US" baseline="-25000">
                <a:latin typeface="Gill Sans MT" charset="0"/>
                <a:cs typeface="+mn-cs"/>
              </a:rPr>
              <a:t>x</a:t>
            </a:r>
            <a:r>
              <a:rPr lang="en-US">
                <a:latin typeface="Gill Sans MT" charset="0"/>
                <a:cs typeface="+mn-cs"/>
              </a:rPr>
              <a:t>(y) := cost of least-cost path from x to y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latin typeface="Gill Sans MT" charset="0"/>
                <a:cs typeface="+mn-cs"/>
              </a:rPr>
              <a:t>then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   </a:t>
            </a:r>
            <a:r>
              <a:rPr lang="en-US" sz="320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  <a:cs typeface="+mn-cs"/>
              </a:rPr>
              <a:t>x</a:t>
            </a:r>
            <a:r>
              <a:rPr lang="en-US" sz="3200">
                <a:solidFill>
                  <a:srgbClr val="CC0000"/>
                </a:solidFill>
                <a:latin typeface="Gill Sans MT" charset="0"/>
                <a:cs typeface="+mn-cs"/>
              </a:rPr>
              <a:t>(y) = </a:t>
            </a:r>
            <a:r>
              <a:rPr lang="en-US" sz="3200" i="1">
                <a:solidFill>
                  <a:srgbClr val="CC0000"/>
                </a:solidFill>
                <a:latin typeface="Gill Sans MT" charset="0"/>
                <a:cs typeface="+mn-cs"/>
              </a:rPr>
              <a:t>min</a:t>
            </a:r>
            <a:r>
              <a:rPr lang="en-US" sz="3200">
                <a:solidFill>
                  <a:srgbClr val="CC0000"/>
                </a:solidFill>
                <a:latin typeface="Gill Sans MT" charset="0"/>
                <a:cs typeface="+mn-cs"/>
              </a:rPr>
              <a:t> {c(x,v) + 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  <a:cs typeface="+mn-cs"/>
              </a:rPr>
              <a:t>v</a:t>
            </a:r>
            <a:r>
              <a:rPr lang="en-US" sz="3200">
                <a:solidFill>
                  <a:srgbClr val="CC0000"/>
                </a:solidFill>
                <a:latin typeface="Gill Sans MT" charset="0"/>
                <a:cs typeface="+mn-cs"/>
              </a:rPr>
              <a:t>(y) }</a:t>
            </a:r>
          </a:p>
          <a:p>
            <a:pPr>
              <a:buFont typeface="Wingdings" charset="0"/>
              <a:buNone/>
              <a:defRPr/>
            </a:pPr>
            <a:r>
              <a:rPr lang="en-US" sz="3200">
                <a:latin typeface="Gill Sans MT" charset="0"/>
                <a:cs typeface="+mn-cs"/>
              </a:rPr>
              <a:t>   </a:t>
            </a:r>
          </a:p>
          <a:p>
            <a:pPr>
              <a:buFont typeface="Wingdings" charset="0"/>
              <a:buNone/>
              <a:defRPr/>
            </a:pPr>
            <a:endParaRPr lang="en-US">
              <a:latin typeface="Gill Sans MT" charset="0"/>
              <a:cs typeface="+mn-cs"/>
            </a:endParaRPr>
          </a:p>
        </p:txBody>
      </p:sp>
      <p:sp>
        <p:nvSpPr>
          <p:cNvPr id="87047" name="Text Box 5"/>
          <p:cNvSpPr txBox="1">
            <a:spLocks noChangeArrowheads="1"/>
          </p:cNvSpPr>
          <p:nvPr/>
        </p:nvSpPr>
        <p:spPr bwMode="auto">
          <a:xfrm>
            <a:off x="2220913" y="4138613"/>
            <a:ext cx="295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  <a:latin typeface="Comic Sans MS" charset="0"/>
                <a:cs typeface="+mn-cs"/>
              </a:rPr>
              <a:t>v</a:t>
            </a:r>
          </a:p>
        </p:txBody>
      </p:sp>
      <p:sp>
        <p:nvSpPr>
          <p:cNvPr id="87048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Gill Sans MT" charset="0"/>
                <a:cs typeface="+mn-cs"/>
              </a:rPr>
              <a:t>cost to neighbor v</a:t>
            </a:r>
          </a:p>
        </p:txBody>
      </p:sp>
      <p:sp>
        <p:nvSpPr>
          <p:cNvPr id="87049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 smtClean="0">
                <a:latin typeface="Gill Sans MT" charset="0"/>
                <a:cs typeface="+mn-cs"/>
              </a:rPr>
              <a:t>min</a:t>
            </a:r>
            <a:r>
              <a:rPr lang="en-US" sz="2400" smtClean="0">
                <a:latin typeface="Gill Sans MT" charset="0"/>
                <a:cs typeface="+mn-cs"/>
              </a:rPr>
              <a:t> taken over all neighbors v of x</a:t>
            </a:r>
          </a:p>
        </p:txBody>
      </p:sp>
      <p:sp>
        <p:nvSpPr>
          <p:cNvPr id="87050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Gill Sans MT" charset="0"/>
                <a:cs typeface="+mn-cs"/>
              </a:rPr>
              <a:t>cost from neighbor v to destination y</a:t>
            </a:r>
          </a:p>
        </p:txBody>
      </p:sp>
      <p:sp>
        <p:nvSpPr>
          <p:cNvPr id="87051" name="Line 10"/>
          <p:cNvSpPr>
            <a:spLocks noChangeShapeType="1"/>
          </p:cNvSpPr>
          <p:nvPr/>
        </p:nvSpPr>
        <p:spPr bwMode="auto">
          <a:xfrm>
            <a:off x="2363788" y="4549775"/>
            <a:ext cx="0" cy="1282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052" name="Line 11"/>
          <p:cNvSpPr>
            <a:spLocks noChangeShapeType="1"/>
          </p:cNvSpPr>
          <p:nvPr/>
        </p:nvSpPr>
        <p:spPr bwMode="auto">
          <a:xfrm>
            <a:off x="3344863" y="4359275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091C33B4-872D-D546-A6DC-2EF1A3C8306B}" type="slidenum">
              <a:rPr lang="en-US" smtClean="0">
                <a:latin typeface="Tahoma" charset="0"/>
              </a:rPr>
              <a:pPr>
                <a:defRPr/>
              </a:pPr>
              <a:t>89</a:t>
            </a:fld>
            <a:endParaRPr lang="en-US" smtClean="0">
              <a:latin typeface="Tahoma" charset="0"/>
            </a:endParaRPr>
          </a:p>
        </p:txBody>
      </p:sp>
      <p:pic>
        <p:nvPicPr>
          <p:cNvPr id="107523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Bellman-Ford example </a:t>
            </a:r>
          </a:p>
        </p:txBody>
      </p:sp>
      <p:grpSp>
        <p:nvGrpSpPr>
          <p:cNvPr id="1075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075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7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7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8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808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8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8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8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8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808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8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8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8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9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809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9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9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9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9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809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9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9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09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0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810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0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0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0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810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8810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75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5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8814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14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u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075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8814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14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y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075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8813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139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>
                    <a:cs typeface="+mn-cs"/>
                  </a:rPr>
                  <a:t>x</a:t>
                </a:r>
              </a:p>
            </p:txBody>
          </p:sp>
        </p:grpSp>
        <p:grpSp>
          <p:nvGrpSpPr>
            <p:cNvPr id="1075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8813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13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w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075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8813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13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v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1075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8813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133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>
                    <a:cs typeface="+mn-cs"/>
                  </a:rPr>
                  <a:t>z</a:t>
                </a:r>
              </a:p>
            </p:txBody>
          </p:sp>
        </p:grpSp>
        <p:sp>
          <p:nvSpPr>
            <p:cNvPr id="8812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812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812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812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812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812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812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812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5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813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8813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5</a:t>
              </a:r>
              <a:endParaRPr lang="en-US" sz="2400" smtClean="0">
                <a:cs typeface="+mn-cs"/>
              </a:endParaRPr>
            </a:p>
          </p:txBody>
        </p:sp>
      </p:grpSp>
      <p:sp>
        <p:nvSpPr>
          <p:cNvPr id="88071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504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cs typeface="+mn-cs"/>
              </a:rPr>
              <a:t>clearly, d</a:t>
            </a:r>
            <a:r>
              <a:rPr lang="en-US" sz="2400" baseline="-25000" smtClean="0">
                <a:cs typeface="+mn-cs"/>
              </a:rPr>
              <a:t>v</a:t>
            </a:r>
            <a:r>
              <a:rPr lang="en-US" sz="2400" smtClean="0">
                <a:cs typeface="+mn-cs"/>
              </a:rPr>
              <a:t>(z) = 5, d</a:t>
            </a:r>
            <a:r>
              <a:rPr lang="en-US" sz="2400" baseline="-25000" smtClean="0">
                <a:cs typeface="+mn-cs"/>
              </a:rPr>
              <a:t>x</a:t>
            </a:r>
            <a:r>
              <a:rPr lang="en-US" sz="2400" smtClean="0">
                <a:cs typeface="+mn-cs"/>
              </a:rPr>
              <a:t>(z) = 3, d</a:t>
            </a:r>
            <a:r>
              <a:rPr lang="en-US" sz="2400" baseline="-25000" smtClean="0">
                <a:cs typeface="+mn-cs"/>
              </a:rPr>
              <a:t>w</a:t>
            </a:r>
            <a:r>
              <a:rPr lang="en-US" sz="2400" smtClean="0">
                <a:cs typeface="+mn-cs"/>
              </a:rPr>
              <a:t>(z) = 3</a:t>
            </a:r>
          </a:p>
        </p:txBody>
      </p:sp>
      <p:sp>
        <p:nvSpPr>
          <p:cNvPr id="88072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9004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cs typeface="+mn-cs"/>
              </a:rPr>
              <a:t>d</a:t>
            </a:r>
            <a:r>
              <a:rPr lang="en-US" sz="2400" baseline="-25000" smtClean="0">
                <a:cs typeface="+mn-cs"/>
              </a:rPr>
              <a:t>u</a:t>
            </a:r>
            <a:r>
              <a:rPr lang="en-US" sz="2400" smtClean="0">
                <a:cs typeface="+mn-cs"/>
              </a:rPr>
              <a:t>(z) = min { c(u,v) + d</a:t>
            </a:r>
            <a:r>
              <a:rPr lang="en-US" sz="2400" baseline="-25000" smtClean="0">
                <a:cs typeface="+mn-cs"/>
              </a:rPr>
              <a:t>v</a:t>
            </a:r>
            <a:r>
              <a:rPr lang="en-US" sz="2400" smtClean="0">
                <a:cs typeface="+mn-cs"/>
              </a:rPr>
              <a:t>(z),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                    c(u,x) + d</a:t>
            </a:r>
            <a:r>
              <a:rPr lang="en-US" sz="2400" baseline="-25000" smtClean="0">
                <a:cs typeface="+mn-cs"/>
              </a:rPr>
              <a:t>x</a:t>
            </a:r>
            <a:r>
              <a:rPr lang="en-US" sz="2400" smtClean="0">
                <a:cs typeface="+mn-cs"/>
              </a:rPr>
              <a:t>(z),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                    c(u,w) + d</a:t>
            </a:r>
            <a:r>
              <a:rPr lang="en-US" sz="2400" baseline="-25000" smtClean="0">
                <a:cs typeface="+mn-cs"/>
              </a:rPr>
              <a:t>w</a:t>
            </a:r>
            <a:r>
              <a:rPr lang="en-US" sz="2400" smtClean="0">
                <a:cs typeface="+mn-cs"/>
              </a:rPr>
              <a:t>(z) }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         = min {2 + 5,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                    1 + 3,</a:t>
            </a:r>
          </a:p>
          <a:p>
            <a:pPr>
              <a:defRPr/>
            </a:pPr>
            <a:r>
              <a:rPr lang="en-US" sz="2400" smtClean="0">
                <a:cs typeface="+mn-cs"/>
              </a:rPr>
              <a:t>                    5 + 3}  = 4</a:t>
            </a:r>
          </a:p>
        </p:txBody>
      </p:sp>
      <p:sp>
        <p:nvSpPr>
          <p:cNvPr id="88073" name="Text Box 75"/>
          <p:cNvSpPr txBox="1">
            <a:spLocks noChangeArrowheads="1"/>
          </p:cNvSpPr>
          <p:nvPr/>
        </p:nvSpPr>
        <p:spPr bwMode="auto">
          <a:xfrm>
            <a:off x="461963" y="5330825"/>
            <a:ext cx="67659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smtClean="0">
                <a:latin typeface="Gill Sans MT" charset="0"/>
                <a:cs typeface="+mn-cs"/>
              </a:rPr>
              <a:t>node achieving minimum is next</a:t>
            </a:r>
          </a:p>
          <a:p>
            <a:pPr>
              <a:lnSpc>
                <a:spcPct val="85000"/>
              </a:lnSpc>
              <a:defRPr/>
            </a:pPr>
            <a:r>
              <a:rPr lang="en-US" sz="2800" smtClean="0">
                <a:latin typeface="Gill Sans MT" charset="0"/>
                <a:cs typeface="+mn-cs"/>
              </a:rPr>
              <a:t>hop in shortest path, used in</a:t>
            </a:r>
            <a:r>
              <a:rPr lang="en-US" sz="2800" smtClean="0">
                <a:latin typeface="Gill Sans MT" charset="0"/>
                <a:ea typeface="ＭＳ 明朝" charset="0"/>
                <a:cs typeface="ＭＳ 明朝" charset="0"/>
              </a:rPr>
              <a:t> </a:t>
            </a:r>
            <a:r>
              <a:rPr lang="en-US" sz="2800" smtClean="0">
                <a:latin typeface="Gill Sans MT" charset="0"/>
                <a:cs typeface="+mn-cs"/>
              </a:rPr>
              <a:t>forwarding table</a:t>
            </a:r>
          </a:p>
        </p:txBody>
      </p:sp>
      <p:sp>
        <p:nvSpPr>
          <p:cNvPr id="88074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72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cs typeface="+mn-cs"/>
              </a:rPr>
              <a:t>B-F equation says: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AFFC4770-34EA-324F-97A0-DD333FDB0AD6}" type="slidenum">
              <a:rPr lang="en-US" smtClean="0">
                <a:latin typeface="Tahoma" charset="0"/>
              </a:rPr>
              <a:pPr>
                <a:defRPr/>
              </a:pPr>
              <a:t>9</a:t>
            </a:fld>
            <a:endParaRPr lang="en-US" smtClean="0">
              <a:latin typeface="Tahoma" charset="0"/>
            </a:endParaRPr>
          </a:p>
        </p:txBody>
      </p:sp>
      <p:pic>
        <p:nvPicPr>
          <p:cNvPr id="24579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57263"/>
            <a:ext cx="7024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Network layer service models:</a:t>
            </a:r>
            <a:endParaRPr lang="en-US" sz="4800">
              <a:latin typeface="Gill Sans MT" charset="0"/>
              <a:cs typeface="+mj-cs"/>
            </a:endParaRP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309563" y="1506538"/>
            <a:ext cx="153828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cs typeface="+mn-cs"/>
              </a:rPr>
              <a:t>Network</a:t>
            </a:r>
          </a:p>
          <a:p>
            <a:pPr algn="r">
              <a:defRPr/>
            </a:pPr>
            <a:r>
              <a:rPr lang="en-US" sz="2000" smtClean="0">
                <a:cs typeface="+mn-cs"/>
              </a:rPr>
              <a:t>Architecture</a:t>
            </a:r>
          </a:p>
          <a:p>
            <a:pPr algn="r">
              <a:defRPr/>
            </a:pPr>
            <a:endParaRPr lang="en-US" sz="2000" smtClean="0">
              <a:cs typeface="+mn-cs"/>
            </a:endParaRPr>
          </a:p>
          <a:p>
            <a:pPr algn="r">
              <a:defRPr/>
            </a:pPr>
            <a:r>
              <a:rPr lang="en-US" sz="2000" smtClean="0">
                <a:cs typeface="+mn-cs"/>
              </a:rPr>
              <a:t>Internet</a:t>
            </a:r>
          </a:p>
          <a:p>
            <a:pPr algn="r">
              <a:defRPr/>
            </a:pPr>
            <a:endParaRPr lang="en-US" sz="2000" smtClean="0">
              <a:cs typeface="+mn-cs"/>
            </a:endParaRPr>
          </a:p>
          <a:p>
            <a:pPr algn="r">
              <a:defRPr/>
            </a:pPr>
            <a:r>
              <a:rPr lang="en-US" sz="2000" smtClean="0">
                <a:cs typeface="+mn-cs"/>
              </a:rPr>
              <a:t>ATM</a:t>
            </a:r>
          </a:p>
          <a:p>
            <a:pPr algn="r">
              <a:defRPr/>
            </a:pPr>
            <a:endParaRPr lang="en-US" sz="2000" smtClean="0">
              <a:cs typeface="+mn-cs"/>
            </a:endParaRPr>
          </a:p>
          <a:p>
            <a:pPr algn="r">
              <a:defRPr/>
            </a:pPr>
            <a:r>
              <a:rPr lang="en-US" sz="2000" smtClean="0">
                <a:cs typeface="+mn-cs"/>
              </a:rPr>
              <a:t>ATM</a:t>
            </a:r>
          </a:p>
          <a:p>
            <a:pPr algn="r">
              <a:defRPr/>
            </a:pPr>
            <a:endParaRPr lang="en-US" sz="2000" smtClean="0">
              <a:cs typeface="+mn-cs"/>
            </a:endParaRPr>
          </a:p>
          <a:p>
            <a:pPr algn="r">
              <a:defRPr/>
            </a:pPr>
            <a:r>
              <a:rPr lang="en-US" sz="2000" smtClean="0">
                <a:cs typeface="+mn-cs"/>
              </a:rPr>
              <a:t>ATM</a:t>
            </a:r>
          </a:p>
          <a:p>
            <a:pPr algn="r">
              <a:defRPr/>
            </a:pPr>
            <a:endParaRPr lang="en-US" sz="2000" smtClean="0">
              <a:cs typeface="+mn-cs"/>
            </a:endParaRPr>
          </a:p>
          <a:p>
            <a:pPr algn="r">
              <a:defRPr/>
            </a:pPr>
            <a:r>
              <a:rPr lang="en-US" sz="2000" smtClean="0">
                <a:cs typeface="+mn-cs"/>
              </a:rPr>
              <a:t>ATM</a:t>
            </a:r>
            <a:endParaRPr lang="en-US" sz="2400" smtClean="0">
              <a:latin typeface="Times New Roman" charset="0"/>
              <a:cs typeface="+mn-cs"/>
            </a:endParaRP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30968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Service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Model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best effort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CBR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VBR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ABR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UBR</a:t>
            </a:r>
            <a:endParaRPr lang="en-US" sz="2400" smtClean="0">
              <a:latin typeface="Times New Roman" charset="0"/>
              <a:cs typeface="+mn-cs"/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3300413" y="1801813"/>
            <a:ext cx="153828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Bandwidth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none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constant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rate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guaranteed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rate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guaranteed 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minimum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none</a:t>
            </a:r>
            <a:endParaRPr lang="en-US" sz="2400" smtClean="0">
              <a:latin typeface="Times New Roman" charset="0"/>
              <a:cs typeface="+mn-cs"/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4700588" y="1801813"/>
            <a:ext cx="7207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Loss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no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yes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yes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no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no</a:t>
            </a:r>
            <a:endParaRPr lang="en-US" sz="2400" smtClean="0">
              <a:latin typeface="Times New Roman" charset="0"/>
              <a:cs typeface="+mn-cs"/>
            </a:endParaRP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5424488" y="1811338"/>
            <a:ext cx="8318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Order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no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yes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yes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yes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yes</a:t>
            </a:r>
            <a:endParaRPr lang="en-US" sz="2400" smtClean="0">
              <a:latin typeface="Times New Roman" charset="0"/>
              <a:cs typeface="+mn-cs"/>
            </a:endParaRP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6281738" y="1811338"/>
            <a:ext cx="94773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Timing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no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yes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yes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no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no</a:t>
            </a:r>
            <a:endParaRPr lang="en-US" sz="2400" smtClean="0">
              <a:latin typeface="Times New Roman" charset="0"/>
              <a:cs typeface="+mn-cs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4811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Congestion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feedback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no (inferred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via loss)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no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congestion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no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congestion</a:t>
            </a:r>
          </a:p>
          <a:p>
            <a:pPr>
              <a:defRPr/>
            </a:pPr>
            <a:r>
              <a:rPr lang="en-US" sz="2000" smtClean="0">
                <a:cs typeface="+mn-cs"/>
              </a:rPr>
              <a:t>yes</a:t>
            </a:r>
          </a:p>
          <a:p>
            <a:pPr>
              <a:defRPr/>
            </a:pPr>
            <a:endParaRPr lang="en-US" sz="2000" smtClean="0">
              <a:cs typeface="+mn-cs"/>
            </a:endParaRPr>
          </a:p>
          <a:p>
            <a:pPr>
              <a:defRPr/>
            </a:pPr>
            <a:r>
              <a:rPr lang="en-US" sz="2000" smtClean="0">
                <a:cs typeface="+mn-cs"/>
              </a:rPr>
              <a:t>no</a:t>
            </a:r>
            <a:endParaRPr lang="en-US" sz="2400" smtClean="0">
              <a:latin typeface="Times New Roman" charset="0"/>
              <a:cs typeface="+mn-cs"/>
            </a:endParaRP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cs typeface="+mn-cs"/>
              </a:rPr>
              <a:t>Guarantees ?</a:t>
            </a:r>
            <a:endParaRPr lang="en-US" sz="2400" smtClean="0">
              <a:latin typeface="Times New Roman" charset="0"/>
              <a:cs typeface="+mn-cs"/>
            </a:endParaRPr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31" name="Line 19"/>
          <p:cNvSpPr>
            <a:spLocks noChangeShapeType="1"/>
          </p:cNvSpPr>
          <p:nvPr/>
        </p:nvSpPr>
        <p:spPr bwMode="auto">
          <a:xfrm>
            <a:off x="646113" y="2308225"/>
            <a:ext cx="79851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32" name="Line 25"/>
          <p:cNvSpPr>
            <a:spLocks noChangeShapeType="1"/>
          </p:cNvSpPr>
          <p:nvPr/>
        </p:nvSpPr>
        <p:spPr bwMode="auto">
          <a:xfrm>
            <a:off x="904875" y="3098800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33" name="Line 26"/>
          <p:cNvSpPr>
            <a:spLocks noChangeShapeType="1"/>
          </p:cNvSpPr>
          <p:nvPr/>
        </p:nvSpPr>
        <p:spPr bwMode="auto">
          <a:xfrm>
            <a:off x="901700" y="3708400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34" name="Line 27"/>
          <p:cNvSpPr>
            <a:spLocks noChangeShapeType="1"/>
          </p:cNvSpPr>
          <p:nvPr/>
        </p:nvSpPr>
        <p:spPr bwMode="auto">
          <a:xfrm>
            <a:off x="898525" y="4329113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35" name="Line 28"/>
          <p:cNvSpPr>
            <a:spLocks noChangeShapeType="1"/>
          </p:cNvSpPr>
          <p:nvPr/>
        </p:nvSpPr>
        <p:spPr bwMode="auto">
          <a:xfrm>
            <a:off x="906463" y="4905375"/>
            <a:ext cx="7437437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6E9A2D66-8CAB-364A-A92E-8D35F730A395}" type="slidenum">
              <a:rPr lang="en-US" smtClean="0">
                <a:latin typeface="Tahoma" charset="0"/>
              </a:rPr>
              <a:pPr>
                <a:defRPr/>
              </a:pPr>
              <a:t>90</a:t>
            </a:fld>
            <a:endParaRPr lang="en-US" smtClean="0">
              <a:latin typeface="Tahoma" charset="0"/>
            </a:endParaRPr>
          </a:p>
        </p:txBody>
      </p:sp>
      <p:pic>
        <p:nvPicPr>
          <p:cNvPr id="10854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Distance vector algorithm </a:t>
            </a:r>
          </a:p>
        </p:txBody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  <a:cs typeface="+mn-cs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  <a:cs typeface="+mn-cs"/>
              </a:rPr>
              <a:t>(y)</a:t>
            </a:r>
            <a:r>
              <a:rPr lang="en-US">
                <a:latin typeface="Gill Sans MT" charset="0"/>
                <a:cs typeface="+mn-cs"/>
              </a:rPr>
              <a:t> = estimate of least cost from x to y</a:t>
            </a:r>
          </a:p>
          <a:p>
            <a:pPr lvl="1">
              <a:defRPr/>
            </a:pPr>
            <a:r>
              <a:rPr lang="en-US">
                <a:latin typeface="Gill Sans MT" charset="0"/>
              </a:rPr>
              <a:t>x maintains  distance vector </a:t>
            </a:r>
            <a:r>
              <a:rPr lang="en-US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node x: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knows cost to each neighbor v: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c(x,v)</a:t>
            </a:r>
          </a:p>
          <a:p>
            <a:pPr lvl="1">
              <a:defRPr/>
            </a:pPr>
            <a:r>
              <a:rPr lang="en-US" sz="2800">
                <a:latin typeface="Gill Sans MT" charset="0"/>
              </a:rPr>
              <a:t>maintains its neighbors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>
                <a:latin typeface="Gill Sans MT" charset="0"/>
              </a:rPr>
              <a:t> distance vectors. For each neighbor v, x maintains </a:t>
            </a:r>
            <a:br>
              <a:rPr lang="en-US" sz="2800">
                <a:latin typeface="Gill Sans MT" charset="0"/>
              </a:rPr>
            </a:br>
            <a:r>
              <a:rPr lang="en-US" sz="2800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sz="2800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pPr>
              <a:buFont typeface="Wingdings" charset="0"/>
              <a:buNone/>
              <a:defRPr/>
            </a:pPr>
            <a:endParaRPr lang="en-US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>
              <a:defRPr/>
            </a:pPr>
            <a:endParaRPr lang="en-US">
              <a:latin typeface="Gill Sans MT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08E1343F-F424-E647-AAFF-1687D8D81A6D}" type="slidenum">
              <a:rPr lang="en-US" smtClean="0">
                <a:latin typeface="Tahoma" charset="0"/>
              </a:rPr>
              <a:pPr>
                <a:defRPr/>
              </a:pPr>
              <a:t>91</a:t>
            </a:fld>
            <a:endParaRPr lang="en-US" smtClean="0">
              <a:latin typeface="Tahoma" charset="0"/>
            </a:endParaRP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latin typeface="Gill Sans MT" charset="0"/>
                <a:cs typeface="+mn-cs"/>
              </a:rPr>
              <a:t>key idea:</a:t>
            </a:r>
            <a:r>
              <a:rPr lang="en-US" sz="320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from time-to-time, each node sends its own distance vector estimate to neighbors</a:t>
            </a:r>
          </a:p>
          <a:p>
            <a:pPr>
              <a:defRPr/>
            </a:pPr>
            <a:r>
              <a:rPr lang="en-US">
                <a:latin typeface="Gill Sans MT" charset="0"/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 </a:t>
            </a:r>
            <a:r>
              <a:rPr lang="en-US" sz="2800" i="1">
                <a:solidFill>
                  <a:srgbClr val="CC0000"/>
                </a:solidFill>
                <a:ea typeface="Times New Roman" charset="0"/>
                <a:cs typeface="Times" charset="0"/>
              </a:rPr>
              <a:t>←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 min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{c(x,v) + 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>
                <a:solidFill>
                  <a:srgbClr val="CC0000"/>
                </a:solidFill>
                <a:ea typeface="ＭＳ 明朝" charset="0"/>
                <a:cs typeface="ＭＳ 明朝" charset="0"/>
              </a:rPr>
              <a:t>∊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>
                <a:latin typeface="Gill Sans MT" charset="0"/>
                <a:cs typeface="+mn-cs"/>
              </a:rPr>
              <a:t>under minor, natural conditions, the estimate </a:t>
            </a:r>
            <a:r>
              <a:rPr lang="en-US" sz="2800" i="1">
                <a:latin typeface="Gill Sans MT" charset="0"/>
                <a:cs typeface="Times New Roman" charset="0"/>
              </a:rPr>
              <a:t>D</a:t>
            </a:r>
            <a:r>
              <a:rPr lang="en-US" sz="2800" i="1" baseline="-30000">
                <a:latin typeface="Gill Sans MT" charset="0"/>
                <a:cs typeface="Times New Roman" charset="0"/>
              </a:rPr>
              <a:t>x</a:t>
            </a:r>
            <a:r>
              <a:rPr lang="en-US" sz="2800" i="1">
                <a:latin typeface="Gill Sans MT" charset="0"/>
                <a:cs typeface="Times New Roman" charset="0"/>
              </a:rPr>
              <a:t>(y) converge to the actual least cost </a:t>
            </a:r>
            <a:r>
              <a:rPr lang="en-US" sz="2800">
                <a:latin typeface="Gill Sans MT" charset="0"/>
                <a:cs typeface="+mn-cs"/>
              </a:rPr>
              <a:t>d</a:t>
            </a:r>
            <a:r>
              <a:rPr lang="en-US" sz="2800" baseline="-25000">
                <a:latin typeface="Gill Sans MT" charset="0"/>
                <a:cs typeface="+mn-cs"/>
              </a:rPr>
              <a:t>x</a:t>
            </a:r>
            <a:r>
              <a:rPr lang="en-US" sz="2800">
                <a:latin typeface="Gill Sans MT" charset="0"/>
                <a:cs typeface="+mn-cs"/>
              </a:rPr>
              <a:t>(y)</a:t>
            </a:r>
            <a:r>
              <a:rPr lang="en-US" sz="2400">
                <a:latin typeface="Gill Sans MT" charset="0"/>
                <a:cs typeface="+mn-cs"/>
              </a:rPr>
              <a:t> </a:t>
            </a:r>
          </a:p>
        </p:txBody>
      </p:sp>
      <p:pic>
        <p:nvPicPr>
          <p:cNvPr id="10957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Distance vector algorithm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9113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8836341D-045A-C442-904E-16492BF9B248}" type="slidenum">
              <a:rPr lang="en-US" smtClean="0">
                <a:latin typeface="Tahoma" charset="0"/>
              </a:rPr>
              <a:pPr>
                <a:defRPr/>
              </a:pPr>
              <a:t>92</a:t>
            </a:fld>
            <a:endParaRPr lang="en-US" smtClean="0">
              <a:latin typeface="Tahoma" charset="0"/>
            </a:endParaRP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37814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iterative, asynchronous:</a:t>
            </a:r>
            <a:r>
              <a:rPr lang="en-US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>
                <a:latin typeface="Gill Sans MT" charset="0"/>
                <a:cs typeface="+mn-cs"/>
              </a:rPr>
              <a:t>each local iteration caused by: 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local link cost change 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DV update message from neighbor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distributed:</a:t>
            </a:r>
          </a:p>
          <a:p>
            <a:pPr>
              <a:defRPr/>
            </a:pPr>
            <a:r>
              <a:rPr lang="en-US" sz="2400">
                <a:latin typeface="Gill Sans MT" charset="0"/>
                <a:cs typeface="+mn-cs"/>
              </a:rPr>
              <a:t>each node notifies neighbors </a:t>
            </a:r>
            <a:r>
              <a:rPr lang="en-US" sz="2400" i="1">
                <a:latin typeface="Gill Sans MT" charset="0"/>
                <a:cs typeface="+mn-cs"/>
              </a:rPr>
              <a:t>only</a:t>
            </a:r>
            <a:r>
              <a:rPr lang="en-US" sz="2400">
                <a:latin typeface="Gill Sans MT" charset="0"/>
                <a:cs typeface="+mn-cs"/>
              </a:rPr>
              <a:t> when its DV changes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neighbors then notify their neighbors if necessary</a:t>
            </a:r>
            <a:endParaRPr lang="en-US">
              <a:latin typeface="Gill Sans MT" charset="0"/>
            </a:endParaRPr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i="1" smtClean="0">
                <a:solidFill>
                  <a:srgbClr val="000099"/>
                </a:solidFill>
                <a:cs typeface="+mn-cs"/>
              </a:rPr>
              <a:t>wait</a:t>
            </a:r>
            <a:r>
              <a:rPr lang="en-US" sz="200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sz="2000" smtClean="0">
                <a:cs typeface="+mn-cs"/>
              </a:rPr>
              <a:t>for (change in local link cost or msg from neighbor)</a:t>
            </a:r>
          </a:p>
          <a:p>
            <a:pPr>
              <a:spcBef>
                <a:spcPct val="50000"/>
              </a:spcBef>
              <a:defRPr/>
            </a:pPr>
            <a:endParaRPr lang="en-US" sz="2000" smtClean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i="1" smtClean="0">
                <a:solidFill>
                  <a:srgbClr val="000099"/>
                </a:solidFill>
                <a:cs typeface="+mn-cs"/>
              </a:rPr>
              <a:t>recompute</a:t>
            </a:r>
            <a:r>
              <a:rPr lang="en-US" sz="2000" smtClean="0">
                <a:cs typeface="+mn-cs"/>
              </a:rPr>
              <a:t> estimates</a:t>
            </a:r>
          </a:p>
          <a:p>
            <a:pPr>
              <a:spcBef>
                <a:spcPct val="50000"/>
              </a:spcBef>
              <a:defRPr/>
            </a:pPr>
            <a:endParaRPr lang="en-US" sz="2000" smtClean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smtClean="0">
                <a:cs typeface="+mn-cs"/>
              </a:rPr>
              <a:t>if DV to any dest has changed, </a:t>
            </a:r>
            <a:r>
              <a:rPr lang="en-US" sz="2400" i="1" smtClean="0">
                <a:solidFill>
                  <a:srgbClr val="000099"/>
                </a:solidFill>
                <a:cs typeface="+mn-cs"/>
              </a:rPr>
              <a:t>notify</a:t>
            </a:r>
            <a:r>
              <a:rPr lang="en-US" sz="2000" smtClean="0">
                <a:cs typeface="+mn-cs"/>
              </a:rPr>
              <a:t> neighbors </a:t>
            </a:r>
            <a:endParaRPr lang="en-US" sz="2400" smtClean="0"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endParaRPr lang="en-US" sz="2400" smtClean="0">
              <a:latin typeface="Times New Roman" charset="0"/>
              <a:cs typeface="+mn-cs"/>
            </a:endParaRPr>
          </a:p>
        </p:txBody>
      </p:sp>
      <p:sp>
        <p:nvSpPr>
          <p:cNvPr id="91142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43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05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Text Box 8"/>
          <p:cNvSpPr txBox="1">
            <a:spLocks noChangeArrowheads="1"/>
          </p:cNvSpPr>
          <p:nvPr/>
        </p:nvSpPr>
        <p:spPr bwMode="auto">
          <a:xfrm>
            <a:off x="4916488" y="1327150"/>
            <a:ext cx="162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smtClean="0">
                <a:solidFill>
                  <a:srgbClr val="CC0000"/>
                </a:solidFill>
                <a:latin typeface="Gill Sans MT" charset="0"/>
                <a:cs typeface="+mn-cs"/>
              </a:rPr>
              <a:t>each node:</a:t>
            </a:r>
          </a:p>
        </p:txBody>
      </p:sp>
      <p:pic>
        <p:nvPicPr>
          <p:cNvPr id="11060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Gill Sans MT" charset="0"/>
                <a:cs typeface="+mj-cs"/>
              </a:rPr>
              <a:t>Distance vector algorithm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6AFDD3EF-5B35-F041-BDF6-F1642B318224}" type="slidenum">
              <a:rPr lang="en-US" smtClean="0">
                <a:latin typeface="Tahoma" charset="0"/>
              </a:rPr>
              <a:pPr>
                <a:defRPr/>
              </a:pPr>
              <a:t>93</a:t>
            </a:fld>
            <a:endParaRPr lang="en-US" smtClean="0">
              <a:latin typeface="Tahoma" charset="0"/>
            </a:endParaRPr>
          </a:p>
        </p:txBody>
      </p:sp>
      <p:sp>
        <p:nvSpPr>
          <p:cNvPr id="92164" name="Line 3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65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66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   y   z</a:t>
            </a:r>
          </a:p>
        </p:txBody>
      </p:sp>
      <p:sp>
        <p:nvSpPr>
          <p:cNvPr id="92167" name="Text Box 6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</a:t>
            </a:r>
          </a:p>
        </p:txBody>
      </p:sp>
      <p:sp>
        <p:nvSpPr>
          <p:cNvPr id="92168" name="Text Box 7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y</a:t>
            </a:r>
          </a:p>
        </p:txBody>
      </p:sp>
      <p:sp>
        <p:nvSpPr>
          <p:cNvPr id="92169" name="Text Box 8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z</a:t>
            </a:r>
          </a:p>
        </p:txBody>
      </p:sp>
      <p:sp>
        <p:nvSpPr>
          <p:cNvPr id="92170" name="Text Box 9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0  2   7</a:t>
            </a:r>
          </a:p>
        </p:txBody>
      </p:sp>
      <p:sp>
        <p:nvSpPr>
          <p:cNvPr id="92171" name="Text Box 10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2172" name="Text Box 11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2173" name="Text Box 12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2174" name="Text Box 13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2175" name="Text Box 14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2176" name="Text Box 15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2177" name="Text Box 16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from</a:t>
            </a:r>
          </a:p>
        </p:txBody>
      </p:sp>
      <p:sp>
        <p:nvSpPr>
          <p:cNvPr id="92178" name="Text Box 17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cost to</a:t>
            </a:r>
          </a:p>
        </p:txBody>
      </p:sp>
      <p:sp>
        <p:nvSpPr>
          <p:cNvPr id="92179" name="Text Box 18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from</a:t>
            </a:r>
          </a:p>
        </p:txBody>
      </p:sp>
      <p:sp>
        <p:nvSpPr>
          <p:cNvPr id="92180" name="Text Box 19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from</a:t>
            </a:r>
          </a:p>
        </p:txBody>
      </p:sp>
      <p:sp>
        <p:nvSpPr>
          <p:cNvPr id="92181" name="Line 20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82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83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   y   z</a:t>
            </a:r>
          </a:p>
        </p:txBody>
      </p:sp>
      <p:sp>
        <p:nvSpPr>
          <p:cNvPr id="92184" name="Text Box 23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</a:t>
            </a:r>
          </a:p>
        </p:txBody>
      </p:sp>
      <p:sp>
        <p:nvSpPr>
          <p:cNvPr id="92185" name="Text Box 24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y</a:t>
            </a:r>
          </a:p>
        </p:txBody>
      </p:sp>
      <p:sp>
        <p:nvSpPr>
          <p:cNvPr id="92186" name="Text Box 25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z</a:t>
            </a:r>
          </a:p>
        </p:txBody>
      </p:sp>
      <p:sp>
        <p:nvSpPr>
          <p:cNvPr id="92187" name="Text Box 26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0</a:t>
            </a:r>
          </a:p>
        </p:txBody>
      </p:sp>
      <p:sp>
        <p:nvSpPr>
          <p:cNvPr id="92188" name="Line 29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89" name="Line 30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190" name="Text Box 31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   y   z</a:t>
            </a:r>
          </a:p>
        </p:txBody>
      </p:sp>
      <p:sp>
        <p:nvSpPr>
          <p:cNvPr id="92191" name="Text Box 32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</a:t>
            </a:r>
          </a:p>
        </p:txBody>
      </p:sp>
      <p:sp>
        <p:nvSpPr>
          <p:cNvPr id="92192" name="Text Box 33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y</a:t>
            </a:r>
          </a:p>
        </p:txBody>
      </p:sp>
      <p:sp>
        <p:nvSpPr>
          <p:cNvPr id="92193" name="Text Box 34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z</a:t>
            </a:r>
          </a:p>
        </p:txBody>
      </p:sp>
      <p:sp>
        <p:nvSpPr>
          <p:cNvPr id="92194" name="Text Box 35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2195" name="Text Box 36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2196" name="Text Box 37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2197" name="Text Box 38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2198" name="Text Box 39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2199" name="Text Box 40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cost to</a:t>
            </a:r>
          </a:p>
        </p:txBody>
      </p:sp>
      <p:sp>
        <p:nvSpPr>
          <p:cNvPr id="92200" name="Line 41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01" name="Line 42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02" name="Text Box 43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   y   z</a:t>
            </a:r>
          </a:p>
        </p:txBody>
      </p:sp>
      <p:sp>
        <p:nvSpPr>
          <p:cNvPr id="92203" name="Text Box 44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</a:t>
            </a:r>
          </a:p>
        </p:txBody>
      </p:sp>
      <p:sp>
        <p:nvSpPr>
          <p:cNvPr id="92204" name="Text Box 45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y</a:t>
            </a:r>
          </a:p>
        </p:txBody>
      </p:sp>
      <p:sp>
        <p:nvSpPr>
          <p:cNvPr id="92205" name="Text Box 46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z</a:t>
            </a:r>
          </a:p>
        </p:txBody>
      </p:sp>
      <p:sp>
        <p:nvSpPr>
          <p:cNvPr id="92206" name="Text Box 47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2207" name="Text Box 48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2208" name="Text Box 49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2209" name="Text Box 50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7</a:t>
            </a:r>
          </a:p>
        </p:txBody>
      </p:sp>
      <p:sp>
        <p:nvSpPr>
          <p:cNvPr id="92210" name="Text Box 51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1</a:t>
            </a:r>
          </a:p>
        </p:txBody>
      </p:sp>
      <p:sp>
        <p:nvSpPr>
          <p:cNvPr id="92211" name="Text Box 52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0</a:t>
            </a:r>
          </a:p>
        </p:txBody>
      </p:sp>
      <p:sp>
        <p:nvSpPr>
          <p:cNvPr id="92212" name="Text Box 53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cost to</a:t>
            </a:r>
          </a:p>
        </p:txBody>
      </p:sp>
      <p:sp>
        <p:nvSpPr>
          <p:cNvPr id="92213" name="Text Box 54"/>
          <p:cNvSpPr txBox="1">
            <a:spLocks noChangeArrowheads="1"/>
          </p:cNvSpPr>
          <p:nvPr/>
        </p:nvSpPr>
        <p:spPr bwMode="auto"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  <a:p>
            <a:pPr>
              <a:defRPr/>
            </a:pPr>
            <a:r>
              <a:rPr lang="en-US" smtClean="0">
                <a:cs typeface="+mn-cs"/>
              </a:rPr>
              <a:t>2   0   1</a:t>
            </a:r>
          </a:p>
        </p:txBody>
      </p:sp>
      <p:sp>
        <p:nvSpPr>
          <p:cNvPr id="92214" name="Text Box 55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 ∞  ∞</a:t>
            </a:r>
          </a:p>
        </p:txBody>
      </p:sp>
      <p:sp>
        <p:nvSpPr>
          <p:cNvPr id="92215" name="Text Box 56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2   0   1</a:t>
            </a:r>
          </a:p>
        </p:txBody>
      </p:sp>
      <p:sp>
        <p:nvSpPr>
          <p:cNvPr id="92216" name="Text Box 57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7   1   0</a:t>
            </a:r>
          </a:p>
        </p:txBody>
      </p:sp>
      <p:sp>
        <p:nvSpPr>
          <p:cNvPr id="92217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18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19" name="Line 60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20" name="Line 61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21" name="Line 62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22" name="Line 63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23" name="Line 64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24" name="Text Box 65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time</a:t>
            </a:r>
          </a:p>
        </p:txBody>
      </p:sp>
      <p:grpSp>
        <p:nvGrpSpPr>
          <p:cNvPr id="111680" name="Group 66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1169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169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1169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44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45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46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47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92248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70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706" name="Group 77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92273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74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x</a:t>
                  </a:r>
                  <a:endParaRPr lang="en-US" sz="2400" smtClean="0">
                    <a:cs typeface="+mn-cs"/>
                  </a:endParaRPr>
                </a:p>
              </p:txBody>
            </p:sp>
          </p:grpSp>
          <p:grpSp>
            <p:nvGrpSpPr>
              <p:cNvPr id="11170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92265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66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67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68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92269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11725" name="Group 86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92271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2272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2400" smtClean="0">
                        <a:cs typeface="+mn-cs"/>
                      </a:rPr>
                      <a:t>z</a:t>
                    </a:r>
                  </a:p>
                </p:txBody>
              </p:sp>
            </p:grpSp>
          </p:grpSp>
          <p:sp>
            <p:nvSpPr>
              <p:cNvPr id="92253" name="Text Box 89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1</a:t>
                </a:r>
                <a:endParaRPr lang="en-US" sz="2400" smtClean="0">
                  <a:cs typeface="+mn-cs"/>
                </a:endParaRPr>
              </a:p>
            </p:txBody>
          </p:sp>
          <p:sp>
            <p:nvSpPr>
              <p:cNvPr id="92254" name="Text Box 90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2</a:t>
                </a:r>
                <a:endParaRPr lang="en-US" sz="2400" smtClean="0">
                  <a:cs typeface="+mn-cs"/>
                </a:endParaRPr>
              </a:p>
            </p:txBody>
          </p:sp>
          <p:sp>
            <p:nvSpPr>
              <p:cNvPr id="92255" name="Text Box 91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7</a:t>
                </a:r>
                <a:endParaRPr lang="en-US" sz="2400" smtClean="0">
                  <a:cs typeface="+mn-cs"/>
                </a:endParaRPr>
              </a:p>
            </p:txBody>
          </p:sp>
          <p:grpSp>
            <p:nvGrpSpPr>
              <p:cNvPr id="11171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92257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58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59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60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92261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11717" name="Group 98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9226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2264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2000" smtClean="0">
                        <a:cs typeface="+mn-cs"/>
                      </a:rPr>
                      <a:t>y</a:t>
                    </a:r>
                    <a:endParaRPr lang="en-US" sz="2400" smtClean="0"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92226" name="Text Box 101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node x</a:t>
            </a:r>
          </a:p>
          <a:p>
            <a:pPr algn="r" eaLnBrk="1" hangingPunct="1">
              <a:lnSpc>
                <a:spcPct val="85000"/>
              </a:lnSpc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table</a:t>
            </a:r>
          </a:p>
        </p:txBody>
      </p:sp>
      <p:sp>
        <p:nvSpPr>
          <p:cNvPr id="92227" name="Oval 104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28" name="Oval 105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29" name="Oval 106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30" name="Oval 107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fr-FR" i="1">
                <a:cs typeface="+mn-cs"/>
              </a:rPr>
              <a:t>D</a:t>
            </a:r>
            <a:r>
              <a:rPr lang="fr-FR" i="1" baseline="-25000">
                <a:cs typeface="+mn-cs"/>
              </a:rPr>
              <a:t>x</a:t>
            </a:r>
            <a:r>
              <a:rPr lang="fr-FR" i="1">
                <a:cs typeface="+mn-cs"/>
              </a:rPr>
              <a:t>(z) = </a:t>
            </a:r>
            <a:r>
              <a:rPr lang="fr-FR">
                <a:cs typeface="+mn-cs"/>
              </a:rPr>
              <a:t>min{</a:t>
            </a:r>
            <a:r>
              <a:rPr lang="fr-FR" i="1">
                <a:cs typeface="+mn-cs"/>
              </a:rPr>
              <a:t>c(x,y) + </a:t>
            </a:r>
            <a:br>
              <a:rPr lang="fr-FR" i="1">
                <a:cs typeface="+mn-cs"/>
              </a:rPr>
            </a:br>
            <a:r>
              <a:rPr lang="fr-FR" i="1">
                <a:cs typeface="+mn-cs"/>
              </a:rPr>
              <a:t>      D</a:t>
            </a:r>
            <a:r>
              <a:rPr lang="fr-FR" i="1" baseline="-25000">
                <a:cs typeface="+mn-cs"/>
              </a:rPr>
              <a:t>y</a:t>
            </a:r>
            <a:r>
              <a:rPr lang="fr-FR" i="1">
                <a:cs typeface="+mn-cs"/>
              </a:rPr>
              <a:t>(z), c(x,z) + D</a:t>
            </a:r>
            <a:r>
              <a:rPr lang="fr-FR" i="1" baseline="-25000">
                <a:cs typeface="+mn-cs"/>
              </a:rPr>
              <a:t>z</a:t>
            </a:r>
            <a:r>
              <a:rPr lang="fr-FR" i="1">
                <a:cs typeface="+mn-cs"/>
              </a:rPr>
              <a:t>(z)</a:t>
            </a:r>
            <a:r>
              <a:rPr lang="fr-FR">
                <a:cs typeface="+mn-cs"/>
              </a:rPr>
              <a:t>} </a:t>
            </a:r>
          </a:p>
          <a:p>
            <a:pPr algn="just">
              <a:lnSpc>
                <a:spcPct val="120000"/>
              </a:lnSpc>
              <a:defRPr/>
            </a:pPr>
            <a:r>
              <a:rPr lang="fr-FR">
                <a:cs typeface="+mn-cs"/>
              </a:rPr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2 </a:t>
            </a:r>
          </a:p>
        </p:txBody>
      </p:sp>
      <p:sp>
        <p:nvSpPr>
          <p:cNvPr id="92237" name="Text Box 114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node y</a:t>
            </a:r>
          </a:p>
          <a:p>
            <a:pPr algn="r" eaLnBrk="1" hangingPunct="1">
              <a:lnSpc>
                <a:spcPct val="85000"/>
              </a:lnSpc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table</a:t>
            </a:r>
          </a:p>
        </p:txBody>
      </p:sp>
      <p:sp>
        <p:nvSpPr>
          <p:cNvPr id="92238" name="Text Box 115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node z</a:t>
            </a:r>
          </a:p>
          <a:p>
            <a:pPr algn="r" eaLnBrk="1" hangingPunct="1">
              <a:lnSpc>
                <a:spcPct val="85000"/>
              </a:lnSpc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table</a:t>
            </a:r>
          </a:p>
        </p:txBody>
      </p:sp>
      <p:sp>
        <p:nvSpPr>
          <p:cNvPr id="92239" name="Text Box 117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cost to</a:t>
            </a:r>
          </a:p>
        </p:txBody>
      </p:sp>
      <p:sp>
        <p:nvSpPr>
          <p:cNvPr id="92240" name="Text Box 118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from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4" grpId="0"/>
      <p:bldP spid="728176" grpId="0"/>
      <p:bldP spid="72817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B83E06B6-4619-D94D-8B10-83619500EB57}" type="slidenum">
              <a:rPr lang="en-US" smtClean="0">
                <a:latin typeface="Tahoma" charset="0"/>
              </a:rPr>
              <a:pPr>
                <a:defRPr/>
              </a:pPr>
              <a:t>94</a:t>
            </a:fld>
            <a:endParaRPr lang="en-US" smtClean="0">
              <a:latin typeface="Tahoma" charset="0"/>
            </a:endParaRPr>
          </a:p>
        </p:txBody>
      </p:sp>
      <p:sp>
        <p:nvSpPr>
          <p:cNvPr id="93188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89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0" name="Text Box 22"/>
          <p:cNvSpPr txBox="1">
            <a:spLocks noChangeArrowheads="1"/>
          </p:cNvSpPr>
          <p:nvPr/>
        </p:nvSpPr>
        <p:spPr bwMode="auto"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   y   z</a:t>
            </a:r>
          </a:p>
        </p:txBody>
      </p:sp>
      <p:sp>
        <p:nvSpPr>
          <p:cNvPr id="93191" name="Text Box 23"/>
          <p:cNvSpPr txBox="1">
            <a:spLocks noChangeArrowheads="1"/>
          </p:cNvSpPr>
          <p:nvPr/>
        </p:nvSpPr>
        <p:spPr bwMode="auto"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</a:t>
            </a:r>
          </a:p>
        </p:txBody>
      </p:sp>
      <p:sp>
        <p:nvSpPr>
          <p:cNvPr id="93192" name="Text Box 24"/>
          <p:cNvSpPr txBox="1">
            <a:spLocks noChangeArrowheads="1"/>
          </p:cNvSpPr>
          <p:nvPr/>
        </p:nvSpPr>
        <p:spPr bwMode="auto"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y</a:t>
            </a:r>
          </a:p>
        </p:txBody>
      </p:sp>
      <p:sp>
        <p:nvSpPr>
          <p:cNvPr id="93193" name="Text Box 25"/>
          <p:cNvSpPr txBox="1">
            <a:spLocks noChangeArrowheads="1"/>
          </p:cNvSpPr>
          <p:nvPr/>
        </p:nvSpPr>
        <p:spPr bwMode="auto"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z</a:t>
            </a:r>
          </a:p>
        </p:txBody>
      </p:sp>
      <p:sp>
        <p:nvSpPr>
          <p:cNvPr id="93194" name="Text Box 26"/>
          <p:cNvSpPr txBox="1">
            <a:spLocks noChangeArrowheads="1"/>
          </p:cNvSpPr>
          <p:nvPr/>
        </p:nvSpPr>
        <p:spPr bwMode="auto"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0  2   3</a:t>
            </a:r>
          </a:p>
        </p:txBody>
      </p:sp>
      <p:sp>
        <p:nvSpPr>
          <p:cNvPr id="93195" name="Text Box 27"/>
          <p:cNvSpPr txBox="1">
            <a:spLocks noChangeArrowheads="1"/>
          </p:cNvSpPr>
          <p:nvPr/>
        </p:nvSpPr>
        <p:spPr bwMode="auto"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from</a:t>
            </a:r>
          </a:p>
        </p:txBody>
      </p:sp>
      <p:sp>
        <p:nvSpPr>
          <p:cNvPr id="93196" name="Text Box 28"/>
          <p:cNvSpPr txBox="1">
            <a:spLocks noChangeArrowheads="1"/>
          </p:cNvSpPr>
          <p:nvPr/>
        </p:nvSpPr>
        <p:spPr bwMode="auto"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cost to</a:t>
            </a:r>
          </a:p>
        </p:txBody>
      </p:sp>
      <p:sp>
        <p:nvSpPr>
          <p:cNvPr id="93197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8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199" name="Text Box 52"/>
          <p:cNvSpPr txBox="1">
            <a:spLocks noChangeArrowheads="1"/>
          </p:cNvSpPr>
          <p:nvPr/>
        </p:nvSpPr>
        <p:spPr bwMode="auto"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   y   z</a:t>
            </a:r>
          </a:p>
        </p:txBody>
      </p:sp>
      <p:sp>
        <p:nvSpPr>
          <p:cNvPr id="93200" name="Text Box 53"/>
          <p:cNvSpPr txBox="1">
            <a:spLocks noChangeArrowheads="1"/>
          </p:cNvSpPr>
          <p:nvPr/>
        </p:nvSpPr>
        <p:spPr bwMode="auto"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</a:t>
            </a:r>
          </a:p>
        </p:txBody>
      </p:sp>
      <p:sp>
        <p:nvSpPr>
          <p:cNvPr id="93201" name="Text Box 54"/>
          <p:cNvSpPr txBox="1">
            <a:spLocks noChangeArrowheads="1"/>
          </p:cNvSpPr>
          <p:nvPr/>
        </p:nvSpPr>
        <p:spPr bwMode="auto"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y</a:t>
            </a:r>
          </a:p>
        </p:txBody>
      </p:sp>
      <p:sp>
        <p:nvSpPr>
          <p:cNvPr id="93202" name="Text Box 55"/>
          <p:cNvSpPr txBox="1">
            <a:spLocks noChangeArrowheads="1"/>
          </p:cNvSpPr>
          <p:nvPr/>
        </p:nvSpPr>
        <p:spPr bwMode="auto"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z</a:t>
            </a:r>
          </a:p>
        </p:txBody>
      </p:sp>
      <p:sp>
        <p:nvSpPr>
          <p:cNvPr id="93203" name="Text Box 56"/>
          <p:cNvSpPr txBox="1">
            <a:spLocks noChangeArrowheads="1"/>
          </p:cNvSpPr>
          <p:nvPr/>
        </p:nvSpPr>
        <p:spPr bwMode="auto"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0  2   7</a:t>
            </a:r>
          </a:p>
        </p:txBody>
      </p:sp>
      <p:sp>
        <p:nvSpPr>
          <p:cNvPr id="93204" name="Text Box 57"/>
          <p:cNvSpPr txBox="1">
            <a:spLocks noChangeArrowheads="1"/>
          </p:cNvSpPr>
          <p:nvPr/>
        </p:nvSpPr>
        <p:spPr bwMode="auto"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from</a:t>
            </a:r>
          </a:p>
        </p:txBody>
      </p:sp>
      <p:sp>
        <p:nvSpPr>
          <p:cNvPr id="93205" name="Text Box 58"/>
          <p:cNvSpPr txBox="1">
            <a:spLocks noChangeArrowheads="1"/>
          </p:cNvSpPr>
          <p:nvPr/>
        </p:nvSpPr>
        <p:spPr bwMode="auto"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cost to</a:t>
            </a:r>
          </a:p>
        </p:txBody>
      </p:sp>
      <p:sp>
        <p:nvSpPr>
          <p:cNvPr id="93206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07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08" name="Text Box 61"/>
          <p:cNvSpPr txBox="1">
            <a:spLocks noChangeArrowheads="1"/>
          </p:cNvSpPr>
          <p:nvPr/>
        </p:nvSpPr>
        <p:spPr bwMode="auto"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   y   z</a:t>
            </a:r>
          </a:p>
        </p:txBody>
      </p:sp>
      <p:sp>
        <p:nvSpPr>
          <p:cNvPr id="93209" name="Text Box 62"/>
          <p:cNvSpPr txBox="1">
            <a:spLocks noChangeArrowheads="1"/>
          </p:cNvSpPr>
          <p:nvPr/>
        </p:nvSpPr>
        <p:spPr bwMode="auto"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</a:t>
            </a:r>
          </a:p>
        </p:txBody>
      </p:sp>
      <p:sp>
        <p:nvSpPr>
          <p:cNvPr id="93210" name="Text Box 63"/>
          <p:cNvSpPr txBox="1">
            <a:spLocks noChangeArrowheads="1"/>
          </p:cNvSpPr>
          <p:nvPr/>
        </p:nvSpPr>
        <p:spPr bwMode="auto"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y</a:t>
            </a:r>
          </a:p>
        </p:txBody>
      </p:sp>
      <p:sp>
        <p:nvSpPr>
          <p:cNvPr id="93211" name="Text Box 64"/>
          <p:cNvSpPr txBox="1">
            <a:spLocks noChangeArrowheads="1"/>
          </p:cNvSpPr>
          <p:nvPr/>
        </p:nvSpPr>
        <p:spPr bwMode="auto"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z</a:t>
            </a:r>
          </a:p>
        </p:txBody>
      </p:sp>
      <p:sp>
        <p:nvSpPr>
          <p:cNvPr id="93212" name="Text Box 65"/>
          <p:cNvSpPr txBox="1">
            <a:spLocks noChangeArrowheads="1"/>
          </p:cNvSpPr>
          <p:nvPr/>
        </p:nvSpPr>
        <p:spPr bwMode="auto"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0  2   3</a:t>
            </a:r>
          </a:p>
        </p:txBody>
      </p:sp>
      <p:sp>
        <p:nvSpPr>
          <p:cNvPr id="93213" name="Text Box 66"/>
          <p:cNvSpPr txBox="1">
            <a:spLocks noChangeArrowheads="1"/>
          </p:cNvSpPr>
          <p:nvPr/>
        </p:nvSpPr>
        <p:spPr bwMode="auto"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from</a:t>
            </a:r>
          </a:p>
        </p:txBody>
      </p:sp>
      <p:sp>
        <p:nvSpPr>
          <p:cNvPr id="93214" name="Text Box 67"/>
          <p:cNvSpPr txBox="1">
            <a:spLocks noChangeArrowheads="1"/>
          </p:cNvSpPr>
          <p:nvPr/>
        </p:nvSpPr>
        <p:spPr bwMode="auto"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cost to</a:t>
            </a:r>
          </a:p>
        </p:txBody>
      </p:sp>
      <p:sp>
        <p:nvSpPr>
          <p:cNvPr id="93215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16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17" name="Text Box 70"/>
          <p:cNvSpPr txBox="1">
            <a:spLocks noChangeArrowheads="1"/>
          </p:cNvSpPr>
          <p:nvPr/>
        </p:nvSpPr>
        <p:spPr bwMode="auto">
          <a:xfrm>
            <a:off x="5410200" y="47958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   y   z</a:t>
            </a:r>
          </a:p>
        </p:txBody>
      </p:sp>
      <p:sp>
        <p:nvSpPr>
          <p:cNvPr id="93218" name="Text Box 71"/>
          <p:cNvSpPr txBox="1">
            <a:spLocks noChangeArrowheads="1"/>
          </p:cNvSpPr>
          <p:nvPr/>
        </p:nvSpPr>
        <p:spPr bwMode="auto">
          <a:xfrm>
            <a:off x="5105400" y="51768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</a:t>
            </a:r>
          </a:p>
        </p:txBody>
      </p:sp>
      <p:sp>
        <p:nvSpPr>
          <p:cNvPr id="93219" name="Text Box 72"/>
          <p:cNvSpPr txBox="1">
            <a:spLocks noChangeArrowheads="1"/>
          </p:cNvSpPr>
          <p:nvPr/>
        </p:nvSpPr>
        <p:spPr bwMode="auto">
          <a:xfrm>
            <a:off x="5105400" y="5481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y</a:t>
            </a:r>
          </a:p>
        </p:txBody>
      </p:sp>
      <p:sp>
        <p:nvSpPr>
          <p:cNvPr id="93220" name="Text Box 73"/>
          <p:cNvSpPr txBox="1">
            <a:spLocks noChangeArrowheads="1"/>
          </p:cNvSpPr>
          <p:nvPr/>
        </p:nvSpPr>
        <p:spPr bwMode="auto">
          <a:xfrm>
            <a:off x="5105400" y="57864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z</a:t>
            </a:r>
          </a:p>
        </p:txBody>
      </p:sp>
      <p:sp>
        <p:nvSpPr>
          <p:cNvPr id="93221" name="Text Box 74"/>
          <p:cNvSpPr txBox="1">
            <a:spLocks noChangeArrowheads="1"/>
          </p:cNvSpPr>
          <p:nvPr/>
        </p:nvSpPr>
        <p:spPr bwMode="auto">
          <a:xfrm>
            <a:off x="5410200" y="51768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0  2   3</a:t>
            </a:r>
          </a:p>
        </p:txBody>
      </p:sp>
      <p:sp>
        <p:nvSpPr>
          <p:cNvPr id="93222" name="Text Box 75"/>
          <p:cNvSpPr txBox="1">
            <a:spLocks noChangeArrowheads="1"/>
          </p:cNvSpPr>
          <p:nvPr/>
        </p:nvSpPr>
        <p:spPr bwMode="auto">
          <a:xfrm rot="-5400000">
            <a:off x="4755357" y="5563394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from</a:t>
            </a:r>
          </a:p>
        </p:txBody>
      </p:sp>
      <p:sp>
        <p:nvSpPr>
          <p:cNvPr id="93223" name="Text Box 76"/>
          <p:cNvSpPr txBox="1">
            <a:spLocks noChangeArrowheads="1"/>
          </p:cNvSpPr>
          <p:nvPr/>
        </p:nvSpPr>
        <p:spPr bwMode="auto">
          <a:xfrm>
            <a:off x="5521325" y="4664075"/>
            <a:ext cx="706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cost to</a:t>
            </a:r>
          </a:p>
        </p:txBody>
      </p:sp>
      <p:sp>
        <p:nvSpPr>
          <p:cNvPr id="93224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25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26" name="Text Box 79"/>
          <p:cNvSpPr txBox="1">
            <a:spLocks noChangeArrowheads="1"/>
          </p:cNvSpPr>
          <p:nvPr/>
        </p:nvSpPr>
        <p:spPr bwMode="auto"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   y   z</a:t>
            </a:r>
          </a:p>
        </p:txBody>
      </p:sp>
      <p:sp>
        <p:nvSpPr>
          <p:cNvPr id="93227" name="Text Box 80"/>
          <p:cNvSpPr txBox="1">
            <a:spLocks noChangeArrowheads="1"/>
          </p:cNvSpPr>
          <p:nvPr/>
        </p:nvSpPr>
        <p:spPr bwMode="auto"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</a:t>
            </a:r>
          </a:p>
        </p:txBody>
      </p:sp>
      <p:sp>
        <p:nvSpPr>
          <p:cNvPr id="93228" name="Text Box 81"/>
          <p:cNvSpPr txBox="1">
            <a:spLocks noChangeArrowheads="1"/>
          </p:cNvSpPr>
          <p:nvPr/>
        </p:nvSpPr>
        <p:spPr bwMode="auto"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y</a:t>
            </a:r>
          </a:p>
        </p:txBody>
      </p:sp>
      <p:sp>
        <p:nvSpPr>
          <p:cNvPr id="93229" name="Text Box 82"/>
          <p:cNvSpPr txBox="1">
            <a:spLocks noChangeArrowheads="1"/>
          </p:cNvSpPr>
          <p:nvPr/>
        </p:nvSpPr>
        <p:spPr bwMode="auto"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z</a:t>
            </a:r>
          </a:p>
        </p:txBody>
      </p:sp>
      <p:sp>
        <p:nvSpPr>
          <p:cNvPr id="93230" name="Text Box 83"/>
          <p:cNvSpPr txBox="1">
            <a:spLocks noChangeArrowheads="1"/>
          </p:cNvSpPr>
          <p:nvPr/>
        </p:nvSpPr>
        <p:spPr bwMode="auto"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0  2   7</a:t>
            </a:r>
          </a:p>
        </p:txBody>
      </p:sp>
      <p:sp>
        <p:nvSpPr>
          <p:cNvPr id="93231" name="Text Box 84"/>
          <p:cNvSpPr txBox="1">
            <a:spLocks noChangeArrowheads="1"/>
          </p:cNvSpPr>
          <p:nvPr/>
        </p:nvSpPr>
        <p:spPr bwMode="auto"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from</a:t>
            </a:r>
          </a:p>
        </p:txBody>
      </p:sp>
      <p:sp>
        <p:nvSpPr>
          <p:cNvPr id="93232" name="Text Box 85"/>
          <p:cNvSpPr txBox="1">
            <a:spLocks noChangeArrowheads="1"/>
          </p:cNvSpPr>
          <p:nvPr/>
        </p:nvSpPr>
        <p:spPr bwMode="auto"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cost to</a:t>
            </a:r>
          </a:p>
        </p:txBody>
      </p:sp>
      <p:sp>
        <p:nvSpPr>
          <p:cNvPr id="93233" name="Text Box 103"/>
          <p:cNvSpPr txBox="1">
            <a:spLocks noChangeArrowheads="1"/>
          </p:cNvSpPr>
          <p:nvPr/>
        </p:nvSpPr>
        <p:spPr bwMode="auto"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2  0   1</a:t>
            </a:r>
          </a:p>
        </p:txBody>
      </p:sp>
      <p:sp>
        <p:nvSpPr>
          <p:cNvPr id="93234" name="Text Box 104"/>
          <p:cNvSpPr txBox="1">
            <a:spLocks noChangeArrowheads="1"/>
          </p:cNvSpPr>
          <p:nvPr/>
        </p:nvSpPr>
        <p:spPr bwMode="auto"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7   1   0</a:t>
            </a:r>
          </a:p>
        </p:txBody>
      </p:sp>
      <p:sp>
        <p:nvSpPr>
          <p:cNvPr id="93235" name="Text Box 105"/>
          <p:cNvSpPr txBox="1">
            <a:spLocks noChangeArrowheads="1"/>
          </p:cNvSpPr>
          <p:nvPr/>
        </p:nvSpPr>
        <p:spPr bwMode="auto"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2  0   1</a:t>
            </a:r>
          </a:p>
        </p:txBody>
      </p:sp>
      <p:sp>
        <p:nvSpPr>
          <p:cNvPr id="93236" name="Text Box 106"/>
          <p:cNvSpPr txBox="1">
            <a:spLocks noChangeArrowheads="1"/>
          </p:cNvSpPr>
          <p:nvPr/>
        </p:nvSpPr>
        <p:spPr bwMode="auto"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3  1   0</a:t>
            </a:r>
          </a:p>
        </p:txBody>
      </p:sp>
      <p:sp>
        <p:nvSpPr>
          <p:cNvPr id="93237" name="Text Box 107"/>
          <p:cNvSpPr txBox="1">
            <a:spLocks noChangeArrowheads="1"/>
          </p:cNvSpPr>
          <p:nvPr/>
        </p:nvSpPr>
        <p:spPr bwMode="auto">
          <a:xfrm>
            <a:off x="5486400" y="20955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2   0   1</a:t>
            </a:r>
          </a:p>
        </p:txBody>
      </p:sp>
      <p:sp>
        <p:nvSpPr>
          <p:cNvPr id="93238" name="Text Box 108"/>
          <p:cNvSpPr txBox="1">
            <a:spLocks noChangeArrowheads="1"/>
          </p:cNvSpPr>
          <p:nvPr/>
        </p:nvSpPr>
        <p:spPr bwMode="auto"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3  1   0</a:t>
            </a:r>
          </a:p>
        </p:txBody>
      </p:sp>
      <p:sp>
        <p:nvSpPr>
          <p:cNvPr id="93239" name="Text Box 109"/>
          <p:cNvSpPr txBox="1">
            <a:spLocks noChangeArrowheads="1"/>
          </p:cNvSpPr>
          <p:nvPr/>
        </p:nvSpPr>
        <p:spPr bwMode="auto"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2  0   1</a:t>
            </a:r>
          </a:p>
        </p:txBody>
      </p:sp>
      <p:sp>
        <p:nvSpPr>
          <p:cNvPr id="93240" name="Text Box 110"/>
          <p:cNvSpPr txBox="1">
            <a:spLocks noChangeArrowheads="1"/>
          </p:cNvSpPr>
          <p:nvPr/>
        </p:nvSpPr>
        <p:spPr bwMode="auto">
          <a:xfrm>
            <a:off x="5410200" y="58626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3  1   0</a:t>
            </a:r>
          </a:p>
        </p:txBody>
      </p:sp>
      <p:sp>
        <p:nvSpPr>
          <p:cNvPr id="93241" name="Text Box 111"/>
          <p:cNvSpPr txBox="1">
            <a:spLocks noChangeArrowheads="1"/>
          </p:cNvSpPr>
          <p:nvPr/>
        </p:nvSpPr>
        <p:spPr bwMode="auto">
          <a:xfrm>
            <a:off x="5410200" y="54816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2  0   1</a:t>
            </a:r>
          </a:p>
        </p:txBody>
      </p:sp>
      <p:sp>
        <p:nvSpPr>
          <p:cNvPr id="93242" name="Text Box 112"/>
          <p:cNvSpPr txBox="1">
            <a:spLocks noChangeArrowheads="1"/>
          </p:cNvSpPr>
          <p:nvPr/>
        </p:nvSpPr>
        <p:spPr bwMode="auto"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3  1   0</a:t>
            </a:r>
          </a:p>
        </p:txBody>
      </p:sp>
      <p:sp>
        <p:nvSpPr>
          <p:cNvPr id="93243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44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45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46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47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48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49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50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51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52" name="Text Box 12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time</a:t>
            </a:r>
          </a:p>
        </p:txBody>
      </p:sp>
      <p:sp>
        <p:nvSpPr>
          <p:cNvPr id="93253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54" name="Line 174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55" name="Line 175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56" name="Text Box 176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   y   z</a:t>
            </a:r>
          </a:p>
        </p:txBody>
      </p:sp>
      <p:sp>
        <p:nvSpPr>
          <p:cNvPr id="93257" name="Text Box 177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</a:t>
            </a:r>
          </a:p>
        </p:txBody>
      </p:sp>
      <p:sp>
        <p:nvSpPr>
          <p:cNvPr id="93258" name="Text Box 178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y</a:t>
            </a:r>
          </a:p>
        </p:txBody>
      </p:sp>
      <p:sp>
        <p:nvSpPr>
          <p:cNvPr id="93259" name="Text Box 179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z</a:t>
            </a:r>
          </a:p>
        </p:txBody>
      </p:sp>
      <p:sp>
        <p:nvSpPr>
          <p:cNvPr id="93260" name="Text Box 180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0  2   7</a:t>
            </a:r>
          </a:p>
        </p:txBody>
      </p:sp>
      <p:sp>
        <p:nvSpPr>
          <p:cNvPr id="93261" name="Text Box 181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3262" name="Text Box 182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3263" name="Text Box 183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3264" name="Text Box 184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3265" name="Text Box 185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3266" name="Text Box 186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3267" name="Text Box 187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from</a:t>
            </a:r>
          </a:p>
        </p:txBody>
      </p:sp>
      <p:sp>
        <p:nvSpPr>
          <p:cNvPr id="93268" name="Text Box 188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cost to</a:t>
            </a:r>
          </a:p>
        </p:txBody>
      </p:sp>
      <p:sp>
        <p:nvSpPr>
          <p:cNvPr id="93269" name="Text Box 189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cs typeface="+mn-cs"/>
              </a:rPr>
              <a:t>from</a:t>
            </a:r>
          </a:p>
        </p:txBody>
      </p:sp>
      <p:sp>
        <p:nvSpPr>
          <p:cNvPr id="93270" name="Text Box 190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from</a:t>
            </a:r>
          </a:p>
        </p:txBody>
      </p:sp>
      <p:sp>
        <p:nvSpPr>
          <p:cNvPr id="93271" name="Line 191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72" name="Line 192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73" name="Text Box 193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   y   z</a:t>
            </a:r>
          </a:p>
        </p:txBody>
      </p:sp>
      <p:sp>
        <p:nvSpPr>
          <p:cNvPr id="93274" name="Text Box 194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</a:t>
            </a:r>
          </a:p>
        </p:txBody>
      </p:sp>
      <p:sp>
        <p:nvSpPr>
          <p:cNvPr id="93275" name="Text Box 195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y</a:t>
            </a:r>
          </a:p>
        </p:txBody>
      </p:sp>
      <p:sp>
        <p:nvSpPr>
          <p:cNvPr id="93276" name="Text Box 196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z</a:t>
            </a:r>
          </a:p>
        </p:txBody>
      </p:sp>
      <p:sp>
        <p:nvSpPr>
          <p:cNvPr id="93277" name="Text Box 197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0</a:t>
            </a:r>
          </a:p>
        </p:txBody>
      </p:sp>
      <p:sp>
        <p:nvSpPr>
          <p:cNvPr id="93278" name="Line 19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79" name="Line 19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80" name="Text Box 200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   y   z</a:t>
            </a:r>
          </a:p>
        </p:txBody>
      </p:sp>
      <p:sp>
        <p:nvSpPr>
          <p:cNvPr id="93281" name="Text Box 201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</a:t>
            </a:r>
          </a:p>
        </p:txBody>
      </p:sp>
      <p:sp>
        <p:nvSpPr>
          <p:cNvPr id="93282" name="Text Box 202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y</a:t>
            </a:r>
          </a:p>
        </p:txBody>
      </p:sp>
      <p:sp>
        <p:nvSpPr>
          <p:cNvPr id="93283" name="Text Box 203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z</a:t>
            </a:r>
          </a:p>
        </p:txBody>
      </p:sp>
      <p:sp>
        <p:nvSpPr>
          <p:cNvPr id="93284" name="Text Box 204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3285" name="Text Box 205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3286" name="Text Box 206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3287" name="Text Box 207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3288" name="Text Box 208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3289" name="Text Box 209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cost to</a:t>
            </a:r>
          </a:p>
        </p:txBody>
      </p:sp>
      <p:sp>
        <p:nvSpPr>
          <p:cNvPr id="93290" name="Line 210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91" name="Line 211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292" name="Text Box 212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   y   z</a:t>
            </a:r>
          </a:p>
        </p:txBody>
      </p:sp>
      <p:sp>
        <p:nvSpPr>
          <p:cNvPr id="93293" name="Text Box 213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x</a:t>
            </a:r>
          </a:p>
        </p:txBody>
      </p:sp>
      <p:sp>
        <p:nvSpPr>
          <p:cNvPr id="93294" name="Text Box 214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y</a:t>
            </a:r>
          </a:p>
        </p:txBody>
      </p:sp>
      <p:sp>
        <p:nvSpPr>
          <p:cNvPr id="93295" name="Text Box 215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z</a:t>
            </a:r>
          </a:p>
        </p:txBody>
      </p:sp>
      <p:sp>
        <p:nvSpPr>
          <p:cNvPr id="93296" name="Text Box 216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3297" name="Text Box 217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3298" name="Text Box 218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</p:txBody>
      </p:sp>
      <p:sp>
        <p:nvSpPr>
          <p:cNvPr id="93299" name="Text Box 219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7</a:t>
            </a:r>
          </a:p>
        </p:txBody>
      </p:sp>
      <p:sp>
        <p:nvSpPr>
          <p:cNvPr id="93300" name="Text Box 220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1</a:t>
            </a:r>
          </a:p>
        </p:txBody>
      </p:sp>
      <p:sp>
        <p:nvSpPr>
          <p:cNvPr id="93301" name="Text Box 221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0</a:t>
            </a:r>
          </a:p>
        </p:txBody>
      </p:sp>
      <p:sp>
        <p:nvSpPr>
          <p:cNvPr id="93302" name="Text Box 222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cost to</a:t>
            </a:r>
          </a:p>
        </p:txBody>
      </p:sp>
      <p:sp>
        <p:nvSpPr>
          <p:cNvPr id="93303" name="Text Box 223"/>
          <p:cNvSpPr txBox="1">
            <a:spLocks noChangeArrowheads="1"/>
          </p:cNvSpPr>
          <p:nvPr/>
        </p:nvSpPr>
        <p:spPr bwMode="auto"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</a:t>
            </a:r>
          </a:p>
          <a:p>
            <a:pPr>
              <a:defRPr/>
            </a:pPr>
            <a:r>
              <a:rPr lang="en-US" smtClean="0">
                <a:cs typeface="+mn-cs"/>
              </a:rPr>
              <a:t>2   0   1</a:t>
            </a:r>
          </a:p>
        </p:txBody>
      </p:sp>
      <p:sp>
        <p:nvSpPr>
          <p:cNvPr id="93304" name="Text Box 224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∞ ∞  ∞</a:t>
            </a:r>
          </a:p>
        </p:txBody>
      </p:sp>
      <p:sp>
        <p:nvSpPr>
          <p:cNvPr id="93305" name="Text Box 225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2   0   1</a:t>
            </a:r>
          </a:p>
        </p:txBody>
      </p:sp>
      <p:sp>
        <p:nvSpPr>
          <p:cNvPr id="93306" name="Text Box 226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7   1   0</a:t>
            </a:r>
          </a:p>
        </p:txBody>
      </p:sp>
      <p:sp>
        <p:nvSpPr>
          <p:cNvPr id="93307" name="Line 227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308" name="Line 228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309" name="Line 229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310" name="Line 23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311" name="Line 231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312" name="Line 232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313" name="Line 23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314" name="Text Box 23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time</a:t>
            </a:r>
          </a:p>
        </p:txBody>
      </p:sp>
      <p:grpSp>
        <p:nvGrpSpPr>
          <p:cNvPr id="112770" name="Group 235"/>
          <p:cNvGrpSpPr>
            <a:grpSpLocks/>
          </p:cNvGrpSpPr>
          <p:nvPr/>
        </p:nvGrpSpPr>
        <p:grpSpPr bwMode="auto">
          <a:xfrm>
            <a:off x="6632575" y="2862159"/>
            <a:ext cx="2184400" cy="1212850"/>
            <a:chOff x="2352" y="0"/>
            <a:chExt cx="1376" cy="764"/>
          </a:xfrm>
        </p:grpSpPr>
        <p:sp>
          <p:nvSpPr>
            <p:cNvPr id="112786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87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12788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34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3335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3336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3337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cs typeface="+mn-cs"/>
                </a:endParaRPr>
              </a:p>
            </p:txBody>
          </p:sp>
          <p:sp>
            <p:nvSpPr>
              <p:cNvPr id="93338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2794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5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796" name="Group 246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93363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364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cs typeface="+mn-cs"/>
                    </a:rPr>
                    <a:t>x</a:t>
                  </a:r>
                  <a:endParaRPr lang="en-US" sz="2400" smtClean="0">
                    <a:cs typeface="+mn-cs"/>
                  </a:endParaRPr>
                </a:p>
              </p:txBody>
            </p:sp>
          </p:grpSp>
          <p:grpSp>
            <p:nvGrpSpPr>
              <p:cNvPr id="112797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93355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356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357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358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93359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12815" name="Group 255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93361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3362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2400" smtClean="0">
                        <a:cs typeface="+mn-cs"/>
                      </a:rPr>
                      <a:t>z</a:t>
                    </a:r>
                  </a:p>
                </p:txBody>
              </p:sp>
            </p:grpSp>
          </p:grpSp>
          <p:sp>
            <p:nvSpPr>
              <p:cNvPr id="93343" name="Text Box 258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1</a:t>
                </a:r>
                <a:endParaRPr lang="en-US" sz="2400" smtClean="0">
                  <a:cs typeface="+mn-cs"/>
                </a:endParaRPr>
              </a:p>
            </p:txBody>
          </p:sp>
          <p:sp>
            <p:nvSpPr>
              <p:cNvPr id="93344" name="Text Box 259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2</a:t>
                </a:r>
                <a:endParaRPr lang="en-US" sz="2400" smtClean="0">
                  <a:cs typeface="+mn-cs"/>
                </a:endParaRPr>
              </a:p>
            </p:txBody>
          </p:sp>
          <p:sp>
            <p:nvSpPr>
              <p:cNvPr id="93345" name="Text Box 260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cs typeface="+mn-cs"/>
                  </a:rPr>
                  <a:t>7</a:t>
                </a:r>
                <a:endParaRPr lang="en-US" sz="2400" smtClean="0">
                  <a:cs typeface="+mn-cs"/>
                </a:endParaRPr>
              </a:p>
            </p:txBody>
          </p:sp>
          <p:grpSp>
            <p:nvGrpSpPr>
              <p:cNvPr id="112801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93347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348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349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350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cs typeface="+mn-cs"/>
                  </a:endParaRPr>
                </a:p>
              </p:txBody>
            </p:sp>
            <p:sp>
              <p:nvSpPr>
                <p:cNvPr id="93351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12807" name="Group 267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93353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3354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>
                      <a:defRPr/>
                    </a:pPr>
                    <a:r>
                      <a:rPr lang="en-US" sz="2000" smtClean="0">
                        <a:cs typeface="+mn-cs"/>
                      </a:rPr>
                      <a:t>y</a:t>
                    </a:r>
                    <a:endParaRPr lang="en-US" sz="2400" smtClean="0"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93316" name="Text Box 270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node x</a:t>
            </a:r>
          </a:p>
          <a:p>
            <a:pPr algn="r" eaLnBrk="1" hangingPunct="1">
              <a:lnSpc>
                <a:spcPct val="85000"/>
              </a:lnSpc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table</a:t>
            </a:r>
          </a:p>
        </p:txBody>
      </p:sp>
      <p:sp>
        <p:nvSpPr>
          <p:cNvPr id="93317" name="Oval 271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318" name="Oval 272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319" name="Oval 273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320" name="Oval 274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321" name="Rectangle 275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93322" name="Line 276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323" name="Rectangle 277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fr-FR" i="1">
                <a:cs typeface="+mn-cs"/>
              </a:rPr>
              <a:t>D</a:t>
            </a:r>
            <a:r>
              <a:rPr lang="fr-FR" i="1" baseline="-25000">
                <a:cs typeface="+mn-cs"/>
              </a:rPr>
              <a:t>x</a:t>
            </a:r>
            <a:r>
              <a:rPr lang="fr-FR" i="1">
                <a:cs typeface="+mn-cs"/>
              </a:rPr>
              <a:t>(z) = </a:t>
            </a:r>
            <a:r>
              <a:rPr lang="fr-FR">
                <a:cs typeface="+mn-cs"/>
              </a:rPr>
              <a:t>min{</a:t>
            </a:r>
            <a:r>
              <a:rPr lang="fr-FR" i="1">
                <a:cs typeface="+mn-cs"/>
              </a:rPr>
              <a:t>c(x,y) + </a:t>
            </a:r>
            <a:br>
              <a:rPr lang="fr-FR" i="1">
                <a:cs typeface="+mn-cs"/>
              </a:rPr>
            </a:br>
            <a:r>
              <a:rPr lang="fr-FR" i="1">
                <a:cs typeface="+mn-cs"/>
              </a:rPr>
              <a:t>      D</a:t>
            </a:r>
            <a:r>
              <a:rPr lang="fr-FR" i="1" baseline="-25000">
                <a:cs typeface="+mn-cs"/>
              </a:rPr>
              <a:t>y</a:t>
            </a:r>
            <a:r>
              <a:rPr lang="fr-FR" i="1">
                <a:cs typeface="+mn-cs"/>
              </a:rPr>
              <a:t>(z), c(x,z) + D</a:t>
            </a:r>
            <a:r>
              <a:rPr lang="fr-FR" i="1" baseline="-25000">
                <a:cs typeface="+mn-cs"/>
              </a:rPr>
              <a:t>z</a:t>
            </a:r>
            <a:r>
              <a:rPr lang="fr-FR" i="1">
                <a:cs typeface="+mn-cs"/>
              </a:rPr>
              <a:t>(z)</a:t>
            </a:r>
            <a:r>
              <a:rPr lang="fr-FR">
                <a:cs typeface="+mn-cs"/>
              </a:rPr>
              <a:t>} </a:t>
            </a:r>
          </a:p>
          <a:p>
            <a:pPr algn="just">
              <a:lnSpc>
                <a:spcPct val="120000"/>
              </a:lnSpc>
              <a:defRPr/>
            </a:pPr>
            <a:r>
              <a:rPr lang="fr-FR">
                <a:cs typeface="+mn-cs"/>
              </a:rPr>
              <a:t>= min{2+1 , 7+0} = 3</a:t>
            </a:r>
          </a:p>
        </p:txBody>
      </p:sp>
      <p:sp>
        <p:nvSpPr>
          <p:cNvPr id="93324" name="Line 278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325" name="Text Box 279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3</a:t>
            </a:r>
          </a:p>
        </p:txBody>
      </p:sp>
      <p:sp>
        <p:nvSpPr>
          <p:cNvPr id="93326" name="Text Box 280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cs typeface="+mn-cs"/>
              </a:rPr>
              <a:t>2 </a:t>
            </a:r>
          </a:p>
        </p:txBody>
      </p:sp>
      <p:sp>
        <p:nvSpPr>
          <p:cNvPr id="93327" name="Text Box 281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node y</a:t>
            </a:r>
          </a:p>
          <a:p>
            <a:pPr algn="r" eaLnBrk="1" hangingPunct="1">
              <a:lnSpc>
                <a:spcPct val="85000"/>
              </a:lnSpc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table</a:t>
            </a:r>
          </a:p>
        </p:txBody>
      </p:sp>
      <p:sp>
        <p:nvSpPr>
          <p:cNvPr id="93328" name="Text Box 282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node z</a:t>
            </a:r>
          </a:p>
          <a:p>
            <a:pPr algn="r" eaLnBrk="1" hangingPunct="1">
              <a:lnSpc>
                <a:spcPct val="85000"/>
              </a:lnSpc>
              <a:defRPr/>
            </a:pPr>
            <a:r>
              <a:rPr lang="en-US" b="1" smtClean="0">
                <a:solidFill>
                  <a:srgbClr val="CC0000"/>
                </a:solidFill>
                <a:cs typeface="+mn-cs"/>
              </a:rPr>
              <a:t>table</a:t>
            </a:r>
          </a:p>
        </p:txBody>
      </p:sp>
      <p:sp>
        <p:nvSpPr>
          <p:cNvPr id="93329" name="Text Box 283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cost to</a:t>
            </a:r>
          </a:p>
        </p:txBody>
      </p:sp>
      <p:sp>
        <p:nvSpPr>
          <p:cNvPr id="93330" name="Text Box 284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1" smtClean="0">
                <a:cs typeface="+mn-cs"/>
              </a:rPr>
              <a:t>from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B83E06B6-4619-D94D-8B10-83619500EB57}" type="slidenum">
              <a:rPr lang="en-US" smtClean="0">
                <a:latin typeface="Tahoma" charset="0"/>
              </a:rPr>
              <a:pPr>
                <a:defRPr/>
              </a:pPr>
              <a:t>95</a:t>
            </a:fld>
            <a:endParaRPr lang="en-US" smtClean="0"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8485" y="517818"/>
            <a:ext cx="19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Quiz question #2</a:t>
            </a:r>
            <a:endParaRPr lang="en-US" dirty="0"/>
          </a:p>
        </p:txBody>
      </p:sp>
      <p:grpSp>
        <p:nvGrpSpPr>
          <p:cNvPr id="182" name="Group 3"/>
          <p:cNvGrpSpPr>
            <a:grpSpLocks/>
          </p:cNvGrpSpPr>
          <p:nvPr/>
        </p:nvGrpSpPr>
        <p:grpSpPr bwMode="auto">
          <a:xfrm>
            <a:off x="2631255" y="1309748"/>
            <a:ext cx="3571875" cy="2236788"/>
            <a:chOff x="3162" y="1071"/>
            <a:chExt cx="2250" cy="1409"/>
          </a:xfrm>
        </p:grpSpPr>
        <p:sp>
          <p:nvSpPr>
            <p:cNvPr id="183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2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3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94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5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6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7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8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199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0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1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2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3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204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5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6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7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8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cs typeface="+mn-cs"/>
              </a:endParaRPr>
            </a:p>
          </p:txBody>
        </p:sp>
        <p:sp>
          <p:nvSpPr>
            <p:cNvPr id="209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5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248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9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y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226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246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7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>
                    <a:cs typeface="+mn-cs"/>
                  </a:rPr>
                  <a:t>x</a:t>
                </a:r>
              </a:p>
            </p:txBody>
          </p:sp>
        </p:grpSp>
        <p:grpSp>
          <p:nvGrpSpPr>
            <p:cNvPr id="227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244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5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w</a:t>
                </a:r>
                <a:endParaRPr lang="en-US" sz="2400" smtClean="0">
                  <a:cs typeface="+mn-cs"/>
                </a:endParaRPr>
              </a:p>
            </p:txBody>
          </p:sp>
        </p:grpSp>
        <p:grpSp>
          <p:nvGrpSpPr>
            <p:cNvPr id="228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242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3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cs typeface="+mn-cs"/>
                  </a:rPr>
                  <a:t>v</a:t>
                </a:r>
                <a:endParaRPr lang="en-US" sz="2400" smtClean="0">
                  <a:cs typeface="+mn-cs"/>
                </a:endParaRPr>
              </a:p>
            </p:txBody>
          </p:sp>
        </p:grpSp>
        <p:sp>
          <p:nvSpPr>
            <p:cNvPr id="230" name="Text Box 63"/>
            <p:cNvSpPr txBox="1">
              <a:spLocks noChangeArrowheads="1"/>
            </p:cNvSpPr>
            <p:nvPr/>
          </p:nvSpPr>
          <p:spPr bwMode="auto">
            <a:xfrm>
              <a:off x="3533" y="1568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2400" dirty="0" smtClean="0">
                <a:cs typeface="+mn-cs"/>
              </a:endParaRPr>
            </a:p>
          </p:txBody>
        </p:sp>
        <p:sp>
          <p:nvSpPr>
            <p:cNvPr id="231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2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232" name="Text Box 65"/>
            <p:cNvSpPr txBox="1">
              <a:spLocks noChangeArrowheads="1"/>
            </p:cNvSpPr>
            <p:nvPr/>
          </p:nvSpPr>
          <p:spPr bwMode="auto">
            <a:xfrm>
              <a:off x="3446" y="2000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2400" dirty="0" smtClean="0">
                <a:cs typeface="+mn-cs"/>
              </a:endParaRPr>
            </a:p>
          </p:txBody>
        </p:sp>
        <p:sp>
          <p:nvSpPr>
            <p:cNvPr id="233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234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235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1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236" name="Text Box 69"/>
            <p:cNvSpPr txBox="1">
              <a:spLocks noChangeArrowheads="1"/>
            </p:cNvSpPr>
            <p:nvPr/>
          </p:nvSpPr>
          <p:spPr bwMode="auto">
            <a:xfrm>
              <a:off x="4922" y="2069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2400" dirty="0" smtClean="0">
                <a:cs typeface="+mn-cs"/>
              </a:endParaRPr>
            </a:p>
          </p:txBody>
        </p:sp>
        <p:sp>
          <p:nvSpPr>
            <p:cNvPr id="237" name="Text Box 70"/>
            <p:cNvSpPr txBox="1">
              <a:spLocks noChangeArrowheads="1"/>
            </p:cNvSpPr>
            <p:nvPr/>
          </p:nvSpPr>
          <p:spPr bwMode="auto">
            <a:xfrm>
              <a:off x="4895" y="153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2400" dirty="0" smtClean="0">
                <a:cs typeface="+mn-cs"/>
              </a:endParaRPr>
            </a:p>
          </p:txBody>
        </p:sp>
        <p:sp>
          <p:nvSpPr>
            <p:cNvPr id="238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cs typeface="+mn-cs"/>
                </a:rPr>
                <a:t>3</a:t>
              </a:r>
              <a:endParaRPr lang="en-US" sz="2400" smtClean="0">
                <a:cs typeface="+mn-cs"/>
              </a:endParaRPr>
            </a:p>
          </p:txBody>
        </p:sp>
        <p:sp>
          <p:nvSpPr>
            <p:cNvPr id="239" name="Text Box 72"/>
            <p:cNvSpPr txBox="1">
              <a:spLocks noChangeArrowheads="1"/>
            </p:cNvSpPr>
            <p:nvPr/>
          </p:nvSpPr>
          <p:spPr bwMode="auto">
            <a:xfrm>
              <a:off x="3809" y="1115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2400" dirty="0" smtClean="0"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54902" y="4105553"/>
            <a:ext cx="7113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above graph, use the Distance Vector algorithm to find the </a:t>
            </a:r>
          </a:p>
          <a:p>
            <a:r>
              <a:rPr lang="en-US" dirty="0" smtClean="0"/>
              <a:t>Shortest path from each node to every other node.  Show each step</a:t>
            </a:r>
          </a:p>
          <a:p>
            <a:r>
              <a:rPr lang="en-US" dirty="0" smtClean="0"/>
              <a:t>in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6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9C64F470-D274-D74E-BF77-C36A9174F9B3}" type="slidenum">
              <a:rPr lang="en-US" smtClean="0">
                <a:latin typeface="Tahoma" charset="0"/>
              </a:rPr>
              <a:pPr>
                <a:defRPr/>
              </a:pPr>
              <a:t>96</a:t>
            </a:fld>
            <a:endParaRPr lang="en-US" smtClean="0">
              <a:latin typeface="Tahoma" charset="0"/>
            </a:endParaRPr>
          </a:p>
        </p:txBody>
      </p:sp>
      <p:pic>
        <p:nvPicPr>
          <p:cNvPr id="113667" name="Picture 15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Distance vector: link cost changes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94214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cs typeface="+mn-cs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updates routing info, recalculates </a:t>
            </a:r>
            <a:br>
              <a:rPr lang="en-US" sz="2400">
                <a:latin typeface="Gill Sans MT" charset="0"/>
                <a:cs typeface="+mn-cs"/>
              </a:rPr>
            </a:br>
            <a:r>
              <a:rPr lang="en-US" sz="2400">
                <a:latin typeface="Gill Sans MT" charset="0"/>
                <a:cs typeface="+mn-cs"/>
              </a:rPr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if DV changes, notify neighbors</a:t>
            </a:r>
            <a:r>
              <a:rPr lang="en-US" sz="2200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94215" name="Text Box 4"/>
          <p:cNvSpPr txBox="1">
            <a:spLocks noChangeArrowheads="1"/>
          </p:cNvSpPr>
          <p:nvPr/>
        </p:nvSpPr>
        <p:spPr bwMode="auto">
          <a:xfrm>
            <a:off x="314325" y="3694113"/>
            <a:ext cx="10001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ja-JP" altLang="en-US" sz="2400" smtClean="0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sz="2400" smtClean="0">
                <a:solidFill>
                  <a:srgbClr val="CC0000"/>
                </a:solidFill>
                <a:latin typeface="Gill Sans MT" charset="0"/>
                <a:cs typeface="+mn-cs"/>
              </a:rPr>
              <a:t>good</a:t>
            </a:r>
          </a:p>
          <a:p>
            <a:pPr>
              <a:lnSpc>
                <a:spcPct val="80000"/>
              </a:lnSpc>
              <a:defRPr/>
            </a:pPr>
            <a:r>
              <a:rPr lang="en-US" sz="2400" smtClean="0">
                <a:solidFill>
                  <a:srgbClr val="CC0000"/>
                </a:solidFill>
                <a:latin typeface="Gill Sans MT" charset="0"/>
                <a:cs typeface="+mn-cs"/>
              </a:rPr>
              <a:t>news </a:t>
            </a:r>
          </a:p>
          <a:p>
            <a:pPr>
              <a:lnSpc>
                <a:spcPct val="80000"/>
              </a:lnSpc>
              <a:defRPr/>
            </a:pPr>
            <a:r>
              <a:rPr lang="en-US" sz="2400" smtClean="0">
                <a:solidFill>
                  <a:srgbClr val="CC0000"/>
                </a:solidFill>
                <a:latin typeface="Gill Sans MT" charset="0"/>
                <a:cs typeface="+mn-cs"/>
              </a:rPr>
              <a:t>travels</a:t>
            </a:r>
          </a:p>
          <a:p>
            <a:pPr>
              <a:lnSpc>
                <a:spcPct val="80000"/>
              </a:lnSpc>
              <a:defRPr/>
            </a:pPr>
            <a:r>
              <a:rPr lang="en-US" sz="2400" smtClean="0">
                <a:solidFill>
                  <a:srgbClr val="CC0000"/>
                </a:solidFill>
                <a:latin typeface="Gill Sans MT" charset="0"/>
                <a:cs typeface="+mn-cs"/>
              </a:rPr>
              <a:t>fast</a:t>
            </a:r>
            <a:r>
              <a:rPr lang="ja-JP" altLang="en-US" sz="2400" smtClean="0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sz="1600" smtClean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grpSp>
        <p:nvGrpSpPr>
          <p:cNvPr id="1136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136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2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223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224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225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94226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36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684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94253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4254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latin typeface="Comic Sans MS" charset="0"/>
                    <a:cs typeface="+mn-cs"/>
                  </a:rPr>
                  <a:t>x</a:t>
                </a:r>
                <a:endParaRPr lang="en-US" sz="2400" smtClean="0">
                  <a:latin typeface="Times New Roman" charset="0"/>
                  <a:cs typeface="+mn-cs"/>
                </a:endParaRPr>
              </a:p>
            </p:txBody>
          </p:sp>
        </p:grpSp>
        <p:grpSp>
          <p:nvGrpSpPr>
            <p:cNvPr id="1136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94245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4246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4247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4248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94249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13705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94251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425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latin typeface="Comic Sans MS" charset="0"/>
                      <a:cs typeface="+mn-cs"/>
                    </a:rPr>
                    <a:t>z</a:t>
                  </a:r>
                  <a:endParaRPr lang="en-US" sz="2400" smtClean="0">
                    <a:latin typeface="Times New Roman" charset="0"/>
                    <a:cs typeface="+mn-cs"/>
                  </a:endParaRPr>
                </a:p>
              </p:txBody>
            </p:sp>
          </p:grpSp>
        </p:grpSp>
        <p:sp>
          <p:nvSpPr>
            <p:cNvPr id="94231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latin typeface="Comic Sans MS" charset="0"/>
                  <a:cs typeface="+mn-cs"/>
                </a:rPr>
                <a:t>1</a:t>
              </a:r>
              <a:endParaRPr lang="en-US" sz="2400" smtClean="0">
                <a:latin typeface="Times New Roman" charset="0"/>
                <a:cs typeface="+mn-cs"/>
              </a:endParaRPr>
            </a:p>
          </p:txBody>
        </p:sp>
        <p:sp>
          <p:nvSpPr>
            <p:cNvPr id="94232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latin typeface="Comic Sans MS" charset="0"/>
                  <a:cs typeface="+mn-cs"/>
                </a:rPr>
                <a:t>4</a:t>
              </a:r>
              <a:endParaRPr lang="en-US" sz="2400" smtClean="0">
                <a:latin typeface="Times New Roman" charset="0"/>
                <a:cs typeface="+mn-cs"/>
              </a:endParaRPr>
            </a:p>
          </p:txBody>
        </p:sp>
        <p:sp>
          <p:nvSpPr>
            <p:cNvPr id="94233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latin typeface="Comic Sans MS" charset="0"/>
                  <a:cs typeface="+mn-cs"/>
                </a:rPr>
                <a:t>50</a:t>
              </a:r>
              <a:endParaRPr lang="en-US" sz="2400" smtClean="0">
                <a:latin typeface="Times New Roman" charset="0"/>
                <a:cs typeface="+mn-cs"/>
              </a:endParaRPr>
            </a:p>
          </p:txBody>
        </p:sp>
        <p:grpSp>
          <p:nvGrpSpPr>
            <p:cNvPr id="1136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94237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4238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4239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4240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94241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13697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94243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424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latin typeface="Comic Sans MS" charset="0"/>
                      <a:cs typeface="+mn-cs"/>
                    </a:rPr>
                    <a:t>y</a:t>
                  </a:r>
                  <a:endParaRPr lang="en-US" sz="2400" smtClean="0">
                    <a:latin typeface="Times New Roman" charset="0"/>
                    <a:cs typeface="+mn-cs"/>
                  </a:endParaRPr>
                </a:p>
              </p:txBody>
            </p:sp>
          </p:grpSp>
        </p:grpSp>
        <p:sp>
          <p:nvSpPr>
            <p:cNvPr id="94235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solidFill>
                    <a:srgbClr val="FF0000"/>
                  </a:solidFill>
                  <a:latin typeface="Comic Sans MS" charset="0"/>
                  <a:cs typeface="+mn-cs"/>
                </a:rPr>
                <a:t>1</a:t>
              </a:r>
              <a:endParaRPr lang="en-US" sz="2400" smtClean="0">
                <a:latin typeface="Times New Roman" charset="0"/>
                <a:cs typeface="+mn-cs"/>
              </a:endParaRPr>
            </a:p>
          </p:txBody>
        </p:sp>
        <p:sp>
          <p:nvSpPr>
            <p:cNvPr id="94236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698625" y="3633788"/>
            <a:ext cx="66913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  <a:defRPr/>
            </a:pPr>
            <a:r>
              <a:rPr lang="en-US" i="1">
                <a:cs typeface="+mn-cs"/>
              </a:rPr>
              <a:t>t</a:t>
            </a:r>
            <a:r>
              <a:rPr lang="en-US" i="1" baseline="-25000">
                <a:cs typeface="+mn-cs"/>
              </a:rPr>
              <a:t>0 </a:t>
            </a:r>
            <a:r>
              <a:rPr lang="en-US">
                <a:cs typeface="+mn-cs"/>
              </a:rPr>
              <a:t>: </a:t>
            </a:r>
            <a:r>
              <a:rPr lang="en-US" i="1">
                <a:cs typeface="+mn-cs"/>
              </a:rPr>
              <a:t>y</a:t>
            </a:r>
            <a:r>
              <a:rPr lang="en-US">
                <a:cs typeface="+mn-cs"/>
              </a:rPr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  <a:defRPr/>
            </a:pPr>
            <a:endParaRPr lang="en-US">
              <a:cs typeface="+mn-cs"/>
            </a:endParaRPr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  <a:defRPr/>
            </a:pPr>
            <a:r>
              <a:rPr lang="en-US" i="1">
                <a:cs typeface="+mn-cs"/>
              </a:rPr>
              <a:t>t</a:t>
            </a:r>
            <a:r>
              <a:rPr lang="en-US" i="1" baseline="-25000">
                <a:cs typeface="+mn-cs"/>
              </a:rPr>
              <a:t>1 </a:t>
            </a:r>
            <a:r>
              <a:rPr lang="en-US">
                <a:cs typeface="+mn-cs"/>
              </a:rPr>
              <a:t>: </a:t>
            </a:r>
            <a:r>
              <a:rPr lang="en-US" i="1">
                <a:cs typeface="+mn-cs"/>
              </a:rPr>
              <a:t>z</a:t>
            </a:r>
            <a:r>
              <a:rPr lang="en-US">
                <a:cs typeface="+mn-cs"/>
              </a:rPr>
              <a:t> receives update from </a:t>
            </a:r>
            <a:r>
              <a:rPr lang="en-US" i="1">
                <a:cs typeface="+mn-cs"/>
              </a:rPr>
              <a:t>y</a:t>
            </a:r>
            <a:r>
              <a:rPr lang="en-US">
                <a:cs typeface="+mn-cs"/>
              </a:rPr>
              <a:t>, updates its table, computes new least cost to </a:t>
            </a:r>
            <a:r>
              <a:rPr lang="en-US" i="1">
                <a:cs typeface="+mn-cs"/>
              </a:rPr>
              <a:t>x</a:t>
            </a:r>
            <a:r>
              <a:rPr lang="en-US">
                <a:cs typeface="+mn-cs"/>
              </a:rPr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  <a:defRPr/>
            </a:pPr>
            <a:endParaRPr lang="en-US">
              <a:cs typeface="+mn-cs"/>
            </a:endParaRPr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733550" y="5151438"/>
            <a:ext cx="71580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  <a:defRPr/>
            </a:pPr>
            <a:r>
              <a:rPr lang="en-US" i="1">
                <a:cs typeface="+mn-cs"/>
              </a:rPr>
              <a:t>t</a:t>
            </a:r>
            <a:r>
              <a:rPr lang="en-US" i="1" baseline="-25000">
                <a:cs typeface="+mn-cs"/>
              </a:rPr>
              <a:t>2 </a:t>
            </a:r>
            <a:r>
              <a:rPr lang="en-US">
                <a:cs typeface="+mn-cs"/>
              </a:rPr>
              <a:t>: </a:t>
            </a:r>
            <a:r>
              <a:rPr lang="en-US" i="1">
                <a:cs typeface="+mn-cs"/>
              </a:rPr>
              <a:t>y</a:t>
            </a:r>
            <a:r>
              <a:rPr lang="en-US">
                <a:cs typeface="+mn-cs"/>
              </a:rPr>
              <a:t> receives </a:t>
            </a:r>
            <a:r>
              <a:rPr lang="en-US" i="1">
                <a:cs typeface="+mn-cs"/>
              </a:rPr>
              <a:t>z</a:t>
            </a:r>
            <a:r>
              <a:rPr lang="ja-JP" altLang="en-US">
                <a:cs typeface="+mn-cs"/>
              </a:rPr>
              <a:t>’</a:t>
            </a:r>
            <a:r>
              <a:rPr lang="en-US">
                <a:cs typeface="+mn-cs"/>
              </a:rPr>
              <a:t>s update, updates its distance table.  </a:t>
            </a:r>
            <a:r>
              <a:rPr lang="en-US" i="1">
                <a:cs typeface="+mn-cs"/>
              </a:rPr>
              <a:t>y</a:t>
            </a:r>
            <a:r>
              <a:rPr lang="ja-JP" altLang="en-US">
                <a:cs typeface="+mn-cs"/>
              </a:rPr>
              <a:t>’</a:t>
            </a:r>
            <a:r>
              <a:rPr lang="en-US">
                <a:cs typeface="+mn-cs"/>
              </a:rPr>
              <a:t>s least costs do </a:t>
            </a:r>
            <a:r>
              <a:rPr lang="en-US" i="1">
                <a:cs typeface="+mn-cs"/>
              </a:rPr>
              <a:t>not</a:t>
            </a:r>
            <a:r>
              <a:rPr lang="en-US">
                <a:cs typeface="+mn-cs"/>
              </a:rPr>
              <a:t> change, so </a:t>
            </a:r>
            <a:r>
              <a:rPr lang="en-US" i="1">
                <a:cs typeface="+mn-cs"/>
              </a:rPr>
              <a:t>y</a:t>
            </a:r>
            <a:r>
              <a:rPr lang="en-US">
                <a:cs typeface="+mn-cs"/>
              </a:rPr>
              <a:t>  does </a:t>
            </a:r>
            <a:r>
              <a:rPr lang="en-US" i="1">
                <a:cs typeface="+mn-cs"/>
              </a:rPr>
              <a:t>not</a:t>
            </a:r>
            <a:r>
              <a:rPr lang="en-US">
                <a:cs typeface="+mn-cs"/>
              </a:rPr>
              <a:t> send a message to </a:t>
            </a:r>
            <a:r>
              <a:rPr lang="en-US" i="1">
                <a:cs typeface="+mn-cs"/>
              </a:rPr>
              <a:t>z</a:t>
            </a:r>
            <a:r>
              <a:rPr lang="en-US">
                <a:cs typeface="+mn-cs"/>
              </a:rPr>
              <a:t>. </a:t>
            </a:r>
          </a:p>
          <a:p>
            <a:pPr>
              <a:tabLst>
                <a:tab pos="228600" algn="l"/>
                <a:tab pos="457200" algn="l"/>
              </a:tabLst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3" grpId="0"/>
      <p:bldP spid="730154" grpId="0"/>
      <p:bldP spid="73015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7CC670CE-178C-394A-AE60-DD041389C394}" type="slidenum">
              <a:rPr lang="en-US" smtClean="0">
                <a:latin typeface="Tahoma" charset="0"/>
              </a:rPr>
              <a:pPr>
                <a:defRPr/>
              </a:pPr>
              <a:t>97</a:t>
            </a:fld>
            <a:endParaRPr lang="en-US" smtClean="0">
              <a:latin typeface="Tahoma" charset="0"/>
            </a:endParaRPr>
          </a:p>
        </p:txBody>
      </p:sp>
      <p:pic>
        <p:nvPicPr>
          <p:cNvPr id="11469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Distance vector: link cost changes</a:t>
            </a:r>
            <a:endParaRPr lang="en-US">
              <a:latin typeface="Gill Sans MT" charset="0"/>
              <a:cs typeface="+mj-cs"/>
            </a:endParaRPr>
          </a:p>
        </p:txBody>
      </p:sp>
      <p:sp>
        <p:nvSpPr>
          <p:cNvPr id="95238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cs typeface="+mn-cs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bad news travels slow</a:t>
            </a:r>
            <a:r>
              <a:rPr lang="en-US" sz="2400">
                <a:latin typeface="Gill Sans MT" charset="0"/>
                <a:cs typeface="+mn-cs"/>
              </a:rPr>
              <a:t> -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>
                <a:latin typeface="Gill Sans MT" charset="0"/>
                <a:cs typeface="+mn-cs"/>
              </a:rPr>
              <a:t>count to infinity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>
                <a:latin typeface="Gill Sans MT" charset="0"/>
                <a:cs typeface="+mn-cs"/>
              </a:rPr>
              <a:t> problem!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44 iterations before algorithm stabilizes: see text</a:t>
            </a:r>
          </a:p>
        </p:txBody>
      </p:sp>
      <p:grpSp>
        <p:nvGrpSpPr>
          <p:cNvPr id="1146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146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3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244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245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5246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sp>
          <p:nvSpPr>
            <p:cNvPr id="95247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47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7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95274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5275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>
                    <a:latin typeface="Comic Sans MS" charset="0"/>
                    <a:cs typeface="+mn-cs"/>
                  </a:rPr>
                  <a:t>x</a:t>
                </a:r>
                <a:endParaRPr lang="en-US" sz="2400" smtClean="0">
                  <a:latin typeface="Times New Roman" charset="0"/>
                  <a:cs typeface="+mn-cs"/>
                </a:endParaRPr>
              </a:p>
            </p:txBody>
          </p:sp>
        </p:grpSp>
        <p:grpSp>
          <p:nvGrpSpPr>
            <p:cNvPr id="1147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95266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5267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5268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5269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95270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147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95272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527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latin typeface="Comic Sans MS" charset="0"/>
                      <a:cs typeface="+mn-cs"/>
                    </a:rPr>
                    <a:t>z</a:t>
                  </a:r>
                  <a:endParaRPr lang="en-US" sz="2400" smtClean="0">
                    <a:latin typeface="Times New Roman" charset="0"/>
                    <a:cs typeface="+mn-cs"/>
                  </a:endParaRPr>
                </a:p>
              </p:txBody>
            </p:sp>
          </p:grpSp>
        </p:grpSp>
        <p:sp>
          <p:nvSpPr>
            <p:cNvPr id="95252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latin typeface="Comic Sans MS" charset="0"/>
                  <a:cs typeface="+mn-cs"/>
                </a:rPr>
                <a:t>1</a:t>
              </a:r>
              <a:endParaRPr lang="en-US" sz="2400" smtClean="0">
                <a:latin typeface="Times New Roman" charset="0"/>
                <a:cs typeface="+mn-cs"/>
              </a:endParaRPr>
            </a:p>
          </p:txBody>
        </p:sp>
        <p:sp>
          <p:nvSpPr>
            <p:cNvPr id="95253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latin typeface="Comic Sans MS" charset="0"/>
                  <a:cs typeface="+mn-cs"/>
                </a:rPr>
                <a:t>4</a:t>
              </a:r>
              <a:endParaRPr lang="en-US" sz="2400" smtClean="0">
                <a:latin typeface="Times New Roman" charset="0"/>
                <a:cs typeface="+mn-cs"/>
              </a:endParaRPr>
            </a:p>
          </p:txBody>
        </p:sp>
        <p:sp>
          <p:nvSpPr>
            <p:cNvPr id="95254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latin typeface="Comic Sans MS" charset="0"/>
                  <a:cs typeface="+mn-cs"/>
                </a:rPr>
                <a:t>50</a:t>
              </a:r>
              <a:endParaRPr lang="en-US" sz="2400" smtClean="0">
                <a:latin typeface="Times New Roman" charset="0"/>
                <a:cs typeface="+mn-cs"/>
              </a:endParaRPr>
            </a:p>
          </p:txBody>
        </p:sp>
        <p:grpSp>
          <p:nvGrpSpPr>
            <p:cNvPr id="1147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95258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5259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5260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5261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95262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147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95264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526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>
                      <a:latin typeface="Comic Sans MS" charset="0"/>
                      <a:cs typeface="+mn-cs"/>
                    </a:rPr>
                    <a:t>y</a:t>
                  </a:r>
                  <a:endParaRPr lang="en-US" sz="2400" smtClean="0">
                    <a:latin typeface="Times New Roman" charset="0"/>
                    <a:cs typeface="+mn-cs"/>
                  </a:endParaRPr>
                </a:p>
              </p:txBody>
            </p:sp>
          </p:grpSp>
        </p:grpSp>
        <p:sp>
          <p:nvSpPr>
            <p:cNvPr id="95256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solidFill>
                    <a:srgbClr val="FF0000"/>
                  </a:solidFill>
                  <a:latin typeface="Comic Sans MS" charset="0"/>
                  <a:cs typeface="+mn-cs"/>
                </a:rPr>
                <a:t>60</a:t>
              </a:r>
              <a:endParaRPr lang="en-US" sz="2400" smtClean="0">
                <a:latin typeface="Times New Roman" charset="0"/>
                <a:cs typeface="+mn-cs"/>
              </a:endParaRPr>
            </a:p>
          </p:txBody>
        </p:sp>
        <p:sp>
          <p:nvSpPr>
            <p:cNvPr id="95257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5240" name="Rectangle 45"/>
          <p:cNvSpPr>
            <a:spLocks noChangeArrowheads="1"/>
          </p:cNvSpPr>
          <p:nvPr/>
        </p:nvSpPr>
        <p:spPr bwMode="auto">
          <a:xfrm>
            <a:off x="604838" y="3787775"/>
            <a:ext cx="72104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cs typeface="+mn-cs"/>
              </a:rPr>
              <a:t>poisoned reverse:</a:t>
            </a:r>
            <a:r>
              <a:rPr lang="en-US" sz="2000">
                <a:latin typeface="Gill Sans MT" charset="0"/>
                <a:cs typeface="+mn-cs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If Z routes through Y to get to X 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>
                <a:latin typeface="Gill Sans MT" charset="0"/>
                <a:cs typeface="+mn-cs"/>
              </a:rPr>
              <a:t>Z tells Y its (Z</a:t>
            </a:r>
            <a:r>
              <a:rPr lang="ja-JP" altLang="en-US" sz="2000">
                <a:latin typeface="Gill Sans MT" charset="0"/>
                <a:cs typeface="+mn-cs"/>
              </a:rPr>
              <a:t>’</a:t>
            </a:r>
            <a:r>
              <a:rPr lang="en-US" sz="2000">
                <a:latin typeface="Gill Sans MT" charset="0"/>
                <a:cs typeface="+mn-cs"/>
              </a:rPr>
              <a:t>s) distance to X is infinite (so Y won</a:t>
            </a:r>
            <a:r>
              <a:rPr lang="ja-JP" altLang="en-US" sz="2000">
                <a:latin typeface="Gill Sans MT" charset="0"/>
                <a:cs typeface="+mn-cs"/>
              </a:rPr>
              <a:t>’</a:t>
            </a:r>
            <a:r>
              <a:rPr lang="en-US" sz="2000">
                <a:latin typeface="Gill Sans MT" charset="0"/>
                <a:cs typeface="+mn-cs"/>
              </a:rPr>
              <a:t>t route to X via Z)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will this completely solve count to infinity problem?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9625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742B3E9C-1B84-2642-9E19-F0F3BF512B11}" type="slidenum">
              <a:rPr lang="en-US" smtClean="0">
                <a:latin typeface="Tahoma" charset="0"/>
              </a:rPr>
              <a:pPr>
                <a:defRPr/>
              </a:pPr>
              <a:t>98</a:t>
            </a:fld>
            <a:endParaRPr lang="en-US" smtClean="0">
              <a:latin typeface="Tahoma" charset="0"/>
            </a:endParaRPr>
          </a:p>
        </p:txBody>
      </p:sp>
      <p:pic>
        <p:nvPicPr>
          <p:cNvPr id="115715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/>
          <a:lstStyle/>
          <a:p>
            <a:pPr>
              <a:defRPr/>
            </a:pPr>
            <a:r>
              <a:rPr lang="en-US" sz="3600">
                <a:latin typeface="Gill Sans MT" charset="0"/>
                <a:cs typeface="+mj-cs"/>
              </a:rPr>
              <a:t>Comparison of LS and DV algorithms</a:t>
            </a:r>
          </a:p>
        </p:txBody>
      </p:sp>
      <p:sp>
        <p:nvSpPr>
          <p:cNvPr id="962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message complexity</a:t>
            </a:r>
          </a:p>
          <a:p>
            <a:pPr>
              <a:defRPr/>
            </a:pPr>
            <a:r>
              <a:rPr lang="en-US" sz="2000" b="1" i="1">
                <a:solidFill>
                  <a:srgbClr val="CC0000"/>
                </a:solidFill>
                <a:latin typeface="Gill Sans MT" charset="0"/>
                <a:cs typeface="+mn-cs"/>
              </a:rPr>
              <a:t>LS:</a:t>
            </a:r>
            <a:r>
              <a:rPr lang="en-US" sz="2000">
                <a:latin typeface="Gill Sans MT" charset="0"/>
                <a:cs typeface="+mn-cs"/>
              </a:rPr>
              <a:t> with n nodes, E links, O(nE) msgs sent  </a:t>
            </a:r>
          </a:p>
          <a:p>
            <a:pPr>
              <a:defRPr/>
            </a:pPr>
            <a:r>
              <a:rPr lang="en-US" sz="2000" b="1" i="1">
                <a:solidFill>
                  <a:srgbClr val="CC0000"/>
                </a:solidFill>
                <a:latin typeface="Gill Sans MT" charset="0"/>
                <a:cs typeface="+mn-cs"/>
              </a:rPr>
              <a:t>DV:</a:t>
            </a:r>
            <a:r>
              <a:rPr lang="en-US" sz="200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000">
                <a:latin typeface="Gill Sans MT" charset="0"/>
                <a:cs typeface="+mn-cs"/>
              </a:rPr>
              <a:t>exchange between neighbors only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latin typeface="Gill Sans MT" charset="0"/>
                <a:cs typeface="+mn-cs"/>
              </a:rPr>
              <a:t>speed of convergence</a:t>
            </a:r>
          </a:p>
          <a:p>
            <a:pPr>
              <a:defRPr/>
            </a:pPr>
            <a:r>
              <a:rPr lang="en-US" sz="2000" b="1" i="1">
                <a:solidFill>
                  <a:srgbClr val="CC0000"/>
                </a:solidFill>
                <a:latin typeface="Gill Sans MT" charset="0"/>
                <a:cs typeface="+mn-cs"/>
              </a:rPr>
              <a:t>LS:</a:t>
            </a:r>
            <a:r>
              <a:rPr lang="en-US" sz="2000">
                <a:latin typeface="Gill Sans MT" charset="0"/>
                <a:cs typeface="+mn-cs"/>
              </a:rPr>
              <a:t> O(n</a:t>
            </a:r>
            <a:r>
              <a:rPr lang="en-US" sz="2000" b="1" baseline="30000">
                <a:latin typeface="Gill Sans MT" charset="0"/>
                <a:cs typeface="+mn-cs"/>
              </a:rPr>
              <a:t>2</a:t>
            </a:r>
            <a:r>
              <a:rPr lang="en-US" sz="2000">
                <a:latin typeface="Gill Sans MT" charset="0"/>
                <a:cs typeface="+mn-cs"/>
              </a:rPr>
              <a:t>) algorithm requires O(nE) msgs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may have oscillations</a:t>
            </a:r>
            <a:endParaRPr lang="en-US" sz="1800">
              <a:latin typeface="Gill Sans MT" charset="0"/>
            </a:endParaRPr>
          </a:p>
          <a:p>
            <a:pPr>
              <a:defRPr/>
            </a:pPr>
            <a:r>
              <a:rPr lang="en-US" sz="2000" b="1" i="1">
                <a:solidFill>
                  <a:srgbClr val="CC0000"/>
                </a:solidFill>
                <a:latin typeface="Gill Sans MT" charset="0"/>
                <a:cs typeface="+mn-cs"/>
              </a:rPr>
              <a:t>DV:</a:t>
            </a:r>
            <a:r>
              <a:rPr lang="en-US" sz="2000">
                <a:latin typeface="Gill Sans MT" charset="0"/>
                <a:cs typeface="+mn-cs"/>
              </a:rPr>
              <a:t> convergence time varies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may be routing loops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count-to-infinity problem</a:t>
            </a:r>
            <a:endParaRPr lang="en-US" sz="1800">
              <a:latin typeface="Gill Sans MT" charset="0"/>
            </a:endParaRPr>
          </a:p>
        </p:txBody>
      </p:sp>
      <p:sp>
        <p:nvSpPr>
          <p:cNvPr id="962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robustness:</a:t>
            </a:r>
            <a:r>
              <a:rPr lang="en-US" sz="2400">
                <a:latin typeface="Gill Sans MT" charset="0"/>
                <a:cs typeface="+mn-cs"/>
              </a:rPr>
              <a:t> what happens if router malfunctions?</a:t>
            </a:r>
          </a:p>
          <a:p>
            <a:pPr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LS:</a:t>
            </a:r>
            <a:r>
              <a:rPr lang="en-US" sz="240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link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each node computes only its </a:t>
            </a:r>
            <a:r>
              <a:rPr lang="en-US" sz="2000" i="1">
                <a:latin typeface="Gill Sans MT" charset="0"/>
              </a:rPr>
              <a:t>own</a:t>
            </a:r>
            <a:r>
              <a:rPr lang="en-US" sz="2000">
                <a:latin typeface="Gill Sans MT" charset="0"/>
              </a:rPr>
              <a:t> table</a:t>
            </a:r>
          </a:p>
          <a:p>
            <a:pPr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latin typeface="Gill Sans MT" charset="0"/>
                <a:cs typeface="+mn-cs"/>
              </a:rPr>
              <a:t>DV: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DV 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path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each node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sz="2000">
                <a:latin typeface="Gill Sans MT" charset="0"/>
              </a:rPr>
              <a:t>s table used by others </a:t>
            </a:r>
          </a:p>
          <a:p>
            <a:pPr lvl="2">
              <a:defRPr/>
            </a:pPr>
            <a:r>
              <a:rPr lang="en-US" sz="1800">
                <a:latin typeface="Comic Sans MS" charset="0"/>
              </a:rPr>
              <a:t>error propagate thru network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9728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Tahoma" charset="0"/>
              </a:rPr>
              <a:t>4-</a:t>
            </a:r>
            <a:fld id="{7F6FBCB0-046D-8542-AEEC-4AEA22CCD26F}" type="slidenum">
              <a:rPr lang="en-US" smtClean="0">
                <a:latin typeface="Tahoma" charset="0"/>
              </a:rPr>
              <a:pPr>
                <a:defRPr/>
              </a:pPr>
              <a:t>99</a:t>
            </a:fld>
            <a:endParaRPr lang="en-US" smtClean="0">
              <a:latin typeface="Tahoma" charset="0"/>
            </a:endParaRPr>
          </a:p>
        </p:txBody>
      </p:sp>
      <p:pic>
        <p:nvPicPr>
          <p:cNvPr id="116739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4.1 introduction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4.2 virtual circuit and datagram networks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4.3 what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>
                <a:latin typeface="Gill Sans MT" charset="0"/>
                <a:cs typeface="+mn-cs"/>
              </a:rPr>
              <a:t>s inside a router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4.4 IP: Internet Protocol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datagram format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IPv4 addressing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ICMP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IPv6</a:t>
            </a:r>
          </a:p>
        </p:txBody>
      </p:sp>
      <p:sp>
        <p:nvSpPr>
          <p:cNvPr id="9728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latin typeface="Gill Sans MT" charset="0"/>
                <a:cs typeface="+mn-cs"/>
              </a:rPr>
              <a:t>4.5 routing algorithms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link state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distance vector</a:t>
            </a:r>
          </a:p>
          <a:p>
            <a:pPr lvl="1">
              <a:defRPr/>
            </a:pPr>
            <a:r>
              <a:rPr lang="en-US" sz="2000">
                <a:solidFill>
                  <a:srgbClr val="CC0000"/>
                </a:solidFill>
                <a:latin typeface="Gill Sans MT" charset="0"/>
              </a:rPr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4.6 routing in the Internet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RIP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OSPF</a:t>
            </a:r>
          </a:p>
          <a:p>
            <a:pPr lvl="1">
              <a:defRPr/>
            </a:pPr>
            <a:r>
              <a:rPr lang="en-US" sz="2000">
                <a:latin typeface="Gill Sans MT" charset="0"/>
              </a:rPr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4.7 broadcast and multicast routing</a:t>
            </a:r>
          </a:p>
          <a:p>
            <a:pPr>
              <a:defRPr/>
            </a:pPr>
            <a:endParaRPr lang="en-US" sz="2400">
              <a:latin typeface="Gill Sans MT" charset="0"/>
              <a:cs typeface="+mn-cs"/>
            </a:endParaRPr>
          </a:p>
        </p:txBody>
      </p:sp>
      <p:sp>
        <p:nvSpPr>
          <p:cNvPr id="116742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18864</TotalTime>
  <Words>12622</Words>
  <Application>Microsoft Macintosh PowerPoint</Application>
  <PresentationFormat>On-screen Show (4:3)</PresentationFormat>
  <Paragraphs>3409</Paragraphs>
  <Slides>149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0" baseType="lpstr">
      <vt:lpstr>Default Design</vt:lpstr>
      <vt:lpstr>PowerPoint Presentation</vt:lpstr>
      <vt:lpstr>Chapter 4: network layer</vt:lpstr>
      <vt:lpstr>PowerPoint Presentation</vt:lpstr>
      <vt:lpstr>Network layer</vt:lpstr>
      <vt:lpstr>Two key network-layer functions</vt:lpstr>
      <vt:lpstr>PowerPoint Presentation</vt:lpstr>
      <vt:lpstr>Connection setup</vt:lpstr>
      <vt:lpstr>Network service model</vt:lpstr>
      <vt:lpstr>Network layer service models:</vt:lpstr>
      <vt:lpstr>PowerPoint Presentation</vt:lpstr>
      <vt:lpstr>Connection, connection-less service</vt:lpstr>
      <vt:lpstr>Virtual circuits</vt:lpstr>
      <vt:lpstr>VC implementation</vt:lpstr>
      <vt:lpstr>VC forwarding table</vt:lpstr>
      <vt:lpstr>Virtual circuits: signaling protocols</vt:lpstr>
      <vt:lpstr>Datagram networks</vt:lpstr>
      <vt:lpstr>Datagram forwarding  table</vt:lpstr>
      <vt:lpstr>Datagram forwarding  table</vt:lpstr>
      <vt:lpstr>Longest prefix matching</vt:lpstr>
      <vt:lpstr>Datagram or VC network: why?</vt:lpstr>
      <vt:lpstr>PowerPoint Presentation</vt:lpstr>
      <vt:lpstr>Router architecture overview</vt:lpstr>
      <vt:lpstr>Input port functions</vt:lpstr>
      <vt:lpstr>Switching fabrics</vt:lpstr>
      <vt:lpstr>Switching via memory</vt:lpstr>
      <vt:lpstr>Switching via a bus</vt:lpstr>
      <vt:lpstr>Switching via interconnection network</vt:lpstr>
      <vt:lpstr>Output ports</vt:lpstr>
      <vt:lpstr>Output port queueing</vt:lpstr>
      <vt:lpstr>How much buffering?</vt:lpstr>
      <vt:lpstr>Input port queuing</vt:lpstr>
      <vt:lpstr>PowerPoint Presentation</vt:lpstr>
      <vt:lpstr>The Internet network layer</vt:lpstr>
      <vt:lpstr>IP datagram format</vt:lpstr>
      <vt:lpstr>IP fragmentation, reassembly</vt:lpstr>
      <vt:lpstr>IP fragmentation, reassembly</vt:lpstr>
      <vt:lpstr>PowerPoint Presentation</vt:lpstr>
      <vt:lpstr>IP addressing: introduction</vt:lpstr>
      <vt:lpstr>IP addressing: introduction</vt:lpstr>
      <vt:lpstr>Subnets</vt:lpstr>
      <vt:lpstr>Announcements</vt:lpstr>
      <vt:lpstr>Subnets</vt:lpstr>
      <vt:lpstr>Subnets</vt:lpstr>
      <vt:lpstr>IP addressing: CIDR</vt:lpstr>
      <vt:lpstr>IP addresses: how to get one?</vt:lpstr>
      <vt:lpstr>DHCP: Dynamic Host Configuration Protocol</vt:lpstr>
      <vt:lpstr>DHCP client-server scenario</vt:lpstr>
      <vt:lpstr>DHCP client-server scenario</vt:lpstr>
      <vt:lpstr>DHCP: more than IP addresses</vt:lpstr>
      <vt:lpstr>DHCP: example</vt:lpstr>
      <vt:lpstr>DHCP: example</vt:lpstr>
      <vt:lpstr>DHCP: Wireshark output (home LAN)</vt:lpstr>
      <vt:lpstr>IP addresses: how to get one?</vt:lpstr>
      <vt:lpstr>Hierarchical addressing: route aggregation</vt:lpstr>
      <vt:lpstr>Hierarchical addressing: more specific routes</vt:lpstr>
      <vt:lpstr>IP addressing: the last word...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NAT traversal problem</vt:lpstr>
      <vt:lpstr>NAT traversal problem</vt:lpstr>
      <vt:lpstr>NAT traversal problem</vt:lpstr>
      <vt:lpstr>PowerPoint Presentation</vt:lpstr>
      <vt:lpstr>ICMP: internet control message protocol</vt:lpstr>
      <vt:lpstr>Traceroute and ICMP</vt:lpstr>
      <vt:lpstr>IPv6: motivation</vt:lpstr>
      <vt:lpstr>IPv6 datagram format</vt:lpstr>
      <vt:lpstr>Other changes from IPv4</vt:lpstr>
      <vt:lpstr>Transition from IPv4 to IPv6</vt:lpstr>
      <vt:lpstr>Tunneling</vt:lpstr>
      <vt:lpstr>Tunneling</vt:lpstr>
      <vt:lpstr>PowerPoint Presentation</vt:lpstr>
      <vt:lpstr>Interplay between routing, forwarding</vt:lpstr>
      <vt:lpstr>Graph abstraction</vt:lpstr>
      <vt:lpstr>Graph abstraction: costs</vt:lpstr>
      <vt:lpstr>Routing algorithm classification</vt:lpstr>
      <vt:lpstr>PowerPoint Presentation</vt:lpstr>
      <vt:lpstr>A Link-State Routing Algorithm</vt:lpstr>
      <vt:lpstr>Dijsktra’s Algorithm</vt:lpstr>
      <vt:lpstr>PowerPoint Presentation</vt:lpstr>
      <vt:lpstr>Quiz</vt:lpstr>
      <vt:lpstr>Dijkstra’s algorithm: another example</vt:lpstr>
      <vt:lpstr>Dijkstra’s algorithm: example (2) </vt:lpstr>
      <vt:lpstr>Dijkstra’s algorithm, discussion</vt:lpstr>
      <vt:lpstr>PowerPoint Presentation</vt:lpstr>
      <vt:lpstr>Distance vector algorithm </vt:lpstr>
      <vt:lpstr>Bellman-Ford example </vt:lpstr>
      <vt:lpstr>Distance vector algorithm </vt:lpstr>
      <vt:lpstr>Distance vector algorithm </vt:lpstr>
      <vt:lpstr>Distance vector algorithm </vt:lpstr>
      <vt:lpstr>PowerPoint Presentation</vt:lpstr>
      <vt:lpstr>PowerPoint Presentation</vt:lpstr>
      <vt:lpstr>PowerPoint Presentation</vt:lpstr>
      <vt:lpstr>Distance vector: link cost changes</vt:lpstr>
      <vt:lpstr>Distance vector: link cost changes</vt:lpstr>
      <vt:lpstr>Comparison of LS and DV algorithms</vt:lpstr>
      <vt:lpstr>PowerPoint Presentation</vt:lpstr>
      <vt:lpstr>Hierarchical routing</vt:lpstr>
      <vt:lpstr>Hierarchical routing</vt:lpstr>
      <vt:lpstr>Interconnected ASes</vt:lpstr>
      <vt:lpstr>Inter-AS tasks</vt:lpstr>
      <vt:lpstr>Example: setting forwarding table in router 1d</vt:lpstr>
      <vt:lpstr>Example: choosing among multiple ASes</vt:lpstr>
      <vt:lpstr>Example: choosing among multiple ASes</vt:lpstr>
      <vt:lpstr>PowerPoint Presentation</vt:lpstr>
      <vt:lpstr>Intra-AS Routing</vt:lpstr>
      <vt:lpstr>RIP ( Routing Information Protocol)</vt:lpstr>
      <vt:lpstr>RIP: example </vt:lpstr>
      <vt:lpstr>RIP: example </vt:lpstr>
      <vt:lpstr>RIP: link failure, recovery </vt:lpstr>
      <vt:lpstr>RIP table processing</vt:lpstr>
      <vt:lpstr>OSPF (Open Shortest Path First)</vt:lpstr>
      <vt:lpstr>OSPF “advanced” features (not in RIP)</vt:lpstr>
      <vt:lpstr>Hierarchical OSPF</vt:lpstr>
      <vt:lpstr>Hierarchical OSPF</vt:lpstr>
      <vt:lpstr>Internet inter-AS routing: BGP</vt:lpstr>
      <vt:lpstr>BGP basics</vt:lpstr>
      <vt:lpstr>BGP basics: distributing path information</vt:lpstr>
      <vt:lpstr>Path attributes and BGP routes</vt:lpstr>
      <vt:lpstr>BGP route selection</vt:lpstr>
      <vt:lpstr>BGP messages</vt:lpstr>
      <vt:lpstr>BGP routing policy</vt:lpstr>
      <vt:lpstr>BGP routing policy (2)</vt:lpstr>
      <vt:lpstr>Why different Intra-, Inter-AS routing ? </vt:lpstr>
      <vt:lpstr>PowerPoint Presentation</vt:lpstr>
      <vt:lpstr>Broadcast routing</vt:lpstr>
      <vt:lpstr>In-network duplication</vt:lpstr>
      <vt:lpstr>Spanning tree</vt:lpstr>
      <vt:lpstr>Spanning tree: creation</vt:lpstr>
      <vt:lpstr>Multicast routing: problem statement</vt:lpstr>
      <vt:lpstr>Approaches for building mcast trees</vt:lpstr>
      <vt:lpstr>Shortest path tree</vt:lpstr>
      <vt:lpstr>Reverse path forwarding</vt:lpstr>
      <vt:lpstr>Reverse path forwarding: example</vt:lpstr>
      <vt:lpstr>Reverse path forwarding: pruning</vt:lpstr>
      <vt:lpstr>Shared-tree: steiner tree</vt:lpstr>
      <vt:lpstr>Center-based trees</vt:lpstr>
      <vt:lpstr>Center-based trees: example</vt:lpstr>
      <vt:lpstr>Internet Multicasting Routing: DVMRP</vt:lpstr>
      <vt:lpstr>DVMRP: continued…</vt:lpstr>
      <vt:lpstr>Tunneling</vt:lpstr>
      <vt:lpstr>PIM: Protocol Independent Multicast</vt:lpstr>
      <vt:lpstr>Consequences of sparse-dense dichotomy: </vt:lpstr>
      <vt:lpstr>PIM- dense mode</vt:lpstr>
      <vt:lpstr>PIM - sparse mode</vt:lpstr>
      <vt:lpstr>PIM - sparse mode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subject/>
  <dc:creator>Jim Kurose and Keith Ross</dc:creator>
  <cp:keywords/>
  <dc:description/>
  <cp:lastModifiedBy>Gregory Aaron Wilkin</cp:lastModifiedBy>
  <cp:revision>342</cp:revision>
  <dcterms:created xsi:type="dcterms:W3CDTF">1999-10-08T19:08:27Z</dcterms:created>
  <dcterms:modified xsi:type="dcterms:W3CDTF">2015-04-24T19:02:23Z</dcterms:modified>
  <cp:category/>
</cp:coreProperties>
</file>