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7A817-D182-AD45-9915-563392C99DA9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6701-4028-3F4F-AD00-490489BC6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6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7348" indent="-27974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18997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66596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4195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1793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09392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56991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04590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fld id="{530E479D-1DB0-4C45-A2B2-ACBC47BE4595}" type="slidenum">
              <a:rPr lang="en-US" sz="1200">
                <a:latin typeface="Times New Roman" charset="0"/>
              </a:rPr>
              <a:pPr>
                <a:defRPr/>
              </a:pPr>
              <a:t>5</a:t>
            </a:fld>
            <a:endParaRPr lang="en-US" sz="1200">
              <a:latin typeface="Times New Roman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27348" indent="-27974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18997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566596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14195" indent="-223799" defTabSz="91384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461793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09392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356991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04590" indent="-223799" algn="ctr" defTabSz="91384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fld id="{FDAD84D7-52D1-8F4A-979E-4F5C9FCB8CFB}" type="slidenum">
              <a:rPr lang="en-US" sz="1200">
                <a:latin typeface="Times New Roman" charset="0"/>
              </a:rPr>
              <a:pPr>
                <a:defRPr/>
              </a:pPr>
              <a:t>6</a:t>
            </a:fld>
            <a:endParaRPr lang="en-US" sz="1200">
              <a:latin typeface="Times New Roman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95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7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93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3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3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86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46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9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61075-0328-6541-B30B-37A5D7F88A3A}" type="datetimeFigureOut">
              <a:rPr lang="en-US" smtClean="0"/>
              <a:t>3/23/15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A51DE-05FC-144F-A630-06329BCCF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553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03FCD0B6-3288-F345-819C-1C01F9A782E4}" type="slidenum">
              <a:rPr lang="en-US" sz="1200" smtClean="0"/>
              <a:pPr>
                <a:defRPr/>
              </a:pPr>
              <a:t>1</a:t>
            </a:fld>
            <a:endParaRPr lang="en-US" sz="1200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6554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80902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466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475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BB192EAD-CF89-204C-BFCA-A831A16C998B}" type="slidenum">
              <a:rPr lang="en-US" sz="1200" smtClean="0"/>
              <a:pPr>
                <a:defRPr/>
              </a:pPr>
              <a:t>10</a:t>
            </a:fld>
            <a:endParaRPr lang="en-US" sz="1200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747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9216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894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577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E17BABB0-A33D-4A43-9886-795C1227668A}" type="slidenum">
              <a:rPr lang="en-US" sz="1200" smtClean="0"/>
              <a:pPr>
                <a:defRPr/>
              </a:pPr>
              <a:t>11</a:t>
            </a:fld>
            <a:endParaRPr lang="en-US" sz="1200" smtClean="0"/>
          </a:p>
        </p:txBody>
      </p:sp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latin typeface="Arial" charset="0"/>
                <a:cs typeface="+mn-cs"/>
              </a:rPr>
              <a:t>application</a:t>
            </a:r>
          </a:p>
          <a:p>
            <a:pPr>
              <a:defRPr/>
            </a:pPr>
            <a:r>
              <a:rPr lang="en-US">
                <a:latin typeface="Arial" charset="0"/>
                <a:cs typeface="+mn-cs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TCP socket</a:t>
              </a:r>
            </a:p>
            <a:p>
              <a:pPr>
                <a:defRPr/>
              </a:pPr>
              <a:r>
                <a:rPr lang="en-US" smtClean="0">
                  <a:cs typeface="+mn-cs"/>
                </a:rPr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TCP</a:t>
            </a:r>
          </a:p>
          <a:p>
            <a:pPr algn="l">
              <a:defRPr/>
            </a:pPr>
            <a:r>
              <a:rPr lang="en-US" sz="1400" smtClean="0">
                <a:cs typeface="+mn-cs"/>
              </a:rPr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IP</a:t>
            </a:r>
          </a:p>
          <a:p>
            <a:pPr algn="l">
              <a:defRPr/>
            </a:pPr>
            <a:r>
              <a:rPr lang="en-US" sz="1400" smtClean="0">
                <a:cs typeface="+mn-cs"/>
              </a:rPr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cs typeface="+mn-cs"/>
              </a:rPr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>
                <a:cs typeface="+mn-cs"/>
              </a:rPr>
              <a:t>application may </a:t>
            </a:r>
          </a:p>
          <a:p>
            <a:pPr algn="r">
              <a:defRPr/>
            </a:pPr>
            <a:r>
              <a:rPr lang="en-US" smtClean="0">
                <a:cs typeface="+mn-cs"/>
              </a:rPr>
              <a:t>remove data from </a:t>
            </a:r>
          </a:p>
          <a:p>
            <a:pPr algn="r">
              <a:defRPr/>
            </a:pPr>
            <a:r>
              <a:rPr lang="en-US" smtClean="0">
                <a:cs typeface="+mn-cs"/>
              </a:rPr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>
                <a:cs typeface="+mn-cs"/>
              </a:rPr>
              <a:t>… slower than TCP </a:t>
            </a:r>
          </a:p>
          <a:p>
            <a:pPr algn="r">
              <a:defRPr/>
            </a:pPr>
            <a:r>
              <a:rPr lang="en-US" smtClean="0">
                <a:cs typeface="+mn-cs"/>
              </a:rPr>
              <a:t>receiver is delivering</a:t>
            </a:r>
          </a:p>
          <a:p>
            <a:pPr algn="r">
              <a:defRPr/>
            </a:pPr>
            <a:r>
              <a:rPr lang="en-US" smtClean="0">
                <a:cs typeface="+mn-cs"/>
              </a:rPr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2000" smtClean="0">
                  <a:latin typeface="Gill Sans MT" charset="0"/>
                  <a:cs typeface="+mn-cs"/>
                </a:rPr>
                <a:t>receiver controls sender, so sender won</a:t>
              </a:r>
              <a:r>
                <a:rPr lang="ja-JP" altLang="en-US" sz="2000" smtClean="0">
                  <a:latin typeface="Gill Sans MT" charset="0"/>
                  <a:cs typeface="+mn-cs"/>
                </a:rPr>
                <a:t>’</a:t>
              </a:r>
              <a:r>
                <a:rPr lang="en-US" sz="2000" smtClean="0">
                  <a:latin typeface="Gill Sans MT" charset="0"/>
                  <a:cs typeface="+mn-cs"/>
                </a:rPr>
                <a:t>t overflow receiver</a:t>
              </a:r>
              <a:r>
                <a:rPr lang="ja-JP" altLang="en-US" sz="2000" smtClean="0">
                  <a:latin typeface="Gill Sans MT" charset="0"/>
                  <a:cs typeface="+mn-cs"/>
                </a:rPr>
                <a:t>’</a:t>
              </a:r>
              <a:r>
                <a:rPr lang="en-US" sz="2000" smtClean="0">
                  <a:latin typeface="Gill Sans MT" charset="0"/>
                  <a:cs typeface="+mn-cs"/>
                </a:rPr>
                <a:t>s buffer by transmitting too much, too fast</a:t>
              </a:r>
              <a:endParaRPr lang="en-US" sz="1000" smtClean="0">
                <a:latin typeface="Gill Sans MT" charset="0"/>
                <a:cs typeface="+mn-cs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800" i="1" smtClean="0">
                    <a:solidFill>
                      <a:srgbClr val="CC0000"/>
                    </a:solidFill>
                    <a:latin typeface="Gill Sans MT" charset="0"/>
                    <a:cs typeface="+mn-cs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16607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680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9B139A5F-A6B8-1C4C-B58E-9F65FDDD2D00}" type="slidenum">
              <a:rPr lang="en-US" sz="1200" smtClean="0"/>
              <a:pPr>
                <a:defRPr/>
              </a:pPr>
              <a:t>12</a:t>
            </a:fld>
            <a:endParaRPr lang="en-US" sz="1200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cs typeface="+mn-cs"/>
                </a:rPr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cs typeface="+mn-cs"/>
                </a:rPr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1" smtClean="0">
                <a:latin typeface="Courier New" charset="0"/>
                <a:cs typeface="+mn-cs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b="1" smtClean="0">
                <a:latin typeface="Courier New" charset="0"/>
                <a:cs typeface="+mn-cs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cs typeface="+mn-cs"/>
              </a:rPr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cs typeface="+mn-cs"/>
              </a:rPr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493713" y="1549400"/>
            <a:ext cx="4054475" cy="4906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receiver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advertises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free buffer space by including </a:t>
            </a:r>
            <a:r>
              <a:rPr lang="en-US" sz="2400" b="1">
                <a:latin typeface="Courier New" charset="0"/>
                <a:cs typeface="+mn-cs"/>
              </a:rPr>
              <a:t>rwnd</a:t>
            </a:r>
            <a:r>
              <a:rPr lang="en-US" sz="2400">
                <a:latin typeface="Gill Sans MT" charset="0"/>
                <a:cs typeface="+mn-cs"/>
              </a:rPr>
              <a:t> value in TCP header of receiver-to-sender segments</a:t>
            </a:r>
          </a:p>
          <a:p>
            <a:pPr lvl="1">
              <a:defRPr/>
            </a:pPr>
            <a:r>
              <a:rPr lang="en-US" sz="2000" b="1">
                <a:latin typeface="Courier New" charset="0"/>
              </a:rPr>
              <a:t>RcvBuffer </a:t>
            </a:r>
            <a:r>
              <a:rPr lang="en-US" sz="2000">
                <a:latin typeface="Gill Sans MT" charset="0"/>
              </a:rPr>
              <a:t>size set via socket options (typical default is 4096 bytes)</a:t>
            </a:r>
          </a:p>
          <a:p>
            <a:pPr lvl="1">
              <a:defRPr/>
            </a:pPr>
            <a:r>
              <a:rPr lang="en-US" sz="2000">
                <a:latin typeface="Gill Sans MT" charset="0"/>
              </a:rPr>
              <a:t>many operating systems autoadjust </a:t>
            </a:r>
            <a:r>
              <a:rPr lang="en-US" sz="2000" b="1">
                <a:latin typeface="Courier New" charset="0"/>
              </a:rPr>
              <a:t>RcvBuffer</a:t>
            </a:r>
            <a:endParaRPr lang="en-US" sz="2000">
              <a:latin typeface="Gill Sans MT" charset="0"/>
            </a:endParaRP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sender limits amount of unacked (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in-flight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) data to receiver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s </a:t>
            </a:r>
            <a:r>
              <a:rPr lang="en-US" sz="2400" b="1">
                <a:latin typeface="Courier New" charset="0"/>
                <a:cs typeface="+mn-cs"/>
              </a:rPr>
              <a:t>rwnd </a:t>
            </a:r>
            <a:r>
              <a:rPr lang="en-US" sz="2400">
                <a:latin typeface="Gill Sans MT" charset="0"/>
                <a:cs typeface="+mn-cs"/>
              </a:rPr>
              <a:t>value 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smtClean="0">
                <a:cs typeface="+mn-cs"/>
              </a:rPr>
              <a:t>receiver-side buffering</a:t>
            </a:r>
          </a:p>
        </p:txBody>
      </p:sp>
    </p:spTree>
    <p:extLst>
      <p:ext uri="{BB962C8B-B14F-4D97-AF65-F5344CB8AC3E}">
        <p14:creationId xmlns:p14="http://schemas.microsoft.com/office/powerpoint/2010/main" val="356112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782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613B251-E6A1-2B4F-974E-A61B1FA43DE5}" type="slidenum">
              <a:rPr lang="en-US" sz="1200" smtClean="0"/>
              <a:pPr>
                <a:defRPr/>
              </a:pPr>
              <a:t>13</a:t>
            </a:fld>
            <a:endParaRPr lang="en-US" sz="1200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778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95238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40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0D57B842-0711-6C44-B143-1728DB4DBB5B}" type="slidenum">
              <a:rPr lang="en-US" sz="1200" smtClean="0"/>
              <a:pPr>
                <a:defRPr/>
              </a:pPr>
              <a:t>14</a:t>
            </a:fld>
            <a:endParaRPr lang="en-US" sz="1200" smtClean="0"/>
          </a:p>
        </p:txBody>
      </p:sp>
      <p:pic>
        <p:nvPicPr>
          <p:cNvPr id="96259" name="Picture 8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833438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Rectangle 62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54" name="Rectangle 4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193675"/>
            <a:ext cx="7772400" cy="9112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Connection Management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7885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0400" y="1073150"/>
            <a:ext cx="8335963" cy="218757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800">
                <a:latin typeface="Gill Sans MT" charset="0"/>
                <a:cs typeface="+mn-cs"/>
              </a:rPr>
              <a:t>before exchanging data, sender/receiver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>
                <a:latin typeface="Gill Sans MT" charset="0"/>
                <a:cs typeface="+mn-cs"/>
              </a:rPr>
              <a:t>handshake</a:t>
            </a:r>
            <a:r>
              <a:rPr lang="ja-JP" altLang="en-US" sz="2800">
                <a:latin typeface="Gill Sans MT" charset="0"/>
                <a:cs typeface="+mn-cs"/>
              </a:rPr>
              <a:t>”</a:t>
            </a:r>
            <a:r>
              <a:rPr lang="en-US" sz="2800">
                <a:latin typeface="Gill Sans MT" charset="0"/>
                <a:cs typeface="+mn-cs"/>
              </a:rPr>
              <a:t>: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agree to establish connection (each knowing the other willing to establish connection)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agree on connection parameters</a:t>
            </a:r>
          </a:p>
        </p:txBody>
      </p:sp>
      <p:sp>
        <p:nvSpPr>
          <p:cNvPr id="78857" name="Line 55"/>
          <p:cNvSpPr>
            <a:spLocks noChangeShapeType="1"/>
          </p:cNvSpPr>
          <p:nvPr/>
        </p:nvSpPr>
        <p:spPr bwMode="auto">
          <a:xfrm>
            <a:off x="1209675" y="343217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58" name="Text Box 6"/>
          <p:cNvSpPr txBox="1">
            <a:spLocks noChangeArrowheads="1"/>
          </p:cNvSpPr>
          <p:nvPr/>
        </p:nvSpPr>
        <p:spPr bwMode="auto">
          <a:xfrm>
            <a:off x="1223963" y="354488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connection state: ESTAB</a:t>
            </a:r>
          </a:p>
          <a:p>
            <a:pPr algn="l">
              <a:defRPr/>
            </a:pPr>
            <a:r>
              <a:rPr lang="en-US" sz="1400" smtClean="0">
                <a:cs typeface="+mn-cs"/>
              </a:rPr>
              <a:t>connection variables: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seq # client-to-server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      server-to-client</a:t>
            </a:r>
          </a:p>
          <a:p>
            <a:pPr lvl="1" algn="l">
              <a:defRPr/>
            </a:pPr>
            <a:r>
              <a:rPr lang="en-US" sz="1400" b="1" smtClean="0">
                <a:latin typeface="Courier New" charset="0"/>
                <a:cs typeface="+mn-cs"/>
              </a:rPr>
              <a:t>rcvBuffer</a:t>
            </a:r>
            <a:r>
              <a:rPr lang="en-US" sz="1400" smtClean="0">
                <a:cs typeface="+mn-cs"/>
              </a:rPr>
              <a:t> size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at server,client 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        </a:t>
            </a:r>
          </a:p>
        </p:txBody>
      </p:sp>
      <p:grpSp>
        <p:nvGrpSpPr>
          <p:cNvPr id="96266" name="Group 46"/>
          <p:cNvGrpSpPr>
            <a:grpSpLocks/>
          </p:cNvGrpSpPr>
          <p:nvPr/>
        </p:nvGrpSpPr>
        <p:grpSpPr bwMode="auto">
          <a:xfrm>
            <a:off x="2157413" y="3346450"/>
            <a:ext cx="438150" cy="206375"/>
            <a:chOff x="344" y="1846"/>
            <a:chExt cx="336" cy="130"/>
          </a:xfrm>
        </p:grpSpPr>
        <p:sp>
          <p:nvSpPr>
            <p:cNvPr id="78921" name="Rectangle 47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22" name="Rectangle 48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23" name="Rectangle 49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24" name="Rectangle 50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8860" name="Text Box 54"/>
          <p:cNvSpPr txBox="1">
            <a:spLocks noChangeArrowheads="1"/>
          </p:cNvSpPr>
          <p:nvPr/>
        </p:nvSpPr>
        <p:spPr bwMode="auto">
          <a:xfrm>
            <a:off x="1154113" y="304800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application</a:t>
            </a:r>
          </a:p>
        </p:txBody>
      </p:sp>
      <p:sp>
        <p:nvSpPr>
          <p:cNvPr id="78861" name="Line 56"/>
          <p:cNvSpPr>
            <a:spLocks noChangeShapeType="1"/>
          </p:cNvSpPr>
          <p:nvPr/>
        </p:nvSpPr>
        <p:spPr bwMode="auto">
          <a:xfrm>
            <a:off x="1216025" y="492760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62" name="Text Box 57"/>
          <p:cNvSpPr txBox="1">
            <a:spLocks noChangeArrowheads="1"/>
          </p:cNvSpPr>
          <p:nvPr/>
        </p:nvSpPr>
        <p:spPr bwMode="auto">
          <a:xfrm>
            <a:off x="1168400" y="499586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network</a:t>
            </a:r>
          </a:p>
        </p:txBody>
      </p:sp>
      <p:sp>
        <p:nvSpPr>
          <p:cNvPr id="78863" name="Rectangle 5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64" name="Line 59"/>
          <p:cNvSpPr>
            <a:spLocks noChangeShapeType="1"/>
          </p:cNvSpPr>
          <p:nvPr/>
        </p:nvSpPr>
        <p:spPr bwMode="auto">
          <a:xfrm>
            <a:off x="1209675" y="533876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65" name="Line 60"/>
          <p:cNvSpPr>
            <a:spLocks noChangeShapeType="1"/>
          </p:cNvSpPr>
          <p:nvPr/>
        </p:nvSpPr>
        <p:spPr bwMode="auto">
          <a:xfrm>
            <a:off x="3473450" y="531018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273" name="Freeform 8"/>
          <p:cNvSpPr>
            <a:spLocks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67" name="Rectangle 63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68" name="Rectangle 64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69" name="Line 65"/>
          <p:cNvSpPr>
            <a:spLocks noChangeShapeType="1"/>
          </p:cNvSpPr>
          <p:nvPr/>
        </p:nvSpPr>
        <p:spPr bwMode="auto">
          <a:xfrm>
            <a:off x="5511800" y="343852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70" name="Text Box 66"/>
          <p:cNvSpPr txBox="1">
            <a:spLocks noChangeArrowheads="1"/>
          </p:cNvSpPr>
          <p:nvPr/>
        </p:nvSpPr>
        <p:spPr bwMode="auto">
          <a:xfrm>
            <a:off x="5526088" y="355123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connection state: ESTAB</a:t>
            </a:r>
          </a:p>
          <a:p>
            <a:pPr algn="l">
              <a:defRPr/>
            </a:pPr>
            <a:r>
              <a:rPr lang="en-US" sz="1400" smtClean="0">
                <a:cs typeface="+mn-cs"/>
              </a:rPr>
              <a:t>connection Variables: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seq # client-to-server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       server-to-client</a:t>
            </a:r>
          </a:p>
          <a:p>
            <a:pPr lvl="1" algn="l">
              <a:defRPr/>
            </a:pPr>
            <a:r>
              <a:rPr lang="en-US" sz="1400" b="1" smtClean="0">
                <a:latin typeface="Courier New" charset="0"/>
                <a:cs typeface="+mn-cs"/>
              </a:rPr>
              <a:t>rcvBuffer</a:t>
            </a:r>
            <a:r>
              <a:rPr lang="en-US" sz="1400" smtClean="0">
                <a:cs typeface="+mn-cs"/>
              </a:rPr>
              <a:t> size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at server,client </a:t>
            </a:r>
          </a:p>
          <a:p>
            <a:pPr lvl="1" algn="l">
              <a:defRPr/>
            </a:pPr>
            <a:r>
              <a:rPr lang="en-US" sz="1400" smtClean="0">
                <a:cs typeface="+mn-cs"/>
              </a:rPr>
              <a:t>           </a:t>
            </a:r>
          </a:p>
        </p:txBody>
      </p:sp>
      <p:grpSp>
        <p:nvGrpSpPr>
          <p:cNvPr id="96278" name="Group 67"/>
          <p:cNvGrpSpPr>
            <a:grpSpLocks/>
          </p:cNvGrpSpPr>
          <p:nvPr/>
        </p:nvGrpSpPr>
        <p:grpSpPr bwMode="auto">
          <a:xfrm>
            <a:off x="6459538" y="3352800"/>
            <a:ext cx="438150" cy="206375"/>
            <a:chOff x="344" y="1846"/>
            <a:chExt cx="336" cy="130"/>
          </a:xfrm>
        </p:grpSpPr>
        <p:sp>
          <p:nvSpPr>
            <p:cNvPr id="78917" name="Rectangle 68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18" name="Rectangle 69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19" name="Rectangle 70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20" name="Rectangle 71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78872" name="Text Box 72"/>
          <p:cNvSpPr txBox="1">
            <a:spLocks noChangeArrowheads="1"/>
          </p:cNvSpPr>
          <p:nvPr/>
        </p:nvSpPr>
        <p:spPr bwMode="auto">
          <a:xfrm>
            <a:off x="5456238" y="305435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application</a:t>
            </a:r>
          </a:p>
        </p:txBody>
      </p:sp>
      <p:sp>
        <p:nvSpPr>
          <p:cNvPr id="78873" name="Line 73"/>
          <p:cNvSpPr>
            <a:spLocks noChangeShapeType="1"/>
          </p:cNvSpPr>
          <p:nvPr/>
        </p:nvSpPr>
        <p:spPr bwMode="auto">
          <a:xfrm>
            <a:off x="5518150" y="493395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74" name="Text Box 74"/>
          <p:cNvSpPr txBox="1">
            <a:spLocks noChangeArrowheads="1"/>
          </p:cNvSpPr>
          <p:nvPr/>
        </p:nvSpPr>
        <p:spPr bwMode="auto">
          <a:xfrm>
            <a:off x="5470525" y="500221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network</a:t>
            </a:r>
          </a:p>
        </p:txBody>
      </p:sp>
      <p:sp>
        <p:nvSpPr>
          <p:cNvPr id="78875" name="Rectangle 75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76" name="Line 76"/>
          <p:cNvSpPr>
            <a:spLocks noChangeShapeType="1"/>
          </p:cNvSpPr>
          <p:nvPr/>
        </p:nvSpPr>
        <p:spPr bwMode="auto">
          <a:xfrm>
            <a:off x="5511800" y="534511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8877" name="Line 77"/>
          <p:cNvSpPr>
            <a:spLocks noChangeShapeType="1"/>
          </p:cNvSpPr>
          <p:nvPr/>
        </p:nvSpPr>
        <p:spPr bwMode="auto">
          <a:xfrm>
            <a:off x="7775575" y="531653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285" name="Freeform 78"/>
          <p:cNvSpPr>
            <a:spLocks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879" name="Text Box 83"/>
          <p:cNvSpPr txBox="1">
            <a:spLocks noChangeArrowheads="1"/>
          </p:cNvSpPr>
          <p:nvPr/>
        </p:nvSpPr>
        <p:spPr bwMode="auto">
          <a:xfrm>
            <a:off x="1087438" y="5815013"/>
            <a:ext cx="2894012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Socket clientSocket =   </a:t>
            </a:r>
          </a:p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  newSocket("hostname","port number");</a:t>
            </a:r>
          </a:p>
        </p:txBody>
      </p:sp>
      <p:sp>
        <p:nvSpPr>
          <p:cNvPr id="78880" name="Text Box 85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Socket connectionSocket = welcomeSocket.accept();</a:t>
            </a:r>
          </a:p>
        </p:txBody>
      </p:sp>
      <p:grpSp>
        <p:nvGrpSpPr>
          <p:cNvPr id="96288" name="Group 89"/>
          <p:cNvGrpSpPr>
            <a:grpSpLocks/>
          </p:cNvGrpSpPr>
          <p:nvPr/>
        </p:nvGrpSpPr>
        <p:grpSpPr bwMode="auto">
          <a:xfrm>
            <a:off x="260350" y="5026025"/>
            <a:ext cx="698500" cy="612775"/>
            <a:chOff x="-44" y="1473"/>
            <a:chExt cx="981" cy="1105"/>
          </a:xfrm>
        </p:grpSpPr>
        <p:pic>
          <p:nvPicPr>
            <p:cNvPr id="96322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323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6289" name="Group 92"/>
          <p:cNvGrpSpPr>
            <a:grpSpLocks/>
          </p:cNvGrpSpPr>
          <p:nvPr/>
        </p:nvGrpSpPr>
        <p:grpSpPr bwMode="auto">
          <a:xfrm>
            <a:off x="8075613" y="4924425"/>
            <a:ext cx="415925" cy="627063"/>
            <a:chOff x="4140" y="429"/>
            <a:chExt cx="1425" cy="2396"/>
          </a:xfrm>
        </p:grpSpPr>
        <p:sp>
          <p:nvSpPr>
            <p:cNvPr id="96290" name="Freeform 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4" name="Rectangle 94"/>
            <p:cNvSpPr>
              <a:spLocks noChangeArrowheads="1"/>
            </p:cNvSpPr>
            <p:nvPr/>
          </p:nvSpPr>
          <p:spPr bwMode="auto">
            <a:xfrm>
              <a:off x="4205" y="429"/>
              <a:ext cx="1050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292" name="Freeform 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93" name="Freeform 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87" name="Rectangle 97"/>
            <p:cNvSpPr>
              <a:spLocks noChangeArrowheads="1"/>
            </p:cNvSpPr>
            <p:nvPr/>
          </p:nvSpPr>
          <p:spPr bwMode="auto">
            <a:xfrm>
              <a:off x="4211" y="696"/>
              <a:ext cx="598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6295" name="Group 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8913" name="AutoShape 99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8914" name="AutoShape 10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8889" name="Rectangle 101"/>
            <p:cNvSpPr>
              <a:spLocks noChangeArrowheads="1"/>
            </p:cNvSpPr>
            <p:nvPr/>
          </p:nvSpPr>
          <p:spPr bwMode="auto">
            <a:xfrm>
              <a:off x="4222" y="101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6297" name="Group 1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8911" name="AutoShape 103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8912" name="AutoShape 10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7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8891" name="Rectangle 105"/>
            <p:cNvSpPr>
              <a:spLocks noChangeArrowheads="1"/>
            </p:cNvSpPr>
            <p:nvPr/>
          </p:nvSpPr>
          <p:spPr bwMode="auto">
            <a:xfrm>
              <a:off x="4216" y="135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892" name="Rectangle 106"/>
            <p:cNvSpPr>
              <a:spLocks noChangeArrowheads="1"/>
            </p:cNvSpPr>
            <p:nvPr/>
          </p:nvSpPr>
          <p:spPr bwMode="auto">
            <a:xfrm>
              <a:off x="4227" y="1654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6300" name="Group 1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8909" name="AutoShape 108"/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25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8910" name="AutoShape 109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1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6301" name="Freeform 1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6302" name="Group 1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907" name="AutoShape 11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8908" name="AutoShape 113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8896" name="Rectangle 114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304" name="Freeform 1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05" name="Freeform 1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99" name="Oval 117"/>
            <p:cNvSpPr>
              <a:spLocks noChangeArrowheads="1"/>
            </p:cNvSpPr>
            <p:nvPr/>
          </p:nvSpPr>
          <p:spPr bwMode="auto">
            <a:xfrm>
              <a:off x="5516" y="2613"/>
              <a:ext cx="49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6307" name="Freeform 1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901" name="AutoShape 119"/>
            <p:cNvSpPr>
              <a:spLocks noChangeArrowheads="1"/>
            </p:cNvSpPr>
            <p:nvPr/>
          </p:nvSpPr>
          <p:spPr bwMode="auto">
            <a:xfrm>
              <a:off x="4140" y="2679"/>
              <a:ext cx="1197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02" name="AutoShape 120"/>
            <p:cNvSpPr>
              <a:spLocks noChangeArrowheads="1"/>
            </p:cNvSpPr>
            <p:nvPr/>
          </p:nvSpPr>
          <p:spPr bwMode="auto">
            <a:xfrm>
              <a:off x="4205" y="2710"/>
              <a:ext cx="1071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03" name="Oval 121"/>
            <p:cNvSpPr>
              <a:spLocks noChangeArrowheads="1"/>
            </p:cNvSpPr>
            <p:nvPr/>
          </p:nvSpPr>
          <p:spPr bwMode="auto">
            <a:xfrm>
              <a:off x="4309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04" name="Oval 122"/>
            <p:cNvSpPr>
              <a:spLocks noChangeArrowheads="1"/>
            </p:cNvSpPr>
            <p:nvPr/>
          </p:nvSpPr>
          <p:spPr bwMode="auto">
            <a:xfrm>
              <a:off x="4488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8905" name="Oval 123"/>
            <p:cNvSpPr>
              <a:spLocks noChangeArrowheads="1"/>
            </p:cNvSpPr>
            <p:nvPr/>
          </p:nvSpPr>
          <p:spPr bwMode="auto">
            <a:xfrm>
              <a:off x="4662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8906" name="Rectangle 124"/>
            <p:cNvSpPr>
              <a:spLocks noChangeArrowheads="1"/>
            </p:cNvSpPr>
            <p:nvPr/>
          </p:nvSpPr>
          <p:spPr bwMode="auto">
            <a:xfrm>
              <a:off x="5065" y="1836"/>
              <a:ext cx="82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013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98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8A421F6-62A0-8847-BD42-7591F5B50964}" type="slidenum">
              <a:rPr lang="en-US" sz="1200" smtClean="0"/>
              <a:pPr>
                <a:defRPr/>
              </a:pPr>
              <a:t>15</a:t>
            </a:fld>
            <a:endParaRPr lang="en-US" sz="1200" smtClean="0"/>
          </a:p>
        </p:txBody>
      </p:sp>
      <p:sp>
        <p:nvSpPr>
          <p:cNvPr id="79876" name="Rectangle 63"/>
          <p:cNvSpPr>
            <a:spLocks noGrp="1" noChangeArrowheads="1"/>
          </p:cNvSpPr>
          <p:nvPr>
            <p:ph type="body" sz="half" idx="1"/>
          </p:nvPr>
        </p:nvSpPr>
        <p:spPr>
          <a:xfrm>
            <a:off x="4508500" y="1674813"/>
            <a:ext cx="4014788" cy="250348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i="1" u="sng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>
                <a:latin typeface="Gill Sans MT" charset="0"/>
                <a:cs typeface="+mn-cs"/>
              </a:rPr>
              <a:t> will 2-way handshake always work in network?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variable delays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retransmitted messages (e.g. req_conn(x)) due to message loss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message reordering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can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t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see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other side</a:t>
            </a:r>
          </a:p>
        </p:txBody>
      </p:sp>
      <p:pic>
        <p:nvPicPr>
          <p:cNvPr id="97284" name="Picture 62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957388"/>
            <a:ext cx="508000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5" name="Picture 63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350" y="1992313"/>
            <a:ext cx="6223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9" name="Text Box 49"/>
          <p:cNvSpPr txBox="1">
            <a:spLocks noChangeArrowheads="1"/>
          </p:cNvSpPr>
          <p:nvPr/>
        </p:nvSpPr>
        <p:spPr bwMode="auto">
          <a:xfrm>
            <a:off x="541338" y="1335088"/>
            <a:ext cx="2652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cs typeface="+mn-cs"/>
              </a:rPr>
              <a:t>2-way handshake:</a:t>
            </a:r>
          </a:p>
        </p:txBody>
      </p:sp>
      <p:sp>
        <p:nvSpPr>
          <p:cNvPr id="79880" name="Line 50"/>
          <p:cNvSpPr>
            <a:spLocks noChangeShapeType="1"/>
          </p:cNvSpPr>
          <p:nvPr/>
        </p:nvSpPr>
        <p:spPr bwMode="auto">
          <a:xfrm>
            <a:off x="1590675" y="2689225"/>
            <a:ext cx="1479550" cy="3159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1" name="Line 51"/>
          <p:cNvSpPr>
            <a:spLocks noChangeShapeType="1"/>
          </p:cNvSpPr>
          <p:nvPr/>
        </p:nvSpPr>
        <p:spPr bwMode="auto">
          <a:xfrm>
            <a:off x="1546225" y="2606675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2" name="Line 53"/>
          <p:cNvSpPr>
            <a:spLocks noChangeShapeType="1"/>
          </p:cNvSpPr>
          <p:nvPr/>
        </p:nvSpPr>
        <p:spPr bwMode="auto">
          <a:xfrm>
            <a:off x="3076575" y="2633663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3" name="Line 54"/>
          <p:cNvSpPr>
            <a:spLocks noChangeShapeType="1"/>
          </p:cNvSpPr>
          <p:nvPr/>
        </p:nvSpPr>
        <p:spPr bwMode="auto">
          <a:xfrm flipH="1">
            <a:off x="1543050" y="3086100"/>
            <a:ext cx="1479550" cy="3159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4" name="Rectangle 56"/>
          <p:cNvSpPr>
            <a:spLocks noChangeArrowheads="1"/>
          </p:cNvSpPr>
          <p:nvPr/>
        </p:nvSpPr>
        <p:spPr bwMode="auto">
          <a:xfrm>
            <a:off x="1828800" y="2674938"/>
            <a:ext cx="89058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5" name="Text Box 55"/>
          <p:cNvSpPr txBox="1">
            <a:spLocks noChangeArrowheads="1"/>
          </p:cNvSpPr>
          <p:nvPr/>
        </p:nvSpPr>
        <p:spPr bwMode="auto">
          <a:xfrm>
            <a:off x="1795463" y="2652713"/>
            <a:ext cx="979487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Let</a:t>
            </a:r>
            <a:r>
              <a:rPr lang="ja-JP" altLang="en-US" smtClean="0">
                <a:cs typeface="+mn-cs"/>
              </a:rPr>
              <a:t>’</a:t>
            </a:r>
            <a:r>
              <a:rPr lang="en-US" smtClean="0">
                <a:cs typeface="+mn-cs"/>
              </a:rPr>
              <a:t>s talk</a:t>
            </a:r>
          </a:p>
        </p:txBody>
      </p:sp>
      <p:sp>
        <p:nvSpPr>
          <p:cNvPr id="79886" name="Rectangle 57"/>
          <p:cNvSpPr>
            <a:spLocks noChangeArrowheads="1"/>
          </p:cNvSpPr>
          <p:nvPr/>
        </p:nvSpPr>
        <p:spPr bwMode="auto">
          <a:xfrm>
            <a:off x="2085975" y="3098800"/>
            <a:ext cx="43973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87" name="Text Box 58"/>
          <p:cNvSpPr txBox="1">
            <a:spLocks noChangeArrowheads="1"/>
          </p:cNvSpPr>
          <p:nvPr/>
        </p:nvSpPr>
        <p:spPr bwMode="auto">
          <a:xfrm>
            <a:off x="2070100" y="3076575"/>
            <a:ext cx="44767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OK</a:t>
            </a:r>
          </a:p>
        </p:txBody>
      </p:sp>
      <p:sp>
        <p:nvSpPr>
          <p:cNvPr id="79888" name="Text Box 60"/>
          <p:cNvSpPr txBox="1">
            <a:spLocks noChangeArrowheads="1"/>
          </p:cNvSpPr>
          <p:nvPr/>
        </p:nvSpPr>
        <p:spPr bwMode="auto">
          <a:xfrm>
            <a:off x="3081338" y="2909888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ESTAB</a:t>
            </a:r>
          </a:p>
        </p:txBody>
      </p:sp>
      <p:sp>
        <p:nvSpPr>
          <p:cNvPr id="79889" name="Text Box 61"/>
          <p:cNvSpPr txBox="1">
            <a:spLocks noChangeArrowheads="1"/>
          </p:cNvSpPr>
          <p:nvPr/>
        </p:nvSpPr>
        <p:spPr bwMode="auto">
          <a:xfrm>
            <a:off x="688975" y="324326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ESTAB</a:t>
            </a:r>
          </a:p>
        </p:txBody>
      </p:sp>
      <p:sp>
        <p:nvSpPr>
          <p:cNvPr id="79890" name="Oval 66"/>
          <p:cNvSpPr>
            <a:spLocks noChangeArrowheads="1"/>
          </p:cNvSpPr>
          <p:nvPr/>
        </p:nvSpPr>
        <p:spPr bwMode="auto">
          <a:xfrm>
            <a:off x="1500188" y="3360738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79891" name="Oval 67"/>
          <p:cNvSpPr>
            <a:spLocks noChangeArrowheads="1"/>
          </p:cNvSpPr>
          <p:nvPr/>
        </p:nvSpPr>
        <p:spPr bwMode="auto">
          <a:xfrm>
            <a:off x="3028950" y="3017838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79892" name="Text Box 72"/>
          <p:cNvSpPr txBox="1">
            <a:spLocks noChangeArrowheads="1"/>
          </p:cNvSpPr>
          <p:nvPr/>
        </p:nvSpPr>
        <p:spPr bwMode="auto">
          <a:xfrm>
            <a:off x="512763" y="4645025"/>
            <a:ext cx="9731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mtClean="0">
                <a:cs typeface="+mn-cs"/>
              </a:rPr>
              <a:t>choose x</a:t>
            </a:r>
          </a:p>
          <a:p>
            <a:pPr algn="r">
              <a:defRPr/>
            </a:pPr>
            <a:endParaRPr lang="en-US" smtClean="0">
              <a:cs typeface="+mn-cs"/>
            </a:endParaRPr>
          </a:p>
        </p:txBody>
      </p:sp>
      <p:sp>
        <p:nvSpPr>
          <p:cNvPr id="79893" name="Line 73"/>
          <p:cNvSpPr>
            <a:spLocks noChangeShapeType="1"/>
          </p:cNvSpPr>
          <p:nvPr/>
        </p:nvSpPr>
        <p:spPr bwMode="auto">
          <a:xfrm>
            <a:off x="1619250" y="4818063"/>
            <a:ext cx="1479550" cy="3159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94" name="Line 74"/>
          <p:cNvSpPr>
            <a:spLocks noChangeShapeType="1"/>
          </p:cNvSpPr>
          <p:nvPr/>
        </p:nvSpPr>
        <p:spPr bwMode="auto">
          <a:xfrm>
            <a:off x="1574800" y="4735513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95" name="Line 75"/>
          <p:cNvSpPr>
            <a:spLocks noChangeShapeType="1"/>
          </p:cNvSpPr>
          <p:nvPr/>
        </p:nvSpPr>
        <p:spPr bwMode="auto">
          <a:xfrm>
            <a:off x="3105150" y="4762500"/>
            <a:ext cx="0" cy="1095375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96" name="Line 76"/>
          <p:cNvSpPr>
            <a:spLocks noChangeShapeType="1"/>
          </p:cNvSpPr>
          <p:nvPr/>
        </p:nvSpPr>
        <p:spPr bwMode="auto">
          <a:xfrm flipH="1">
            <a:off x="1571625" y="5214938"/>
            <a:ext cx="1479550" cy="3159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97" name="Rectangle 77"/>
          <p:cNvSpPr>
            <a:spLocks noChangeArrowheads="1"/>
          </p:cNvSpPr>
          <p:nvPr/>
        </p:nvSpPr>
        <p:spPr bwMode="auto">
          <a:xfrm>
            <a:off x="1936750" y="4803775"/>
            <a:ext cx="777875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898" name="Text Box 78"/>
          <p:cNvSpPr txBox="1">
            <a:spLocks noChangeArrowheads="1"/>
          </p:cNvSpPr>
          <p:nvPr/>
        </p:nvSpPr>
        <p:spPr bwMode="auto">
          <a:xfrm>
            <a:off x="1706563" y="4770438"/>
            <a:ext cx="1273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req_conn(x)</a:t>
            </a:r>
          </a:p>
        </p:txBody>
      </p:sp>
      <p:sp>
        <p:nvSpPr>
          <p:cNvPr id="79899" name="Rectangle 79"/>
          <p:cNvSpPr>
            <a:spLocks noChangeArrowheads="1"/>
          </p:cNvSpPr>
          <p:nvPr/>
        </p:nvSpPr>
        <p:spPr bwMode="auto">
          <a:xfrm>
            <a:off x="2114550" y="5227638"/>
            <a:ext cx="439738" cy="32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900" name="Text Box 81"/>
          <p:cNvSpPr txBox="1">
            <a:spLocks noChangeArrowheads="1"/>
          </p:cNvSpPr>
          <p:nvPr/>
        </p:nvSpPr>
        <p:spPr bwMode="auto">
          <a:xfrm>
            <a:off x="3109913" y="503872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ESTAB</a:t>
            </a:r>
          </a:p>
        </p:txBody>
      </p:sp>
      <p:sp>
        <p:nvSpPr>
          <p:cNvPr id="79901" name="Text Box 82"/>
          <p:cNvSpPr txBox="1">
            <a:spLocks noChangeArrowheads="1"/>
          </p:cNvSpPr>
          <p:nvPr/>
        </p:nvSpPr>
        <p:spPr bwMode="auto">
          <a:xfrm>
            <a:off x="717550" y="5372100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ESTAB</a:t>
            </a:r>
          </a:p>
        </p:txBody>
      </p:sp>
      <p:sp>
        <p:nvSpPr>
          <p:cNvPr id="79902" name="Oval 83"/>
          <p:cNvSpPr>
            <a:spLocks noChangeArrowheads="1"/>
          </p:cNvSpPr>
          <p:nvPr/>
        </p:nvSpPr>
        <p:spPr bwMode="auto">
          <a:xfrm>
            <a:off x="1528763" y="5489575"/>
            <a:ext cx="90487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79903" name="Oval 84"/>
          <p:cNvSpPr>
            <a:spLocks noChangeArrowheads="1"/>
          </p:cNvSpPr>
          <p:nvPr/>
        </p:nvSpPr>
        <p:spPr bwMode="auto">
          <a:xfrm>
            <a:off x="3057525" y="5146675"/>
            <a:ext cx="90488" cy="88900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79904" name="Rectangle 86"/>
          <p:cNvSpPr>
            <a:spLocks noChangeArrowheads="1"/>
          </p:cNvSpPr>
          <p:nvPr/>
        </p:nvSpPr>
        <p:spPr bwMode="auto">
          <a:xfrm>
            <a:off x="1816100" y="5233988"/>
            <a:ext cx="1071563" cy="260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9905" name="Text Box 85"/>
          <p:cNvSpPr txBox="1">
            <a:spLocks noChangeArrowheads="1"/>
          </p:cNvSpPr>
          <p:nvPr/>
        </p:nvSpPr>
        <p:spPr bwMode="auto">
          <a:xfrm>
            <a:off x="1700213" y="5195888"/>
            <a:ext cx="1274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acc_conn(x)</a:t>
            </a:r>
          </a:p>
        </p:txBody>
      </p:sp>
      <p:pic>
        <p:nvPicPr>
          <p:cNvPr id="97313" name="Picture 9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7334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907" name="Rectangle 91"/>
          <p:cNvSpPr>
            <a:spLocks noGrp="1" noChangeArrowheads="1"/>
          </p:cNvSpPr>
          <p:nvPr>
            <p:ph type="title"/>
          </p:nvPr>
        </p:nvSpPr>
        <p:spPr>
          <a:xfrm>
            <a:off x="533400" y="133350"/>
            <a:ext cx="7772400" cy="849313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Agreeing to establish a connection</a:t>
            </a:r>
          </a:p>
        </p:txBody>
      </p:sp>
      <p:grpSp>
        <p:nvGrpSpPr>
          <p:cNvPr id="97315" name="Group 92"/>
          <p:cNvGrpSpPr>
            <a:grpSpLocks/>
          </p:cNvGrpSpPr>
          <p:nvPr/>
        </p:nvGrpSpPr>
        <p:grpSpPr bwMode="auto">
          <a:xfrm>
            <a:off x="1209675" y="4202113"/>
            <a:ext cx="574675" cy="520700"/>
            <a:chOff x="-44" y="1473"/>
            <a:chExt cx="981" cy="1105"/>
          </a:xfrm>
        </p:grpSpPr>
        <p:pic>
          <p:nvPicPr>
            <p:cNvPr id="97349" name="Picture 93" descr="desktop_computer_stylized_mediu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7350" name="Freeform 9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7316" name="Group 95"/>
          <p:cNvGrpSpPr>
            <a:grpSpLocks/>
          </p:cNvGrpSpPr>
          <p:nvPr/>
        </p:nvGrpSpPr>
        <p:grpSpPr bwMode="auto">
          <a:xfrm>
            <a:off x="2971800" y="4183063"/>
            <a:ext cx="336550" cy="512762"/>
            <a:chOff x="4140" y="429"/>
            <a:chExt cx="1425" cy="2396"/>
          </a:xfrm>
        </p:grpSpPr>
        <p:sp>
          <p:nvSpPr>
            <p:cNvPr id="97317" name="Freeform 9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1" name="Rectangle 97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319" name="Freeform 9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20" name="Freeform 9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14" name="Rectangle 100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7322" name="Group 10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9940" name="AutoShape 102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9941" name="AutoShape 103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9916" name="Rectangle 104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7324" name="Group 10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9938" name="AutoShape 106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9939" name="AutoShape 107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9918" name="Rectangle 108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9919" name="Rectangle 109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7327" name="Group 11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9936" name="AutoShape 111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9937" name="AutoShape 112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7328" name="Freeform 11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7329" name="Group 11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9934" name="AutoShape 115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9935" name="AutoShape 116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9923" name="Rectangle 117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331" name="Freeform 11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32" name="Freeform 11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6" name="Oval 120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334" name="Freeform 12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928" name="AutoShape 122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9929" name="AutoShape 123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9930" name="Oval 124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9931" name="Oval 125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79932" name="Oval 126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9933" name="Rectangle 127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97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089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75302DD8-4FFD-3E43-A623-CA99075FCB35}" type="slidenum">
              <a:rPr lang="en-US" sz="1200" smtClean="0"/>
              <a:pPr>
                <a:defRPr/>
              </a:pPr>
              <a:t>16</a:t>
            </a:fld>
            <a:endParaRPr lang="en-US" sz="1200" smtClean="0"/>
          </a:p>
        </p:txBody>
      </p:sp>
      <p:pic>
        <p:nvPicPr>
          <p:cNvPr id="98307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" y="733425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90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33350"/>
            <a:ext cx="7772400" cy="849313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Agreeing to establish a connection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80902" name="Text Box 7"/>
          <p:cNvSpPr txBox="1">
            <a:spLocks noChangeArrowheads="1"/>
          </p:cNvSpPr>
          <p:nvPr/>
        </p:nvSpPr>
        <p:spPr bwMode="auto">
          <a:xfrm>
            <a:off x="595313" y="1076325"/>
            <a:ext cx="4929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cs typeface="+mn-cs"/>
              </a:rPr>
              <a:t>2-way handshake failure scenarios:</a:t>
            </a:r>
          </a:p>
        </p:txBody>
      </p:sp>
      <p:sp>
        <p:nvSpPr>
          <p:cNvPr id="80903" name="Line 25"/>
          <p:cNvSpPr>
            <a:spLocks noChangeShapeType="1"/>
          </p:cNvSpPr>
          <p:nvPr/>
        </p:nvSpPr>
        <p:spPr bwMode="auto">
          <a:xfrm flipH="1">
            <a:off x="1793875" y="23018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0904" name="Line 39"/>
          <p:cNvSpPr>
            <a:spLocks noChangeShapeType="1"/>
          </p:cNvSpPr>
          <p:nvPr/>
        </p:nvSpPr>
        <p:spPr bwMode="auto">
          <a:xfrm flipH="1">
            <a:off x="3322638" y="2374900"/>
            <a:ext cx="1587" cy="3960813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93311" name="Group 95"/>
          <p:cNvGrpSpPr>
            <a:grpSpLocks/>
          </p:cNvGrpSpPr>
          <p:nvPr/>
        </p:nvGrpSpPr>
        <p:grpSpPr bwMode="auto">
          <a:xfrm>
            <a:off x="490538" y="2927350"/>
            <a:ext cx="3646487" cy="3549650"/>
            <a:chOff x="309" y="1844"/>
            <a:chExt cx="2297" cy="2236"/>
          </a:xfrm>
        </p:grpSpPr>
        <p:sp>
          <p:nvSpPr>
            <p:cNvPr id="81035" name="Text Box 42"/>
            <p:cNvSpPr txBox="1">
              <a:spLocks noChangeArrowheads="1"/>
            </p:cNvSpPr>
            <p:nvPr/>
          </p:nvSpPr>
          <p:spPr bwMode="auto">
            <a:xfrm>
              <a:off x="309" y="1844"/>
              <a:ext cx="802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retransmit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req_conn(x)</a:t>
              </a:r>
            </a:p>
            <a:p>
              <a:pPr algn="r">
                <a:defRPr/>
              </a:pPr>
              <a:endParaRPr lang="en-US" smtClean="0">
                <a:cs typeface="+mn-cs"/>
              </a:endParaRPr>
            </a:p>
          </p:txBody>
        </p:sp>
        <p:sp>
          <p:nvSpPr>
            <p:cNvPr id="98443" name="Freeform 43"/>
            <p:cNvSpPr>
              <a:spLocks/>
            </p:cNvSpPr>
            <p:nvPr/>
          </p:nvSpPr>
          <p:spPr bwMode="auto">
            <a:xfrm>
              <a:off x="1137" y="2027"/>
              <a:ext cx="962" cy="1612"/>
            </a:xfrm>
            <a:custGeom>
              <a:avLst/>
              <a:gdLst>
                <a:gd name="T0" fmla="*/ 0 w 962"/>
                <a:gd name="T1" fmla="*/ 0 h 1612"/>
                <a:gd name="T2" fmla="*/ 306 w 962"/>
                <a:gd name="T3" fmla="*/ 234 h 1612"/>
                <a:gd name="T4" fmla="*/ 467 w 962"/>
                <a:gd name="T5" fmla="*/ 1342 h 1612"/>
                <a:gd name="T6" fmla="*/ 962 w 962"/>
                <a:gd name="T7" fmla="*/ 1612 h 1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2" h="1612">
                  <a:moveTo>
                    <a:pt x="0" y="0"/>
                  </a:moveTo>
                  <a:cubicBezTo>
                    <a:pt x="50" y="40"/>
                    <a:pt x="228" y="10"/>
                    <a:pt x="306" y="234"/>
                  </a:cubicBezTo>
                  <a:cubicBezTo>
                    <a:pt x="384" y="458"/>
                    <a:pt x="358" y="1112"/>
                    <a:pt x="467" y="1342"/>
                  </a:cubicBezTo>
                  <a:cubicBezTo>
                    <a:pt x="576" y="1572"/>
                    <a:pt x="779" y="1601"/>
                    <a:pt x="962" y="1612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37" name="Text Box 44"/>
            <p:cNvSpPr txBox="1">
              <a:spLocks noChangeArrowheads="1"/>
            </p:cNvSpPr>
            <p:nvPr/>
          </p:nvSpPr>
          <p:spPr bwMode="auto">
            <a:xfrm>
              <a:off x="2120" y="3517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1038" name="Oval 45"/>
            <p:cNvSpPr>
              <a:spLocks noChangeArrowheads="1"/>
            </p:cNvSpPr>
            <p:nvPr/>
          </p:nvSpPr>
          <p:spPr bwMode="auto">
            <a:xfrm>
              <a:off x="2072" y="3597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grpSp>
          <p:nvGrpSpPr>
            <p:cNvPr id="98446" name="Group 46"/>
            <p:cNvGrpSpPr>
              <a:grpSpLocks/>
            </p:cNvGrpSpPr>
            <p:nvPr/>
          </p:nvGrpSpPr>
          <p:grpSpPr bwMode="auto">
            <a:xfrm>
              <a:off x="1198" y="2407"/>
              <a:ext cx="802" cy="212"/>
              <a:chOff x="1065" y="2085"/>
              <a:chExt cx="802" cy="212"/>
            </a:xfrm>
          </p:grpSpPr>
          <p:sp>
            <p:nvSpPr>
              <p:cNvPr id="81041" name="Rectangle 47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42" name="Text Box 48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cs typeface="+mn-cs"/>
                  </a:rPr>
                  <a:t>req_conn(x)</a:t>
                </a:r>
              </a:p>
            </p:txBody>
          </p:sp>
        </p:grpSp>
        <p:sp>
          <p:nvSpPr>
            <p:cNvPr id="81040" name="Text Box 49"/>
            <p:cNvSpPr txBox="1">
              <a:spLocks noChangeArrowheads="1"/>
            </p:cNvSpPr>
            <p:nvPr/>
          </p:nvSpPr>
          <p:spPr bwMode="auto">
            <a:xfrm>
              <a:off x="980" y="3714"/>
              <a:ext cx="1336" cy="3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half open connection!</a:t>
              </a:r>
            </a:p>
            <a:p>
              <a:pPr>
                <a:defRPr/>
              </a:pPr>
              <a:r>
                <a:rPr lang="en-US" smtClean="0">
                  <a:cs typeface="+mn-cs"/>
                </a:rPr>
                <a:t>(no client!)</a:t>
              </a:r>
            </a:p>
          </p:txBody>
        </p:sp>
      </p:grpSp>
      <p:grpSp>
        <p:nvGrpSpPr>
          <p:cNvPr id="393309" name="Group 93"/>
          <p:cNvGrpSpPr>
            <a:grpSpLocks/>
          </p:cNvGrpSpPr>
          <p:nvPr/>
        </p:nvGrpSpPr>
        <p:grpSpPr bwMode="auto">
          <a:xfrm>
            <a:off x="622300" y="4456113"/>
            <a:ext cx="3830638" cy="715962"/>
            <a:chOff x="406" y="2807"/>
            <a:chExt cx="2413" cy="451"/>
          </a:xfrm>
        </p:grpSpPr>
        <p:sp>
          <p:nvSpPr>
            <p:cNvPr id="81031" name="Line 40"/>
            <p:cNvSpPr>
              <a:spLocks noChangeShapeType="1"/>
            </p:cNvSpPr>
            <p:nvPr/>
          </p:nvSpPr>
          <p:spPr bwMode="auto">
            <a:xfrm>
              <a:off x="1097" y="2964"/>
              <a:ext cx="1515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032" name="Text Box 83"/>
            <p:cNvSpPr txBox="1">
              <a:spLocks noChangeArrowheads="1"/>
            </p:cNvSpPr>
            <p:nvPr/>
          </p:nvSpPr>
          <p:spPr bwMode="auto">
            <a:xfrm>
              <a:off x="406" y="2937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client terminates</a:t>
              </a:r>
            </a:p>
          </p:txBody>
        </p:sp>
        <p:sp>
          <p:nvSpPr>
            <p:cNvPr id="81033" name="Text Box 84"/>
            <p:cNvSpPr txBox="1">
              <a:spLocks noChangeArrowheads="1"/>
            </p:cNvSpPr>
            <p:nvPr/>
          </p:nvSpPr>
          <p:spPr bwMode="auto">
            <a:xfrm>
              <a:off x="2081" y="2938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server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forgets x</a:t>
              </a:r>
            </a:p>
          </p:txBody>
        </p:sp>
        <p:sp>
          <p:nvSpPr>
            <p:cNvPr id="81034" name="Text Box 85"/>
            <p:cNvSpPr txBox="1">
              <a:spLocks noChangeArrowheads="1"/>
            </p:cNvSpPr>
            <p:nvPr/>
          </p:nvSpPr>
          <p:spPr bwMode="auto">
            <a:xfrm>
              <a:off x="1269" y="2807"/>
              <a:ext cx="706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connection 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x completes</a:t>
              </a:r>
            </a:p>
          </p:txBody>
        </p:sp>
      </p:grpSp>
      <p:grpSp>
        <p:nvGrpSpPr>
          <p:cNvPr id="393315" name="Group 99"/>
          <p:cNvGrpSpPr>
            <a:grpSpLocks/>
          </p:cNvGrpSpPr>
          <p:nvPr/>
        </p:nvGrpSpPr>
        <p:grpSpPr bwMode="auto">
          <a:xfrm>
            <a:off x="4810125" y="2914650"/>
            <a:ext cx="4048125" cy="3417888"/>
            <a:chOff x="3030" y="1831"/>
            <a:chExt cx="2550" cy="2153"/>
          </a:xfrm>
        </p:grpSpPr>
        <p:sp>
          <p:nvSpPr>
            <p:cNvPr id="81020" name="Text Box 69"/>
            <p:cNvSpPr txBox="1">
              <a:spLocks noChangeArrowheads="1"/>
            </p:cNvSpPr>
            <p:nvPr/>
          </p:nvSpPr>
          <p:spPr bwMode="auto">
            <a:xfrm>
              <a:off x="3030" y="1831"/>
              <a:ext cx="802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retransmit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req_conn(x)</a:t>
              </a:r>
            </a:p>
            <a:p>
              <a:pPr algn="r">
                <a:defRPr/>
              </a:pPr>
              <a:endParaRPr lang="en-US" smtClean="0">
                <a:cs typeface="+mn-cs"/>
              </a:endParaRPr>
            </a:p>
          </p:txBody>
        </p:sp>
        <p:sp>
          <p:nvSpPr>
            <p:cNvPr id="98428" name="Freeform 70"/>
            <p:cNvSpPr>
              <a:spLocks/>
            </p:cNvSpPr>
            <p:nvPr/>
          </p:nvSpPr>
          <p:spPr bwMode="auto">
            <a:xfrm>
              <a:off x="3858" y="2021"/>
              <a:ext cx="962" cy="1612"/>
            </a:xfrm>
            <a:custGeom>
              <a:avLst/>
              <a:gdLst>
                <a:gd name="T0" fmla="*/ 0 w 962"/>
                <a:gd name="T1" fmla="*/ 0 h 1612"/>
                <a:gd name="T2" fmla="*/ 306 w 962"/>
                <a:gd name="T3" fmla="*/ 234 h 1612"/>
                <a:gd name="T4" fmla="*/ 467 w 962"/>
                <a:gd name="T5" fmla="*/ 1342 h 1612"/>
                <a:gd name="T6" fmla="*/ 962 w 962"/>
                <a:gd name="T7" fmla="*/ 1612 h 161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62" h="1612">
                  <a:moveTo>
                    <a:pt x="0" y="0"/>
                  </a:moveTo>
                  <a:cubicBezTo>
                    <a:pt x="50" y="40"/>
                    <a:pt x="228" y="10"/>
                    <a:pt x="306" y="234"/>
                  </a:cubicBezTo>
                  <a:cubicBezTo>
                    <a:pt x="384" y="458"/>
                    <a:pt x="358" y="1112"/>
                    <a:pt x="467" y="1342"/>
                  </a:cubicBezTo>
                  <a:cubicBezTo>
                    <a:pt x="576" y="1572"/>
                    <a:pt x="779" y="1601"/>
                    <a:pt x="962" y="1612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22" name="Text Box 71"/>
            <p:cNvSpPr txBox="1">
              <a:spLocks noChangeArrowheads="1"/>
            </p:cNvSpPr>
            <p:nvPr/>
          </p:nvSpPr>
          <p:spPr bwMode="auto">
            <a:xfrm>
              <a:off x="4841" y="3504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1023" name="Oval 72"/>
            <p:cNvSpPr>
              <a:spLocks noChangeArrowheads="1"/>
            </p:cNvSpPr>
            <p:nvPr/>
          </p:nvSpPr>
          <p:spPr bwMode="auto">
            <a:xfrm>
              <a:off x="4793" y="3584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81024" name="Rectangle 74"/>
            <p:cNvSpPr>
              <a:spLocks noChangeArrowheads="1"/>
            </p:cNvSpPr>
            <p:nvPr/>
          </p:nvSpPr>
          <p:spPr bwMode="auto">
            <a:xfrm>
              <a:off x="3991" y="3178"/>
              <a:ext cx="675" cy="1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025" name="Text Box 75"/>
            <p:cNvSpPr txBox="1">
              <a:spLocks noChangeArrowheads="1"/>
            </p:cNvSpPr>
            <p:nvPr/>
          </p:nvSpPr>
          <p:spPr bwMode="auto">
            <a:xfrm>
              <a:off x="4059" y="3140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req_conn(x)</a:t>
              </a:r>
            </a:p>
          </p:txBody>
        </p:sp>
        <p:sp>
          <p:nvSpPr>
            <p:cNvPr id="98433" name="Freeform 86"/>
            <p:cNvSpPr>
              <a:spLocks/>
            </p:cNvSpPr>
            <p:nvPr/>
          </p:nvSpPr>
          <p:spPr bwMode="auto">
            <a:xfrm>
              <a:off x="3847" y="2645"/>
              <a:ext cx="946" cy="1195"/>
            </a:xfrm>
            <a:custGeom>
              <a:avLst/>
              <a:gdLst>
                <a:gd name="T0" fmla="*/ 0 w 946"/>
                <a:gd name="T1" fmla="*/ 15 h 1195"/>
                <a:gd name="T2" fmla="*/ 199 w 946"/>
                <a:gd name="T3" fmla="*/ 164 h 1195"/>
                <a:gd name="T4" fmla="*/ 320 w 946"/>
                <a:gd name="T5" fmla="*/ 960 h 1195"/>
                <a:gd name="T6" fmla="*/ 946 w 946"/>
                <a:gd name="T7" fmla="*/ 1138 h 119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46" h="1195">
                  <a:moveTo>
                    <a:pt x="0" y="15"/>
                  </a:moveTo>
                  <a:cubicBezTo>
                    <a:pt x="32" y="40"/>
                    <a:pt x="114" y="0"/>
                    <a:pt x="199" y="164"/>
                  </a:cubicBezTo>
                  <a:cubicBezTo>
                    <a:pt x="284" y="328"/>
                    <a:pt x="195" y="798"/>
                    <a:pt x="320" y="960"/>
                  </a:cubicBezTo>
                  <a:cubicBezTo>
                    <a:pt x="477" y="1195"/>
                    <a:pt x="816" y="1101"/>
                    <a:pt x="946" y="1138"/>
                  </a:cubicBez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027" name="Rectangle 88"/>
            <p:cNvSpPr>
              <a:spLocks noChangeArrowheads="1"/>
            </p:cNvSpPr>
            <p:nvPr/>
          </p:nvSpPr>
          <p:spPr bwMode="auto">
            <a:xfrm>
              <a:off x="4068" y="3612"/>
              <a:ext cx="448" cy="1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028" name="Text Box 87"/>
            <p:cNvSpPr txBox="1">
              <a:spLocks noChangeArrowheads="1"/>
            </p:cNvSpPr>
            <p:nvPr/>
          </p:nvSpPr>
          <p:spPr bwMode="auto">
            <a:xfrm>
              <a:off x="3870" y="3584"/>
              <a:ext cx="6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data(x+1)</a:t>
              </a:r>
            </a:p>
          </p:txBody>
        </p:sp>
        <p:sp>
          <p:nvSpPr>
            <p:cNvPr id="81029" name="Text Box 89"/>
            <p:cNvSpPr txBox="1">
              <a:spLocks noChangeArrowheads="1"/>
            </p:cNvSpPr>
            <p:nvPr/>
          </p:nvSpPr>
          <p:spPr bwMode="auto">
            <a:xfrm>
              <a:off x="3062" y="2494"/>
              <a:ext cx="802" cy="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retransmit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data(x+1)</a:t>
              </a:r>
            </a:p>
            <a:p>
              <a:pPr algn="r">
                <a:defRPr/>
              </a:pPr>
              <a:endParaRPr lang="en-US" smtClean="0">
                <a:cs typeface="+mn-cs"/>
              </a:endParaRPr>
            </a:p>
          </p:txBody>
        </p:sp>
        <p:sp>
          <p:nvSpPr>
            <p:cNvPr id="81030" name="Text Box 90"/>
            <p:cNvSpPr txBox="1">
              <a:spLocks noChangeArrowheads="1"/>
            </p:cNvSpPr>
            <p:nvPr/>
          </p:nvSpPr>
          <p:spPr bwMode="auto">
            <a:xfrm>
              <a:off x="4842" y="3664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accept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data(x+1)</a:t>
              </a:r>
            </a:p>
          </p:txBody>
        </p:sp>
      </p:grpSp>
      <p:grpSp>
        <p:nvGrpSpPr>
          <p:cNvPr id="98315" name="Group 102"/>
          <p:cNvGrpSpPr>
            <a:grpSpLocks/>
          </p:cNvGrpSpPr>
          <p:nvPr/>
        </p:nvGrpSpPr>
        <p:grpSpPr bwMode="auto">
          <a:xfrm>
            <a:off x="768350" y="1746250"/>
            <a:ext cx="3389313" cy="2136775"/>
            <a:chOff x="484" y="1100"/>
            <a:chExt cx="2135" cy="1346"/>
          </a:xfrm>
        </p:grpSpPr>
        <p:sp>
          <p:nvSpPr>
            <p:cNvPr id="80971" name="Text Box 103"/>
            <p:cNvSpPr txBox="1">
              <a:spLocks noChangeArrowheads="1"/>
            </p:cNvSpPr>
            <p:nvPr/>
          </p:nvSpPr>
          <p:spPr bwMode="auto">
            <a:xfrm>
              <a:off x="484" y="1393"/>
              <a:ext cx="61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>
                  <a:cs typeface="+mn-cs"/>
                </a:rPr>
                <a:t>choose x</a:t>
              </a:r>
            </a:p>
            <a:p>
              <a:pPr algn="r">
                <a:defRPr/>
              </a:pPr>
              <a:endParaRPr lang="en-US" smtClean="0">
                <a:cs typeface="+mn-cs"/>
              </a:endParaRPr>
            </a:p>
          </p:txBody>
        </p:sp>
        <p:sp>
          <p:nvSpPr>
            <p:cNvPr id="80972" name="Line 104"/>
            <p:cNvSpPr>
              <a:spLocks noChangeShapeType="1"/>
            </p:cNvSpPr>
            <p:nvPr/>
          </p:nvSpPr>
          <p:spPr bwMode="auto">
            <a:xfrm>
              <a:off x="1159" y="1516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73" name="Line 105"/>
            <p:cNvSpPr>
              <a:spLocks noChangeShapeType="1"/>
            </p:cNvSpPr>
            <p:nvPr/>
          </p:nvSpPr>
          <p:spPr bwMode="auto">
            <a:xfrm flipH="1">
              <a:off x="1121" y="1739"/>
              <a:ext cx="990" cy="60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74" name="Rectangle 106"/>
            <p:cNvSpPr>
              <a:spLocks noChangeArrowheads="1"/>
            </p:cNvSpPr>
            <p:nvPr/>
          </p:nvSpPr>
          <p:spPr bwMode="auto">
            <a:xfrm>
              <a:off x="1359" y="1507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75" name="Text Box 107"/>
            <p:cNvSpPr txBox="1">
              <a:spLocks noChangeArrowheads="1"/>
            </p:cNvSpPr>
            <p:nvPr/>
          </p:nvSpPr>
          <p:spPr bwMode="auto">
            <a:xfrm>
              <a:off x="1214" y="1486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req_conn(x)</a:t>
              </a:r>
            </a:p>
          </p:txBody>
        </p:sp>
        <p:sp>
          <p:nvSpPr>
            <p:cNvPr id="80976" name="Rectangle 108"/>
            <p:cNvSpPr>
              <a:spLocks noChangeArrowheads="1"/>
            </p:cNvSpPr>
            <p:nvPr/>
          </p:nvSpPr>
          <p:spPr bwMode="auto">
            <a:xfrm>
              <a:off x="1471" y="1774"/>
              <a:ext cx="277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77" name="Text Box 109"/>
            <p:cNvSpPr txBox="1">
              <a:spLocks noChangeArrowheads="1"/>
            </p:cNvSpPr>
            <p:nvPr/>
          </p:nvSpPr>
          <p:spPr bwMode="auto">
            <a:xfrm>
              <a:off x="2133" y="1649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0978" name="Text Box 110"/>
            <p:cNvSpPr txBox="1">
              <a:spLocks noChangeArrowheads="1"/>
            </p:cNvSpPr>
            <p:nvPr/>
          </p:nvSpPr>
          <p:spPr bwMode="auto">
            <a:xfrm>
              <a:off x="583" y="2234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0979" name="Oval 111"/>
            <p:cNvSpPr>
              <a:spLocks noChangeArrowheads="1"/>
            </p:cNvSpPr>
            <p:nvPr/>
          </p:nvSpPr>
          <p:spPr bwMode="auto">
            <a:xfrm>
              <a:off x="1095" y="2298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80980" name="Oval 112"/>
            <p:cNvSpPr>
              <a:spLocks noChangeArrowheads="1"/>
            </p:cNvSpPr>
            <p:nvPr/>
          </p:nvSpPr>
          <p:spPr bwMode="auto">
            <a:xfrm>
              <a:off x="2065" y="1723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grpSp>
          <p:nvGrpSpPr>
            <p:cNvPr id="98388" name="Group 113"/>
            <p:cNvGrpSpPr>
              <a:grpSpLocks/>
            </p:cNvGrpSpPr>
            <p:nvPr/>
          </p:nvGrpSpPr>
          <p:grpSpPr bwMode="auto">
            <a:xfrm>
              <a:off x="1277" y="1861"/>
              <a:ext cx="803" cy="212"/>
              <a:chOff x="1065" y="2085"/>
              <a:chExt cx="803" cy="212"/>
            </a:xfrm>
          </p:grpSpPr>
          <p:sp>
            <p:nvSpPr>
              <p:cNvPr id="81018" name="Rectangle 114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19" name="Text Box 115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cs typeface="+mn-cs"/>
                  </a:rPr>
                  <a:t>acc_conn(x)</a:t>
                </a:r>
              </a:p>
            </p:txBody>
          </p:sp>
        </p:grpSp>
        <p:grpSp>
          <p:nvGrpSpPr>
            <p:cNvPr id="98389" name="Group 116"/>
            <p:cNvGrpSpPr>
              <a:grpSpLocks/>
            </p:cNvGrpSpPr>
            <p:nvPr/>
          </p:nvGrpSpPr>
          <p:grpSpPr bwMode="auto">
            <a:xfrm>
              <a:off x="834" y="1112"/>
              <a:ext cx="391" cy="307"/>
              <a:chOff x="-44" y="1473"/>
              <a:chExt cx="981" cy="1105"/>
            </a:xfrm>
          </p:grpSpPr>
          <p:pic>
            <p:nvPicPr>
              <p:cNvPr id="98423" name="Picture 11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424" name="Freeform 11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390" name="Group 119"/>
            <p:cNvGrpSpPr>
              <a:grpSpLocks/>
            </p:cNvGrpSpPr>
            <p:nvPr/>
          </p:nvGrpSpPr>
          <p:grpSpPr bwMode="auto">
            <a:xfrm>
              <a:off x="1973" y="1100"/>
              <a:ext cx="212" cy="323"/>
              <a:chOff x="4140" y="429"/>
              <a:chExt cx="1425" cy="2396"/>
            </a:xfrm>
          </p:grpSpPr>
          <p:sp>
            <p:nvSpPr>
              <p:cNvPr id="98391" name="Freeform 120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85" name="Rectangle 121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393" name="Freeform 122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94" name="Freeform 123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88" name="Rectangle 124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396" name="Group 125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014" name="AutoShape 126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015" name="AutoShape 127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90" name="Rectangle 128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398" name="Group 129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012" name="AutoShape 130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013" name="AutoShape 131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92" name="Rectangle 132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93" name="Rectangle 133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401" name="Group 134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010" name="AutoShape 135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011" name="AutoShape 136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98402" name="Freeform 137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8403" name="Group 138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008" name="AutoShape 139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009" name="AutoShape 140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97" name="Rectangle 141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405" name="Freeform 142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406" name="Freeform 143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00" name="Oval 144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408" name="Freeform 145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002" name="AutoShape 146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03" name="AutoShape 147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04" name="Oval 148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05" name="Oval 149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1006" name="Oval 150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007" name="Rectangle 151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393368" name="Group 152"/>
          <p:cNvGrpSpPr>
            <a:grpSpLocks/>
          </p:cNvGrpSpPr>
          <p:nvPr/>
        </p:nvGrpSpPr>
        <p:grpSpPr bwMode="auto">
          <a:xfrm>
            <a:off x="5000625" y="1757363"/>
            <a:ext cx="3933825" cy="4568825"/>
            <a:chOff x="3150" y="1107"/>
            <a:chExt cx="2478" cy="2878"/>
          </a:xfrm>
        </p:grpSpPr>
        <p:sp>
          <p:nvSpPr>
            <p:cNvPr id="80910" name="Line 153"/>
            <p:cNvSpPr>
              <a:spLocks noChangeShapeType="1"/>
            </p:cNvSpPr>
            <p:nvPr/>
          </p:nvSpPr>
          <p:spPr bwMode="auto">
            <a:xfrm flipH="1">
              <a:off x="4822" y="1490"/>
              <a:ext cx="1" cy="2495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11" name="Text Box 154"/>
            <p:cNvSpPr txBox="1">
              <a:spLocks noChangeArrowheads="1"/>
            </p:cNvSpPr>
            <p:nvPr/>
          </p:nvSpPr>
          <p:spPr bwMode="auto">
            <a:xfrm>
              <a:off x="3150" y="2983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client terminates</a:t>
              </a:r>
            </a:p>
          </p:txBody>
        </p:sp>
        <p:sp>
          <p:nvSpPr>
            <p:cNvPr id="80912" name="Line 155"/>
            <p:cNvSpPr>
              <a:spLocks noChangeShapeType="1"/>
            </p:cNvSpPr>
            <p:nvPr/>
          </p:nvSpPr>
          <p:spPr bwMode="auto">
            <a:xfrm flipH="1">
              <a:off x="3845" y="1451"/>
              <a:ext cx="15" cy="1549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13" name="Line 156"/>
            <p:cNvSpPr>
              <a:spLocks noChangeShapeType="1"/>
            </p:cNvSpPr>
            <p:nvPr/>
          </p:nvSpPr>
          <p:spPr bwMode="auto">
            <a:xfrm flipH="1">
              <a:off x="3850" y="1726"/>
              <a:ext cx="990" cy="60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14" name="Rectangle 157"/>
            <p:cNvSpPr>
              <a:spLocks noChangeArrowheads="1"/>
            </p:cNvSpPr>
            <p:nvPr/>
          </p:nvSpPr>
          <p:spPr bwMode="auto">
            <a:xfrm>
              <a:off x="4200" y="1761"/>
              <a:ext cx="277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15" name="Text Box 158"/>
            <p:cNvSpPr txBox="1">
              <a:spLocks noChangeArrowheads="1"/>
            </p:cNvSpPr>
            <p:nvPr/>
          </p:nvSpPr>
          <p:spPr bwMode="auto">
            <a:xfrm>
              <a:off x="3312" y="2221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0916" name="Oval 159"/>
            <p:cNvSpPr>
              <a:spLocks noChangeArrowheads="1"/>
            </p:cNvSpPr>
            <p:nvPr/>
          </p:nvSpPr>
          <p:spPr bwMode="auto">
            <a:xfrm>
              <a:off x="3817" y="2299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80917" name="Text Box 160"/>
            <p:cNvSpPr txBox="1">
              <a:spLocks noChangeArrowheads="1"/>
            </p:cNvSpPr>
            <p:nvPr/>
          </p:nvSpPr>
          <p:spPr bwMode="auto">
            <a:xfrm>
              <a:off x="3213" y="1380"/>
              <a:ext cx="613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smtClean="0">
                  <a:cs typeface="+mn-cs"/>
                </a:rPr>
                <a:t>choose x</a:t>
              </a:r>
            </a:p>
            <a:p>
              <a:pPr algn="r">
                <a:defRPr/>
              </a:pPr>
              <a:endParaRPr lang="en-US" smtClean="0">
                <a:cs typeface="+mn-cs"/>
              </a:endParaRPr>
            </a:p>
          </p:txBody>
        </p:sp>
        <p:sp>
          <p:nvSpPr>
            <p:cNvPr id="80918" name="Line 161"/>
            <p:cNvSpPr>
              <a:spLocks noChangeShapeType="1"/>
            </p:cNvSpPr>
            <p:nvPr/>
          </p:nvSpPr>
          <p:spPr bwMode="auto">
            <a:xfrm>
              <a:off x="3888" y="1503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19" name="Rectangle 162"/>
            <p:cNvSpPr>
              <a:spLocks noChangeArrowheads="1"/>
            </p:cNvSpPr>
            <p:nvPr/>
          </p:nvSpPr>
          <p:spPr bwMode="auto">
            <a:xfrm>
              <a:off x="4088" y="1494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20" name="Text Box 163"/>
            <p:cNvSpPr txBox="1">
              <a:spLocks noChangeArrowheads="1"/>
            </p:cNvSpPr>
            <p:nvPr/>
          </p:nvSpPr>
          <p:spPr bwMode="auto">
            <a:xfrm>
              <a:off x="3943" y="1473"/>
              <a:ext cx="8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req_conn(x)</a:t>
              </a:r>
            </a:p>
          </p:txBody>
        </p:sp>
        <p:sp>
          <p:nvSpPr>
            <p:cNvPr id="80921" name="Text Box 164"/>
            <p:cNvSpPr txBox="1">
              <a:spLocks noChangeArrowheads="1"/>
            </p:cNvSpPr>
            <p:nvPr/>
          </p:nvSpPr>
          <p:spPr bwMode="auto">
            <a:xfrm>
              <a:off x="4862" y="1636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0922" name="Oval 165"/>
            <p:cNvSpPr>
              <a:spLocks noChangeArrowheads="1"/>
            </p:cNvSpPr>
            <p:nvPr/>
          </p:nvSpPr>
          <p:spPr bwMode="auto">
            <a:xfrm>
              <a:off x="4794" y="1710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grpSp>
          <p:nvGrpSpPr>
            <p:cNvPr id="98330" name="Group 166"/>
            <p:cNvGrpSpPr>
              <a:grpSpLocks/>
            </p:cNvGrpSpPr>
            <p:nvPr/>
          </p:nvGrpSpPr>
          <p:grpSpPr bwMode="auto">
            <a:xfrm>
              <a:off x="4006" y="1848"/>
              <a:ext cx="803" cy="212"/>
              <a:chOff x="1065" y="2085"/>
              <a:chExt cx="803" cy="212"/>
            </a:xfrm>
          </p:grpSpPr>
          <p:sp>
            <p:nvSpPr>
              <p:cNvPr id="80969" name="Rectangle 167"/>
              <p:cNvSpPr>
                <a:spLocks noChangeArrowheads="1"/>
              </p:cNvSpPr>
              <p:nvPr/>
            </p:nvSpPr>
            <p:spPr bwMode="auto">
              <a:xfrm>
                <a:off x="1137" y="2123"/>
                <a:ext cx="675" cy="16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70" name="Text Box 168"/>
              <p:cNvSpPr txBox="1">
                <a:spLocks noChangeArrowheads="1"/>
              </p:cNvSpPr>
              <p:nvPr/>
            </p:nvSpPr>
            <p:spPr bwMode="auto">
              <a:xfrm>
                <a:off x="1065" y="2085"/>
                <a:ext cx="80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cs typeface="+mn-cs"/>
                  </a:rPr>
                  <a:t>acc_conn(x)</a:t>
                </a:r>
              </a:p>
            </p:txBody>
          </p:sp>
        </p:grpSp>
        <p:sp>
          <p:nvSpPr>
            <p:cNvPr id="80924" name="Line 169"/>
            <p:cNvSpPr>
              <a:spLocks noChangeShapeType="1"/>
            </p:cNvSpPr>
            <p:nvPr/>
          </p:nvSpPr>
          <p:spPr bwMode="auto">
            <a:xfrm>
              <a:off x="3877" y="2345"/>
              <a:ext cx="932" cy="199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25" name="Rectangle 170"/>
            <p:cNvSpPr>
              <a:spLocks noChangeArrowheads="1"/>
            </p:cNvSpPr>
            <p:nvPr/>
          </p:nvSpPr>
          <p:spPr bwMode="auto">
            <a:xfrm>
              <a:off x="4077" y="2336"/>
              <a:ext cx="490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0926" name="Text Box 171"/>
            <p:cNvSpPr txBox="1">
              <a:spLocks noChangeArrowheads="1"/>
            </p:cNvSpPr>
            <p:nvPr/>
          </p:nvSpPr>
          <p:spPr bwMode="auto">
            <a:xfrm>
              <a:off x="3989" y="2315"/>
              <a:ext cx="68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data(x+1)</a:t>
              </a:r>
            </a:p>
          </p:txBody>
        </p:sp>
        <p:sp>
          <p:nvSpPr>
            <p:cNvPr id="80927" name="Oval 172"/>
            <p:cNvSpPr>
              <a:spLocks noChangeArrowheads="1"/>
            </p:cNvSpPr>
            <p:nvPr/>
          </p:nvSpPr>
          <p:spPr bwMode="auto">
            <a:xfrm>
              <a:off x="4790" y="2524"/>
              <a:ext cx="57" cy="56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80928" name="Text Box 173"/>
            <p:cNvSpPr txBox="1">
              <a:spLocks noChangeArrowheads="1"/>
            </p:cNvSpPr>
            <p:nvPr/>
          </p:nvSpPr>
          <p:spPr bwMode="auto">
            <a:xfrm>
              <a:off x="4890" y="2373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accept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data(x+1)</a:t>
              </a:r>
            </a:p>
          </p:txBody>
        </p:sp>
        <p:grpSp>
          <p:nvGrpSpPr>
            <p:cNvPr id="98336" name="Group 174"/>
            <p:cNvGrpSpPr>
              <a:grpSpLocks/>
            </p:cNvGrpSpPr>
            <p:nvPr/>
          </p:nvGrpSpPr>
          <p:grpSpPr bwMode="auto">
            <a:xfrm>
              <a:off x="3826" y="2803"/>
              <a:ext cx="1515" cy="300"/>
              <a:chOff x="3818" y="2796"/>
              <a:chExt cx="1515" cy="300"/>
            </a:xfrm>
          </p:grpSpPr>
          <p:sp>
            <p:nvSpPr>
              <p:cNvPr id="80967" name="Line 175"/>
              <p:cNvSpPr>
                <a:spLocks noChangeShapeType="1"/>
              </p:cNvSpPr>
              <p:nvPr/>
            </p:nvSpPr>
            <p:spPr bwMode="auto">
              <a:xfrm>
                <a:off x="3818" y="2951"/>
                <a:ext cx="1515" cy="0"/>
              </a:xfrm>
              <a:prstGeom prst="line">
                <a:avLst/>
              </a:prstGeom>
              <a:noFill/>
              <a:ln w="28575">
                <a:solidFill>
                  <a:srgbClr val="CC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68" name="Text Box 176"/>
              <p:cNvSpPr txBox="1">
                <a:spLocks noChangeArrowheads="1"/>
              </p:cNvSpPr>
              <p:nvPr/>
            </p:nvSpPr>
            <p:spPr bwMode="auto">
              <a:xfrm>
                <a:off x="3989" y="2796"/>
                <a:ext cx="706" cy="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  <a:defRPr/>
                </a:pPr>
                <a:r>
                  <a:rPr lang="en-US" sz="1400" smtClean="0">
                    <a:cs typeface="+mn-cs"/>
                  </a:rPr>
                  <a:t>connection </a:t>
                </a:r>
              </a:p>
              <a:p>
                <a:pPr>
                  <a:lnSpc>
                    <a:spcPct val="90000"/>
                  </a:lnSpc>
                  <a:defRPr/>
                </a:pPr>
                <a:r>
                  <a:rPr lang="en-US" sz="1400" smtClean="0">
                    <a:cs typeface="+mn-cs"/>
                  </a:rPr>
                  <a:t>x completes</a:t>
                </a:r>
              </a:p>
            </p:txBody>
          </p:sp>
        </p:grpSp>
        <p:sp>
          <p:nvSpPr>
            <p:cNvPr id="80930" name="Text Box 177"/>
            <p:cNvSpPr txBox="1">
              <a:spLocks noChangeArrowheads="1"/>
            </p:cNvSpPr>
            <p:nvPr/>
          </p:nvSpPr>
          <p:spPr bwMode="auto">
            <a:xfrm>
              <a:off x="4830" y="2962"/>
              <a:ext cx="73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server</a:t>
              </a:r>
            </a:p>
            <a:p>
              <a:pPr algn="l">
                <a:lnSpc>
                  <a:spcPct val="85000"/>
                </a:lnSpc>
                <a:defRPr/>
              </a:pPr>
              <a:r>
                <a:rPr lang="en-US" smtClean="0">
                  <a:cs typeface="+mn-cs"/>
                </a:rPr>
                <a:t>forgets x</a:t>
              </a:r>
            </a:p>
          </p:txBody>
        </p:sp>
        <p:grpSp>
          <p:nvGrpSpPr>
            <p:cNvPr id="98338" name="Group 178"/>
            <p:cNvGrpSpPr>
              <a:grpSpLocks/>
            </p:cNvGrpSpPr>
            <p:nvPr/>
          </p:nvGrpSpPr>
          <p:grpSpPr bwMode="auto">
            <a:xfrm>
              <a:off x="3570" y="1119"/>
              <a:ext cx="391" cy="307"/>
              <a:chOff x="-44" y="1473"/>
              <a:chExt cx="981" cy="1105"/>
            </a:xfrm>
          </p:grpSpPr>
          <p:pic>
            <p:nvPicPr>
              <p:cNvPr id="98372" name="Picture 17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373" name="Freeform 18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8339" name="Group 181"/>
            <p:cNvGrpSpPr>
              <a:grpSpLocks/>
            </p:cNvGrpSpPr>
            <p:nvPr/>
          </p:nvGrpSpPr>
          <p:grpSpPr bwMode="auto">
            <a:xfrm>
              <a:off x="4709" y="1107"/>
              <a:ext cx="212" cy="323"/>
              <a:chOff x="4140" y="429"/>
              <a:chExt cx="1425" cy="2396"/>
            </a:xfrm>
          </p:grpSpPr>
          <p:sp>
            <p:nvSpPr>
              <p:cNvPr id="98340" name="Freeform 18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34" name="Rectangle 18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342" name="Freeform 18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43" name="Freeform 18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37" name="Rectangle 18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345" name="Group 18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0963" name="AutoShape 18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0964" name="AutoShape 18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39" name="Rectangle 19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347" name="Group 19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0961" name="AutoShape 19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0962" name="AutoShape 19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41" name="Rectangle 19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42" name="Rectangle 19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8350" name="Group 19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0959" name="AutoShape 19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0960" name="AutoShape 19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98351" name="Freeform 19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8352" name="Group 20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0957" name="AutoShape 20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0958" name="AutoShape 20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0946" name="Rectangle 20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354" name="Freeform 20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355" name="Freeform 20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49" name="Oval 20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357" name="Freeform 20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951" name="AutoShape 20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52" name="AutoShape 20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53" name="Oval 21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54" name="Oval 21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0955" name="Oval 21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0956" name="Rectangle 21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9874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9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9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192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6C31ECAE-8B49-3341-BF48-2A088EC0FA5C}" type="slidenum">
              <a:rPr lang="en-US" sz="1200" smtClean="0"/>
              <a:pPr>
                <a:defRPr/>
              </a:pPr>
              <a:t>17</a:t>
            </a:fld>
            <a:endParaRPr lang="en-US" sz="1200" smtClean="0"/>
          </a:p>
        </p:txBody>
      </p:sp>
      <p:pic>
        <p:nvPicPr>
          <p:cNvPr id="99331" name="Picture 8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794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TCP 3-way handshake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81926" name="Line 5"/>
          <p:cNvSpPr>
            <a:spLocks noChangeShapeType="1"/>
          </p:cNvSpPr>
          <p:nvPr/>
        </p:nvSpPr>
        <p:spPr bwMode="auto">
          <a:xfrm flipH="1">
            <a:off x="3282950" y="23145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94342" name="Group 102"/>
          <p:cNvGrpSpPr>
            <a:grpSpLocks/>
          </p:cNvGrpSpPr>
          <p:nvPr/>
        </p:nvGrpSpPr>
        <p:grpSpPr bwMode="auto">
          <a:xfrm>
            <a:off x="1296988" y="2241550"/>
            <a:ext cx="4494212" cy="955675"/>
            <a:chOff x="810" y="1363"/>
            <a:chExt cx="2831" cy="602"/>
          </a:xfrm>
        </p:grpSpPr>
        <p:sp>
          <p:nvSpPr>
            <p:cNvPr id="81992" name="Line 10"/>
            <p:cNvSpPr>
              <a:spLocks noChangeShapeType="1"/>
            </p:cNvSpPr>
            <p:nvPr/>
          </p:nvSpPr>
          <p:spPr bwMode="auto">
            <a:xfrm>
              <a:off x="2062" y="1502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93" name="Rectangle 12"/>
            <p:cNvSpPr>
              <a:spLocks noChangeArrowheads="1"/>
            </p:cNvSpPr>
            <p:nvPr/>
          </p:nvSpPr>
          <p:spPr bwMode="auto">
            <a:xfrm>
              <a:off x="2518" y="1565"/>
              <a:ext cx="590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94" name="Text Box 13"/>
            <p:cNvSpPr txBox="1">
              <a:spLocks noChangeArrowheads="1"/>
            </p:cNvSpPr>
            <p:nvPr/>
          </p:nvSpPr>
          <p:spPr bwMode="auto">
            <a:xfrm>
              <a:off x="2310" y="1624"/>
              <a:ext cx="10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SYNbit=1, Seq=x</a:t>
              </a:r>
            </a:p>
          </p:txBody>
        </p:sp>
        <p:sp>
          <p:nvSpPr>
            <p:cNvPr id="81995" name="Text Box 21"/>
            <p:cNvSpPr txBox="1">
              <a:spLocks noChangeArrowheads="1"/>
            </p:cNvSpPr>
            <p:nvPr/>
          </p:nvSpPr>
          <p:spPr bwMode="auto">
            <a:xfrm>
              <a:off x="810" y="1363"/>
              <a:ext cx="1230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choose init seq num, x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TCP SYN msg</a:t>
              </a:r>
            </a:p>
          </p:txBody>
        </p:sp>
      </p:grpSp>
      <p:sp>
        <p:nvSpPr>
          <p:cNvPr id="81928" name="Line 22"/>
          <p:cNvSpPr>
            <a:spLocks noChangeShapeType="1"/>
          </p:cNvSpPr>
          <p:nvPr/>
        </p:nvSpPr>
        <p:spPr bwMode="auto">
          <a:xfrm flipH="1">
            <a:off x="5872163" y="2384425"/>
            <a:ext cx="1587" cy="3417888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4332" name="Text Box 92"/>
          <p:cNvSpPr txBox="1">
            <a:spLocks noChangeArrowheads="1"/>
          </p:cNvSpPr>
          <p:nvPr/>
        </p:nvSpPr>
        <p:spPr bwMode="auto">
          <a:xfrm>
            <a:off x="8058150" y="52228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CC0000"/>
                </a:solidFill>
                <a:cs typeface="+mn-cs"/>
              </a:rPr>
              <a:t>ESTAB</a:t>
            </a:r>
          </a:p>
        </p:txBody>
      </p:sp>
      <p:grpSp>
        <p:nvGrpSpPr>
          <p:cNvPr id="394349" name="Group 109"/>
          <p:cNvGrpSpPr>
            <a:grpSpLocks/>
          </p:cNvGrpSpPr>
          <p:nvPr/>
        </p:nvGrpSpPr>
        <p:grpSpPr bwMode="auto">
          <a:xfrm>
            <a:off x="3281363" y="2911475"/>
            <a:ext cx="4519612" cy="1425575"/>
            <a:chOff x="2060" y="1785"/>
            <a:chExt cx="2847" cy="898"/>
          </a:xfrm>
        </p:grpSpPr>
        <p:sp>
          <p:nvSpPr>
            <p:cNvPr id="81988" name="Line 11"/>
            <p:cNvSpPr>
              <a:spLocks noChangeShapeType="1"/>
            </p:cNvSpPr>
            <p:nvPr/>
          </p:nvSpPr>
          <p:spPr bwMode="auto">
            <a:xfrm flipH="1">
              <a:off x="2060" y="2031"/>
              <a:ext cx="1580" cy="65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89" name="Rectangle 14"/>
            <p:cNvSpPr>
              <a:spLocks noChangeArrowheads="1"/>
            </p:cNvSpPr>
            <p:nvPr/>
          </p:nvSpPr>
          <p:spPr bwMode="auto">
            <a:xfrm>
              <a:off x="2381" y="2206"/>
              <a:ext cx="896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90" name="Text Box 83"/>
            <p:cNvSpPr txBox="1">
              <a:spLocks noChangeArrowheads="1"/>
            </p:cNvSpPr>
            <p:nvPr/>
          </p:nvSpPr>
          <p:spPr bwMode="auto">
            <a:xfrm>
              <a:off x="2159" y="2169"/>
              <a:ext cx="15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SYNbit=1, Seq=y</a:t>
              </a:r>
            </a:p>
            <a:p>
              <a:pPr>
                <a:defRPr/>
              </a:pPr>
              <a:r>
                <a:rPr lang="en-US" smtClean="0">
                  <a:cs typeface="+mn-cs"/>
                </a:rPr>
                <a:t>ACKbit=1; ACKnum=x+1</a:t>
              </a:r>
            </a:p>
          </p:txBody>
        </p:sp>
        <p:sp>
          <p:nvSpPr>
            <p:cNvPr id="81991" name="Text Box 93"/>
            <p:cNvSpPr txBox="1">
              <a:spLocks noChangeArrowheads="1"/>
            </p:cNvSpPr>
            <p:nvPr/>
          </p:nvSpPr>
          <p:spPr bwMode="auto">
            <a:xfrm>
              <a:off x="3676" y="1785"/>
              <a:ext cx="1231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choose init seq num, y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TCP SYNACK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msg, acking SYN</a:t>
              </a:r>
            </a:p>
          </p:txBody>
        </p:sp>
      </p:grpSp>
      <p:grpSp>
        <p:nvGrpSpPr>
          <p:cNvPr id="394350" name="Group 110"/>
          <p:cNvGrpSpPr>
            <a:grpSpLocks/>
          </p:cNvGrpSpPr>
          <p:nvPr/>
        </p:nvGrpSpPr>
        <p:grpSpPr bwMode="auto">
          <a:xfrm>
            <a:off x="998538" y="4010025"/>
            <a:ext cx="6630987" cy="1373188"/>
            <a:chOff x="622" y="2477"/>
            <a:chExt cx="4177" cy="865"/>
          </a:xfrm>
        </p:grpSpPr>
        <p:sp>
          <p:nvSpPr>
            <p:cNvPr id="81983" name="Line 84"/>
            <p:cNvSpPr>
              <a:spLocks noChangeShapeType="1"/>
            </p:cNvSpPr>
            <p:nvPr/>
          </p:nvSpPr>
          <p:spPr bwMode="auto">
            <a:xfrm>
              <a:off x="2073" y="2728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84" name="Rectangle 89"/>
            <p:cNvSpPr>
              <a:spLocks noChangeArrowheads="1"/>
            </p:cNvSpPr>
            <p:nvPr/>
          </p:nvSpPr>
          <p:spPr bwMode="auto">
            <a:xfrm>
              <a:off x="2486" y="2806"/>
              <a:ext cx="775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985" name="Text Box 90"/>
            <p:cNvSpPr txBox="1">
              <a:spLocks noChangeArrowheads="1"/>
            </p:cNvSpPr>
            <p:nvPr/>
          </p:nvSpPr>
          <p:spPr bwMode="auto">
            <a:xfrm>
              <a:off x="2092" y="285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ACKbit=1, ACKnum=y+1</a:t>
              </a:r>
            </a:p>
          </p:txBody>
        </p:sp>
        <p:sp>
          <p:nvSpPr>
            <p:cNvPr id="81986" name="Text Box 94"/>
            <p:cNvSpPr txBox="1">
              <a:spLocks noChangeArrowheads="1"/>
            </p:cNvSpPr>
            <p:nvPr/>
          </p:nvSpPr>
          <p:spPr bwMode="auto">
            <a:xfrm>
              <a:off x="622" y="2477"/>
              <a:ext cx="1422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received SYNACK(x)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indicates server is live;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ACK for SYNACK;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this segment may contain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client-to-server data</a:t>
              </a:r>
            </a:p>
          </p:txBody>
        </p:sp>
        <p:sp>
          <p:nvSpPr>
            <p:cNvPr id="81987" name="Text Box 95"/>
            <p:cNvSpPr txBox="1">
              <a:spLocks noChangeArrowheads="1"/>
            </p:cNvSpPr>
            <p:nvPr/>
          </p:nvSpPr>
          <p:spPr bwMode="auto">
            <a:xfrm>
              <a:off x="3640" y="3042"/>
              <a:ext cx="1159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received ACK(y) 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indicates client is live</a:t>
              </a:r>
            </a:p>
          </p:txBody>
        </p:sp>
      </p:grpSp>
      <p:grpSp>
        <p:nvGrpSpPr>
          <p:cNvPr id="394345" name="Group 105"/>
          <p:cNvGrpSpPr>
            <a:grpSpLocks/>
          </p:cNvGrpSpPr>
          <p:nvPr/>
        </p:nvGrpSpPr>
        <p:grpSpPr bwMode="auto">
          <a:xfrm>
            <a:off x="300038" y="2279650"/>
            <a:ext cx="1030287" cy="700088"/>
            <a:chOff x="182" y="1387"/>
            <a:chExt cx="649" cy="441"/>
          </a:xfrm>
        </p:grpSpPr>
        <p:sp>
          <p:nvSpPr>
            <p:cNvPr id="81981" name="Text Box 91"/>
            <p:cNvSpPr txBox="1">
              <a:spLocks noChangeArrowheads="1"/>
            </p:cNvSpPr>
            <p:nvPr/>
          </p:nvSpPr>
          <p:spPr bwMode="auto">
            <a:xfrm>
              <a:off x="182" y="1616"/>
              <a:ext cx="64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SYNSENT</a:t>
              </a:r>
            </a:p>
          </p:txBody>
        </p:sp>
        <p:sp>
          <p:nvSpPr>
            <p:cNvPr id="81982" name="Line 103"/>
            <p:cNvSpPr>
              <a:spLocks noChangeShapeType="1"/>
            </p:cNvSpPr>
            <p:nvPr/>
          </p:nvSpPr>
          <p:spPr bwMode="auto">
            <a:xfrm>
              <a:off x="462" y="1387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4351" name="Group 111"/>
          <p:cNvGrpSpPr>
            <a:grpSpLocks/>
          </p:cNvGrpSpPr>
          <p:nvPr/>
        </p:nvGrpSpPr>
        <p:grpSpPr bwMode="auto">
          <a:xfrm>
            <a:off x="301625" y="2940050"/>
            <a:ext cx="771525" cy="1622425"/>
            <a:chOff x="183" y="1803"/>
            <a:chExt cx="486" cy="1022"/>
          </a:xfrm>
        </p:grpSpPr>
        <p:sp>
          <p:nvSpPr>
            <p:cNvPr id="81979" name="Text Box 16"/>
            <p:cNvSpPr txBox="1">
              <a:spLocks noChangeArrowheads="1"/>
            </p:cNvSpPr>
            <p:nvPr/>
          </p:nvSpPr>
          <p:spPr bwMode="auto">
            <a:xfrm>
              <a:off x="183" y="2613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solidFill>
                    <a:srgbClr val="CC0000"/>
                  </a:solidFill>
                  <a:cs typeface="+mn-cs"/>
                </a:rPr>
                <a:t>ESTAB</a:t>
              </a:r>
            </a:p>
          </p:txBody>
        </p:sp>
        <p:sp>
          <p:nvSpPr>
            <p:cNvPr id="81980" name="Line 104"/>
            <p:cNvSpPr>
              <a:spLocks noChangeShapeType="1"/>
            </p:cNvSpPr>
            <p:nvPr/>
          </p:nvSpPr>
          <p:spPr bwMode="auto">
            <a:xfrm>
              <a:off x="465" y="1803"/>
              <a:ext cx="0" cy="7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4348" name="Group 108"/>
          <p:cNvGrpSpPr>
            <a:grpSpLocks/>
          </p:cNvGrpSpPr>
          <p:nvPr/>
        </p:nvGrpSpPr>
        <p:grpSpPr bwMode="auto">
          <a:xfrm>
            <a:off x="7754938" y="2335213"/>
            <a:ext cx="1119187" cy="1192212"/>
            <a:chOff x="4878" y="1422"/>
            <a:chExt cx="705" cy="751"/>
          </a:xfrm>
        </p:grpSpPr>
        <p:sp>
          <p:nvSpPr>
            <p:cNvPr id="81977" name="Text Box 99"/>
            <p:cNvSpPr txBox="1">
              <a:spLocks noChangeArrowheads="1"/>
            </p:cNvSpPr>
            <p:nvPr/>
          </p:nvSpPr>
          <p:spPr bwMode="auto">
            <a:xfrm>
              <a:off x="4878" y="1961"/>
              <a:ext cx="7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SYN RCVD</a:t>
              </a:r>
            </a:p>
          </p:txBody>
        </p:sp>
        <p:sp>
          <p:nvSpPr>
            <p:cNvPr id="81978" name="Line 106"/>
            <p:cNvSpPr>
              <a:spLocks noChangeShapeType="1"/>
            </p:cNvSpPr>
            <p:nvPr/>
          </p:nvSpPr>
          <p:spPr bwMode="auto">
            <a:xfrm>
              <a:off x="5339" y="1422"/>
              <a:ext cx="0" cy="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94347" name="Line 107"/>
          <p:cNvSpPr>
            <a:spLocks noChangeShapeType="1"/>
          </p:cNvSpPr>
          <p:nvPr/>
        </p:nvSpPr>
        <p:spPr bwMode="auto">
          <a:xfrm>
            <a:off x="8469313" y="3536950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99343" name="Group 113"/>
          <p:cNvGrpSpPr>
            <a:grpSpLocks/>
          </p:cNvGrpSpPr>
          <p:nvPr/>
        </p:nvGrpSpPr>
        <p:grpSpPr bwMode="auto">
          <a:xfrm>
            <a:off x="306388" y="1590675"/>
            <a:ext cx="8551862" cy="736600"/>
            <a:chOff x="193" y="1002"/>
            <a:chExt cx="5387" cy="464"/>
          </a:xfrm>
        </p:grpSpPr>
        <p:sp>
          <p:nvSpPr>
            <p:cNvPr id="81937" name="Text Box 114"/>
            <p:cNvSpPr txBox="1">
              <a:spLocks noChangeArrowheads="1"/>
            </p:cNvSpPr>
            <p:nvPr/>
          </p:nvSpPr>
          <p:spPr bwMode="auto">
            <a:xfrm>
              <a:off x="195" y="1002"/>
              <a:ext cx="73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i="1" smtClean="0">
                  <a:solidFill>
                    <a:srgbClr val="000099"/>
                  </a:solidFill>
                  <a:cs typeface="+mn-cs"/>
                </a:rPr>
                <a:t>client state</a:t>
              </a:r>
            </a:p>
            <a:p>
              <a:pPr algn="r">
                <a:defRPr/>
              </a:pPr>
              <a:endParaRPr lang="en-US" i="1" smtClean="0">
                <a:solidFill>
                  <a:srgbClr val="000099"/>
                </a:solidFill>
                <a:cs typeface="+mn-cs"/>
              </a:endParaRPr>
            </a:p>
          </p:txBody>
        </p:sp>
        <p:sp>
          <p:nvSpPr>
            <p:cNvPr id="81938" name="Text Box 115"/>
            <p:cNvSpPr txBox="1">
              <a:spLocks noChangeArrowheads="1"/>
            </p:cNvSpPr>
            <p:nvPr/>
          </p:nvSpPr>
          <p:spPr bwMode="auto">
            <a:xfrm>
              <a:off x="193" y="1243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LISTEN</a:t>
              </a:r>
            </a:p>
          </p:txBody>
        </p:sp>
        <p:sp>
          <p:nvSpPr>
            <p:cNvPr id="81939" name="Text Box 116"/>
            <p:cNvSpPr txBox="1">
              <a:spLocks noChangeArrowheads="1"/>
            </p:cNvSpPr>
            <p:nvPr/>
          </p:nvSpPr>
          <p:spPr bwMode="auto">
            <a:xfrm>
              <a:off x="4800" y="1013"/>
              <a:ext cx="7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i="1" smtClean="0">
                  <a:solidFill>
                    <a:srgbClr val="000099"/>
                  </a:solidFill>
                  <a:cs typeface="+mn-cs"/>
                </a:rPr>
                <a:t>server state</a:t>
              </a:r>
            </a:p>
            <a:p>
              <a:pPr algn="r">
                <a:defRPr/>
              </a:pPr>
              <a:endParaRPr lang="en-US" i="1" smtClean="0">
                <a:solidFill>
                  <a:srgbClr val="000099"/>
                </a:solidFill>
                <a:cs typeface="+mn-cs"/>
              </a:endParaRPr>
            </a:p>
          </p:txBody>
        </p:sp>
        <p:sp>
          <p:nvSpPr>
            <p:cNvPr id="81940" name="Text Box 117"/>
            <p:cNvSpPr txBox="1">
              <a:spLocks noChangeArrowheads="1"/>
            </p:cNvSpPr>
            <p:nvPr/>
          </p:nvSpPr>
          <p:spPr bwMode="auto">
            <a:xfrm>
              <a:off x="5038" y="1254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LISTEN</a:t>
              </a:r>
            </a:p>
          </p:txBody>
        </p:sp>
        <p:grpSp>
          <p:nvGrpSpPr>
            <p:cNvPr id="99348" name="Group 118"/>
            <p:cNvGrpSpPr>
              <a:grpSpLocks/>
            </p:cNvGrpSpPr>
            <p:nvPr/>
          </p:nvGrpSpPr>
          <p:grpSpPr bwMode="auto">
            <a:xfrm>
              <a:off x="1914" y="1049"/>
              <a:ext cx="405" cy="378"/>
              <a:chOff x="-44" y="1473"/>
              <a:chExt cx="981" cy="1105"/>
            </a:xfrm>
          </p:grpSpPr>
          <p:pic>
            <p:nvPicPr>
              <p:cNvPr id="99382" name="Picture 11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83" name="Freeform 12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967 w 356"/>
                  <a:gd name="T3" fmla="*/ 50 h 368"/>
                  <a:gd name="T4" fmla="*/ 1147 w 356"/>
                  <a:gd name="T5" fmla="*/ 1052 h 368"/>
                  <a:gd name="T6" fmla="*/ 253 w 356"/>
                  <a:gd name="T7" fmla="*/ 1316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99349" name="Group 121"/>
            <p:cNvGrpSpPr>
              <a:grpSpLocks/>
            </p:cNvGrpSpPr>
            <p:nvPr/>
          </p:nvGrpSpPr>
          <p:grpSpPr bwMode="auto">
            <a:xfrm>
              <a:off x="3572" y="1051"/>
              <a:ext cx="212" cy="323"/>
              <a:chOff x="4140" y="429"/>
              <a:chExt cx="1425" cy="2396"/>
            </a:xfrm>
          </p:grpSpPr>
          <p:sp>
            <p:nvSpPr>
              <p:cNvPr id="99350" name="Freeform 12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6 w 354"/>
                  <a:gd name="T1" fmla="*/ 0 h 2742"/>
                  <a:gd name="T2" fmla="*/ 145 w 354"/>
                  <a:gd name="T3" fmla="*/ 164 h 2742"/>
                  <a:gd name="T4" fmla="*/ 142 w 354"/>
                  <a:gd name="T5" fmla="*/ 1268 h 2742"/>
                  <a:gd name="T6" fmla="*/ 0 w 354"/>
                  <a:gd name="T7" fmla="*/ 1325 h 2742"/>
                  <a:gd name="T8" fmla="*/ 26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4" name="Rectangle 12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352" name="Freeform 12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3 w 211"/>
                  <a:gd name="T1" fmla="*/ 0 h 2537"/>
                  <a:gd name="T2" fmla="*/ 87 w 211"/>
                  <a:gd name="T3" fmla="*/ 106 h 2537"/>
                  <a:gd name="T4" fmla="*/ 3 w 211"/>
                  <a:gd name="T5" fmla="*/ 1208 h 2537"/>
                  <a:gd name="T6" fmla="*/ 3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53" name="Freeform 12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2 h 226"/>
                  <a:gd name="T4" fmla="*/ 135 w 328"/>
                  <a:gd name="T5" fmla="*/ 110 h 226"/>
                  <a:gd name="T6" fmla="*/ 0 w 328"/>
                  <a:gd name="T7" fmla="*/ 4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47" name="Rectangle 12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9355" name="Group 12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973" name="AutoShape 12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974" name="AutoShape 12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1949" name="Rectangle 13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9357" name="Group 13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971" name="AutoShape 13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972" name="AutoShape 13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1951" name="Rectangle 13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952" name="Rectangle 13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99360" name="Group 13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969" name="AutoShape 13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970" name="AutoShape 13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99361" name="Freeform 13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36 w 328"/>
                  <a:gd name="T3" fmla="*/ 61 h 226"/>
                  <a:gd name="T4" fmla="*/ 135 w 328"/>
                  <a:gd name="T5" fmla="*/ 108 h 226"/>
                  <a:gd name="T6" fmla="*/ 0 w 328"/>
                  <a:gd name="T7" fmla="*/ 4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9362" name="Group 14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967" name="AutoShape 14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1968" name="AutoShape 14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1956" name="Rectangle 14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364" name="Freeform 14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20 w 296"/>
                  <a:gd name="T3" fmla="*/ 69 h 256"/>
                  <a:gd name="T4" fmla="*/ 122 w 296"/>
                  <a:gd name="T5" fmla="*/ 122 h 256"/>
                  <a:gd name="T6" fmla="*/ 0 w 296"/>
                  <a:gd name="T7" fmla="*/ 4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365" name="Freeform 14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26 w 304"/>
                  <a:gd name="T3" fmla="*/ 79 h 288"/>
                  <a:gd name="T4" fmla="*/ 118 w 304"/>
                  <a:gd name="T5" fmla="*/ 139 h 288"/>
                  <a:gd name="T6" fmla="*/ 3 w 304"/>
                  <a:gd name="T7" fmla="*/ 6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59" name="Oval 14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367" name="Freeform 14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51 h 240"/>
                  <a:gd name="T2" fmla="*/ 2 w 306"/>
                  <a:gd name="T3" fmla="*/ 116 h 240"/>
                  <a:gd name="T4" fmla="*/ 126 w 306"/>
                  <a:gd name="T5" fmla="*/ 53 h 240"/>
                  <a:gd name="T6" fmla="*/ 123 w 306"/>
                  <a:gd name="T7" fmla="*/ 0 h 240"/>
                  <a:gd name="T8" fmla="*/ 0 w 306"/>
                  <a:gd name="T9" fmla="*/ 51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61" name="AutoShape 14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962" name="AutoShape 14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963" name="Oval 15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964" name="Oval 15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81965" name="Oval 15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1966" name="Rectangle 15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1032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9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3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2D8CE3F3-D689-9A46-B003-C92D53F395A0}" type="slidenum">
              <a:rPr lang="en-US" sz="1200" smtClean="0"/>
              <a:pPr>
                <a:defRPr/>
              </a:pPr>
              <a:t>18</a:t>
            </a:fld>
            <a:endParaRPr lang="en-US" sz="1200" smtClean="0"/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TCP 3-way handshake: FSM</a:t>
            </a:r>
            <a:endParaRPr lang="en-US">
              <a:latin typeface="Gill Sans MT" charset="0"/>
              <a:cs typeface="+mj-cs"/>
            </a:endParaRPr>
          </a:p>
        </p:txBody>
      </p:sp>
      <p:pic>
        <p:nvPicPr>
          <p:cNvPr id="100356" name="Picture 4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8270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57" name="Group 47"/>
          <p:cNvGrpSpPr>
            <a:grpSpLocks/>
          </p:cNvGrpSpPr>
          <p:nvPr/>
        </p:nvGrpSpPr>
        <p:grpSpPr bwMode="auto">
          <a:xfrm>
            <a:off x="3690938" y="1246188"/>
            <a:ext cx="876300" cy="827087"/>
            <a:chOff x="1778" y="1720"/>
            <a:chExt cx="722" cy="642"/>
          </a:xfrm>
        </p:grpSpPr>
        <p:sp>
          <p:nvSpPr>
            <p:cNvPr id="82988" name="Oval 4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89" name="Oval 4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2951" name="Text Box 43"/>
          <p:cNvSpPr txBox="1">
            <a:spLocks noChangeArrowheads="1"/>
          </p:cNvSpPr>
          <p:nvPr/>
        </p:nvSpPr>
        <p:spPr bwMode="auto">
          <a:xfrm>
            <a:off x="3686175" y="146685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closed</a:t>
            </a:r>
          </a:p>
        </p:txBody>
      </p:sp>
      <p:sp>
        <p:nvSpPr>
          <p:cNvPr id="82952" name="Text Box 46"/>
          <p:cNvSpPr txBox="1">
            <a:spLocks noChangeArrowheads="1"/>
          </p:cNvSpPr>
          <p:nvPr/>
        </p:nvSpPr>
        <p:spPr bwMode="auto">
          <a:xfrm>
            <a:off x="3597275" y="2498725"/>
            <a:ext cx="341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Symbol" charset="0"/>
                <a:cs typeface="+mn-cs"/>
              </a:rPr>
              <a:t>L</a:t>
            </a:r>
          </a:p>
        </p:txBody>
      </p:sp>
      <p:grpSp>
        <p:nvGrpSpPr>
          <p:cNvPr id="100360" name="Group 48"/>
          <p:cNvGrpSpPr>
            <a:grpSpLocks/>
          </p:cNvGrpSpPr>
          <p:nvPr/>
        </p:nvGrpSpPr>
        <p:grpSpPr bwMode="auto">
          <a:xfrm>
            <a:off x="3652838" y="3175000"/>
            <a:ext cx="876300" cy="827088"/>
            <a:chOff x="1778" y="1720"/>
            <a:chExt cx="722" cy="642"/>
          </a:xfrm>
        </p:grpSpPr>
        <p:sp>
          <p:nvSpPr>
            <p:cNvPr id="82986" name="Oval 49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87" name="Oval 50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2954" name="Text Box 51"/>
          <p:cNvSpPr txBox="1">
            <a:spLocks noChangeArrowheads="1"/>
          </p:cNvSpPr>
          <p:nvPr/>
        </p:nvSpPr>
        <p:spPr bwMode="auto">
          <a:xfrm>
            <a:off x="3711575" y="339566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listen</a:t>
            </a:r>
          </a:p>
        </p:txBody>
      </p:sp>
      <p:grpSp>
        <p:nvGrpSpPr>
          <p:cNvPr id="100362" name="Group 52"/>
          <p:cNvGrpSpPr>
            <a:grpSpLocks/>
          </p:cNvGrpSpPr>
          <p:nvPr/>
        </p:nvGrpSpPr>
        <p:grpSpPr bwMode="auto">
          <a:xfrm>
            <a:off x="1643063" y="4227513"/>
            <a:ext cx="876300" cy="827087"/>
            <a:chOff x="1778" y="1720"/>
            <a:chExt cx="722" cy="642"/>
          </a:xfrm>
        </p:grpSpPr>
        <p:sp>
          <p:nvSpPr>
            <p:cNvPr id="82984" name="Oval 53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85" name="Oval 54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2956" name="Text Box 55"/>
          <p:cNvSpPr txBox="1">
            <a:spLocks noChangeArrowheads="1"/>
          </p:cNvSpPr>
          <p:nvPr/>
        </p:nvSpPr>
        <p:spPr bwMode="auto">
          <a:xfrm>
            <a:off x="1733550" y="44259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  <a:cs typeface="+mn-cs"/>
              </a:rPr>
              <a:t>SYN</a:t>
            </a:r>
          </a:p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  <a:cs typeface="+mn-cs"/>
              </a:rPr>
              <a:t>rcvd</a:t>
            </a:r>
          </a:p>
        </p:txBody>
      </p:sp>
      <p:grpSp>
        <p:nvGrpSpPr>
          <p:cNvPr id="100364" name="Group 56"/>
          <p:cNvGrpSpPr>
            <a:grpSpLocks/>
          </p:cNvGrpSpPr>
          <p:nvPr/>
        </p:nvGrpSpPr>
        <p:grpSpPr bwMode="auto">
          <a:xfrm>
            <a:off x="5119688" y="4189413"/>
            <a:ext cx="876300" cy="827087"/>
            <a:chOff x="1778" y="1720"/>
            <a:chExt cx="722" cy="642"/>
          </a:xfrm>
        </p:grpSpPr>
        <p:sp>
          <p:nvSpPr>
            <p:cNvPr id="82982" name="Oval 57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83" name="Oval 58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2958" name="Text Box 59"/>
          <p:cNvSpPr txBox="1">
            <a:spLocks noChangeArrowheads="1"/>
          </p:cNvSpPr>
          <p:nvPr/>
        </p:nvSpPr>
        <p:spPr bwMode="auto">
          <a:xfrm>
            <a:off x="5210175" y="43878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  <a:cs typeface="+mn-cs"/>
              </a:rPr>
              <a:t>SYN</a:t>
            </a:r>
          </a:p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  <a:cs typeface="+mn-cs"/>
              </a:rPr>
              <a:t>sent</a:t>
            </a:r>
          </a:p>
        </p:txBody>
      </p:sp>
      <p:grpSp>
        <p:nvGrpSpPr>
          <p:cNvPr id="100366" name="Group 60"/>
          <p:cNvGrpSpPr>
            <a:grpSpLocks/>
          </p:cNvGrpSpPr>
          <p:nvPr/>
        </p:nvGrpSpPr>
        <p:grpSpPr bwMode="auto">
          <a:xfrm>
            <a:off x="3686175" y="5060950"/>
            <a:ext cx="876300" cy="827088"/>
            <a:chOff x="1778" y="1720"/>
            <a:chExt cx="722" cy="642"/>
          </a:xfrm>
        </p:grpSpPr>
        <p:sp>
          <p:nvSpPr>
            <p:cNvPr id="82980" name="Oval 6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2981" name="Oval 6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2960" name="Text Box 63"/>
          <p:cNvSpPr txBox="1">
            <a:spLocks noChangeArrowheads="1"/>
          </p:cNvSpPr>
          <p:nvPr/>
        </p:nvSpPr>
        <p:spPr bwMode="auto">
          <a:xfrm>
            <a:off x="3648075" y="5348288"/>
            <a:ext cx="9334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smtClean="0">
                <a:latin typeface="Arial" charset="0"/>
                <a:cs typeface="+mn-cs"/>
              </a:rPr>
              <a:t>ESTAB</a:t>
            </a:r>
          </a:p>
        </p:txBody>
      </p:sp>
      <p:sp>
        <p:nvSpPr>
          <p:cNvPr id="82961" name="Text Box 66"/>
          <p:cNvSpPr txBox="1">
            <a:spLocks noChangeArrowheads="1"/>
          </p:cNvSpPr>
          <p:nvPr/>
        </p:nvSpPr>
        <p:spPr bwMode="auto">
          <a:xfrm>
            <a:off x="5526088" y="2687638"/>
            <a:ext cx="2894012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Socket clientSocket =   </a:t>
            </a:r>
          </a:p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  newSocket("hostname","port number");</a:t>
            </a:r>
          </a:p>
        </p:txBody>
      </p:sp>
      <p:sp>
        <p:nvSpPr>
          <p:cNvPr id="82962" name="Line 67"/>
          <p:cNvSpPr>
            <a:spLocks noChangeShapeType="1"/>
          </p:cNvSpPr>
          <p:nvPr/>
        </p:nvSpPr>
        <p:spPr bwMode="auto">
          <a:xfrm>
            <a:off x="5656263" y="3317875"/>
            <a:ext cx="2528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963" name="Text Box 68"/>
          <p:cNvSpPr txBox="1">
            <a:spLocks noChangeArrowheads="1"/>
          </p:cNvSpPr>
          <p:nvPr/>
        </p:nvSpPr>
        <p:spPr bwMode="auto">
          <a:xfrm>
            <a:off x="5621338" y="3351213"/>
            <a:ext cx="1262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SYN(seq=x)</a:t>
            </a:r>
          </a:p>
        </p:txBody>
      </p:sp>
      <p:sp>
        <p:nvSpPr>
          <p:cNvPr id="100371" name="Freeform 69"/>
          <p:cNvSpPr>
            <a:spLocks/>
          </p:cNvSpPr>
          <p:nvPr/>
        </p:nvSpPr>
        <p:spPr bwMode="auto">
          <a:xfrm>
            <a:off x="4583113" y="1727200"/>
            <a:ext cx="914400" cy="2384425"/>
          </a:xfrm>
          <a:custGeom>
            <a:avLst/>
            <a:gdLst>
              <a:gd name="T0" fmla="*/ 0 w 576"/>
              <a:gd name="T1" fmla="*/ 0 h 1138"/>
              <a:gd name="T2" fmla="*/ 2147483647 w 576"/>
              <a:gd name="T3" fmla="*/ 0 h 1138"/>
              <a:gd name="T4" fmla="*/ 2147483647 w 576"/>
              <a:gd name="T5" fmla="*/ 2147483647 h 11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138">
                <a:moveTo>
                  <a:pt x="0" y="0"/>
                </a:moveTo>
                <a:lnTo>
                  <a:pt x="576" y="0"/>
                </a:lnTo>
                <a:lnTo>
                  <a:pt x="576" y="113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65" name="Line 70"/>
          <p:cNvSpPr>
            <a:spLocks noChangeShapeType="1"/>
          </p:cNvSpPr>
          <p:nvPr/>
        </p:nvSpPr>
        <p:spPr bwMode="auto">
          <a:xfrm>
            <a:off x="4075113" y="2133600"/>
            <a:ext cx="0" cy="10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966" name="Text Box 71"/>
          <p:cNvSpPr txBox="1">
            <a:spLocks noChangeArrowheads="1"/>
          </p:cNvSpPr>
          <p:nvPr/>
        </p:nvSpPr>
        <p:spPr bwMode="auto">
          <a:xfrm>
            <a:off x="1524000" y="2074863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200" b="1" smtClean="0">
                <a:latin typeface="Courier New" charset="0"/>
                <a:cs typeface="+mn-cs"/>
              </a:rPr>
              <a:t>Socket connectionSocket = welcomeSocket.accept();</a:t>
            </a:r>
          </a:p>
        </p:txBody>
      </p:sp>
      <p:sp>
        <p:nvSpPr>
          <p:cNvPr id="82967" name="Line 72"/>
          <p:cNvSpPr>
            <a:spLocks noChangeShapeType="1"/>
          </p:cNvSpPr>
          <p:nvPr/>
        </p:nvSpPr>
        <p:spPr bwMode="auto">
          <a:xfrm>
            <a:off x="1882775" y="2522538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0375" name="Freeform 73"/>
          <p:cNvSpPr>
            <a:spLocks/>
          </p:cNvSpPr>
          <p:nvPr/>
        </p:nvSpPr>
        <p:spPr bwMode="auto">
          <a:xfrm>
            <a:off x="2051050" y="3836988"/>
            <a:ext cx="1579563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69" name="Text Box 74"/>
          <p:cNvSpPr txBox="1">
            <a:spLocks noChangeArrowheads="1"/>
          </p:cNvSpPr>
          <p:nvPr/>
        </p:nvSpPr>
        <p:spPr bwMode="auto">
          <a:xfrm>
            <a:off x="1785938" y="28384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SYN(x)</a:t>
            </a:r>
          </a:p>
        </p:txBody>
      </p:sp>
      <p:sp>
        <p:nvSpPr>
          <p:cNvPr id="82970" name="Line 75"/>
          <p:cNvSpPr>
            <a:spLocks noChangeShapeType="1"/>
          </p:cNvSpPr>
          <p:nvPr/>
        </p:nvSpPr>
        <p:spPr bwMode="auto">
          <a:xfrm>
            <a:off x="1246188" y="313690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971" name="Text Box 76"/>
          <p:cNvSpPr txBox="1">
            <a:spLocks noChangeArrowheads="1"/>
          </p:cNvSpPr>
          <p:nvPr/>
        </p:nvSpPr>
        <p:spPr bwMode="auto">
          <a:xfrm>
            <a:off x="930275" y="2989263"/>
            <a:ext cx="26066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US" sz="140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SYNACK(seq=y,ACKnum=x+1)</a:t>
            </a: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create new socket for </a:t>
            </a: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communication back to client</a:t>
            </a:r>
          </a:p>
        </p:txBody>
      </p:sp>
      <p:sp>
        <p:nvSpPr>
          <p:cNvPr id="100379" name="Freeform 77"/>
          <p:cNvSpPr>
            <a:spLocks/>
          </p:cNvSpPr>
          <p:nvPr/>
        </p:nvSpPr>
        <p:spPr bwMode="auto">
          <a:xfrm flipV="1">
            <a:off x="2046288" y="5076825"/>
            <a:ext cx="1579562" cy="373063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80" name="Freeform 78"/>
          <p:cNvSpPr>
            <a:spLocks/>
          </p:cNvSpPr>
          <p:nvPr/>
        </p:nvSpPr>
        <p:spPr bwMode="auto">
          <a:xfrm flipH="1" flipV="1">
            <a:off x="4613275" y="5094288"/>
            <a:ext cx="947738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974" name="Text Box 79"/>
          <p:cNvSpPr txBox="1">
            <a:spLocks noChangeArrowheads="1"/>
          </p:cNvSpPr>
          <p:nvPr/>
        </p:nvSpPr>
        <p:spPr bwMode="auto">
          <a:xfrm>
            <a:off x="5608638" y="4970463"/>
            <a:ext cx="2606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US" sz="140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SYNACK(seq=y,ACKnum=x+1)</a:t>
            </a:r>
          </a:p>
          <a:p>
            <a:pPr>
              <a:lnSpc>
                <a:spcPct val="90000"/>
              </a:lnSpc>
              <a:defRPr/>
            </a:pPr>
            <a:endParaRPr lang="en-US" sz="1400" smtClean="0">
              <a:cs typeface="+mn-cs"/>
            </a:endParaRPr>
          </a:p>
        </p:txBody>
      </p:sp>
      <p:sp>
        <p:nvSpPr>
          <p:cNvPr id="82975" name="Line 80"/>
          <p:cNvSpPr>
            <a:spLocks noChangeShapeType="1"/>
          </p:cNvSpPr>
          <p:nvPr/>
        </p:nvSpPr>
        <p:spPr bwMode="auto">
          <a:xfrm>
            <a:off x="5718175" y="5435600"/>
            <a:ext cx="2528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976" name="Text Box 81"/>
          <p:cNvSpPr txBox="1">
            <a:spLocks noChangeArrowheads="1"/>
          </p:cNvSpPr>
          <p:nvPr/>
        </p:nvSpPr>
        <p:spPr bwMode="auto">
          <a:xfrm>
            <a:off x="6018213" y="524827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US" sz="140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ACK(ACKnum=y+1)</a:t>
            </a:r>
          </a:p>
          <a:p>
            <a:pPr>
              <a:lnSpc>
                <a:spcPct val="90000"/>
              </a:lnSpc>
              <a:defRPr/>
            </a:pPr>
            <a:endParaRPr lang="en-US" sz="1400" smtClean="0">
              <a:cs typeface="+mn-cs"/>
            </a:endParaRPr>
          </a:p>
        </p:txBody>
      </p:sp>
      <p:sp>
        <p:nvSpPr>
          <p:cNvPr id="82977" name="Line 82"/>
          <p:cNvSpPr>
            <a:spLocks noChangeShapeType="1"/>
          </p:cNvSpPr>
          <p:nvPr/>
        </p:nvSpPr>
        <p:spPr bwMode="auto">
          <a:xfrm>
            <a:off x="849313" y="582295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2978" name="Text Box 83"/>
          <p:cNvSpPr txBox="1">
            <a:spLocks noChangeArrowheads="1"/>
          </p:cNvSpPr>
          <p:nvPr/>
        </p:nvSpPr>
        <p:spPr bwMode="auto">
          <a:xfrm>
            <a:off x="909638" y="535622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US" sz="1400" smtClean="0">
              <a:cs typeface="+mn-cs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ACK(ACKnum=y+1)</a:t>
            </a:r>
          </a:p>
          <a:p>
            <a:pPr>
              <a:lnSpc>
                <a:spcPct val="90000"/>
              </a:lnSpc>
              <a:defRPr/>
            </a:pPr>
            <a:endParaRPr lang="en-US" sz="1400" smtClean="0">
              <a:cs typeface="+mn-cs"/>
            </a:endParaRPr>
          </a:p>
        </p:txBody>
      </p:sp>
      <p:sp>
        <p:nvSpPr>
          <p:cNvPr id="82979" name="Text Box 84"/>
          <p:cNvSpPr txBox="1">
            <a:spLocks noChangeArrowheads="1"/>
          </p:cNvSpPr>
          <p:nvPr/>
        </p:nvSpPr>
        <p:spPr bwMode="auto">
          <a:xfrm>
            <a:off x="1560513" y="5788025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Symbol" charset="0"/>
                <a:cs typeface="+mn-cs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99599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397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2253BB9-9068-C344-BC0A-D0E9C3E3329B}" type="slidenum">
              <a:rPr lang="en-US" sz="1200" smtClean="0"/>
              <a:pPr>
                <a:defRPr/>
              </a:pPr>
              <a:t>19</a:t>
            </a:fld>
            <a:endParaRPr lang="en-US" sz="1200" smtClean="0"/>
          </a:p>
        </p:txBody>
      </p:sp>
      <p:pic>
        <p:nvPicPr>
          <p:cNvPr id="101379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Rectangle 45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TCP: closing a connection</a:t>
            </a:r>
          </a:p>
        </p:txBody>
      </p:sp>
      <p:sp>
        <p:nvSpPr>
          <p:cNvPr id="83974" name="Rectangle 47"/>
          <p:cNvSpPr>
            <a:spLocks noGrp="1" noChangeArrowheads="1"/>
          </p:cNvSpPr>
          <p:nvPr>
            <p:ph type="body" sz="half" idx="2"/>
          </p:nvPr>
        </p:nvSpPr>
        <p:spPr>
          <a:xfrm>
            <a:off x="736600" y="1328738"/>
            <a:ext cx="7683500" cy="46482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client, server each close their side of connection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 TCP segment with FIN bit = 1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respond to received FIN with ACK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on receiving FIN, ACK can be combined with own FIN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simultaneous FIN exchanges can be handled</a:t>
            </a:r>
          </a:p>
        </p:txBody>
      </p:sp>
    </p:spTree>
    <p:extLst>
      <p:ext uri="{BB962C8B-B14F-4D97-AF65-F5344CB8AC3E}">
        <p14:creationId xmlns:p14="http://schemas.microsoft.com/office/powerpoint/2010/main" val="183449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656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FF9C17CE-3FCA-5045-873F-1E2AC9B3D0A1}" type="slidenum">
              <a:rPr lang="en-US" sz="1200" smtClean="0"/>
              <a:pPr>
                <a:defRPr/>
              </a:pPr>
              <a:t>2</a:t>
            </a:fld>
            <a:endParaRPr lang="en-US" sz="1200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0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reliable data transfer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00188"/>
            <a:ext cx="4070350" cy="4648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TCP creates rdt service on top of IP</a:t>
            </a:r>
            <a:r>
              <a:rPr lang="ja-JP" altLang="en-US">
                <a:latin typeface="Gill Sans MT" charset="0"/>
                <a:cs typeface="+mn-cs"/>
              </a:rPr>
              <a:t>’</a:t>
            </a:r>
            <a:r>
              <a:rPr lang="en-US">
                <a:latin typeface="Gill Sans MT" charset="0"/>
                <a:cs typeface="+mn-cs"/>
              </a:rPr>
              <a:t>s unreliable service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pipelined segments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cumulative acks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single retransmission timer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retransmissions  triggered by: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timeout events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duplicate acks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2911475"/>
            <a:ext cx="3933825" cy="2119313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let</a:t>
            </a:r>
            <a:r>
              <a:rPr lang="ja-JP" altLang="en-US">
                <a:latin typeface="Gill Sans MT" charset="0"/>
                <a:cs typeface="+mn-cs"/>
              </a:rPr>
              <a:t>’</a:t>
            </a:r>
            <a:r>
              <a:rPr lang="en-US">
                <a:latin typeface="Gill Sans MT" charset="0"/>
                <a:cs typeface="+mn-cs"/>
              </a:rPr>
              <a:t>s initially consider simplified TCP sender: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ignore duplicate acks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ignore flow control, congestion control</a:t>
            </a:r>
          </a:p>
        </p:txBody>
      </p:sp>
      <p:pic>
        <p:nvPicPr>
          <p:cNvPr id="8192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9969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731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B2FBD978-8DDD-DE43-B038-E861CF9FFFEE}" type="slidenum">
              <a:rPr lang="en-US" sz="1200" smtClean="0"/>
              <a:pPr>
                <a:defRPr/>
              </a:pPr>
              <a:t>20</a:t>
            </a:fld>
            <a:endParaRPr lang="en-US" sz="1200" smtClean="0"/>
          </a:p>
        </p:txBody>
      </p:sp>
      <p:pic>
        <p:nvPicPr>
          <p:cNvPr id="102403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7" name="Line 4"/>
          <p:cNvSpPr>
            <a:spLocks noChangeShapeType="1"/>
          </p:cNvSpPr>
          <p:nvPr/>
        </p:nvSpPr>
        <p:spPr bwMode="auto">
          <a:xfrm flipH="1">
            <a:off x="3471863" y="2081213"/>
            <a:ext cx="1587" cy="3948112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4998" name="Line 10"/>
          <p:cNvSpPr>
            <a:spLocks noChangeShapeType="1"/>
          </p:cNvSpPr>
          <p:nvPr/>
        </p:nvSpPr>
        <p:spPr bwMode="auto">
          <a:xfrm flipH="1">
            <a:off x="6061075" y="2151063"/>
            <a:ext cx="1588" cy="3417887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96362" name="Group 74"/>
          <p:cNvGrpSpPr>
            <a:grpSpLocks/>
          </p:cNvGrpSpPr>
          <p:nvPr/>
        </p:nvGrpSpPr>
        <p:grpSpPr bwMode="auto">
          <a:xfrm>
            <a:off x="544513" y="2762250"/>
            <a:ext cx="1335087" cy="854075"/>
            <a:chOff x="343" y="1740"/>
            <a:chExt cx="841" cy="538"/>
          </a:xfrm>
        </p:grpSpPr>
        <p:sp>
          <p:nvSpPr>
            <p:cNvPr id="85085" name="Text Box 34"/>
            <p:cNvSpPr txBox="1">
              <a:spLocks noChangeArrowheads="1"/>
            </p:cNvSpPr>
            <p:nvPr/>
          </p:nvSpPr>
          <p:spPr bwMode="auto">
            <a:xfrm>
              <a:off x="343" y="2066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FIN_WAIT_2</a:t>
              </a:r>
            </a:p>
          </p:txBody>
        </p:sp>
        <p:sp>
          <p:nvSpPr>
            <p:cNvPr id="85086" name="Line 35"/>
            <p:cNvSpPr>
              <a:spLocks noChangeShapeType="1"/>
            </p:cNvSpPr>
            <p:nvPr/>
          </p:nvSpPr>
          <p:spPr bwMode="auto">
            <a:xfrm>
              <a:off x="634" y="1740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6361" name="Group 73"/>
          <p:cNvGrpSpPr>
            <a:grpSpLocks/>
          </p:cNvGrpSpPr>
          <p:nvPr/>
        </p:nvGrpSpPr>
        <p:grpSpPr bwMode="auto">
          <a:xfrm>
            <a:off x="7175500" y="2101850"/>
            <a:ext cx="1390650" cy="960438"/>
            <a:chOff x="4520" y="1324"/>
            <a:chExt cx="876" cy="605"/>
          </a:xfrm>
        </p:grpSpPr>
        <p:sp>
          <p:nvSpPr>
            <p:cNvPr id="85083" name="Text Box 37"/>
            <p:cNvSpPr txBox="1">
              <a:spLocks noChangeArrowheads="1"/>
            </p:cNvSpPr>
            <p:nvPr/>
          </p:nvSpPr>
          <p:spPr bwMode="auto">
            <a:xfrm>
              <a:off x="4520" y="1717"/>
              <a:ext cx="8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CLOSE_WAIT</a:t>
              </a:r>
            </a:p>
          </p:txBody>
        </p:sp>
        <p:sp>
          <p:nvSpPr>
            <p:cNvPr id="85084" name="Line 38"/>
            <p:cNvSpPr>
              <a:spLocks noChangeShapeType="1"/>
            </p:cNvSpPr>
            <p:nvPr/>
          </p:nvSpPr>
          <p:spPr bwMode="auto">
            <a:xfrm>
              <a:off x="5171" y="1324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6363" name="Group 75"/>
          <p:cNvGrpSpPr>
            <a:grpSpLocks/>
          </p:cNvGrpSpPr>
          <p:nvPr/>
        </p:nvGrpSpPr>
        <p:grpSpPr bwMode="auto">
          <a:xfrm>
            <a:off x="3513138" y="3870325"/>
            <a:ext cx="2495550" cy="579438"/>
            <a:chOff x="2213" y="2438"/>
            <a:chExt cx="1572" cy="365"/>
          </a:xfrm>
        </p:grpSpPr>
        <p:sp>
          <p:nvSpPr>
            <p:cNvPr id="85080" name="Line 41"/>
            <p:cNvSpPr>
              <a:spLocks noChangeShapeType="1"/>
            </p:cNvSpPr>
            <p:nvPr/>
          </p:nvSpPr>
          <p:spPr bwMode="auto">
            <a:xfrm flipH="1">
              <a:off x="2213" y="2483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81" name="Rectangle 42"/>
            <p:cNvSpPr>
              <a:spLocks noChangeArrowheads="1"/>
            </p:cNvSpPr>
            <p:nvPr/>
          </p:nvSpPr>
          <p:spPr bwMode="auto">
            <a:xfrm>
              <a:off x="2669" y="2438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82" name="Text Box 43"/>
            <p:cNvSpPr txBox="1">
              <a:spLocks noChangeArrowheads="1"/>
            </p:cNvSpPr>
            <p:nvPr/>
          </p:nvSpPr>
          <p:spPr bwMode="auto">
            <a:xfrm>
              <a:off x="2455" y="2562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FINbit=1, seq=y</a:t>
              </a:r>
            </a:p>
          </p:txBody>
        </p:sp>
      </p:grpSp>
      <p:grpSp>
        <p:nvGrpSpPr>
          <p:cNvPr id="396368" name="Group 80"/>
          <p:cNvGrpSpPr>
            <a:grpSpLocks/>
          </p:cNvGrpSpPr>
          <p:nvPr/>
        </p:nvGrpSpPr>
        <p:grpSpPr bwMode="auto">
          <a:xfrm>
            <a:off x="3543300" y="4578350"/>
            <a:ext cx="2508250" cy="582613"/>
            <a:chOff x="2232" y="2884"/>
            <a:chExt cx="1580" cy="367"/>
          </a:xfrm>
        </p:grpSpPr>
        <p:sp>
          <p:nvSpPr>
            <p:cNvPr id="85077" name="Line 44"/>
            <p:cNvSpPr>
              <a:spLocks noChangeShapeType="1"/>
            </p:cNvSpPr>
            <p:nvPr/>
          </p:nvSpPr>
          <p:spPr bwMode="auto">
            <a:xfrm>
              <a:off x="2232" y="2884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78" name="Rectangle 46"/>
            <p:cNvSpPr>
              <a:spLocks noChangeArrowheads="1"/>
            </p:cNvSpPr>
            <p:nvPr/>
          </p:nvSpPr>
          <p:spPr bwMode="auto">
            <a:xfrm>
              <a:off x="2553" y="2995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79" name="Text Box 47"/>
            <p:cNvSpPr txBox="1">
              <a:spLocks noChangeArrowheads="1"/>
            </p:cNvSpPr>
            <p:nvPr/>
          </p:nvSpPr>
          <p:spPr bwMode="auto">
            <a:xfrm>
              <a:off x="2246" y="2958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ACKbit=1; ACKnum=y+1</a:t>
              </a:r>
            </a:p>
          </p:txBody>
        </p:sp>
      </p:grpSp>
      <p:grpSp>
        <p:nvGrpSpPr>
          <p:cNvPr id="396360" name="Group 72"/>
          <p:cNvGrpSpPr>
            <a:grpSpLocks/>
          </p:cNvGrpSpPr>
          <p:nvPr/>
        </p:nvGrpSpPr>
        <p:grpSpPr bwMode="auto">
          <a:xfrm>
            <a:off x="2090738" y="2901950"/>
            <a:ext cx="4930775" cy="854075"/>
            <a:chOff x="1317" y="1828"/>
            <a:chExt cx="3106" cy="538"/>
          </a:xfrm>
        </p:grpSpPr>
        <p:sp>
          <p:nvSpPr>
            <p:cNvPr id="85072" name="Line 13"/>
            <p:cNvSpPr>
              <a:spLocks noChangeShapeType="1"/>
            </p:cNvSpPr>
            <p:nvPr/>
          </p:nvSpPr>
          <p:spPr bwMode="auto">
            <a:xfrm flipH="1">
              <a:off x="2186" y="1828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73" name="Rectangle 14"/>
            <p:cNvSpPr>
              <a:spLocks noChangeArrowheads="1"/>
            </p:cNvSpPr>
            <p:nvPr/>
          </p:nvSpPr>
          <p:spPr bwMode="auto">
            <a:xfrm>
              <a:off x="2507" y="1912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74" name="Text Box 15"/>
            <p:cNvSpPr txBox="1">
              <a:spLocks noChangeArrowheads="1"/>
            </p:cNvSpPr>
            <p:nvPr/>
          </p:nvSpPr>
          <p:spPr bwMode="auto">
            <a:xfrm>
              <a:off x="2200" y="1875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ACKbit=1; ACKnum=x+1</a:t>
              </a:r>
            </a:p>
          </p:txBody>
        </p:sp>
        <p:sp>
          <p:nvSpPr>
            <p:cNvPr id="85075" name="Text Box 21"/>
            <p:cNvSpPr txBox="1">
              <a:spLocks noChangeArrowheads="1"/>
            </p:cNvSpPr>
            <p:nvPr/>
          </p:nvSpPr>
          <p:spPr bwMode="auto">
            <a:xfrm>
              <a:off x="1317" y="2066"/>
              <a:ext cx="867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 wait for server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close</a:t>
              </a:r>
            </a:p>
          </p:txBody>
        </p:sp>
        <p:sp>
          <p:nvSpPr>
            <p:cNvPr id="85076" name="Text Box 49"/>
            <p:cNvSpPr txBox="1">
              <a:spLocks noChangeArrowheads="1"/>
            </p:cNvSpPr>
            <p:nvPr/>
          </p:nvSpPr>
          <p:spPr bwMode="auto">
            <a:xfrm>
              <a:off x="3822" y="1979"/>
              <a:ext cx="60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can still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data</a:t>
              </a:r>
            </a:p>
          </p:txBody>
        </p:sp>
      </p:grpSp>
      <p:grpSp>
        <p:nvGrpSpPr>
          <p:cNvPr id="396366" name="Group 78"/>
          <p:cNvGrpSpPr>
            <a:grpSpLocks/>
          </p:cNvGrpSpPr>
          <p:nvPr/>
        </p:nvGrpSpPr>
        <p:grpSpPr bwMode="auto">
          <a:xfrm>
            <a:off x="6059488" y="3032125"/>
            <a:ext cx="2501900" cy="1735138"/>
            <a:chOff x="3817" y="1910"/>
            <a:chExt cx="1576" cy="1093"/>
          </a:xfrm>
        </p:grpSpPr>
        <p:sp>
          <p:nvSpPr>
            <p:cNvPr id="85068" name="Text Box 50"/>
            <p:cNvSpPr txBox="1">
              <a:spLocks noChangeArrowheads="1"/>
            </p:cNvSpPr>
            <p:nvPr/>
          </p:nvSpPr>
          <p:spPr bwMode="auto">
            <a:xfrm>
              <a:off x="3817" y="2703"/>
              <a:ext cx="7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can no longer</a:t>
              </a:r>
            </a:p>
            <a:p>
              <a:pPr algn="l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data</a:t>
              </a:r>
            </a:p>
          </p:txBody>
        </p:sp>
        <p:grpSp>
          <p:nvGrpSpPr>
            <p:cNvPr id="102476" name="Group 76"/>
            <p:cNvGrpSpPr>
              <a:grpSpLocks/>
            </p:cNvGrpSpPr>
            <p:nvPr/>
          </p:nvGrpSpPr>
          <p:grpSpPr bwMode="auto">
            <a:xfrm>
              <a:off x="4691" y="1910"/>
              <a:ext cx="702" cy="723"/>
              <a:chOff x="4691" y="1910"/>
              <a:chExt cx="702" cy="723"/>
            </a:xfrm>
          </p:grpSpPr>
          <p:sp>
            <p:nvSpPr>
              <p:cNvPr id="85070" name="Line 3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071" name="Text Box 55"/>
              <p:cNvSpPr txBox="1">
                <a:spLocks noChangeArrowheads="1"/>
              </p:cNvSpPr>
              <p:nvPr/>
            </p:nvSpPr>
            <p:spPr bwMode="auto">
              <a:xfrm>
                <a:off x="4691" y="2421"/>
                <a:ext cx="7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cs typeface="+mn-cs"/>
                  </a:rPr>
                  <a:t>LAST_ACK</a:t>
                </a:r>
              </a:p>
            </p:txBody>
          </p:sp>
        </p:grpSp>
      </p:grpSp>
      <p:grpSp>
        <p:nvGrpSpPr>
          <p:cNvPr id="396370" name="Group 82"/>
          <p:cNvGrpSpPr>
            <a:grpSpLocks/>
          </p:cNvGrpSpPr>
          <p:nvPr/>
        </p:nvGrpSpPr>
        <p:grpSpPr bwMode="auto">
          <a:xfrm>
            <a:off x="7642225" y="4213225"/>
            <a:ext cx="917575" cy="1223963"/>
            <a:chOff x="4814" y="2654"/>
            <a:chExt cx="578" cy="771"/>
          </a:xfrm>
        </p:grpSpPr>
        <p:sp>
          <p:nvSpPr>
            <p:cNvPr id="85066" name="Text Box 11"/>
            <p:cNvSpPr txBox="1">
              <a:spLocks noChangeArrowheads="1"/>
            </p:cNvSpPr>
            <p:nvPr/>
          </p:nvSpPr>
          <p:spPr bwMode="auto">
            <a:xfrm>
              <a:off x="4814" y="3213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CLOSED</a:t>
              </a:r>
            </a:p>
          </p:txBody>
        </p:sp>
        <p:sp>
          <p:nvSpPr>
            <p:cNvPr id="85067" name="Line 57"/>
            <p:cNvSpPr>
              <a:spLocks noChangeShapeType="1"/>
            </p:cNvSpPr>
            <p:nvPr/>
          </p:nvSpPr>
          <p:spPr bwMode="auto">
            <a:xfrm>
              <a:off x="5173" y="265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6365" name="Group 77"/>
          <p:cNvGrpSpPr>
            <a:grpSpLocks/>
          </p:cNvGrpSpPr>
          <p:nvPr/>
        </p:nvGrpSpPr>
        <p:grpSpPr bwMode="auto">
          <a:xfrm>
            <a:off x="585788" y="3605213"/>
            <a:ext cx="1400175" cy="1044575"/>
            <a:chOff x="369" y="2271"/>
            <a:chExt cx="882" cy="658"/>
          </a:xfrm>
        </p:grpSpPr>
        <p:sp>
          <p:nvSpPr>
            <p:cNvPr id="85064" name="Text Box 58"/>
            <p:cNvSpPr txBox="1">
              <a:spLocks noChangeArrowheads="1"/>
            </p:cNvSpPr>
            <p:nvPr/>
          </p:nvSpPr>
          <p:spPr bwMode="auto">
            <a:xfrm>
              <a:off x="369" y="2717"/>
              <a:ext cx="8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TIMED_WAIT</a:t>
              </a:r>
            </a:p>
          </p:txBody>
        </p:sp>
        <p:sp>
          <p:nvSpPr>
            <p:cNvPr id="85065" name="Line 60"/>
            <p:cNvSpPr>
              <a:spLocks noChangeShapeType="1"/>
            </p:cNvSpPr>
            <p:nvPr/>
          </p:nvSpPr>
          <p:spPr bwMode="auto">
            <a:xfrm>
              <a:off x="638" y="2271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6369" name="Group 81"/>
          <p:cNvGrpSpPr>
            <a:grpSpLocks/>
          </p:cNvGrpSpPr>
          <p:nvPr/>
        </p:nvGrpSpPr>
        <p:grpSpPr bwMode="auto">
          <a:xfrm>
            <a:off x="674688" y="4486275"/>
            <a:ext cx="2743200" cy="1768475"/>
            <a:chOff x="425" y="2826"/>
            <a:chExt cx="1728" cy="1114"/>
          </a:xfrm>
        </p:grpSpPr>
        <p:sp>
          <p:nvSpPr>
            <p:cNvPr id="85058" name="Line 52"/>
            <p:cNvSpPr>
              <a:spLocks noChangeShapeType="1"/>
            </p:cNvSpPr>
            <p:nvPr/>
          </p:nvSpPr>
          <p:spPr bwMode="auto">
            <a:xfrm>
              <a:off x="1820" y="2833"/>
              <a:ext cx="7" cy="1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59" name="Text Box 51"/>
            <p:cNvSpPr txBox="1">
              <a:spLocks noChangeArrowheads="1"/>
            </p:cNvSpPr>
            <p:nvPr/>
          </p:nvSpPr>
          <p:spPr bwMode="auto">
            <a:xfrm>
              <a:off x="1216" y="3093"/>
              <a:ext cx="937" cy="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 timed wait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for 2*max 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segment lifetime</a:t>
              </a:r>
            </a:p>
          </p:txBody>
        </p:sp>
        <p:sp>
          <p:nvSpPr>
            <p:cNvPr id="85060" name="Line 53"/>
            <p:cNvSpPr>
              <a:spLocks noChangeShapeType="1"/>
            </p:cNvSpPr>
            <p:nvPr/>
          </p:nvSpPr>
          <p:spPr bwMode="auto">
            <a:xfrm>
              <a:off x="1742" y="2826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61" name="Line 54"/>
            <p:cNvSpPr>
              <a:spLocks noChangeShapeType="1"/>
            </p:cNvSpPr>
            <p:nvPr/>
          </p:nvSpPr>
          <p:spPr bwMode="auto">
            <a:xfrm>
              <a:off x="1759" y="3889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62" name="Text Box 59"/>
            <p:cNvSpPr txBox="1">
              <a:spLocks noChangeArrowheads="1"/>
            </p:cNvSpPr>
            <p:nvPr/>
          </p:nvSpPr>
          <p:spPr bwMode="auto">
            <a:xfrm>
              <a:off x="425" y="372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CLOSED</a:t>
              </a:r>
            </a:p>
          </p:txBody>
        </p:sp>
        <p:sp>
          <p:nvSpPr>
            <p:cNvPr id="85063" name="Line 61"/>
            <p:cNvSpPr>
              <a:spLocks noChangeShapeType="1"/>
            </p:cNvSpPr>
            <p:nvPr/>
          </p:nvSpPr>
          <p:spPr bwMode="auto">
            <a:xfrm>
              <a:off x="631" y="2918"/>
              <a:ext cx="0" cy="8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5008" name="Rectangle 62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TCP: closing a connection</a:t>
            </a:r>
          </a:p>
        </p:txBody>
      </p:sp>
      <p:grpSp>
        <p:nvGrpSpPr>
          <p:cNvPr id="396359" name="Group 71"/>
          <p:cNvGrpSpPr>
            <a:grpSpLocks/>
          </p:cNvGrpSpPr>
          <p:nvPr/>
        </p:nvGrpSpPr>
        <p:grpSpPr bwMode="auto">
          <a:xfrm>
            <a:off x="550863" y="2046288"/>
            <a:ext cx="1335087" cy="700087"/>
            <a:chOff x="347" y="1289"/>
            <a:chExt cx="841" cy="441"/>
          </a:xfrm>
        </p:grpSpPr>
        <p:sp>
          <p:nvSpPr>
            <p:cNvPr id="85056" name="Text Box 31"/>
            <p:cNvSpPr txBox="1">
              <a:spLocks noChangeArrowheads="1"/>
            </p:cNvSpPr>
            <p:nvPr/>
          </p:nvSpPr>
          <p:spPr bwMode="auto">
            <a:xfrm>
              <a:off x="347" y="1518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FIN_WAIT_1</a:t>
              </a:r>
            </a:p>
          </p:txBody>
        </p:sp>
        <p:sp>
          <p:nvSpPr>
            <p:cNvPr id="85057" name="Line 32"/>
            <p:cNvSpPr>
              <a:spLocks noChangeShapeType="1"/>
            </p:cNvSpPr>
            <p:nvPr/>
          </p:nvSpPr>
          <p:spPr bwMode="auto">
            <a:xfrm>
              <a:off x="630" y="1289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96358" name="Group 70"/>
          <p:cNvGrpSpPr>
            <a:grpSpLocks/>
          </p:cNvGrpSpPr>
          <p:nvPr/>
        </p:nvGrpSpPr>
        <p:grpSpPr bwMode="auto">
          <a:xfrm>
            <a:off x="1204913" y="2100263"/>
            <a:ext cx="4775200" cy="1014412"/>
            <a:chOff x="759" y="1323"/>
            <a:chExt cx="3008" cy="639"/>
          </a:xfrm>
        </p:grpSpPr>
        <p:sp>
          <p:nvSpPr>
            <p:cNvPr id="85051" name="Line 6"/>
            <p:cNvSpPr>
              <a:spLocks noChangeShapeType="1"/>
            </p:cNvSpPr>
            <p:nvPr/>
          </p:nvSpPr>
          <p:spPr bwMode="auto">
            <a:xfrm>
              <a:off x="2195" y="1442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52" name="Rectangle 7"/>
            <p:cNvSpPr>
              <a:spLocks noChangeArrowheads="1"/>
            </p:cNvSpPr>
            <p:nvPr/>
          </p:nvSpPr>
          <p:spPr bwMode="auto">
            <a:xfrm>
              <a:off x="2644" y="1369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53" name="Text Box 8"/>
            <p:cNvSpPr txBox="1">
              <a:spLocks noChangeArrowheads="1"/>
            </p:cNvSpPr>
            <p:nvPr/>
          </p:nvSpPr>
          <p:spPr bwMode="auto">
            <a:xfrm>
              <a:off x="2430" y="1493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FINbit=1, seq=x</a:t>
              </a:r>
            </a:p>
          </p:txBody>
        </p:sp>
        <p:sp>
          <p:nvSpPr>
            <p:cNvPr id="85054" name="Text Box 9"/>
            <p:cNvSpPr txBox="1">
              <a:spLocks noChangeArrowheads="1"/>
            </p:cNvSpPr>
            <p:nvPr/>
          </p:nvSpPr>
          <p:spPr bwMode="auto">
            <a:xfrm>
              <a:off x="1209" y="1541"/>
              <a:ext cx="913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can no longer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send but can</a:t>
              </a:r>
            </a:p>
            <a:p>
              <a:pPr algn="r">
                <a:lnSpc>
                  <a:spcPct val="90000"/>
                </a:lnSpc>
                <a:defRPr/>
              </a:pPr>
              <a:r>
                <a:rPr lang="en-US" sz="1400" smtClean="0">
                  <a:cs typeface="+mn-cs"/>
                </a:rPr>
                <a:t> receive data</a:t>
              </a:r>
            </a:p>
          </p:txBody>
        </p:sp>
        <p:sp>
          <p:nvSpPr>
            <p:cNvPr id="85055" name="Text Box 67"/>
            <p:cNvSpPr txBox="1">
              <a:spLocks noChangeArrowheads="1"/>
            </p:cNvSpPr>
            <p:nvPr/>
          </p:nvSpPr>
          <p:spPr bwMode="auto">
            <a:xfrm>
              <a:off x="759" y="1323"/>
              <a:ext cx="14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Courier New" charset="0"/>
                  <a:cs typeface="+mn-cs"/>
                </a:rPr>
                <a:t>clientSocket.close()</a:t>
              </a:r>
            </a:p>
          </p:txBody>
        </p:sp>
      </p:grpSp>
      <p:sp>
        <p:nvSpPr>
          <p:cNvPr id="85011" name="Text Box 84"/>
          <p:cNvSpPr txBox="1">
            <a:spLocks noChangeArrowheads="1"/>
          </p:cNvSpPr>
          <p:nvPr/>
        </p:nvSpPr>
        <p:spPr bwMode="auto">
          <a:xfrm>
            <a:off x="498475" y="1368425"/>
            <a:ext cx="1160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i="1" smtClean="0">
                <a:solidFill>
                  <a:srgbClr val="000099"/>
                </a:solidFill>
                <a:cs typeface="+mn-cs"/>
              </a:rPr>
              <a:t>client state</a:t>
            </a:r>
          </a:p>
          <a:p>
            <a:pPr algn="r">
              <a:defRPr/>
            </a:pPr>
            <a:endParaRPr lang="en-US" i="1" smtClean="0">
              <a:solidFill>
                <a:srgbClr val="000099"/>
              </a:solidFill>
              <a:cs typeface="+mn-cs"/>
            </a:endParaRPr>
          </a:p>
        </p:txBody>
      </p:sp>
      <p:sp>
        <p:nvSpPr>
          <p:cNvPr id="85012" name="Text Box 85"/>
          <p:cNvSpPr txBox="1">
            <a:spLocks noChangeArrowheads="1"/>
          </p:cNvSpPr>
          <p:nvPr/>
        </p:nvSpPr>
        <p:spPr bwMode="auto">
          <a:xfrm>
            <a:off x="7353300" y="1385888"/>
            <a:ext cx="1238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i="1" smtClean="0">
                <a:solidFill>
                  <a:srgbClr val="000099"/>
                </a:solidFill>
                <a:cs typeface="+mn-cs"/>
              </a:rPr>
              <a:t>server state</a:t>
            </a:r>
          </a:p>
          <a:p>
            <a:pPr algn="r">
              <a:defRPr/>
            </a:pPr>
            <a:endParaRPr lang="en-US" i="1" smtClean="0">
              <a:solidFill>
                <a:srgbClr val="000099"/>
              </a:solidFill>
              <a:cs typeface="+mn-cs"/>
            </a:endParaRPr>
          </a:p>
        </p:txBody>
      </p:sp>
      <p:sp>
        <p:nvSpPr>
          <p:cNvPr id="85013" name="Text Box 86"/>
          <p:cNvSpPr txBox="1">
            <a:spLocks noChangeArrowheads="1"/>
          </p:cNvSpPr>
          <p:nvPr/>
        </p:nvSpPr>
        <p:spPr bwMode="auto">
          <a:xfrm>
            <a:off x="7769225" y="17684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ESTAB</a:t>
            </a:r>
          </a:p>
        </p:txBody>
      </p:sp>
      <p:sp>
        <p:nvSpPr>
          <p:cNvPr id="85014" name="Text Box 87"/>
          <p:cNvSpPr txBox="1">
            <a:spLocks noChangeArrowheads="1"/>
          </p:cNvSpPr>
          <p:nvPr/>
        </p:nvSpPr>
        <p:spPr bwMode="auto">
          <a:xfrm>
            <a:off x="533400" y="175101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ESTAB</a:t>
            </a:r>
          </a:p>
        </p:txBody>
      </p:sp>
      <p:grpSp>
        <p:nvGrpSpPr>
          <p:cNvPr id="102422" name="Group 88"/>
          <p:cNvGrpSpPr>
            <a:grpSpLocks/>
          </p:cNvGrpSpPr>
          <p:nvPr/>
        </p:nvGrpSpPr>
        <p:grpSpPr bwMode="auto">
          <a:xfrm>
            <a:off x="3140075" y="1443038"/>
            <a:ext cx="642938" cy="600075"/>
            <a:chOff x="-44" y="1473"/>
            <a:chExt cx="981" cy="1105"/>
          </a:xfrm>
        </p:grpSpPr>
        <p:pic>
          <p:nvPicPr>
            <p:cNvPr id="102456" name="Picture 8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57" name="Freeform 9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2423" name="Group 91"/>
          <p:cNvGrpSpPr>
            <a:grpSpLocks/>
          </p:cNvGrpSpPr>
          <p:nvPr/>
        </p:nvGrpSpPr>
        <p:grpSpPr bwMode="auto">
          <a:xfrm>
            <a:off x="5772150" y="1446213"/>
            <a:ext cx="336550" cy="512762"/>
            <a:chOff x="4140" y="429"/>
            <a:chExt cx="1425" cy="2396"/>
          </a:xfrm>
        </p:grpSpPr>
        <p:sp>
          <p:nvSpPr>
            <p:cNvPr id="102424" name="Freeform 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Rectangle 93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426" name="Freeform 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27" name="Freeform 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Rectangle 96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2429" name="Group 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5047" name="AutoShape 9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048" name="AutoShape 99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5023" name="Rectangle 100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2431" name="Group 1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5045" name="AutoShape 102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046" name="AutoShape 103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5025" name="Rectangle 104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26" name="Rectangle 105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2434" name="Group 1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5043" name="AutoShape 107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044" name="AutoShape 108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2435" name="Freeform 1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436" name="Group 1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041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042" name="AutoShape 11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5030" name="Rectangle 113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438" name="Freeform 1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39" name="Freeform 1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3" name="Oval 116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441" name="Freeform 1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035" name="AutoShape 118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36" name="AutoShape 119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37" name="Oval 120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38" name="Oval 121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5039" name="Oval 122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5040" name="Rectangle 123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7551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450F4BFA-BD6E-F447-8602-05F967A4294F}" type="slidenum">
              <a:rPr lang="en-US" sz="1200" smtClean="0"/>
              <a:pPr>
                <a:defRPr/>
              </a:pPr>
              <a:t>21</a:t>
            </a:fld>
            <a:endParaRPr lang="en-US" sz="1200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860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10343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94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C05F1232-D7D1-E648-97BE-9C198F5F0A72}" type="slidenum">
              <a:rPr lang="en-US" sz="1200" smtClean="0"/>
              <a:pPr>
                <a:defRPr/>
              </a:pPr>
              <a:t>22</a:t>
            </a:fld>
            <a:endParaRPr lang="en-US" sz="1200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76287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i="1">
                <a:solidFill>
                  <a:srgbClr val="CC0000"/>
                </a:solidFill>
                <a:latin typeface="Gill Sans MT" charset="0"/>
                <a:cs typeface="+mn-cs"/>
              </a:rPr>
              <a:t>congestion</a:t>
            </a:r>
            <a:r>
              <a:rPr lang="en-US" sz="3200">
                <a:solidFill>
                  <a:srgbClr val="CC0000"/>
                </a:solidFill>
                <a:latin typeface="Gill Sans MT" charset="0"/>
                <a:cs typeface="+mn-cs"/>
              </a:rPr>
              <a:t>:</a:t>
            </a:r>
            <a:endParaRPr lang="en-US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informally: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>
                <a:latin typeface="Gill Sans MT" charset="0"/>
                <a:cs typeface="+mn-cs"/>
              </a:rPr>
              <a:t>too many sources sending too much data too fast for </a:t>
            </a: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network</a:t>
            </a:r>
            <a:r>
              <a:rPr lang="en-US">
                <a:latin typeface="Gill Sans MT" charset="0"/>
                <a:cs typeface="+mn-cs"/>
              </a:rPr>
              <a:t> to handle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different from flow control!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manifestations: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lost packets (buffer overflow at routers)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long delays (queueing in router buffers)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a top-10 problem!</a:t>
            </a:r>
          </a:p>
          <a:p>
            <a:pPr>
              <a:defRPr/>
            </a:pPr>
            <a:endParaRPr lang="en-US" sz="2400">
              <a:latin typeface="Gill Sans MT" charset="0"/>
              <a:cs typeface="+mn-cs"/>
            </a:endParaRPr>
          </a:p>
        </p:txBody>
      </p:sp>
      <p:pic>
        <p:nvPicPr>
          <p:cNvPr id="104452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0922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6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352425"/>
            <a:ext cx="7772400" cy="1030288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Principles of congestion control</a:t>
            </a:r>
            <a:endParaRPr lang="en-US">
              <a:latin typeface="Gill Sans MT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4621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806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D1377842-E783-7B46-8100-E4B24C0A754F}" type="slidenum">
              <a:rPr lang="en-US" sz="1200" smtClean="0"/>
              <a:pPr>
                <a:defRPr/>
              </a:pPr>
              <a:t>23</a:t>
            </a:fld>
            <a:endParaRPr lang="en-US" sz="1200" smtClean="0"/>
          </a:p>
        </p:txBody>
      </p:sp>
      <p:sp>
        <p:nvSpPr>
          <p:cNvPr id="105475" name="Freeform 9"/>
          <p:cNvSpPr>
            <a:spLocks/>
          </p:cNvSpPr>
          <p:nvPr/>
        </p:nvSpPr>
        <p:spPr bwMode="auto">
          <a:xfrm flipH="1">
            <a:off x="4232275" y="1647825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DDDDDD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476" name="Group 124"/>
          <p:cNvGrpSpPr>
            <a:grpSpLocks/>
          </p:cNvGrpSpPr>
          <p:nvPr/>
        </p:nvGrpSpPr>
        <p:grpSpPr bwMode="auto">
          <a:xfrm>
            <a:off x="3898900" y="2344738"/>
            <a:ext cx="525463" cy="434975"/>
            <a:chOff x="-44" y="1473"/>
            <a:chExt cx="981" cy="1105"/>
          </a:xfrm>
        </p:grpSpPr>
        <p:pic>
          <p:nvPicPr>
            <p:cNvPr id="105648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649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05477" name="Picture 1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8" name="Freeform 3"/>
          <p:cNvSpPr>
            <a:spLocks/>
          </p:cNvSpPr>
          <p:nvPr/>
        </p:nvSpPr>
        <p:spPr bwMode="auto">
          <a:xfrm>
            <a:off x="8216900" y="2840038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79" name="Freeform 6"/>
          <p:cNvSpPr>
            <a:spLocks/>
          </p:cNvSpPr>
          <p:nvPr/>
        </p:nvSpPr>
        <p:spPr bwMode="auto">
          <a:xfrm>
            <a:off x="8593138" y="185896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0" name="Freeform 12"/>
          <p:cNvSpPr>
            <a:spLocks/>
          </p:cNvSpPr>
          <p:nvPr/>
        </p:nvSpPr>
        <p:spPr bwMode="auto">
          <a:xfrm flipH="1">
            <a:off x="3357563" y="2589213"/>
            <a:ext cx="250825" cy="9302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074" name="Rectangle 1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1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88075" name="Rectangle 15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514475"/>
            <a:ext cx="3152775" cy="193833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000">
                <a:latin typeface="Gill Sans MT" charset="0"/>
                <a:cs typeface="+mn-cs"/>
              </a:rPr>
              <a:t>two senders, two receivers</a:t>
            </a:r>
          </a:p>
          <a:p>
            <a:pPr>
              <a:defRPr/>
            </a:pPr>
            <a:r>
              <a:rPr lang="en-US" sz="2000">
                <a:latin typeface="Gill Sans MT" charset="0"/>
                <a:cs typeface="+mn-cs"/>
              </a:rPr>
              <a:t>one router, infinite buffers </a:t>
            </a:r>
          </a:p>
          <a:p>
            <a:pPr>
              <a:defRPr/>
            </a:pPr>
            <a:r>
              <a:rPr lang="en-US" sz="2000">
                <a:latin typeface="Gill Sans MT" charset="0"/>
                <a:cs typeface="+mn-cs"/>
              </a:rPr>
              <a:t>output link capacity: R</a:t>
            </a:r>
          </a:p>
          <a:p>
            <a:pPr>
              <a:defRPr/>
            </a:pPr>
            <a:r>
              <a:rPr lang="en-US" sz="2000">
                <a:latin typeface="Gill Sans MT" charset="0"/>
                <a:cs typeface="+mn-cs"/>
              </a:rPr>
              <a:t>no retransmission</a:t>
            </a:r>
          </a:p>
          <a:p>
            <a:pPr>
              <a:defRPr/>
            </a:pPr>
            <a:endParaRPr lang="en-US" sz="2400">
              <a:latin typeface="Gill Sans MT" charset="0"/>
              <a:cs typeface="+mn-cs"/>
            </a:endParaRPr>
          </a:p>
        </p:txBody>
      </p:sp>
      <p:sp>
        <p:nvSpPr>
          <p:cNvPr id="88076" name="Rectangle 16"/>
          <p:cNvSpPr>
            <a:spLocks noGrp="1" noChangeArrowheads="1"/>
          </p:cNvSpPr>
          <p:nvPr>
            <p:ph type="body" sz="half" idx="2"/>
          </p:nvPr>
        </p:nvSpPr>
        <p:spPr>
          <a:xfrm>
            <a:off x="1430338" y="5802313"/>
            <a:ext cx="3297237" cy="784225"/>
          </a:xfrm>
        </p:spPr>
        <p:txBody>
          <a:bodyPr/>
          <a:lstStyle/>
          <a:p>
            <a:pPr>
              <a:defRPr/>
            </a:pPr>
            <a:r>
              <a:rPr lang="en-US" sz="2000">
                <a:latin typeface="Gill Sans MT" charset="0"/>
                <a:cs typeface="+mn-cs"/>
              </a:rPr>
              <a:t>maximum per-connection throughput: R/2</a:t>
            </a:r>
          </a:p>
        </p:txBody>
      </p:sp>
      <p:sp>
        <p:nvSpPr>
          <p:cNvPr id="105484" name="Oval 18"/>
          <p:cNvSpPr>
            <a:spLocks noChangeArrowheads="1"/>
          </p:cNvSpPr>
          <p:nvPr/>
        </p:nvSpPr>
        <p:spPr bwMode="auto">
          <a:xfrm>
            <a:off x="5635625" y="3087688"/>
            <a:ext cx="1063625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485" name="Line 19"/>
          <p:cNvSpPr>
            <a:spLocks noChangeShapeType="1"/>
          </p:cNvSpPr>
          <p:nvPr/>
        </p:nvSpPr>
        <p:spPr bwMode="auto">
          <a:xfrm>
            <a:off x="5635625" y="3068638"/>
            <a:ext cx="0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6" name="Line 20"/>
          <p:cNvSpPr>
            <a:spLocks noChangeShapeType="1"/>
          </p:cNvSpPr>
          <p:nvPr/>
        </p:nvSpPr>
        <p:spPr bwMode="auto">
          <a:xfrm>
            <a:off x="6699250" y="3068638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87" name="Rectangle 21"/>
          <p:cNvSpPr>
            <a:spLocks noChangeArrowheads="1"/>
          </p:cNvSpPr>
          <p:nvPr/>
        </p:nvSpPr>
        <p:spPr bwMode="auto">
          <a:xfrm>
            <a:off x="5635625" y="3068638"/>
            <a:ext cx="252413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5488" name="Rectangle 22"/>
          <p:cNvSpPr>
            <a:spLocks noChangeArrowheads="1"/>
          </p:cNvSpPr>
          <p:nvPr/>
        </p:nvSpPr>
        <p:spPr bwMode="auto">
          <a:xfrm>
            <a:off x="6376988" y="3059113"/>
            <a:ext cx="322262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5489" name="Oval 23"/>
          <p:cNvSpPr>
            <a:spLocks noChangeArrowheads="1"/>
          </p:cNvSpPr>
          <p:nvPr/>
        </p:nvSpPr>
        <p:spPr bwMode="auto">
          <a:xfrm>
            <a:off x="5624513" y="2900363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490" name="Group 24"/>
          <p:cNvGrpSpPr>
            <a:grpSpLocks/>
          </p:cNvGrpSpPr>
          <p:nvPr/>
        </p:nvGrpSpPr>
        <p:grpSpPr bwMode="auto">
          <a:xfrm>
            <a:off x="5881688" y="2959100"/>
            <a:ext cx="527050" cy="160338"/>
            <a:chOff x="2848" y="848"/>
            <a:chExt cx="140" cy="98"/>
          </a:xfrm>
        </p:grpSpPr>
        <p:sp>
          <p:nvSpPr>
            <p:cNvPr id="105645" name="Line 2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6" name="Line 2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7" name="Line 2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91" name="Group 28"/>
          <p:cNvGrpSpPr>
            <a:grpSpLocks/>
          </p:cNvGrpSpPr>
          <p:nvPr/>
        </p:nvGrpSpPr>
        <p:grpSpPr bwMode="auto">
          <a:xfrm flipV="1">
            <a:off x="5881688" y="2957513"/>
            <a:ext cx="527050" cy="158750"/>
            <a:chOff x="2848" y="848"/>
            <a:chExt cx="140" cy="98"/>
          </a:xfrm>
        </p:grpSpPr>
        <p:sp>
          <p:nvSpPr>
            <p:cNvPr id="105642" name="Line 2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3" name="Line 3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44" name="Line 3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492" name="Text Box 32"/>
          <p:cNvSpPr txBox="1">
            <a:spLocks noChangeArrowheads="1"/>
          </p:cNvSpPr>
          <p:nvPr/>
        </p:nvSpPr>
        <p:spPr bwMode="auto">
          <a:xfrm>
            <a:off x="5881688" y="2178050"/>
            <a:ext cx="1423987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200">
                <a:solidFill>
                  <a:schemeClr val="tx2"/>
                </a:solidFill>
                <a:latin typeface="Arial" charset="0"/>
              </a:rPr>
              <a:t>unlimited shared output link buffers</a:t>
            </a:r>
          </a:p>
        </p:txBody>
      </p:sp>
      <p:sp>
        <p:nvSpPr>
          <p:cNvPr id="105493" name="Line 33"/>
          <p:cNvSpPr>
            <a:spLocks noChangeShapeType="1"/>
          </p:cNvSpPr>
          <p:nvPr/>
        </p:nvSpPr>
        <p:spPr bwMode="auto">
          <a:xfrm flipH="1">
            <a:off x="451961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94" name="Line 34"/>
          <p:cNvSpPr>
            <a:spLocks noChangeShapeType="1"/>
          </p:cNvSpPr>
          <p:nvPr/>
        </p:nvSpPr>
        <p:spPr bwMode="auto">
          <a:xfrm flipH="1">
            <a:off x="5005388" y="272256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495" name="Group 35"/>
          <p:cNvGrpSpPr>
            <a:grpSpLocks/>
          </p:cNvGrpSpPr>
          <p:nvPr/>
        </p:nvGrpSpPr>
        <p:grpSpPr bwMode="auto">
          <a:xfrm>
            <a:off x="4459288" y="1703388"/>
            <a:ext cx="650875" cy="904875"/>
            <a:chOff x="12762" y="10336"/>
            <a:chExt cx="1027" cy="1700"/>
          </a:xfrm>
        </p:grpSpPr>
        <p:sp>
          <p:nvSpPr>
            <p:cNvPr id="105636" name="Rectangle 3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7" name="Rectangle 3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8" name="Line 3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39" name="Line 3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40" name="Line 4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41" name="Line 4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496" name="Text Box 42"/>
          <p:cNvSpPr txBox="1">
            <a:spLocks noChangeArrowheads="1"/>
          </p:cNvSpPr>
          <p:nvPr/>
        </p:nvSpPr>
        <p:spPr bwMode="auto">
          <a:xfrm>
            <a:off x="3784600" y="1863725"/>
            <a:ext cx="63341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charset="0"/>
              </a:rPr>
              <a:t>Host A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5497" name="Text Box 43"/>
          <p:cNvSpPr txBox="1">
            <a:spLocks noChangeArrowheads="1"/>
          </p:cNvSpPr>
          <p:nvPr/>
        </p:nvSpPr>
        <p:spPr bwMode="auto">
          <a:xfrm>
            <a:off x="3054350" y="1136650"/>
            <a:ext cx="2132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latin typeface="Arial" charset="0"/>
              </a:rPr>
              <a:t>original data: </a:t>
            </a:r>
            <a:r>
              <a:rPr lang="en-US" sz="2400">
                <a:solidFill>
                  <a:srgbClr val="CC0000"/>
                </a:solidFill>
                <a:latin typeface="Symbol" charset="0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CC0000"/>
                </a:solidFill>
                <a:latin typeface="Arial" charset="0"/>
              </a:rPr>
              <a:t> </a:t>
            </a:r>
            <a:endParaRPr lang="en-US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05498" name="Line 44"/>
          <p:cNvSpPr>
            <a:spLocks noChangeShapeType="1"/>
          </p:cNvSpPr>
          <p:nvPr/>
        </p:nvSpPr>
        <p:spPr bwMode="auto">
          <a:xfrm flipH="1">
            <a:off x="4081463" y="3579813"/>
            <a:ext cx="4381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499" name="Group 45"/>
          <p:cNvGrpSpPr>
            <a:grpSpLocks/>
          </p:cNvGrpSpPr>
          <p:nvPr/>
        </p:nvGrpSpPr>
        <p:grpSpPr bwMode="auto">
          <a:xfrm>
            <a:off x="3602038" y="2598738"/>
            <a:ext cx="650875" cy="904875"/>
            <a:chOff x="12762" y="10336"/>
            <a:chExt cx="1027" cy="1700"/>
          </a:xfrm>
        </p:grpSpPr>
        <p:sp>
          <p:nvSpPr>
            <p:cNvPr id="105630" name="Rectangle 4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1" name="Rectangle 4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32" name="Line 4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33" name="Line 4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34" name="Line 5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35" name="Line 5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0" name="Text Box 52"/>
          <p:cNvSpPr txBox="1">
            <a:spLocks noChangeArrowheads="1"/>
          </p:cNvSpPr>
          <p:nvPr/>
        </p:nvSpPr>
        <p:spPr bwMode="auto">
          <a:xfrm>
            <a:off x="2701925" y="3413125"/>
            <a:ext cx="63341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>
                <a:solidFill>
                  <a:schemeClr val="tx2"/>
                </a:solidFill>
                <a:latin typeface="Arial" charset="0"/>
              </a:rPr>
              <a:t>Host B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5501" name="Line 53"/>
          <p:cNvSpPr>
            <a:spLocks noChangeShapeType="1"/>
          </p:cNvSpPr>
          <p:nvPr/>
        </p:nvSpPr>
        <p:spPr bwMode="auto">
          <a:xfrm flipH="1">
            <a:off x="500538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2" name="Line 54"/>
          <p:cNvSpPr>
            <a:spLocks noChangeShapeType="1"/>
          </p:cNvSpPr>
          <p:nvPr/>
        </p:nvSpPr>
        <p:spPr bwMode="auto">
          <a:xfrm flipH="1">
            <a:off x="6624638" y="3122613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3" name="Line 55"/>
          <p:cNvSpPr>
            <a:spLocks noChangeShapeType="1"/>
          </p:cNvSpPr>
          <p:nvPr/>
        </p:nvSpPr>
        <p:spPr bwMode="auto">
          <a:xfrm flipH="1">
            <a:off x="6748463" y="2722563"/>
            <a:ext cx="923925" cy="86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4" name="Line 57"/>
          <p:cNvSpPr>
            <a:spLocks noChangeShapeType="1"/>
          </p:cNvSpPr>
          <p:nvPr/>
        </p:nvSpPr>
        <p:spPr bwMode="auto">
          <a:xfrm flipH="1">
            <a:off x="7642225" y="2732088"/>
            <a:ext cx="43973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505" name="Group 58"/>
          <p:cNvGrpSpPr>
            <a:grpSpLocks/>
          </p:cNvGrpSpPr>
          <p:nvPr/>
        </p:nvGrpSpPr>
        <p:grpSpPr bwMode="auto">
          <a:xfrm>
            <a:off x="7954963" y="1808163"/>
            <a:ext cx="650875" cy="904875"/>
            <a:chOff x="12762" y="10336"/>
            <a:chExt cx="1027" cy="1700"/>
          </a:xfrm>
        </p:grpSpPr>
        <p:sp>
          <p:nvSpPr>
            <p:cNvPr id="105624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5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6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7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8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9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506" name="Group 65"/>
          <p:cNvGrpSpPr>
            <a:grpSpLocks/>
          </p:cNvGrpSpPr>
          <p:nvPr/>
        </p:nvGrpSpPr>
        <p:grpSpPr bwMode="auto">
          <a:xfrm>
            <a:off x="7573963" y="2825750"/>
            <a:ext cx="650875" cy="906463"/>
            <a:chOff x="12762" y="10336"/>
            <a:chExt cx="1027" cy="1700"/>
          </a:xfrm>
        </p:grpSpPr>
        <p:sp>
          <p:nvSpPr>
            <p:cNvPr id="105618" name="Rectangle 66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19" name="Rectangle 67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5620" name="Line 68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1" name="Line 69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2" name="Line 70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23" name="Line 71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07" name="Oval 72"/>
          <p:cNvSpPr>
            <a:spLocks noChangeArrowheads="1"/>
          </p:cNvSpPr>
          <p:nvPr/>
        </p:nvSpPr>
        <p:spPr bwMode="auto">
          <a:xfrm>
            <a:off x="4795838" y="17605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8" name="Oval 73"/>
          <p:cNvSpPr>
            <a:spLocks noChangeArrowheads="1"/>
          </p:cNvSpPr>
          <p:nvPr/>
        </p:nvSpPr>
        <p:spPr bwMode="auto">
          <a:xfrm>
            <a:off x="3852863" y="2636838"/>
            <a:ext cx="92075" cy="904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09" name="Line 74"/>
          <p:cNvSpPr>
            <a:spLocks noChangeShapeType="1"/>
          </p:cNvSpPr>
          <p:nvPr/>
        </p:nvSpPr>
        <p:spPr bwMode="auto">
          <a:xfrm>
            <a:off x="4370388" y="1539875"/>
            <a:ext cx="369887" cy="252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0" name="Text Box 75"/>
          <p:cNvSpPr txBox="1">
            <a:spLocks noChangeArrowheads="1"/>
          </p:cNvSpPr>
          <p:nvPr/>
        </p:nvSpPr>
        <p:spPr bwMode="auto">
          <a:xfrm>
            <a:off x="6827838" y="1217613"/>
            <a:ext cx="1790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latin typeface="Arial" charset="0"/>
              </a:rPr>
              <a:t>throughput:</a:t>
            </a:r>
            <a:r>
              <a:rPr lang="en-US" sz="2400">
                <a:solidFill>
                  <a:srgbClr val="FF0000"/>
                </a:solidFill>
                <a:latin typeface="Symbol" charset="0"/>
              </a:rPr>
              <a:t> </a:t>
            </a:r>
            <a:r>
              <a:rPr lang="en-US" sz="2400">
                <a:solidFill>
                  <a:srgbClr val="CC0000"/>
                </a:solidFill>
                <a:latin typeface="Symbol" charset="0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Arial" charset="0"/>
              </a:rPr>
              <a:t>out</a:t>
            </a:r>
            <a:endParaRPr lang="en-US" sz="2400">
              <a:solidFill>
                <a:srgbClr val="CC0000"/>
              </a:solidFill>
              <a:latin typeface="Comic Sans MS" charset="0"/>
            </a:endParaRPr>
          </a:p>
        </p:txBody>
      </p:sp>
      <p:sp>
        <p:nvSpPr>
          <p:cNvPr id="105511" name="Line 76"/>
          <p:cNvSpPr>
            <a:spLocks noChangeShapeType="1"/>
          </p:cNvSpPr>
          <p:nvPr/>
        </p:nvSpPr>
        <p:spPr bwMode="auto">
          <a:xfrm>
            <a:off x="7672388" y="1627188"/>
            <a:ext cx="528637" cy="24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2" name="Line 77"/>
          <p:cNvSpPr>
            <a:spLocks noChangeShapeType="1"/>
          </p:cNvSpPr>
          <p:nvPr/>
        </p:nvSpPr>
        <p:spPr bwMode="auto">
          <a:xfrm flipH="1">
            <a:off x="6424613" y="2598738"/>
            <a:ext cx="333375" cy="3238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513" name="Group 78"/>
          <p:cNvGrpSpPr>
            <a:grpSpLocks/>
          </p:cNvGrpSpPr>
          <p:nvPr/>
        </p:nvGrpSpPr>
        <p:grpSpPr bwMode="auto">
          <a:xfrm>
            <a:off x="5995988" y="2989263"/>
            <a:ext cx="673100" cy="266700"/>
            <a:chOff x="10808" y="10250"/>
            <a:chExt cx="1018" cy="403"/>
          </a:xfrm>
        </p:grpSpPr>
        <p:sp>
          <p:nvSpPr>
            <p:cNvPr id="105607" name="Rectangle 79"/>
            <p:cNvSpPr>
              <a:spLocks noChangeArrowheads="1"/>
            </p:cNvSpPr>
            <p:nvPr/>
          </p:nvSpPr>
          <p:spPr bwMode="auto">
            <a:xfrm>
              <a:off x="10832" y="10250"/>
              <a:ext cx="994" cy="403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08" name="Freeform 80"/>
            <p:cNvSpPr>
              <a:spLocks/>
            </p:cNvSpPr>
            <p:nvPr/>
          </p:nvSpPr>
          <p:spPr bwMode="auto">
            <a:xfrm>
              <a:off x="11198" y="10272"/>
              <a:ext cx="610" cy="374"/>
            </a:xfrm>
            <a:custGeom>
              <a:avLst/>
              <a:gdLst>
                <a:gd name="T0" fmla="*/ 0 w 855"/>
                <a:gd name="T1" fmla="*/ 0 h 390"/>
                <a:gd name="T2" fmla="*/ 221 w 855"/>
                <a:gd name="T3" fmla="*/ 0 h 390"/>
                <a:gd name="T4" fmla="*/ 221 w 855"/>
                <a:gd name="T5" fmla="*/ 330 h 390"/>
                <a:gd name="T6" fmla="*/ 11 w 855"/>
                <a:gd name="T7" fmla="*/ 330 h 39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5" h="390">
                  <a:moveTo>
                    <a:pt x="0" y="0"/>
                  </a:moveTo>
                  <a:lnTo>
                    <a:pt x="855" y="0"/>
                  </a:lnTo>
                  <a:lnTo>
                    <a:pt x="855" y="390"/>
                  </a:lnTo>
                  <a:lnTo>
                    <a:pt x="45" y="39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09" name="Line 81"/>
            <p:cNvSpPr>
              <a:spLocks noChangeShapeType="1"/>
            </p:cNvSpPr>
            <p:nvPr/>
          </p:nvSpPr>
          <p:spPr bwMode="auto">
            <a:xfrm>
              <a:off x="10808" y="10272"/>
              <a:ext cx="39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0" name="Line 82"/>
            <p:cNvSpPr>
              <a:spLocks noChangeShapeType="1"/>
            </p:cNvSpPr>
            <p:nvPr/>
          </p:nvSpPr>
          <p:spPr bwMode="auto">
            <a:xfrm>
              <a:off x="10830" y="10646"/>
              <a:ext cx="38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1" name="Line 83"/>
            <p:cNvSpPr>
              <a:spLocks noChangeShapeType="1"/>
            </p:cNvSpPr>
            <p:nvPr/>
          </p:nvSpPr>
          <p:spPr bwMode="auto">
            <a:xfrm>
              <a:off x="1174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2" name="Line 84"/>
            <p:cNvSpPr>
              <a:spLocks noChangeShapeType="1"/>
            </p:cNvSpPr>
            <p:nvPr/>
          </p:nvSpPr>
          <p:spPr bwMode="auto">
            <a:xfrm>
              <a:off x="11679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3" name="Line 85"/>
            <p:cNvSpPr>
              <a:spLocks noChangeShapeType="1"/>
            </p:cNvSpPr>
            <p:nvPr/>
          </p:nvSpPr>
          <p:spPr bwMode="auto">
            <a:xfrm>
              <a:off x="11614" y="10329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4" name="Line 86"/>
            <p:cNvSpPr>
              <a:spLocks noChangeShapeType="1"/>
            </p:cNvSpPr>
            <p:nvPr/>
          </p:nvSpPr>
          <p:spPr bwMode="auto">
            <a:xfrm>
              <a:off x="11549" y="1032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5" name="Line 87"/>
            <p:cNvSpPr>
              <a:spLocks noChangeShapeType="1"/>
            </p:cNvSpPr>
            <p:nvPr/>
          </p:nvSpPr>
          <p:spPr bwMode="auto">
            <a:xfrm>
              <a:off x="11484" y="10322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6" name="Line 88"/>
            <p:cNvSpPr>
              <a:spLocks noChangeShapeType="1"/>
            </p:cNvSpPr>
            <p:nvPr/>
          </p:nvSpPr>
          <p:spPr bwMode="auto">
            <a:xfrm>
              <a:off x="11418" y="10322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17" name="Line 89"/>
            <p:cNvSpPr>
              <a:spLocks noChangeShapeType="1"/>
            </p:cNvSpPr>
            <p:nvPr/>
          </p:nvSpPr>
          <p:spPr bwMode="auto">
            <a:xfrm>
              <a:off x="10909" y="10452"/>
              <a:ext cx="417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514" name="Freeform 90"/>
          <p:cNvSpPr>
            <a:spLocks/>
          </p:cNvSpPr>
          <p:nvPr/>
        </p:nvSpPr>
        <p:spPr bwMode="auto">
          <a:xfrm>
            <a:off x="3900488" y="2713038"/>
            <a:ext cx="3952875" cy="952500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15" name="Freeform 91"/>
          <p:cNvSpPr>
            <a:spLocks/>
          </p:cNvSpPr>
          <p:nvPr/>
        </p:nvSpPr>
        <p:spPr bwMode="auto">
          <a:xfrm>
            <a:off x="4843463" y="1808163"/>
            <a:ext cx="3429000" cy="1276350"/>
          </a:xfrm>
          <a:custGeom>
            <a:avLst/>
            <a:gdLst>
              <a:gd name="T0" fmla="*/ 0 w 2160"/>
              <a:gd name="T1" fmla="*/ 0 h 804"/>
              <a:gd name="T2" fmla="*/ 0 w 2160"/>
              <a:gd name="T3" fmla="*/ 2147483647 h 804"/>
              <a:gd name="T4" fmla="*/ 2147483647 w 2160"/>
              <a:gd name="T5" fmla="*/ 2147483647 h 804"/>
              <a:gd name="T6" fmla="*/ 2147483647 w 2160"/>
              <a:gd name="T7" fmla="*/ 2147483647 h 804"/>
              <a:gd name="T8" fmla="*/ 2147483647 w 2160"/>
              <a:gd name="T9" fmla="*/ 2147483647 h 804"/>
              <a:gd name="T10" fmla="*/ 2147483647 w 2160"/>
              <a:gd name="T11" fmla="*/ 2147483647 h 804"/>
              <a:gd name="T12" fmla="*/ 2147483647 w 2160"/>
              <a:gd name="T13" fmla="*/ 2147483647 h 804"/>
              <a:gd name="T14" fmla="*/ 2147483647 w 2160"/>
              <a:gd name="T15" fmla="*/ 2147483647 h 8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60" h="804">
                <a:moveTo>
                  <a:pt x="0" y="0"/>
                </a:moveTo>
                <a:lnTo>
                  <a:pt x="0" y="594"/>
                </a:lnTo>
                <a:lnTo>
                  <a:pt x="402" y="600"/>
                </a:lnTo>
                <a:lnTo>
                  <a:pt x="216" y="804"/>
                </a:lnTo>
                <a:lnTo>
                  <a:pt x="1446" y="804"/>
                </a:lnTo>
                <a:lnTo>
                  <a:pt x="1770" y="524"/>
                </a:lnTo>
                <a:lnTo>
                  <a:pt x="2160" y="516"/>
                </a:lnTo>
                <a:lnTo>
                  <a:pt x="2160" y="48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516" name="Group 107"/>
          <p:cNvGrpSpPr>
            <a:grpSpLocks/>
          </p:cNvGrpSpPr>
          <p:nvPr/>
        </p:nvGrpSpPr>
        <p:grpSpPr bwMode="auto">
          <a:xfrm>
            <a:off x="1628775" y="4102100"/>
            <a:ext cx="2333625" cy="1701800"/>
            <a:chOff x="837" y="2465"/>
            <a:chExt cx="1470" cy="1072"/>
          </a:xfrm>
        </p:grpSpPr>
        <p:sp>
          <p:nvSpPr>
            <p:cNvPr id="88189" name="Line 94"/>
            <p:cNvSpPr>
              <a:spLocks noChangeShapeType="1"/>
            </p:cNvSpPr>
            <p:nvPr/>
          </p:nvSpPr>
          <p:spPr bwMode="auto">
            <a:xfrm>
              <a:off x="1141" y="2507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90" name="Line 95"/>
            <p:cNvSpPr>
              <a:spLocks noChangeShapeType="1"/>
            </p:cNvSpPr>
            <p:nvPr/>
          </p:nvSpPr>
          <p:spPr bwMode="auto">
            <a:xfrm flipV="1">
              <a:off x="1135" y="3307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91" name="Line 96"/>
            <p:cNvSpPr>
              <a:spLocks noChangeShapeType="1"/>
            </p:cNvSpPr>
            <p:nvPr/>
          </p:nvSpPr>
          <p:spPr bwMode="auto">
            <a:xfrm>
              <a:off x="1855" y="2595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99" name="Freeform 97"/>
            <p:cNvSpPr>
              <a:spLocks/>
            </p:cNvSpPr>
            <p:nvPr/>
          </p:nvSpPr>
          <p:spPr bwMode="auto">
            <a:xfrm>
              <a:off x="1137" y="2573"/>
              <a:ext cx="1170" cy="732"/>
            </a:xfrm>
            <a:custGeom>
              <a:avLst/>
              <a:gdLst>
                <a:gd name="T0" fmla="*/ 0 w 1170"/>
                <a:gd name="T1" fmla="*/ 732 h 732"/>
                <a:gd name="T2" fmla="*/ 720 w 1170"/>
                <a:gd name="T3" fmla="*/ 0 h 732"/>
                <a:gd name="T4" fmla="*/ 1170 w 1170"/>
                <a:gd name="T5" fmla="*/ 0 h 7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70" h="732">
                  <a:moveTo>
                    <a:pt x="0" y="732"/>
                  </a:moveTo>
                  <a:lnTo>
                    <a:pt x="720" y="0"/>
                  </a:lnTo>
                  <a:lnTo>
                    <a:pt x="117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193" name="Line 98"/>
            <p:cNvSpPr>
              <a:spLocks noChangeShapeType="1"/>
            </p:cNvSpPr>
            <p:nvPr/>
          </p:nvSpPr>
          <p:spPr bwMode="auto">
            <a:xfrm>
              <a:off x="1089" y="2573"/>
              <a:ext cx="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94" name="Line 99"/>
            <p:cNvSpPr>
              <a:spLocks noChangeShapeType="1"/>
            </p:cNvSpPr>
            <p:nvPr/>
          </p:nvSpPr>
          <p:spPr bwMode="auto">
            <a:xfrm>
              <a:off x="1853" y="3311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95" name="Text Box 100"/>
            <p:cNvSpPr txBox="1">
              <a:spLocks noChangeArrowheads="1"/>
            </p:cNvSpPr>
            <p:nvPr/>
          </p:nvSpPr>
          <p:spPr bwMode="auto">
            <a:xfrm>
              <a:off x="837" y="2465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88196" name="Text Box 101"/>
            <p:cNvSpPr txBox="1">
              <a:spLocks noChangeArrowheads="1"/>
            </p:cNvSpPr>
            <p:nvPr/>
          </p:nvSpPr>
          <p:spPr bwMode="auto">
            <a:xfrm>
              <a:off x="1721" y="3333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88197" name="Text Box 102"/>
            <p:cNvSpPr txBox="1">
              <a:spLocks noChangeArrowheads="1"/>
            </p:cNvSpPr>
            <p:nvPr/>
          </p:nvSpPr>
          <p:spPr bwMode="auto">
            <a:xfrm rot="-5400000">
              <a:off x="828" y="2840"/>
              <a:ext cx="3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out</a:t>
              </a:r>
            </a:p>
          </p:txBody>
        </p:sp>
        <p:sp>
          <p:nvSpPr>
            <p:cNvPr id="88198" name="Text Box 103"/>
            <p:cNvSpPr txBox="1">
              <a:spLocks noChangeArrowheads="1"/>
            </p:cNvSpPr>
            <p:nvPr/>
          </p:nvSpPr>
          <p:spPr bwMode="auto">
            <a:xfrm>
              <a:off x="1392" y="3287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in</a:t>
              </a:r>
            </a:p>
          </p:txBody>
        </p:sp>
        <p:sp>
          <p:nvSpPr>
            <p:cNvPr id="88199" name="Line 106"/>
            <p:cNvSpPr>
              <a:spLocks noChangeShapeType="1"/>
            </p:cNvSpPr>
            <p:nvPr/>
          </p:nvSpPr>
          <p:spPr bwMode="auto">
            <a:xfrm>
              <a:off x="1153" y="2574"/>
              <a:ext cx="6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5517" name="Group 120"/>
          <p:cNvGrpSpPr>
            <a:grpSpLocks/>
          </p:cNvGrpSpPr>
          <p:nvPr/>
        </p:nvGrpSpPr>
        <p:grpSpPr bwMode="auto">
          <a:xfrm>
            <a:off x="5373688" y="4000500"/>
            <a:ext cx="1871662" cy="1804988"/>
            <a:chOff x="4188" y="2667"/>
            <a:chExt cx="1179" cy="1137"/>
          </a:xfrm>
        </p:grpSpPr>
        <p:sp>
          <p:nvSpPr>
            <p:cNvPr id="88181" name="Line 109"/>
            <p:cNvSpPr>
              <a:spLocks noChangeShapeType="1"/>
            </p:cNvSpPr>
            <p:nvPr/>
          </p:nvSpPr>
          <p:spPr bwMode="auto">
            <a:xfrm>
              <a:off x="4451" y="2774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82" name="Line 110"/>
            <p:cNvSpPr>
              <a:spLocks noChangeShapeType="1"/>
            </p:cNvSpPr>
            <p:nvPr/>
          </p:nvSpPr>
          <p:spPr bwMode="auto">
            <a:xfrm flipV="1">
              <a:off x="4445" y="3574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83" name="Line 111"/>
            <p:cNvSpPr>
              <a:spLocks noChangeShapeType="1"/>
            </p:cNvSpPr>
            <p:nvPr/>
          </p:nvSpPr>
          <p:spPr bwMode="auto">
            <a:xfrm>
              <a:off x="5165" y="2862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91" name="Freeform 112"/>
            <p:cNvSpPr>
              <a:spLocks/>
            </p:cNvSpPr>
            <p:nvPr/>
          </p:nvSpPr>
          <p:spPr bwMode="auto">
            <a:xfrm>
              <a:off x="4447" y="2667"/>
              <a:ext cx="723" cy="905"/>
            </a:xfrm>
            <a:custGeom>
              <a:avLst/>
              <a:gdLst>
                <a:gd name="T0" fmla="*/ 0 w 723"/>
                <a:gd name="T1" fmla="*/ 905 h 905"/>
                <a:gd name="T2" fmla="*/ 573 w 723"/>
                <a:gd name="T3" fmla="*/ 732 h 905"/>
                <a:gd name="T4" fmla="*/ 680 w 723"/>
                <a:gd name="T5" fmla="*/ 0 h 9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3" h="905">
                  <a:moveTo>
                    <a:pt x="0" y="905"/>
                  </a:moveTo>
                  <a:cubicBezTo>
                    <a:pt x="95" y="876"/>
                    <a:pt x="460" y="883"/>
                    <a:pt x="573" y="732"/>
                  </a:cubicBezTo>
                  <a:cubicBezTo>
                    <a:pt x="723" y="490"/>
                    <a:pt x="658" y="152"/>
                    <a:pt x="680" y="0"/>
                  </a:cubicBez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8185" name="Line 114"/>
            <p:cNvSpPr>
              <a:spLocks noChangeShapeType="1"/>
            </p:cNvSpPr>
            <p:nvPr/>
          </p:nvSpPr>
          <p:spPr bwMode="auto">
            <a:xfrm>
              <a:off x="5163" y="3578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86" name="Text Box 116"/>
            <p:cNvSpPr txBox="1">
              <a:spLocks noChangeArrowheads="1"/>
            </p:cNvSpPr>
            <p:nvPr/>
          </p:nvSpPr>
          <p:spPr bwMode="auto">
            <a:xfrm>
              <a:off x="5031" y="3600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88187" name="Text Box 117"/>
            <p:cNvSpPr txBox="1">
              <a:spLocks noChangeArrowheads="1"/>
            </p:cNvSpPr>
            <p:nvPr/>
          </p:nvSpPr>
          <p:spPr bwMode="auto">
            <a:xfrm rot="-5400000">
              <a:off x="4064" y="3105"/>
              <a:ext cx="4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Arial" charset="0"/>
                  <a:cs typeface="+mn-cs"/>
                </a:rPr>
                <a:t>delay</a:t>
              </a:r>
              <a:endParaRPr lang="en-US" sz="2000" baseline="-25000" smtClean="0">
                <a:latin typeface="Arial" charset="0"/>
                <a:cs typeface="+mn-cs"/>
              </a:endParaRPr>
            </a:p>
          </p:txBody>
        </p:sp>
        <p:sp>
          <p:nvSpPr>
            <p:cNvPr id="88188" name="Text Box 118"/>
            <p:cNvSpPr txBox="1">
              <a:spLocks noChangeArrowheads="1"/>
            </p:cNvSpPr>
            <p:nvPr/>
          </p:nvSpPr>
          <p:spPr bwMode="auto">
            <a:xfrm>
              <a:off x="4702" y="355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in</a:t>
              </a:r>
            </a:p>
          </p:txBody>
        </p:sp>
      </p:grpSp>
      <p:sp>
        <p:nvSpPr>
          <p:cNvPr id="88111" name="Rectangle 121"/>
          <p:cNvSpPr>
            <a:spLocks noChangeArrowheads="1"/>
          </p:cNvSpPr>
          <p:nvPr/>
        </p:nvSpPr>
        <p:spPr bwMode="auto">
          <a:xfrm>
            <a:off x="4814888" y="5786438"/>
            <a:ext cx="3603625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>
                <a:latin typeface="Gill Sans MT" charset="0"/>
                <a:cs typeface="+mn-cs"/>
              </a:rPr>
              <a:t>large delays as arrival rate, </a:t>
            </a:r>
            <a:r>
              <a:rPr lang="en-US" sz="2000">
                <a:latin typeface="Symbol" charset="0"/>
                <a:cs typeface="+mn-cs"/>
              </a:rPr>
              <a:t>l</a:t>
            </a:r>
            <a:r>
              <a:rPr lang="en-US" sz="2000" baseline="-25000">
                <a:latin typeface="Gill Sans MT" charset="0"/>
                <a:cs typeface="+mn-cs"/>
              </a:rPr>
              <a:t>in</a:t>
            </a:r>
            <a:r>
              <a:rPr lang="en-US" sz="2000">
                <a:latin typeface="Gill Sans MT" charset="0"/>
                <a:cs typeface="+mn-cs"/>
              </a:rPr>
              <a:t>, approaches capacity</a:t>
            </a:r>
          </a:p>
        </p:txBody>
      </p:sp>
      <p:grpSp>
        <p:nvGrpSpPr>
          <p:cNvPr id="105519" name="Group 127"/>
          <p:cNvGrpSpPr>
            <a:grpSpLocks/>
          </p:cNvGrpSpPr>
          <p:nvPr/>
        </p:nvGrpSpPr>
        <p:grpSpPr bwMode="auto">
          <a:xfrm>
            <a:off x="8693150" y="2430463"/>
            <a:ext cx="231775" cy="441325"/>
            <a:chOff x="4140" y="429"/>
            <a:chExt cx="1425" cy="2396"/>
          </a:xfrm>
        </p:grpSpPr>
        <p:sp>
          <p:nvSpPr>
            <p:cNvPr id="105556" name="Freeform 12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50" name="Rectangle 129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58" name="Freeform 13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59" name="Freeform 13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53" name="Rectangle 132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61" name="Group 13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8179" name="AutoShape 134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80" name="AutoShape 135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55" name="Rectangle 136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63" name="Group 13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8177" name="AutoShape 138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78" name="AutoShape 139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57" name="Rectangle 140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58" name="Rectangle 141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66" name="Group 14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8175" name="AutoShape 14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76" name="AutoShape 144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5567" name="Freeform 14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68" name="Group 14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8173" name="AutoShape 147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74" name="AutoShape 148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62" name="Rectangle 149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70" name="Freeform 15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71" name="Freeform 15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65" name="Oval 152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73" name="Freeform 15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67" name="AutoShape 154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68" name="AutoShape 155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69" name="Oval 156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70" name="Oval 157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8171" name="Oval 158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72" name="Rectangle 159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5520" name="Group 160"/>
          <p:cNvGrpSpPr>
            <a:grpSpLocks/>
          </p:cNvGrpSpPr>
          <p:nvPr/>
        </p:nvGrpSpPr>
        <p:grpSpPr bwMode="auto">
          <a:xfrm>
            <a:off x="3013075" y="3321050"/>
            <a:ext cx="525463" cy="434975"/>
            <a:chOff x="-44" y="1473"/>
            <a:chExt cx="981" cy="1105"/>
          </a:xfrm>
        </p:grpSpPr>
        <p:pic>
          <p:nvPicPr>
            <p:cNvPr id="105554" name="Picture 16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555" name="Freeform 16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05521" name="Group 163"/>
          <p:cNvGrpSpPr>
            <a:grpSpLocks/>
          </p:cNvGrpSpPr>
          <p:nvPr/>
        </p:nvGrpSpPr>
        <p:grpSpPr bwMode="auto">
          <a:xfrm>
            <a:off x="8375650" y="3395663"/>
            <a:ext cx="231775" cy="441325"/>
            <a:chOff x="4140" y="429"/>
            <a:chExt cx="1425" cy="2396"/>
          </a:xfrm>
        </p:grpSpPr>
        <p:sp>
          <p:nvSpPr>
            <p:cNvPr id="105522" name="Freeform 16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16" name="Rectangle 165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24" name="Freeform 16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25" name="Freeform 16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19" name="Rectangle 168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27" name="Group 16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8145" name="AutoShape 170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46" name="AutoShape 171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21" name="Rectangle 172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29" name="Group 17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8143" name="AutoShape 174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44" name="AutoShape 175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23" name="Rectangle 176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24" name="Rectangle 177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5532" name="Group 17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8141" name="AutoShape 17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42" name="AutoShape 18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5533" name="Freeform 18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5534" name="Group 18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8139" name="AutoShape 183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8140" name="AutoShape 184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8128" name="Rectangle 185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36" name="Freeform 18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37" name="Freeform 18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31" name="Oval 188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5539" name="Freeform 18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133" name="AutoShape 190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34" name="AutoShape 191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35" name="Oval 192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36" name="Oval 193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8137" name="Oval 194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138" name="Rectangle 195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0774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8909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A8AEB5A-1E20-CB4C-8C40-89A6ACC8FA1E}" type="slidenum">
              <a:rPr lang="en-US" sz="1200" smtClean="0"/>
              <a:pPr>
                <a:defRPr/>
              </a:pPr>
              <a:t>24</a:t>
            </a:fld>
            <a:endParaRPr lang="en-US" sz="1200" smtClean="0"/>
          </a:p>
        </p:txBody>
      </p:sp>
      <p:sp>
        <p:nvSpPr>
          <p:cNvPr id="106499" name="Freeform 247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00" name="Group 322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6653" name="Picture 323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654" name="Freeform 32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6501" name="Freeform 254"/>
          <p:cNvSpPr>
            <a:spLocks/>
          </p:cNvSpPr>
          <p:nvPr/>
        </p:nvSpPr>
        <p:spPr bwMode="auto">
          <a:xfrm>
            <a:off x="6959600" y="4970463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02" name="Freeform 243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49275" y="1135063"/>
            <a:ext cx="7975600" cy="1905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one router, </a:t>
            </a: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finite</a:t>
            </a:r>
            <a:r>
              <a:rPr lang="en-US">
                <a:latin typeface="Gill Sans MT" charset="0"/>
                <a:cs typeface="+mn-cs"/>
              </a:rPr>
              <a:t> buffers 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sender retransmission of timed-out packet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application-layer input = application-layer output:</a:t>
            </a:r>
            <a:r>
              <a:rPr lang="en-US">
                <a:latin typeface="Symbol" charset="0"/>
              </a:rPr>
              <a:t> l</a:t>
            </a:r>
            <a:r>
              <a:rPr lang="en-US" baseline="-25000">
                <a:latin typeface="Arial" charset="0"/>
              </a:rPr>
              <a:t>in </a:t>
            </a:r>
            <a:r>
              <a:rPr lang="en-US">
                <a:latin typeface="Arial" charset="0"/>
              </a:rPr>
              <a:t>= </a:t>
            </a:r>
            <a:r>
              <a:rPr lang="en-US">
                <a:latin typeface="Symbol" charset="0"/>
              </a:rPr>
              <a:t>l</a:t>
            </a:r>
            <a:r>
              <a:rPr lang="en-US" baseline="-25000">
                <a:latin typeface="Arial" charset="0"/>
              </a:rPr>
              <a:t>out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transport-layer input includes </a:t>
            </a:r>
            <a:r>
              <a:rPr lang="en-US" i="1">
                <a:latin typeface="Gill Sans MT" charset="0"/>
              </a:rPr>
              <a:t>retransmissions </a:t>
            </a:r>
            <a:r>
              <a:rPr lang="en-US">
                <a:latin typeface="Gill Sans MT" charset="0"/>
              </a:rPr>
              <a:t>:</a:t>
            </a:r>
            <a:r>
              <a:rPr lang="en-US">
                <a:latin typeface="Symbol" charset="0"/>
              </a:rPr>
              <a:t> l</a:t>
            </a:r>
            <a:r>
              <a:rPr lang="en-US" baseline="-25000">
                <a:latin typeface="Arial" charset="0"/>
              </a:rPr>
              <a:t>in </a:t>
            </a:r>
            <a:r>
              <a:rPr lang="en-US">
                <a:latin typeface="Arial" charset="0"/>
              </a:rPr>
              <a:t>   </a:t>
            </a:r>
            <a:r>
              <a:rPr lang="en-US">
                <a:latin typeface="Symbol" charset="0"/>
              </a:rPr>
              <a:t>l</a:t>
            </a:r>
            <a:r>
              <a:rPr lang="en-US" baseline="-25000">
                <a:latin typeface="Arial" charset="0"/>
              </a:rPr>
              <a:t>in</a:t>
            </a:r>
            <a:endParaRPr lang="en-US" i="1">
              <a:latin typeface="Gill Sans MT" charset="0"/>
            </a:endParaRPr>
          </a:p>
          <a:p>
            <a:pPr>
              <a:defRPr/>
            </a:pPr>
            <a:endParaRPr lang="en-US" sz="2400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106504" name="Oval 3"/>
          <p:cNvSpPr>
            <a:spLocks noChangeArrowheads="1"/>
          </p:cNvSpPr>
          <p:nvPr/>
        </p:nvSpPr>
        <p:spPr bwMode="auto">
          <a:xfrm>
            <a:off x="3795713" y="5326063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505" name="Line 4"/>
          <p:cNvSpPr>
            <a:spLocks noChangeShapeType="1"/>
          </p:cNvSpPr>
          <p:nvPr/>
        </p:nvSpPr>
        <p:spPr bwMode="auto">
          <a:xfrm>
            <a:off x="3795713" y="5302250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6" name="Line 5"/>
          <p:cNvSpPr>
            <a:spLocks noChangeShapeType="1"/>
          </p:cNvSpPr>
          <p:nvPr/>
        </p:nvSpPr>
        <p:spPr bwMode="auto">
          <a:xfrm>
            <a:off x="5100638" y="5302250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07" name="Rectangle 6"/>
          <p:cNvSpPr>
            <a:spLocks noChangeArrowheads="1"/>
          </p:cNvSpPr>
          <p:nvPr/>
        </p:nvSpPr>
        <p:spPr bwMode="auto">
          <a:xfrm>
            <a:off x="3795713" y="5302250"/>
            <a:ext cx="309562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08" name="Rectangle 7"/>
          <p:cNvSpPr>
            <a:spLocks noChangeArrowheads="1"/>
          </p:cNvSpPr>
          <p:nvPr/>
        </p:nvSpPr>
        <p:spPr bwMode="auto">
          <a:xfrm>
            <a:off x="4705350" y="5289550"/>
            <a:ext cx="395288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09" name="Oval 8"/>
          <p:cNvSpPr>
            <a:spLocks noChangeArrowheads="1"/>
          </p:cNvSpPr>
          <p:nvPr/>
        </p:nvSpPr>
        <p:spPr bwMode="auto">
          <a:xfrm>
            <a:off x="3790950" y="5103813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6510" name="Group 9"/>
          <p:cNvGrpSpPr>
            <a:grpSpLocks/>
          </p:cNvGrpSpPr>
          <p:nvPr/>
        </p:nvGrpSpPr>
        <p:grpSpPr bwMode="auto">
          <a:xfrm>
            <a:off x="4097338" y="5160963"/>
            <a:ext cx="647700" cy="206375"/>
            <a:chOff x="2848" y="848"/>
            <a:chExt cx="140" cy="98"/>
          </a:xfrm>
        </p:grpSpPr>
        <p:sp>
          <p:nvSpPr>
            <p:cNvPr id="106650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51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52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511" name="Line 13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2" name="Line 14"/>
          <p:cNvSpPr>
            <a:spLocks noChangeShapeType="1"/>
          </p:cNvSpPr>
          <p:nvPr/>
        </p:nvSpPr>
        <p:spPr bwMode="auto">
          <a:xfrm flipV="1">
            <a:off x="4541838" y="5159375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3" name="Line 15"/>
          <p:cNvSpPr>
            <a:spLocks noChangeShapeType="1"/>
          </p:cNvSpPr>
          <p:nvPr/>
        </p:nvSpPr>
        <p:spPr bwMode="auto">
          <a:xfrm flipV="1">
            <a:off x="4310063" y="5159375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514" name="Text Box 16"/>
          <p:cNvSpPr txBox="1">
            <a:spLocks noChangeArrowheads="1"/>
          </p:cNvSpPr>
          <p:nvPr/>
        </p:nvSpPr>
        <p:spPr bwMode="auto">
          <a:xfrm>
            <a:off x="2708275" y="5934075"/>
            <a:ext cx="21367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finite shared output link buffers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15" name="Line 17"/>
          <p:cNvSpPr>
            <a:spLocks noChangeShapeType="1"/>
          </p:cNvSpPr>
          <p:nvPr/>
        </p:nvSpPr>
        <p:spPr bwMode="auto">
          <a:xfrm flipH="1">
            <a:off x="242411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16" name="Line 18"/>
          <p:cNvSpPr>
            <a:spLocks noChangeShapeType="1"/>
          </p:cNvSpPr>
          <p:nvPr/>
        </p:nvSpPr>
        <p:spPr bwMode="auto">
          <a:xfrm flipH="1">
            <a:off x="3021013" y="4856163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17" name="Group 59"/>
          <p:cNvGrpSpPr>
            <a:grpSpLocks/>
          </p:cNvGrpSpPr>
          <p:nvPr/>
        </p:nvGrpSpPr>
        <p:grpSpPr bwMode="auto">
          <a:xfrm>
            <a:off x="2351088" y="3541713"/>
            <a:ext cx="798512" cy="1166812"/>
            <a:chOff x="12762" y="10336"/>
            <a:chExt cx="1027" cy="1700"/>
          </a:xfrm>
        </p:grpSpPr>
        <p:sp>
          <p:nvSpPr>
            <p:cNvPr id="106644" name="Rectangle 6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45" name="Rectangle 6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46" name="Line 6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7" name="Line 6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8" name="Line 6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9" name="Line 6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18" name="Text Box 66"/>
          <p:cNvSpPr txBox="1">
            <a:spLocks noChangeArrowheads="1"/>
          </p:cNvSpPr>
          <p:nvPr/>
        </p:nvSpPr>
        <p:spPr bwMode="auto">
          <a:xfrm>
            <a:off x="2287588" y="4654550"/>
            <a:ext cx="852487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19" name="Text Box 67"/>
          <p:cNvSpPr txBox="1">
            <a:spLocks noChangeArrowheads="1"/>
          </p:cNvSpPr>
          <p:nvPr/>
        </p:nvSpPr>
        <p:spPr bwMode="auto">
          <a:xfrm>
            <a:off x="3368675" y="3427413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20" name="Line 68"/>
          <p:cNvSpPr>
            <a:spLocks noChangeShapeType="1"/>
          </p:cNvSpPr>
          <p:nvPr/>
        </p:nvSpPr>
        <p:spPr bwMode="auto">
          <a:xfrm flipH="1">
            <a:off x="1885950" y="5961063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21" name="Group 109"/>
          <p:cNvGrpSpPr>
            <a:grpSpLocks/>
          </p:cNvGrpSpPr>
          <p:nvPr/>
        </p:nvGrpSpPr>
        <p:grpSpPr bwMode="auto">
          <a:xfrm>
            <a:off x="1298575" y="4695825"/>
            <a:ext cx="798513" cy="1166813"/>
            <a:chOff x="12762" y="10336"/>
            <a:chExt cx="1027" cy="1700"/>
          </a:xfrm>
        </p:grpSpPr>
        <p:sp>
          <p:nvSpPr>
            <p:cNvPr id="106638" name="Rectangle 1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39" name="Rectangle 1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40" name="Line 1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1" name="Line 1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2" name="Line 1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43" name="Line 1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22" name="Text Box 116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23" name="Line 117"/>
          <p:cNvSpPr>
            <a:spLocks noChangeShapeType="1"/>
          </p:cNvSpPr>
          <p:nvPr/>
        </p:nvSpPr>
        <p:spPr bwMode="auto">
          <a:xfrm flipH="1">
            <a:off x="3021013" y="5372100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4" name="Line 118"/>
          <p:cNvSpPr>
            <a:spLocks noChangeShapeType="1"/>
          </p:cNvSpPr>
          <p:nvPr/>
        </p:nvSpPr>
        <p:spPr bwMode="auto">
          <a:xfrm flipH="1">
            <a:off x="5010150" y="5372100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5" name="Line 119"/>
          <p:cNvSpPr>
            <a:spLocks noChangeShapeType="1"/>
          </p:cNvSpPr>
          <p:nvPr/>
        </p:nvSpPr>
        <p:spPr bwMode="auto">
          <a:xfrm flipH="1">
            <a:off x="516096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6" name="Line 120"/>
          <p:cNvSpPr>
            <a:spLocks noChangeShapeType="1"/>
          </p:cNvSpPr>
          <p:nvPr/>
        </p:nvSpPr>
        <p:spPr bwMode="auto">
          <a:xfrm flipH="1">
            <a:off x="5149850" y="5973763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27" name="Line 121"/>
          <p:cNvSpPr>
            <a:spLocks noChangeShapeType="1"/>
          </p:cNvSpPr>
          <p:nvPr/>
        </p:nvSpPr>
        <p:spPr bwMode="auto">
          <a:xfrm flipH="1">
            <a:off x="6259513" y="4868863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28" name="Group 162"/>
          <p:cNvGrpSpPr>
            <a:grpSpLocks/>
          </p:cNvGrpSpPr>
          <p:nvPr/>
        </p:nvGrpSpPr>
        <p:grpSpPr bwMode="auto">
          <a:xfrm>
            <a:off x="6643688" y="3676650"/>
            <a:ext cx="798512" cy="1166813"/>
            <a:chOff x="12762" y="10336"/>
            <a:chExt cx="1027" cy="1700"/>
          </a:xfrm>
        </p:grpSpPr>
        <p:sp>
          <p:nvSpPr>
            <p:cNvPr id="106632" name="Rectangle 16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33" name="Rectangle 16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34" name="Line 16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35" name="Line 16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36" name="Line 16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37" name="Line 16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6529" name="Group 209"/>
          <p:cNvGrpSpPr>
            <a:grpSpLocks/>
          </p:cNvGrpSpPr>
          <p:nvPr/>
        </p:nvGrpSpPr>
        <p:grpSpPr bwMode="auto">
          <a:xfrm>
            <a:off x="6175375" y="4989513"/>
            <a:ext cx="798513" cy="1168400"/>
            <a:chOff x="12762" y="10336"/>
            <a:chExt cx="1027" cy="1700"/>
          </a:xfrm>
        </p:grpSpPr>
        <p:sp>
          <p:nvSpPr>
            <p:cNvPr id="106626" name="Rectangle 2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27" name="Rectangle 2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28" name="Line 2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9" name="Line 2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30" name="Line 2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31" name="Line 2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30" name="Oval 216"/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31" name="Oval 217"/>
          <p:cNvSpPr>
            <a:spLocks noChangeArrowheads="1"/>
          </p:cNvSpPr>
          <p:nvPr/>
        </p:nvSpPr>
        <p:spPr bwMode="auto">
          <a:xfrm>
            <a:off x="1604963" y="4745038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32" name="Text Box 218"/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6533" name="Line 219"/>
          <p:cNvSpPr>
            <a:spLocks noChangeShapeType="1"/>
          </p:cNvSpPr>
          <p:nvPr/>
        </p:nvSpPr>
        <p:spPr bwMode="auto">
          <a:xfrm flipH="1" flipV="1">
            <a:off x="4592638" y="5580063"/>
            <a:ext cx="7937" cy="407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34" name="Group 220"/>
          <p:cNvGrpSpPr>
            <a:grpSpLocks/>
          </p:cNvGrpSpPr>
          <p:nvPr/>
        </p:nvGrpSpPr>
        <p:grpSpPr bwMode="auto">
          <a:xfrm>
            <a:off x="4587875" y="5211763"/>
            <a:ext cx="385763" cy="319087"/>
            <a:chOff x="11283" y="10423"/>
            <a:chExt cx="475" cy="374"/>
          </a:xfrm>
        </p:grpSpPr>
        <p:sp>
          <p:nvSpPr>
            <p:cNvPr id="106619" name="Rectangle 22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620" name="Line 22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1" name="Line 22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2" name="Line 22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3" name="Line 22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4" name="Line 22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25" name="Line 22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535" name="Line 228"/>
          <p:cNvSpPr>
            <a:spLocks noChangeShapeType="1"/>
          </p:cNvSpPr>
          <p:nvPr/>
        </p:nvSpPr>
        <p:spPr bwMode="auto">
          <a:xfrm>
            <a:off x="4845050" y="3995738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36" name="Freeform 229"/>
          <p:cNvSpPr>
            <a:spLocks/>
          </p:cNvSpPr>
          <p:nvPr/>
        </p:nvSpPr>
        <p:spPr bwMode="auto">
          <a:xfrm>
            <a:off x="1663700" y="4843463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37" name="Freeform 230"/>
          <p:cNvSpPr>
            <a:spLocks/>
          </p:cNvSpPr>
          <p:nvPr/>
        </p:nvSpPr>
        <p:spPr bwMode="auto">
          <a:xfrm>
            <a:off x="2822575" y="3676650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538" name="Oval 231"/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39" name="Text Box 232"/>
          <p:cNvSpPr txBox="1">
            <a:spLocks noChangeArrowheads="1"/>
          </p:cNvSpPr>
          <p:nvPr/>
        </p:nvSpPr>
        <p:spPr bwMode="auto">
          <a:xfrm>
            <a:off x="3251200" y="3756025"/>
            <a:ext cx="23495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89133" name="Line 233"/>
          <p:cNvSpPr>
            <a:spLocks noChangeShapeType="1"/>
          </p:cNvSpPr>
          <p:nvPr/>
        </p:nvSpPr>
        <p:spPr bwMode="auto">
          <a:xfrm>
            <a:off x="2909888" y="3916363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9134" name="Line 234"/>
          <p:cNvSpPr>
            <a:spLocks noChangeShapeType="1"/>
          </p:cNvSpPr>
          <p:nvPr/>
        </p:nvSpPr>
        <p:spPr bwMode="auto">
          <a:xfrm>
            <a:off x="2905125" y="36830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9135" name="Line 235"/>
          <p:cNvSpPr>
            <a:spLocks noChangeShapeType="1"/>
          </p:cNvSpPr>
          <p:nvPr/>
        </p:nvSpPr>
        <p:spPr bwMode="auto">
          <a:xfrm>
            <a:off x="7116763" y="38354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9136" name="Text Box 236"/>
          <p:cNvSpPr txBox="1">
            <a:spLocks noChangeArrowheads="1"/>
          </p:cNvSpPr>
          <p:nvPr/>
        </p:nvSpPr>
        <p:spPr bwMode="auto">
          <a:xfrm>
            <a:off x="7099300" y="2657475"/>
            <a:ext cx="230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2000" i="1" smtClean="0">
                <a:latin typeface="Comic Sans MS" charset="0"/>
                <a:cs typeface="+mn-cs"/>
              </a:rPr>
              <a:t>‘</a:t>
            </a:r>
            <a:endParaRPr lang="en-US" sz="2000" i="1" smtClean="0">
              <a:latin typeface="Comic Sans MS" charset="0"/>
              <a:cs typeface="+mn-cs"/>
            </a:endParaRPr>
          </a:p>
        </p:txBody>
      </p:sp>
      <p:grpSp>
        <p:nvGrpSpPr>
          <p:cNvPr id="106544" name="Group 237"/>
          <p:cNvGrpSpPr>
            <a:grpSpLocks/>
          </p:cNvGrpSpPr>
          <p:nvPr/>
        </p:nvGrpSpPr>
        <p:grpSpPr bwMode="auto">
          <a:xfrm>
            <a:off x="7421563" y="2886075"/>
            <a:ext cx="160337" cy="142875"/>
            <a:chOff x="174" y="3986"/>
            <a:chExt cx="51" cy="62"/>
          </a:xfrm>
        </p:grpSpPr>
        <p:sp>
          <p:nvSpPr>
            <p:cNvPr id="106617" name="Freeform 238"/>
            <p:cNvSpPr>
              <a:spLocks/>
            </p:cNvSpPr>
            <p:nvPr/>
          </p:nvSpPr>
          <p:spPr bwMode="auto">
            <a:xfrm>
              <a:off x="176" y="3986"/>
              <a:ext cx="49" cy="48"/>
            </a:xfrm>
            <a:custGeom>
              <a:avLst/>
              <a:gdLst>
                <a:gd name="T0" fmla="*/ 0 w 49"/>
                <a:gd name="T1" fmla="*/ 0 h 62"/>
                <a:gd name="T2" fmla="*/ 49 w 49"/>
                <a:gd name="T3" fmla="*/ 12 h 62"/>
                <a:gd name="T4" fmla="*/ 4 w 49"/>
                <a:gd name="T5" fmla="*/ 22 h 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" h="62">
                  <a:moveTo>
                    <a:pt x="0" y="0"/>
                  </a:moveTo>
                  <a:lnTo>
                    <a:pt x="49" y="32"/>
                  </a:lnTo>
                  <a:lnTo>
                    <a:pt x="4" y="62"/>
                  </a:lnTo>
                </a:path>
              </a:pathLst>
            </a:custGeom>
            <a:solidFill>
              <a:schemeClr val="bg1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9211" name="Line 239"/>
            <p:cNvSpPr>
              <a:spLocks noChangeShapeType="1"/>
            </p:cNvSpPr>
            <p:nvPr/>
          </p:nvSpPr>
          <p:spPr bwMode="auto">
            <a:xfrm>
              <a:off x="174" y="4048"/>
              <a:ext cx="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06545" name="Picture 24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139" name="Rectangle 24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106547" name="Freeform 250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6548" name="Group 256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6585" name="Freeform 25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79" name="Rectangle 258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87" name="Freeform 25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88" name="Freeform 26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82" name="Rectangle 261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90" name="Group 26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9208" name="AutoShape 263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209" name="AutoShape 264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84" name="Rectangle 265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92" name="Group 26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9206" name="AutoShape 267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207" name="AutoShape 268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86" name="Rectangle 269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87" name="Rectangle 270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95" name="Group 27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9204" name="AutoShape 272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205" name="AutoShape 273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6596" name="Freeform 27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597" name="Group 27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202" name="AutoShape 276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203" name="AutoShape 277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91" name="Rectangle 278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99" name="Freeform 27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600" name="Freeform 28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94" name="Oval 281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602" name="Freeform 28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96" name="AutoShape 28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97" name="AutoShape 284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98" name="Oval 285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99" name="Oval 286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9200" name="Oval 287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201" name="Rectangle 288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6549" name="Group 289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6553" name="Freeform 29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47" name="Rectangle 29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55" name="Freeform 29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56" name="Freeform 29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50" name="Rectangle 294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58" name="Group 29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9176" name="AutoShape 296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77" name="AutoShape 297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52" name="Rectangle 298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60" name="Group 29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9174" name="AutoShape 300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75" name="AutoShape 301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54" name="Rectangle 302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55" name="Rectangle 303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6563" name="Group 30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9172" name="AutoShape 30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73" name="AutoShape 30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6564" name="Freeform 30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6565" name="Group 30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9170" name="AutoShape 309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9171" name="AutoShape 310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89159" name="Rectangle 311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67" name="Freeform 31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68" name="Freeform 31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62" name="Oval 31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70" name="Freeform 31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64" name="AutoShape 316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65" name="AutoShape 317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66" name="Oval 318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67" name="Oval 319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9168" name="Oval 320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9169" name="Rectangle 321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6550" name="Group 325"/>
          <p:cNvGrpSpPr>
            <a:grpSpLocks/>
          </p:cNvGrpSpPr>
          <p:nvPr/>
        </p:nvGrpSpPr>
        <p:grpSpPr bwMode="auto">
          <a:xfrm>
            <a:off x="661988" y="5594350"/>
            <a:ext cx="525462" cy="434975"/>
            <a:chOff x="-44" y="1473"/>
            <a:chExt cx="981" cy="1105"/>
          </a:xfrm>
        </p:grpSpPr>
        <p:pic>
          <p:nvPicPr>
            <p:cNvPr id="106551" name="Picture 326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552" name="Freeform 3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058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011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567A5871-BFEE-A647-922D-348A1D0F9471}" type="slidenum">
              <a:rPr lang="en-US" sz="1200" smtClean="0"/>
              <a:pPr>
                <a:defRPr/>
              </a:pPr>
              <a:t>25</a:t>
            </a:fld>
            <a:endParaRPr lang="en-US" sz="1200" smtClean="0"/>
          </a:p>
        </p:txBody>
      </p:sp>
      <p:sp>
        <p:nvSpPr>
          <p:cNvPr id="107523" name="Freeform 305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24" name="Group 380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7689" name="Picture 38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690" name="Freeform 3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7525" name="Freeform 376"/>
          <p:cNvSpPr>
            <a:spLocks/>
          </p:cNvSpPr>
          <p:nvPr/>
        </p:nvSpPr>
        <p:spPr bwMode="auto">
          <a:xfrm>
            <a:off x="6959600" y="4970463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6" name="Freeform 302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27" name="Freeform 299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9775" y="1387475"/>
            <a:ext cx="3743325" cy="1430338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solidFill>
                  <a:srgbClr val="000099"/>
                </a:solidFill>
                <a:latin typeface="Gill Sans MT" charset="0"/>
                <a:cs typeface="+mn-cs"/>
              </a:rPr>
              <a:t>idealization: perfect knowledge</a:t>
            </a:r>
          </a:p>
          <a:p>
            <a:pPr>
              <a:lnSpc>
                <a:spcPct val="80000"/>
              </a:lnSpc>
              <a:defRPr/>
            </a:pPr>
            <a:r>
              <a:rPr lang="en-US" sz="2400">
                <a:latin typeface="Gill Sans MT" charset="0"/>
                <a:cs typeface="+mn-cs"/>
              </a:rPr>
              <a:t>sender sends only when router buffers available </a:t>
            </a:r>
          </a:p>
          <a:p>
            <a:pPr>
              <a:lnSpc>
                <a:spcPct val="80000"/>
              </a:lnSpc>
              <a:defRPr/>
            </a:pPr>
            <a:endParaRPr lang="en-US" sz="2400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107529" name="Oval 4"/>
          <p:cNvSpPr>
            <a:spLocks noChangeArrowheads="1"/>
          </p:cNvSpPr>
          <p:nvPr/>
        </p:nvSpPr>
        <p:spPr bwMode="auto">
          <a:xfrm>
            <a:off x="3795713" y="5326063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Line 5"/>
          <p:cNvSpPr>
            <a:spLocks noChangeShapeType="1"/>
          </p:cNvSpPr>
          <p:nvPr/>
        </p:nvSpPr>
        <p:spPr bwMode="auto">
          <a:xfrm>
            <a:off x="3795713" y="5302250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1" name="Line 6"/>
          <p:cNvSpPr>
            <a:spLocks noChangeShapeType="1"/>
          </p:cNvSpPr>
          <p:nvPr/>
        </p:nvSpPr>
        <p:spPr bwMode="auto">
          <a:xfrm>
            <a:off x="5100638" y="5302250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2" name="Rectangle 7"/>
          <p:cNvSpPr>
            <a:spLocks noChangeArrowheads="1"/>
          </p:cNvSpPr>
          <p:nvPr/>
        </p:nvSpPr>
        <p:spPr bwMode="auto">
          <a:xfrm>
            <a:off x="3795713" y="5302250"/>
            <a:ext cx="309562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33" name="Rectangle 8"/>
          <p:cNvSpPr>
            <a:spLocks noChangeArrowheads="1"/>
          </p:cNvSpPr>
          <p:nvPr/>
        </p:nvSpPr>
        <p:spPr bwMode="auto">
          <a:xfrm>
            <a:off x="4705350" y="5289550"/>
            <a:ext cx="395288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34" name="Oval 9"/>
          <p:cNvSpPr>
            <a:spLocks noChangeArrowheads="1"/>
          </p:cNvSpPr>
          <p:nvPr/>
        </p:nvSpPr>
        <p:spPr bwMode="auto">
          <a:xfrm>
            <a:off x="3790950" y="5103813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7535" name="Group 10"/>
          <p:cNvGrpSpPr>
            <a:grpSpLocks/>
          </p:cNvGrpSpPr>
          <p:nvPr/>
        </p:nvGrpSpPr>
        <p:grpSpPr bwMode="auto">
          <a:xfrm>
            <a:off x="4097338" y="5160963"/>
            <a:ext cx="647700" cy="206375"/>
            <a:chOff x="2848" y="848"/>
            <a:chExt cx="140" cy="98"/>
          </a:xfrm>
        </p:grpSpPr>
        <p:sp>
          <p:nvSpPr>
            <p:cNvPr id="107686" name="Line 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87" name="Line 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88" name="Line 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7536" name="Line 14"/>
          <p:cNvSpPr>
            <a:spLocks noChangeShapeType="1"/>
          </p:cNvSpPr>
          <p:nvPr/>
        </p:nvSpPr>
        <p:spPr bwMode="auto">
          <a:xfrm>
            <a:off x="4097338" y="5359400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Line 15"/>
          <p:cNvSpPr>
            <a:spLocks noChangeShapeType="1"/>
          </p:cNvSpPr>
          <p:nvPr/>
        </p:nvSpPr>
        <p:spPr bwMode="auto">
          <a:xfrm flipV="1">
            <a:off x="4541838" y="5159375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8" name="Line 16"/>
          <p:cNvSpPr>
            <a:spLocks noChangeShapeType="1"/>
          </p:cNvSpPr>
          <p:nvPr/>
        </p:nvSpPr>
        <p:spPr bwMode="auto">
          <a:xfrm flipV="1">
            <a:off x="4310063" y="5159375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9" name="Text Box 17"/>
          <p:cNvSpPr txBox="1">
            <a:spLocks noChangeArrowheads="1"/>
          </p:cNvSpPr>
          <p:nvPr/>
        </p:nvSpPr>
        <p:spPr bwMode="auto">
          <a:xfrm>
            <a:off x="2708275" y="5934075"/>
            <a:ext cx="2136775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finite shared output link buffers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40" name="Line 18"/>
          <p:cNvSpPr>
            <a:spLocks noChangeShapeType="1"/>
          </p:cNvSpPr>
          <p:nvPr/>
        </p:nvSpPr>
        <p:spPr bwMode="auto">
          <a:xfrm flipH="1">
            <a:off x="242411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1" name="Line 19"/>
          <p:cNvSpPr>
            <a:spLocks noChangeShapeType="1"/>
          </p:cNvSpPr>
          <p:nvPr/>
        </p:nvSpPr>
        <p:spPr bwMode="auto">
          <a:xfrm flipH="1">
            <a:off x="3021013" y="4856163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42" name="Group 60"/>
          <p:cNvGrpSpPr>
            <a:grpSpLocks/>
          </p:cNvGrpSpPr>
          <p:nvPr/>
        </p:nvGrpSpPr>
        <p:grpSpPr bwMode="auto">
          <a:xfrm>
            <a:off x="2351088" y="3541713"/>
            <a:ext cx="798512" cy="1166812"/>
            <a:chOff x="12762" y="10336"/>
            <a:chExt cx="1027" cy="1700"/>
          </a:xfrm>
        </p:grpSpPr>
        <p:sp>
          <p:nvSpPr>
            <p:cNvPr id="107680" name="Rectangle 6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1" name="Rectangle 6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82" name="Line 6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83" name="Line 6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84" name="Line 6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85" name="Line 6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43" name="Text Box 68"/>
          <p:cNvSpPr txBox="1">
            <a:spLocks noChangeArrowheads="1"/>
          </p:cNvSpPr>
          <p:nvPr/>
        </p:nvSpPr>
        <p:spPr bwMode="auto">
          <a:xfrm>
            <a:off x="3368675" y="3427413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44" name="Line 69"/>
          <p:cNvSpPr>
            <a:spLocks noChangeShapeType="1"/>
          </p:cNvSpPr>
          <p:nvPr/>
        </p:nvSpPr>
        <p:spPr bwMode="auto">
          <a:xfrm flipH="1">
            <a:off x="1885950" y="5961063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45" name="Group 110"/>
          <p:cNvGrpSpPr>
            <a:grpSpLocks/>
          </p:cNvGrpSpPr>
          <p:nvPr/>
        </p:nvGrpSpPr>
        <p:grpSpPr bwMode="auto">
          <a:xfrm>
            <a:off x="1298575" y="4695825"/>
            <a:ext cx="798513" cy="1166813"/>
            <a:chOff x="12762" y="10336"/>
            <a:chExt cx="1027" cy="1700"/>
          </a:xfrm>
        </p:grpSpPr>
        <p:sp>
          <p:nvSpPr>
            <p:cNvPr id="107674" name="Rectangle 11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5" name="Rectangle 11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6" name="Line 11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7" name="Line 11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8" name="Line 11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9" name="Line 11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46" name="Line 118"/>
          <p:cNvSpPr>
            <a:spLocks noChangeShapeType="1"/>
          </p:cNvSpPr>
          <p:nvPr/>
        </p:nvSpPr>
        <p:spPr bwMode="auto">
          <a:xfrm flipH="1">
            <a:off x="3021013" y="5372100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7" name="Line 119"/>
          <p:cNvSpPr>
            <a:spLocks noChangeShapeType="1"/>
          </p:cNvSpPr>
          <p:nvPr/>
        </p:nvSpPr>
        <p:spPr bwMode="auto">
          <a:xfrm flipH="1">
            <a:off x="5010150" y="5372100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8" name="Line 120"/>
          <p:cNvSpPr>
            <a:spLocks noChangeShapeType="1"/>
          </p:cNvSpPr>
          <p:nvPr/>
        </p:nvSpPr>
        <p:spPr bwMode="auto">
          <a:xfrm flipH="1">
            <a:off x="5160963" y="4856163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49" name="Line 121"/>
          <p:cNvSpPr>
            <a:spLocks noChangeShapeType="1"/>
          </p:cNvSpPr>
          <p:nvPr/>
        </p:nvSpPr>
        <p:spPr bwMode="auto">
          <a:xfrm flipH="1">
            <a:off x="5149850" y="5973763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0" name="Line 122"/>
          <p:cNvSpPr>
            <a:spLocks noChangeShapeType="1"/>
          </p:cNvSpPr>
          <p:nvPr/>
        </p:nvSpPr>
        <p:spPr bwMode="auto">
          <a:xfrm flipH="1">
            <a:off x="6259513" y="4868863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51" name="Group 163"/>
          <p:cNvGrpSpPr>
            <a:grpSpLocks/>
          </p:cNvGrpSpPr>
          <p:nvPr/>
        </p:nvGrpSpPr>
        <p:grpSpPr bwMode="auto">
          <a:xfrm>
            <a:off x="6643688" y="3676650"/>
            <a:ext cx="798512" cy="1166813"/>
            <a:chOff x="12762" y="10336"/>
            <a:chExt cx="1027" cy="1700"/>
          </a:xfrm>
        </p:grpSpPr>
        <p:sp>
          <p:nvSpPr>
            <p:cNvPr id="107668" name="Rectangle 164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9" name="Rectangle 165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70" name="Line 166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1" name="Line 167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2" name="Line 168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73" name="Line 169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7552" name="Group 210"/>
          <p:cNvGrpSpPr>
            <a:grpSpLocks/>
          </p:cNvGrpSpPr>
          <p:nvPr/>
        </p:nvGrpSpPr>
        <p:grpSpPr bwMode="auto">
          <a:xfrm>
            <a:off x="6175375" y="4989513"/>
            <a:ext cx="798513" cy="1168400"/>
            <a:chOff x="12762" y="10336"/>
            <a:chExt cx="1027" cy="1700"/>
          </a:xfrm>
        </p:grpSpPr>
        <p:sp>
          <p:nvSpPr>
            <p:cNvPr id="107662" name="Rectangle 211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3" name="Rectangle 212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64" name="Line 213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65" name="Line 214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66" name="Line 215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67" name="Line 216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53" name="Oval 217"/>
          <p:cNvSpPr>
            <a:spLocks noChangeArrowheads="1"/>
          </p:cNvSpPr>
          <p:nvPr/>
        </p:nvSpPr>
        <p:spPr bwMode="auto">
          <a:xfrm>
            <a:off x="2763838" y="3616325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4" name="Oval 218"/>
          <p:cNvSpPr>
            <a:spLocks noChangeArrowheads="1"/>
          </p:cNvSpPr>
          <p:nvPr/>
        </p:nvSpPr>
        <p:spPr bwMode="auto">
          <a:xfrm>
            <a:off x="1604963" y="4745038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55" name="Text Box 219"/>
          <p:cNvSpPr txBox="1">
            <a:spLocks noChangeArrowheads="1"/>
          </p:cNvSpPr>
          <p:nvPr/>
        </p:nvSpPr>
        <p:spPr bwMode="auto">
          <a:xfrm>
            <a:off x="7583488" y="3629025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56" name="Line 220"/>
          <p:cNvSpPr>
            <a:spLocks noChangeShapeType="1"/>
          </p:cNvSpPr>
          <p:nvPr/>
        </p:nvSpPr>
        <p:spPr bwMode="auto">
          <a:xfrm flipH="1" flipV="1">
            <a:off x="4592638" y="5580063"/>
            <a:ext cx="7937" cy="407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7557" name="Group 221"/>
          <p:cNvGrpSpPr>
            <a:grpSpLocks/>
          </p:cNvGrpSpPr>
          <p:nvPr/>
        </p:nvGrpSpPr>
        <p:grpSpPr bwMode="auto">
          <a:xfrm>
            <a:off x="4587875" y="5211763"/>
            <a:ext cx="385763" cy="319087"/>
            <a:chOff x="11283" y="10423"/>
            <a:chExt cx="475" cy="374"/>
          </a:xfrm>
        </p:grpSpPr>
        <p:sp>
          <p:nvSpPr>
            <p:cNvPr id="107655" name="Rectangle 222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656" name="Line 223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57" name="Line 224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58" name="Line 225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59" name="Line 226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60" name="Line 227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61" name="Line 228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58" name="Line 229"/>
          <p:cNvSpPr>
            <a:spLocks noChangeShapeType="1"/>
          </p:cNvSpPr>
          <p:nvPr/>
        </p:nvSpPr>
        <p:spPr bwMode="auto">
          <a:xfrm>
            <a:off x="4845050" y="3995738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59" name="Freeform 230"/>
          <p:cNvSpPr>
            <a:spLocks/>
          </p:cNvSpPr>
          <p:nvPr/>
        </p:nvSpPr>
        <p:spPr bwMode="auto">
          <a:xfrm>
            <a:off x="1663700" y="4843463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0" name="Freeform 231"/>
          <p:cNvSpPr>
            <a:spLocks/>
          </p:cNvSpPr>
          <p:nvPr/>
        </p:nvSpPr>
        <p:spPr bwMode="auto">
          <a:xfrm>
            <a:off x="2822575" y="3676650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561" name="Oval 232"/>
          <p:cNvSpPr>
            <a:spLocks noChangeArrowheads="1"/>
          </p:cNvSpPr>
          <p:nvPr/>
        </p:nvSpPr>
        <p:spPr bwMode="auto">
          <a:xfrm>
            <a:off x="2763838" y="3849688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62" name="Text Box 233"/>
          <p:cNvSpPr txBox="1">
            <a:spLocks noChangeArrowheads="1"/>
          </p:cNvSpPr>
          <p:nvPr/>
        </p:nvSpPr>
        <p:spPr bwMode="auto">
          <a:xfrm>
            <a:off x="3251200" y="3756025"/>
            <a:ext cx="23495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0156" name="Line 234"/>
          <p:cNvSpPr>
            <a:spLocks noChangeShapeType="1"/>
          </p:cNvSpPr>
          <p:nvPr/>
        </p:nvSpPr>
        <p:spPr bwMode="auto">
          <a:xfrm>
            <a:off x="2909888" y="3916363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0157" name="Line 235"/>
          <p:cNvSpPr>
            <a:spLocks noChangeShapeType="1"/>
          </p:cNvSpPr>
          <p:nvPr/>
        </p:nvSpPr>
        <p:spPr bwMode="auto">
          <a:xfrm>
            <a:off x="2905125" y="36830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0158" name="Line 236"/>
          <p:cNvSpPr>
            <a:spLocks noChangeShapeType="1"/>
          </p:cNvSpPr>
          <p:nvPr/>
        </p:nvSpPr>
        <p:spPr bwMode="auto">
          <a:xfrm>
            <a:off x="7116763" y="3835400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5569" name="Rectangle 241"/>
          <p:cNvSpPr>
            <a:spLocks noChangeArrowheads="1"/>
          </p:cNvSpPr>
          <p:nvPr/>
        </p:nvSpPr>
        <p:spPr bwMode="auto">
          <a:xfrm>
            <a:off x="2711450" y="3590925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5570" name="Rectangle 242"/>
          <p:cNvSpPr>
            <a:spLocks noChangeArrowheads="1"/>
          </p:cNvSpPr>
          <p:nvPr/>
        </p:nvSpPr>
        <p:spPr bwMode="auto">
          <a:xfrm>
            <a:off x="2381250" y="3824288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5571" name="Text Box 243"/>
          <p:cNvSpPr txBox="1">
            <a:spLocks noChangeArrowheads="1"/>
          </p:cNvSpPr>
          <p:nvPr/>
        </p:nvSpPr>
        <p:spPr bwMode="auto">
          <a:xfrm>
            <a:off x="1757363" y="371475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  <a:cs typeface="+mn-cs"/>
              </a:rPr>
              <a:t>copy</a:t>
            </a:r>
          </a:p>
        </p:txBody>
      </p:sp>
      <p:sp>
        <p:nvSpPr>
          <p:cNvPr id="355587" name="Text Box 259"/>
          <p:cNvSpPr txBox="1">
            <a:spLocks noChangeArrowheads="1"/>
          </p:cNvSpPr>
          <p:nvPr/>
        </p:nvSpPr>
        <p:spPr bwMode="auto">
          <a:xfrm>
            <a:off x="3722688" y="4783138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  <a:cs typeface="+mn-cs"/>
              </a:rPr>
              <a:t>free buffer space!</a:t>
            </a:r>
          </a:p>
        </p:txBody>
      </p:sp>
      <p:grpSp>
        <p:nvGrpSpPr>
          <p:cNvPr id="355617" name="Group 289"/>
          <p:cNvGrpSpPr>
            <a:grpSpLocks/>
          </p:cNvGrpSpPr>
          <p:nvPr/>
        </p:nvGrpSpPr>
        <p:grpSpPr bwMode="auto">
          <a:xfrm>
            <a:off x="4970463" y="1201738"/>
            <a:ext cx="1936750" cy="1701800"/>
            <a:chOff x="2974" y="778"/>
            <a:chExt cx="1220" cy="1072"/>
          </a:xfrm>
        </p:grpSpPr>
        <p:sp>
          <p:nvSpPr>
            <p:cNvPr id="90237" name="Line 278"/>
            <p:cNvSpPr>
              <a:spLocks noChangeShapeType="1"/>
            </p:cNvSpPr>
            <p:nvPr/>
          </p:nvSpPr>
          <p:spPr bwMode="auto">
            <a:xfrm>
              <a:off x="3278" y="820"/>
              <a:ext cx="0" cy="8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38" name="Line 279"/>
            <p:cNvSpPr>
              <a:spLocks noChangeShapeType="1"/>
            </p:cNvSpPr>
            <p:nvPr/>
          </p:nvSpPr>
          <p:spPr bwMode="auto">
            <a:xfrm flipV="1">
              <a:off x="3272" y="1620"/>
              <a:ext cx="92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39" name="Line 280"/>
            <p:cNvSpPr>
              <a:spLocks noChangeShapeType="1"/>
            </p:cNvSpPr>
            <p:nvPr/>
          </p:nvSpPr>
          <p:spPr bwMode="auto">
            <a:xfrm>
              <a:off x="3992" y="908"/>
              <a:ext cx="0" cy="6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647" name="Freeform 281"/>
            <p:cNvSpPr>
              <a:spLocks/>
            </p:cNvSpPr>
            <p:nvPr/>
          </p:nvSpPr>
          <p:spPr bwMode="auto">
            <a:xfrm>
              <a:off x="3274" y="886"/>
              <a:ext cx="720" cy="732"/>
            </a:xfrm>
            <a:custGeom>
              <a:avLst/>
              <a:gdLst>
                <a:gd name="T0" fmla="*/ 0 w 720"/>
                <a:gd name="T1" fmla="*/ 732 h 732"/>
                <a:gd name="T2" fmla="*/ 720 w 720"/>
                <a:gd name="T3" fmla="*/ 0 h 73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720" h="732">
                  <a:moveTo>
                    <a:pt x="0" y="732"/>
                  </a:moveTo>
                  <a:lnTo>
                    <a:pt x="720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0241" name="Line 282"/>
            <p:cNvSpPr>
              <a:spLocks noChangeShapeType="1"/>
            </p:cNvSpPr>
            <p:nvPr/>
          </p:nvSpPr>
          <p:spPr bwMode="auto">
            <a:xfrm>
              <a:off x="3226" y="886"/>
              <a:ext cx="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42" name="Line 283"/>
            <p:cNvSpPr>
              <a:spLocks noChangeShapeType="1"/>
            </p:cNvSpPr>
            <p:nvPr/>
          </p:nvSpPr>
          <p:spPr bwMode="auto">
            <a:xfrm>
              <a:off x="3990" y="1624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43" name="Text Box 284"/>
            <p:cNvSpPr txBox="1">
              <a:spLocks noChangeArrowheads="1"/>
            </p:cNvSpPr>
            <p:nvPr/>
          </p:nvSpPr>
          <p:spPr bwMode="auto">
            <a:xfrm>
              <a:off x="2974" y="778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90244" name="Text Box 285"/>
            <p:cNvSpPr txBox="1">
              <a:spLocks noChangeArrowheads="1"/>
            </p:cNvSpPr>
            <p:nvPr/>
          </p:nvSpPr>
          <p:spPr bwMode="auto">
            <a:xfrm>
              <a:off x="3858" y="1646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R/2</a:t>
              </a:r>
            </a:p>
          </p:txBody>
        </p:sp>
        <p:sp>
          <p:nvSpPr>
            <p:cNvPr id="90245" name="Text Box 286"/>
            <p:cNvSpPr txBox="1">
              <a:spLocks noChangeArrowheads="1"/>
            </p:cNvSpPr>
            <p:nvPr/>
          </p:nvSpPr>
          <p:spPr bwMode="auto">
            <a:xfrm rot="-5400000">
              <a:off x="2963" y="1151"/>
              <a:ext cx="34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out</a:t>
              </a:r>
            </a:p>
          </p:txBody>
        </p:sp>
        <p:sp>
          <p:nvSpPr>
            <p:cNvPr id="90246" name="Text Box 287"/>
            <p:cNvSpPr txBox="1">
              <a:spLocks noChangeArrowheads="1"/>
            </p:cNvSpPr>
            <p:nvPr/>
          </p:nvSpPr>
          <p:spPr bwMode="auto">
            <a:xfrm>
              <a:off x="3529" y="1600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000" smtClean="0">
                  <a:latin typeface="Symbol" charset="0"/>
                  <a:cs typeface="+mn-cs"/>
                </a:rPr>
                <a:t>l</a:t>
              </a:r>
              <a:r>
                <a:rPr lang="en-US" sz="2000" baseline="-25000" smtClean="0">
                  <a:latin typeface="Arial" charset="0"/>
                  <a:cs typeface="+mn-cs"/>
                </a:rPr>
                <a:t>in</a:t>
              </a:r>
            </a:p>
          </p:txBody>
        </p:sp>
        <p:sp>
          <p:nvSpPr>
            <p:cNvPr id="90247" name="Line 288"/>
            <p:cNvSpPr>
              <a:spLocks noChangeShapeType="1"/>
            </p:cNvSpPr>
            <p:nvPr/>
          </p:nvSpPr>
          <p:spPr bwMode="auto">
            <a:xfrm>
              <a:off x="3290" y="887"/>
              <a:ext cx="6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07571" name="Picture 29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65" name="Rectangle 29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107573" name="Text Box 308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7574" name="Text Box 309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07575" name="Group 310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7612" name="Freeform 3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06" name="Rectangle 312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614" name="Freeform 3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15" name="Freeform 3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09" name="Rectangle 315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617" name="Group 3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235" name="AutoShape 317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36" name="AutoShape 318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211" name="Rectangle 319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619" name="Group 3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233" name="AutoShape 321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34" name="AutoShape 322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213" name="Rectangle 323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14" name="Rectangle 324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622" name="Group 3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231" name="AutoShape 326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32" name="AutoShape 327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7623" name="Freeform 3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624" name="Group 3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0229" name="AutoShape 330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30" name="AutoShape 331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218" name="Rectangle 332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626" name="Freeform 3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627" name="Freeform 3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21" name="Oval 335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629" name="Freeform 3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223" name="AutoShape 337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24" name="AutoShape 338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25" name="Oval 339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26" name="Oval 340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227" name="Oval 341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228" name="Rectangle 342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7576" name="Group 343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7580" name="Freeform 344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74" name="Rectangle 345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82" name="Freeform 346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83" name="Freeform 347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77" name="Rectangle 348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585" name="Group 349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0203" name="AutoShape 350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04" name="AutoShape 351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179" name="Rectangle 352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587" name="Group 353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0201" name="AutoShape 354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02" name="AutoShape 355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181" name="Rectangle 356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182" name="Rectangle 357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7590" name="Group 358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0199" name="AutoShape 359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200" name="AutoShape 360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7591" name="Freeform 361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92" name="Group 362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0197" name="AutoShape 363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0198" name="AutoShape 364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0186" name="Rectangle 365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94" name="Freeform 366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95" name="Freeform 367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89" name="Oval 368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97" name="Freeform 369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191" name="AutoShape 370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192" name="AutoShape 371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193" name="Oval 372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194" name="Oval 373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0195" name="Oval 374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0196" name="Rectangle 375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7577" name="Group 377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7578" name="Picture 37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7579" name="Freeform 3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4054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55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889 0.24214 " pathEditMode="relative" ptsTypes="AA">
                                      <p:cBhvr>
                                        <p:cTn id="30" dur="3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55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6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88 0.24213 L 0.30624 0.24213 L 0.37083 0.15324 L 0.46041 0.15324 L 0.45902 0.01343 " pathEditMode="relative" ptsTypes="AAAAA">
                                      <p:cBhvr>
                                        <p:cTn id="37" dur="2000" fill="hold"/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9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3555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3555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569" grpId="0" animBg="1"/>
      <p:bldP spid="355569" grpId="1" animBg="1"/>
      <p:bldP spid="355569" grpId="2" animBg="1"/>
      <p:bldP spid="355569" grpId="3" animBg="1"/>
      <p:bldP spid="355569" grpId="4" animBg="1"/>
      <p:bldP spid="355569" grpId="5" animBg="1"/>
      <p:bldP spid="355570" grpId="0" animBg="1"/>
      <p:bldP spid="355570" grpId="1" animBg="1"/>
      <p:bldP spid="355571" grpId="0"/>
      <p:bldP spid="355571" grpId="1"/>
      <p:bldP spid="355587" grpId="0"/>
      <p:bldP spid="355587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8DFD6720-47BC-0845-9380-2FEB0EE09318}" type="slidenum">
              <a:rPr lang="en-US" sz="1200" smtClean="0"/>
              <a:pPr>
                <a:defRPr/>
              </a:pPr>
              <a:t>26</a:t>
            </a:fld>
            <a:endParaRPr lang="en-US" sz="1200" smtClean="0"/>
          </a:p>
        </p:txBody>
      </p:sp>
      <p:sp>
        <p:nvSpPr>
          <p:cNvPr id="108547" name="Freeform 249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8548" name="Group 328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8700" name="Picture 329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701" name="Freeform 3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02434" name="Picture 2" descr="garbage_c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50" name="Oval 3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Line 4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Line 5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3" name="Rectangle 6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8554" name="Rectangle 7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8555" name="Oval 8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556" name="Group 9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08697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8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99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8557" name="Line 13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8" name="Line 14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9" name="Line 15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0" name="Line 16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1" name="Line 17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8562" name="Group 58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08691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2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93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94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95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96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63" name="Text Box 66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8564" name="Line 67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8565" name="Group 108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08685" name="Rectangle 1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6" name="Rectangle 1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7" name="Line 1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88" name="Line 1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89" name="Line 1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90" name="Line 1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66" name="Line 116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7" name="Line 117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8" name="Line 118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9" name="Line 119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70" name="Line 120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8571" name="Group 161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08679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0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81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82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83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84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572" name="Group 208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08673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4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75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6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7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8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73" name="Oval 215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4" name="Oval 216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75" name="Text Box 217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08576" name="Group 218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08666" name="Rectangle 219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667" name="Line 220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68" name="Line 221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69" name="Line 222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0" name="Line 223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1" name="Line 224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72" name="Line 225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577" name="Line 226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78" name="Freeform 227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79" name="Freeform 228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80" name="Oval 229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581" name="Text Box 230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1175" name="Line 231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1176" name="Line 232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1177" name="Line 233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2666" name="Rectangle 234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2667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2668" name="Text Box 236"/>
          <p:cNvSpPr txBox="1">
            <a:spLocks noChangeArrowheads="1"/>
          </p:cNvSpPr>
          <p:nvPr/>
        </p:nvSpPr>
        <p:spPr bwMode="auto">
          <a:xfrm>
            <a:off x="1757363" y="3736975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  <a:cs typeface="+mn-cs"/>
              </a:rPr>
              <a:t>copy</a:t>
            </a:r>
          </a:p>
        </p:txBody>
      </p:sp>
      <p:sp>
        <p:nvSpPr>
          <p:cNvPr id="402669" name="Text Box 237"/>
          <p:cNvSpPr txBox="1">
            <a:spLocks noChangeArrowheads="1"/>
          </p:cNvSpPr>
          <p:nvPr/>
        </p:nvSpPr>
        <p:spPr bwMode="auto">
          <a:xfrm>
            <a:off x="3786188" y="4805363"/>
            <a:ext cx="1643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  <a:cs typeface="+mn-cs"/>
              </a:rPr>
              <a:t>no buffer space!</a:t>
            </a:r>
          </a:p>
        </p:txBody>
      </p:sp>
      <p:sp>
        <p:nvSpPr>
          <p:cNvPr id="91182" name="Rectangle 238"/>
          <p:cNvSpPr>
            <a:spLocks noGrp="1" noChangeArrowheads="1"/>
          </p:cNvSpPr>
          <p:nvPr>
            <p:ph type="body" sz="half" idx="1"/>
          </p:nvPr>
        </p:nvSpPr>
        <p:spPr>
          <a:xfrm>
            <a:off x="560388" y="1116013"/>
            <a:ext cx="3536950" cy="1916112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Idealization: </a:t>
            </a: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known loss</a:t>
            </a:r>
            <a:r>
              <a:rPr lang="en-US" sz="2400">
                <a:latin typeface="Gill Sans MT" charset="0"/>
                <a:cs typeface="+mn-cs"/>
              </a:rPr>
              <a:t> packets can be lost, dropped at router due  to full buffers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sender only resends if packet </a:t>
            </a:r>
            <a:r>
              <a:rPr lang="en-US" sz="2400" i="1">
                <a:latin typeface="Gill Sans MT" charset="0"/>
                <a:cs typeface="+mn-cs"/>
              </a:rPr>
              <a:t>known</a:t>
            </a:r>
            <a:r>
              <a:rPr lang="en-US" sz="2400">
                <a:latin typeface="Gill Sans MT" charset="0"/>
                <a:cs typeface="+mn-cs"/>
              </a:rPr>
              <a:t> to be lost</a:t>
            </a: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pic>
        <p:nvPicPr>
          <p:cNvPr id="108590" name="Picture 243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84" name="Rectangle 24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108592" name="Freeform 246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93" name="Freeform 252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94" name="Freeform 255"/>
          <p:cNvSpPr>
            <a:spLocks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95" name="Text Box 257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8596" name="Text Box 258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08597" name="Group 259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8634" name="Freeform 26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28" name="Rectangle 261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36" name="Freeform 26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37" name="Freeform 26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31" name="Rectangle 264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39" name="Group 26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1257" name="AutoShape 266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58" name="AutoShape 267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33" name="Rectangle 268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41" name="Group 26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1255" name="AutoShape 270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56" name="AutoShape 271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35" name="Rectangle 272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36" name="Rectangle 273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44" name="Group 27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253" name="AutoShape 275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54" name="AutoShape 276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8645" name="Freeform 27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646" name="Group 27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1251" name="AutoShape 279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52" name="AutoShape 280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40" name="Rectangle 281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48" name="Freeform 28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49" name="Freeform 28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43" name="Oval 284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51" name="Freeform 28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45" name="AutoShape 286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46" name="AutoShape 287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47" name="Oval 288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48" name="Oval 289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1249" name="Oval 290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50" name="Rectangle 291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8598" name="Group 292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8602" name="Freeform 2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6" name="Rectangle 294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04" name="Freeform 2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05" name="Freeform 2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99" name="Rectangle 297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07" name="Group 2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1225" name="AutoShape 299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26" name="AutoShape 300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01" name="Rectangle 301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09" name="Group 3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1223" name="AutoShape 303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24" name="AutoShape 304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03" name="Rectangle 305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04" name="Rectangle 306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8612" name="Group 3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1221" name="AutoShape 308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22" name="AutoShape 309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8613" name="Freeform 3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8614" name="Group 3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1219" name="AutoShape 312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1220" name="AutoShape 313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1208" name="Rectangle 314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16" name="Freeform 3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617" name="Freeform 3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1" name="Oval 317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8619" name="Freeform 3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213" name="AutoShape 319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14" name="AutoShape 320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15" name="Oval 321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16" name="Oval 322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1217" name="Oval 323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1218" name="Rectangle 324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8599" name="Group 325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8600" name="Picture 326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601" name="Freeform 3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624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0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402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19808 0.35139 " pathEditMode="relative" ptsTypes="AA">
                                      <p:cBhvr>
                                        <p:cTn id="34" dur="2000" fill="hold"/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02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9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402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666" grpId="0" animBg="1"/>
      <p:bldP spid="402666" grpId="1" animBg="1"/>
      <p:bldP spid="402666" grpId="2" animBg="1"/>
      <p:bldP spid="402666" grpId="3" animBg="1"/>
      <p:bldP spid="402666" grpId="4" animBg="1"/>
      <p:bldP spid="402667" grpId="0" animBg="1"/>
      <p:bldP spid="402668" grpId="0"/>
      <p:bldP spid="402668" grpId="1"/>
      <p:bldP spid="402669" grpId="0"/>
      <p:bldP spid="402669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216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7D5EC5C-F750-DE4D-8B7A-041675F4FEB1}" type="slidenum">
              <a:rPr lang="en-US" sz="1200" smtClean="0"/>
              <a:pPr>
                <a:defRPr/>
              </a:pPr>
              <a:t>27</a:t>
            </a:fld>
            <a:endParaRPr lang="en-US" sz="1200" smtClean="0"/>
          </a:p>
        </p:txBody>
      </p:sp>
      <p:sp>
        <p:nvSpPr>
          <p:cNvPr id="109571" name="Freeform 270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9572" name="Group 350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09740" name="Picture 35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741" name="Freeform 35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109573" name="Picture 2" descr="garbage_c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913" y="5775325"/>
            <a:ext cx="48736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4" name="Oval 4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Line 5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Line 6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Rectangle 7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9578" name="Rectangle 8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9579" name="Oval 9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580" name="Group 10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09737" name="Line 11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38" name="Line 12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39" name="Line 13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581" name="Line 14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2" name="Line 15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Line 16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Line 17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5" name="Line 18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9586" name="Group 59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09731" name="Rectangle 6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2" name="Rectangle 6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33" name="Line 6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4" name="Line 6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5" name="Line 6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6" name="Line 6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87" name="Text Box 67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9588" name="Line 68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9589" name="Group 109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09725" name="Rectangle 1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6" name="Rectangle 1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7" name="Line 1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8" name="Line 1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9" name="Line 1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30" name="Line 1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90" name="Line 117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1" name="Line 118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2" name="Line 119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3" name="Line 120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4" name="Line 121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9595" name="Group 162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09719" name="Rectangle 16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0" name="Rectangle 16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21" name="Line 16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2" name="Line 16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3" name="Line 16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24" name="Line 16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596" name="Group 209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09713" name="Rectangle 2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4" name="Rectangle 2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15" name="Line 2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6" name="Line 2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7" name="Line 2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8" name="Line 2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597" name="Oval 216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8" name="Oval 217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599" name="Text Box 218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09600" name="Group 219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09706" name="Rectangle 220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9707" name="Line 221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8" name="Line 222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09" name="Line 223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0" name="Line 224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1" name="Line 225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712" name="Line 226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601" name="Line 227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02" name="Freeform 228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03" name="Freeform 229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04" name="Oval 230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605" name="Text Box 231"/>
          <p:cNvSpPr txBox="1">
            <a:spLocks noChangeArrowheads="1"/>
          </p:cNvSpPr>
          <p:nvPr/>
        </p:nvSpPr>
        <p:spPr bwMode="auto">
          <a:xfrm>
            <a:off x="3251200" y="3778250"/>
            <a:ext cx="23495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2199" name="Line 232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00" name="Line 233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01" name="Line 234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3691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3692" name="Text Box 236"/>
          <p:cNvSpPr txBox="1">
            <a:spLocks noChangeArrowheads="1"/>
          </p:cNvSpPr>
          <p:nvPr/>
        </p:nvSpPr>
        <p:spPr bwMode="auto">
          <a:xfrm>
            <a:off x="3725863" y="4805363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  <a:cs typeface="+mn-cs"/>
              </a:rPr>
              <a:t>free buffer space!</a:t>
            </a:r>
          </a:p>
        </p:txBody>
      </p:sp>
      <p:sp>
        <p:nvSpPr>
          <p:cNvPr id="403693" name="Rectangle 237"/>
          <p:cNvSpPr>
            <a:spLocks noChangeArrowheads="1"/>
          </p:cNvSpPr>
          <p:nvPr/>
        </p:nvSpPr>
        <p:spPr bwMode="auto">
          <a:xfrm>
            <a:off x="2381250" y="3844925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9612" name="Picture 260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6" name="Rectangle 26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92207" name="Rectangle 264"/>
          <p:cNvSpPr>
            <a:spLocks noGrp="1" noChangeArrowheads="1"/>
          </p:cNvSpPr>
          <p:nvPr>
            <p:ph type="body" sz="half" idx="1"/>
          </p:nvPr>
        </p:nvSpPr>
        <p:spPr>
          <a:xfrm>
            <a:off x="560388" y="1116013"/>
            <a:ext cx="3536950" cy="1916112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Idealization: </a:t>
            </a: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known loss</a:t>
            </a:r>
            <a:r>
              <a:rPr lang="en-US" sz="2400">
                <a:latin typeface="Gill Sans MT" charset="0"/>
                <a:cs typeface="+mn-cs"/>
              </a:rPr>
              <a:t> packets can be lost, dropped at router due  to full buffers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sender only resends if packet </a:t>
            </a:r>
            <a:r>
              <a:rPr lang="en-US" sz="2400" i="1">
                <a:latin typeface="Gill Sans MT" charset="0"/>
                <a:cs typeface="+mn-cs"/>
              </a:rPr>
              <a:t>known</a:t>
            </a:r>
            <a:r>
              <a:rPr lang="en-US" sz="2400">
                <a:latin typeface="Gill Sans MT" charset="0"/>
                <a:cs typeface="+mn-cs"/>
              </a:rPr>
              <a:t> to be lost</a:t>
            </a: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grpSp>
        <p:nvGrpSpPr>
          <p:cNvPr id="403736" name="Group 280"/>
          <p:cNvGrpSpPr>
            <a:grpSpLocks/>
          </p:cNvGrpSpPr>
          <p:nvPr/>
        </p:nvGrpSpPr>
        <p:grpSpPr bwMode="auto">
          <a:xfrm>
            <a:off x="4600575" y="1244600"/>
            <a:ext cx="4306888" cy="2076450"/>
            <a:chOff x="2898" y="784"/>
            <a:chExt cx="2713" cy="1308"/>
          </a:xfrm>
        </p:grpSpPr>
        <p:sp>
          <p:nvSpPr>
            <p:cNvPr id="92283" name="Line 239"/>
            <p:cNvSpPr>
              <a:spLocks noChangeShapeType="1"/>
            </p:cNvSpPr>
            <p:nvPr/>
          </p:nvSpPr>
          <p:spPr bwMode="auto">
            <a:xfrm>
              <a:off x="3208" y="784"/>
              <a:ext cx="0" cy="10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84" name="Line 240"/>
            <p:cNvSpPr>
              <a:spLocks noChangeShapeType="1"/>
            </p:cNvSpPr>
            <p:nvPr/>
          </p:nvSpPr>
          <p:spPr bwMode="auto">
            <a:xfrm rot="5400000">
              <a:off x="3771" y="1303"/>
              <a:ext cx="0" cy="11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85" name="Text Box 241"/>
            <p:cNvSpPr txBox="1">
              <a:spLocks noChangeArrowheads="1"/>
            </p:cNvSpPr>
            <p:nvPr/>
          </p:nvSpPr>
          <p:spPr bwMode="auto">
            <a:xfrm>
              <a:off x="2938" y="814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92286" name="Line 242"/>
            <p:cNvSpPr>
              <a:spLocks noChangeShapeType="1"/>
            </p:cNvSpPr>
            <p:nvPr/>
          </p:nvSpPr>
          <p:spPr bwMode="auto">
            <a:xfrm rot="5400000">
              <a:off x="4054" y="72"/>
              <a:ext cx="0" cy="1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87" name="Line 243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88" name="Text Box 244"/>
            <p:cNvSpPr txBox="1">
              <a:spLocks noChangeArrowheads="1"/>
            </p:cNvSpPr>
            <p:nvPr/>
          </p:nvSpPr>
          <p:spPr bwMode="auto">
            <a:xfrm>
              <a:off x="4063" y="1846"/>
              <a:ext cx="2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400" smtClean="0">
                  <a:latin typeface="Arial" charset="0"/>
                  <a:cs typeface="Arial" charset="0"/>
                </a:rPr>
                <a:t>R/2</a:t>
              </a:r>
            </a:p>
          </p:txBody>
        </p:sp>
        <p:sp>
          <p:nvSpPr>
            <p:cNvPr id="109696" name="Freeform 245"/>
            <p:cNvSpPr>
              <a:spLocks/>
            </p:cNvSpPr>
            <p:nvPr/>
          </p:nvSpPr>
          <p:spPr bwMode="auto">
            <a:xfrm>
              <a:off x="3211" y="913"/>
              <a:ext cx="1636" cy="955"/>
            </a:xfrm>
            <a:custGeom>
              <a:avLst/>
              <a:gdLst>
                <a:gd name="T0" fmla="*/ 0 w 1636"/>
                <a:gd name="T1" fmla="*/ 955 h 955"/>
                <a:gd name="T2" fmla="*/ 758 w 1636"/>
                <a:gd name="T3" fmla="*/ 246 h 955"/>
                <a:gd name="T4" fmla="*/ 1636 w 1636"/>
                <a:gd name="T5" fmla="*/ 7 h 95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6" h="955">
                  <a:moveTo>
                    <a:pt x="0" y="955"/>
                  </a:moveTo>
                  <a:cubicBezTo>
                    <a:pt x="126" y="837"/>
                    <a:pt x="27" y="927"/>
                    <a:pt x="758" y="246"/>
                  </a:cubicBezTo>
                  <a:cubicBezTo>
                    <a:pt x="1095" y="0"/>
                    <a:pt x="1453" y="57"/>
                    <a:pt x="1636" y="7"/>
                  </a:cubicBezTo>
                </a:path>
              </a:pathLst>
            </a:custGeom>
            <a:noFill/>
            <a:ln w="28575" cmpd="sng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97" name="Group 246"/>
            <p:cNvGrpSpPr>
              <a:grpSpLocks/>
            </p:cNvGrpSpPr>
            <p:nvPr/>
          </p:nvGrpSpPr>
          <p:grpSpPr bwMode="auto">
            <a:xfrm>
              <a:off x="3563" y="1861"/>
              <a:ext cx="269" cy="231"/>
              <a:chOff x="3655" y="1791"/>
              <a:chExt cx="269" cy="231"/>
            </a:xfrm>
          </p:grpSpPr>
          <p:sp>
            <p:nvSpPr>
              <p:cNvPr id="92297" name="Text Box 247"/>
              <p:cNvSpPr txBox="1">
                <a:spLocks noChangeArrowheads="1"/>
              </p:cNvSpPr>
              <p:nvPr/>
            </p:nvSpPr>
            <p:spPr bwMode="auto">
              <a:xfrm>
                <a:off x="3655" y="1791"/>
                <a:ext cx="269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800" smtClean="0">
                    <a:latin typeface="Symbol" charset="0"/>
                    <a:cs typeface="Arial" charset="0"/>
                  </a:rPr>
                  <a:t>l</a:t>
                </a:r>
                <a:r>
                  <a:rPr lang="en-US" sz="1800" baseline="-25000" smtClean="0">
                    <a:latin typeface="Arial" charset="0"/>
                    <a:cs typeface="Arial" charset="0"/>
                  </a:rPr>
                  <a:t>in</a:t>
                </a:r>
              </a:p>
            </p:txBody>
          </p:sp>
          <p:sp>
            <p:nvSpPr>
              <p:cNvPr id="92298" name="Line 248"/>
              <p:cNvSpPr>
                <a:spLocks noChangeShapeType="1"/>
              </p:cNvSpPr>
              <p:nvPr/>
            </p:nvSpPr>
            <p:spPr bwMode="auto">
              <a:xfrm flipV="1">
                <a:off x="3810" y="1846"/>
                <a:ext cx="24" cy="2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91" name="Text Box 249"/>
            <p:cNvSpPr txBox="1">
              <a:spLocks noChangeArrowheads="1"/>
            </p:cNvSpPr>
            <p:nvPr/>
          </p:nvSpPr>
          <p:spPr bwMode="auto">
            <a:xfrm rot="-5400000">
              <a:off x="2819" y="1277"/>
              <a:ext cx="3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out</a:t>
              </a:r>
            </a:p>
          </p:txBody>
        </p:sp>
        <p:sp>
          <p:nvSpPr>
            <p:cNvPr id="92292" name="Line 250"/>
            <p:cNvSpPr>
              <a:spLocks noChangeShapeType="1"/>
            </p:cNvSpPr>
            <p:nvPr/>
          </p:nvSpPr>
          <p:spPr bwMode="auto">
            <a:xfrm rot="10800000" flipH="1">
              <a:off x="3182" y="922"/>
              <a:ext cx="1019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93" name="Oval 251"/>
            <p:cNvSpPr>
              <a:spLocks noChangeArrowheads="1"/>
            </p:cNvSpPr>
            <p:nvPr/>
          </p:nvSpPr>
          <p:spPr bwMode="auto">
            <a:xfrm>
              <a:off x="4173" y="1005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94" name="Text Box 252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when sending at R/2, some packets are retransmissions but asymptotic goodput is still R/2 (why?)</a:t>
              </a:r>
            </a:p>
          </p:txBody>
        </p:sp>
        <p:sp>
          <p:nvSpPr>
            <p:cNvPr id="92295" name="Line 253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96" name="Line 265"/>
            <p:cNvSpPr>
              <a:spLocks noChangeShapeType="1"/>
            </p:cNvSpPr>
            <p:nvPr/>
          </p:nvSpPr>
          <p:spPr bwMode="auto">
            <a:xfrm flipV="1">
              <a:off x="4722" y="946"/>
              <a:ext cx="121" cy="6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9616" name="Freeform 267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17" name="Freeform 273"/>
          <p:cNvSpPr>
            <a:spLocks/>
          </p:cNvSpPr>
          <p:nvPr/>
        </p:nvSpPr>
        <p:spPr bwMode="auto">
          <a:xfrm>
            <a:off x="7416800" y="3665538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18" name="Freeform 276"/>
          <p:cNvSpPr>
            <a:spLocks/>
          </p:cNvSpPr>
          <p:nvPr/>
        </p:nvSpPr>
        <p:spPr bwMode="auto">
          <a:xfrm>
            <a:off x="6948488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619" name="Text Box 278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09620" name="Text Box 279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09621" name="Group 281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09658" name="Freeform 28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2" name="Rectangle 28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60" name="Freeform 28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61" name="Freeform 28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5" name="Rectangle 28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63" name="Group 28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281" name="AutoShape 28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82" name="AutoShape 28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57" name="Rectangle 29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65" name="Group 29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279" name="AutoShape 29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80" name="AutoShape 29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59" name="Rectangle 29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60" name="Rectangle 29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68" name="Group 29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277" name="AutoShape 29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78" name="AutoShape 29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9669" name="Freeform 29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70" name="Group 30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275" name="AutoShape 30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76" name="AutoShape 30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64" name="Rectangle 30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72" name="Freeform 30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73" name="Freeform 30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7" name="Oval 30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75" name="Freeform 30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9" name="AutoShape 30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70" name="AutoShape 30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71" name="Oval 31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72" name="Oval 31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273" name="Oval 31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74" name="Rectangle 31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9622" name="Group 314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09626" name="Freeform 31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0" name="Rectangle 316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28" name="Freeform 31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29" name="Freeform 31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23" name="Rectangle 319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31" name="Group 32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2249" name="AutoShape 321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50" name="AutoShape 322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25" name="Rectangle 323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33" name="Group 32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2247" name="AutoShape 325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8" name="AutoShape 326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27" name="Rectangle 327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28" name="Rectangle 328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9636" name="Group 32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2245" name="AutoShape 33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6" name="AutoShape 33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9637" name="Freeform 33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9638" name="Group 33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2243" name="AutoShape 334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2244" name="AutoShape 335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2232" name="Rectangle 336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40" name="Freeform 33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9641" name="Freeform 33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5" name="Oval 339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43" name="Freeform 34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37" name="AutoShape 341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38" name="AutoShape 342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39" name="Oval 343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40" name="Oval 344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2241" name="Oval 345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2242" name="Rectangle 346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09623" name="Group 347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09624" name="Picture 34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625" name="Freeform 34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14227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0.03333 4.44444E-6 L 0.03333 0.14583 L 0.1191 0.14583 L 0.07969 0.20625 L 0.22622 0.20625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622 0.20625 L 0.275 0.20648 " pathEditMode="relative" ptsTypes="AA">
                                      <p:cBhvr>
                                        <p:cTn id="13" dur="3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036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 0.20649 L 0.34289 0.20649 L 0.40834 0.11598 L 0.49775 0.12084 L 0.49775 -0.011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2" presetID="9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036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036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691" grpId="0" animBg="1"/>
      <p:bldP spid="403691" grpId="1" animBg="1"/>
      <p:bldP spid="403691" grpId="2" animBg="1"/>
      <p:bldP spid="403691" grpId="3" animBg="1"/>
      <p:bldP spid="403692" grpId="0"/>
      <p:bldP spid="40369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318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A440300F-8CF1-AD4E-9CEF-C999137AA2FF}" type="slidenum">
              <a:rPr lang="en-US" sz="1200" smtClean="0"/>
              <a:pPr>
                <a:defRPr/>
              </a:pPr>
              <a:t>28</a:t>
            </a:fld>
            <a:endParaRPr lang="en-US" sz="1200" smtClean="0"/>
          </a:p>
        </p:txBody>
      </p:sp>
      <p:sp>
        <p:nvSpPr>
          <p:cNvPr id="110595" name="Freeform 273"/>
          <p:cNvSpPr>
            <a:spLocks/>
          </p:cNvSpPr>
          <p:nvPr/>
        </p:nvSpPr>
        <p:spPr bwMode="auto">
          <a:xfrm flipH="1">
            <a:off x="2111375" y="3465513"/>
            <a:ext cx="250825" cy="1201737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0596" name="Group 357"/>
          <p:cNvGrpSpPr>
            <a:grpSpLocks/>
          </p:cNvGrpSpPr>
          <p:nvPr/>
        </p:nvGrpSpPr>
        <p:grpSpPr bwMode="auto">
          <a:xfrm>
            <a:off x="1716088" y="4425950"/>
            <a:ext cx="525462" cy="434975"/>
            <a:chOff x="-44" y="1473"/>
            <a:chExt cx="981" cy="1105"/>
          </a:xfrm>
        </p:grpSpPr>
        <p:pic>
          <p:nvPicPr>
            <p:cNvPr id="110769" name="Picture 35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770" name="Freeform 35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0597" name="Oval 3"/>
          <p:cNvSpPr>
            <a:spLocks noChangeArrowheads="1"/>
          </p:cNvSpPr>
          <p:nvPr/>
        </p:nvSpPr>
        <p:spPr bwMode="auto">
          <a:xfrm>
            <a:off x="3795713" y="5348288"/>
            <a:ext cx="1304925" cy="303212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Line 4"/>
          <p:cNvSpPr>
            <a:spLocks noChangeShapeType="1"/>
          </p:cNvSpPr>
          <p:nvPr/>
        </p:nvSpPr>
        <p:spPr bwMode="auto">
          <a:xfrm>
            <a:off x="3795713" y="5324475"/>
            <a:ext cx="0" cy="187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Line 5"/>
          <p:cNvSpPr>
            <a:spLocks noChangeShapeType="1"/>
          </p:cNvSpPr>
          <p:nvPr/>
        </p:nvSpPr>
        <p:spPr bwMode="auto">
          <a:xfrm>
            <a:off x="5100638" y="5324475"/>
            <a:ext cx="0" cy="187325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Rectangle 6"/>
          <p:cNvSpPr>
            <a:spLocks noChangeArrowheads="1"/>
          </p:cNvSpPr>
          <p:nvPr/>
        </p:nvSpPr>
        <p:spPr bwMode="auto">
          <a:xfrm>
            <a:off x="3795713" y="5324475"/>
            <a:ext cx="309562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0601" name="Rectangle 7"/>
          <p:cNvSpPr>
            <a:spLocks noChangeArrowheads="1"/>
          </p:cNvSpPr>
          <p:nvPr/>
        </p:nvSpPr>
        <p:spPr bwMode="auto">
          <a:xfrm>
            <a:off x="4705350" y="5311775"/>
            <a:ext cx="395288" cy="184150"/>
          </a:xfrm>
          <a:prstGeom prst="rect">
            <a:avLst/>
          </a:pr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0602" name="Oval 8"/>
          <p:cNvSpPr>
            <a:spLocks noChangeArrowheads="1"/>
          </p:cNvSpPr>
          <p:nvPr/>
        </p:nvSpPr>
        <p:spPr bwMode="auto">
          <a:xfrm>
            <a:off x="3790950" y="5126038"/>
            <a:ext cx="1306513" cy="352425"/>
          </a:xfrm>
          <a:prstGeom prst="ellipse">
            <a:avLst/>
          </a:prstGeom>
          <a:solidFill>
            <a:srgbClr val="80808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0603" name="Group 9"/>
          <p:cNvGrpSpPr>
            <a:grpSpLocks/>
          </p:cNvGrpSpPr>
          <p:nvPr/>
        </p:nvGrpSpPr>
        <p:grpSpPr bwMode="auto">
          <a:xfrm>
            <a:off x="4097338" y="5183188"/>
            <a:ext cx="647700" cy="206375"/>
            <a:chOff x="2848" y="848"/>
            <a:chExt cx="140" cy="98"/>
          </a:xfrm>
        </p:grpSpPr>
        <p:sp>
          <p:nvSpPr>
            <p:cNvPr id="110766" name="Line 1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67" name="Line 1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68" name="Line 1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04" name="Line 13"/>
          <p:cNvSpPr>
            <a:spLocks noChangeShapeType="1"/>
          </p:cNvSpPr>
          <p:nvPr/>
        </p:nvSpPr>
        <p:spPr bwMode="auto">
          <a:xfrm>
            <a:off x="4097338" y="5381625"/>
            <a:ext cx="231775" cy="476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5" name="Line 14"/>
          <p:cNvSpPr>
            <a:spLocks noChangeShapeType="1"/>
          </p:cNvSpPr>
          <p:nvPr/>
        </p:nvSpPr>
        <p:spPr bwMode="auto">
          <a:xfrm flipV="1">
            <a:off x="4541838" y="5181600"/>
            <a:ext cx="203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Line 15"/>
          <p:cNvSpPr>
            <a:spLocks noChangeShapeType="1"/>
          </p:cNvSpPr>
          <p:nvPr/>
        </p:nvSpPr>
        <p:spPr bwMode="auto">
          <a:xfrm flipV="1">
            <a:off x="4310063" y="5181600"/>
            <a:ext cx="241300" cy="200025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07" name="Line 16"/>
          <p:cNvSpPr>
            <a:spLocks noChangeShapeType="1"/>
          </p:cNvSpPr>
          <p:nvPr/>
        </p:nvSpPr>
        <p:spPr bwMode="auto">
          <a:xfrm flipH="1">
            <a:off x="242411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8" name="Line 17"/>
          <p:cNvSpPr>
            <a:spLocks noChangeShapeType="1"/>
          </p:cNvSpPr>
          <p:nvPr/>
        </p:nvSpPr>
        <p:spPr bwMode="auto">
          <a:xfrm flipH="1">
            <a:off x="3021013" y="4878388"/>
            <a:ext cx="5381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0609" name="Group 58"/>
          <p:cNvGrpSpPr>
            <a:grpSpLocks/>
          </p:cNvGrpSpPr>
          <p:nvPr/>
        </p:nvGrpSpPr>
        <p:grpSpPr bwMode="auto">
          <a:xfrm>
            <a:off x="2351088" y="3563938"/>
            <a:ext cx="798512" cy="1166812"/>
            <a:chOff x="12762" y="10336"/>
            <a:chExt cx="1027" cy="1700"/>
          </a:xfrm>
        </p:grpSpPr>
        <p:sp>
          <p:nvSpPr>
            <p:cNvPr id="110760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1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62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63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64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65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10" name="Text Box 65"/>
          <p:cNvSpPr txBox="1">
            <a:spLocks noChangeArrowheads="1"/>
          </p:cNvSpPr>
          <p:nvPr/>
        </p:nvSpPr>
        <p:spPr bwMode="auto">
          <a:xfrm>
            <a:off x="2298700" y="4705350"/>
            <a:ext cx="8524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0611" name="Text Box 66"/>
          <p:cNvSpPr txBox="1">
            <a:spLocks noChangeArrowheads="1"/>
          </p:cNvSpPr>
          <p:nvPr/>
        </p:nvSpPr>
        <p:spPr bwMode="auto">
          <a:xfrm>
            <a:off x="3368675" y="3449638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0612" name="Line 67"/>
          <p:cNvSpPr>
            <a:spLocks noChangeShapeType="1"/>
          </p:cNvSpPr>
          <p:nvPr/>
        </p:nvSpPr>
        <p:spPr bwMode="auto">
          <a:xfrm flipH="1">
            <a:off x="1885950" y="5983288"/>
            <a:ext cx="538163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0613" name="Group 108"/>
          <p:cNvGrpSpPr>
            <a:grpSpLocks/>
          </p:cNvGrpSpPr>
          <p:nvPr/>
        </p:nvGrpSpPr>
        <p:grpSpPr bwMode="auto">
          <a:xfrm>
            <a:off x="1298575" y="4718050"/>
            <a:ext cx="798513" cy="1166813"/>
            <a:chOff x="12762" y="10336"/>
            <a:chExt cx="1027" cy="1700"/>
          </a:xfrm>
        </p:grpSpPr>
        <p:sp>
          <p:nvSpPr>
            <p:cNvPr id="110754" name="Rectangle 1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5" name="Rectangle 1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6" name="Line 1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7" name="Line 1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8" name="Line 1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9" name="Line 1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14" name="Line 116"/>
          <p:cNvSpPr>
            <a:spLocks noChangeShapeType="1"/>
          </p:cNvSpPr>
          <p:nvPr/>
        </p:nvSpPr>
        <p:spPr bwMode="auto">
          <a:xfrm flipH="1">
            <a:off x="3021013" y="5394325"/>
            <a:ext cx="749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5" name="Line 117"/>
          <p:cNvSpPr>
            <a:spLocks noChangeShapeType="1"/>
          </p:cNvSpPr>
          <p:nvPr/>
        </p:nvSpPr>
        <p:spPr bwMode="auto">
          <a:xfrm flipH="1">
            <a:off x="5010150" y="5394325"/>
            <a:ext cx="747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6" name="Line 118"/>
          <p:cNvSpPr>
            <a:spLocks noChangeShapeType="1"/>
          </p:cNvSpPr>
          <p:nvPr/>
        </p:nvSpPr>
        <p:spPr bwMode="auto">
          <a:xfrm flipH="1">
            <a:off x="5160963" y="4878388"/>
            <a:ext cx="1135062" cy="1117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7" name="Line 119"/>
          <p:cNvSpPr>
            <a:spLocks noChangeShapeType="1"/>
          </p:cNvSpPr>
          <p:nvPr/>
        </p:nvSpPr>
        <p:spPr bwMode="auto">
          <a:xfrm flipH="1">
            <a:off x="5149850" y="5995988"/>
            <a:ext cx="677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8" name="Line 120"/>
          <p:cNvSpPr>
            <a:spLocks noChangeShapeType="1"/>
          </p:cNvSpPr>
          <p:nvPr/>
        </p:nvSpPr>
        <p:spPr bwMode="auto">
          <a:xfrm flipH="1">
            <a:off x="6259513" y="4891088"/>
            <a:ext cx="539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0619" name="Group 161"/>
          <p:cNvGrpSpPr>
            <a:grpSpLocks/>
          </p:cNvGrpSpPr>
          <p:nvPr/>
        </p:nvGrpSpPr>
        <p:grpSpPr bwMode="auto">
          <a:xfrm>
            <a:off x="6643688" y="3698875"/>
            <a:ext cx="798512" cy="1166813"/>
            <a:chOff x="12762" y="10336"/>
            <a:chExt cx="1027" cy="1700"/>
          </a:xfrm>
        </p:grpSpPr>
        <p:sp>
          <p:nvSpPr>
            <p:cNvPr id="110748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9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50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1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2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53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20" name="Group 208"/>
          <p:cNvGrpSpPr>
            <a:grpSpLocks/>
          </p:cNvGrpSpPr>
          <p:nvPr/>
        </p:nvGrpSpPr>
        <p:grpSpPr bwMode="auto">
          <a:xfrm>
            <a:off x="6175375" y="5011738"/>
            <a:ext cx="798513" cy="1168400"/>
            <a:chOff x="12762" y="10336"/>
            <a:chExt cx="1027" cy="1700"/>
          </a:xfrm>
        </p:grpSpPr>
        <p:sp>
          <p:nvSpPr>
            <p:cNvPr id="110742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3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44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45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46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47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21" name="Oval 215"/>
          <p:cNvSpPr>
            <a:spLocks noChangeArrowheads="1"/>
          </p:cNvSpPr>
          <p:nvPr/>
        </p:nvSpPr>
        <p:spPr bwMode="auto">
          <a:xfrm>
            <a:off x="2763838" y="3638550"/>
            <a:ext cx="112712" cy="1158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2" name="Oval 216"/>
          <p:cNvSpPr>
            <a:spLocks noChangeArrowheads="1"/>
          </p:cNvSpPr>
          <p:nvPr/>
        </p:nvSpPr>
        <p:spPr bwMode="auto">
          <a:xfrm>
            <a:off x="1604963" y="4767263"/>
            <a:ext cx="114300" cy="117475"/>
          </a:xfrm>
          <a:prstGeom prst="ellipse">
            <a:avLst/>
          </a:prstGeom>
          <a:solidFill>
            <a:srgbClr val="80808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3" name="Text Box 217"/>
          <p:cNvSpPr txBox="1">
            <a:spLocks noChangeArrowheads="1"/>
          </p:cNvSpPr>
          <p:nvPr/>
        </p:nvSpPr>
        <p:spPr bwMode="auto">
          <a:xfrm>
            <a:off x="7583488" y="3651250"/>
            <a:ext cx="590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grpSp>
        <p:nvGrpSpPr>
          <p:cNvPr id="110624" name="Group 218"/>
          <p:cNvGrpSpPr>
            <a:grpSpLocks/>
          </p:cNvGrpSpPr>
          <p:nvPr/>
        </p:nvGrpSpPr>
        <p:grpSpPr bwMode="auto">
          <a:xfrm>
            <a:off x="4587875" y="5233988"/>
            <a:ext cx="385763" cy="319087"/>
            <a:chOff x="11283" y="10423"/>
            <a:chExt cx="475" cy="374"/>
          </a:xfrm>
        </p:grpSpPr>
        <p:sp>
          <p:nvSpPr>
            <p:cNvPr id="110735" name="Rectangle 219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0736" name="Line 220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37" name="Line 221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38" name="Line 222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39" name="Line 223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40" name="Line 224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41" name="Line 225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0625" name="Line 226"/>
          <p:cNvSpPr>
            <a:spLocks noChangeShapeType="1"/>
          </p:cNvSpPr>
          <p:nvPr/>
        </p:nvSpPr>
        <p:spPr bwMode="auto">
          <a:xfrm>
            <a:off x="4845050" y="4017963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6" name="Freeform 227"/>
          <p:cNvSpPr>
            <a:spLocks/>
          </p:cNvSpPr>
          <p:nvPr/>
        </p:nvSpPr>
        <p:spPr bwMode="auto">
          <a:xfrm>
            <a:off x="1663700" y="4865688"/>
            <a:ext cx="4854575" cy="1228725"/>
          </a:xfrm>
          <a:custGeom>
            <a:avLst/>
            <a:gdLst>
              <a:gd name="T0" fmla="*/ 0 w 6225"/>
              <a:gd name="T1" fmla="*/ 0 h 1501"/>
              <a:gd name="T2" fmla="*/ 0 w 6225"/>
              <a:gd name="T3" fmla="*/ 2147483647 h 1501"/>
              <a:gd name="T4" fmla="*/ 2147483647 w 6225"/>
              <a:gd name="T5" fmla="*/ 2147483647 h 1501"/>
              <a:gd name="T6" fmla="*/ 2147483647 w 6225"/>
              <a:gd name="T7" fmla="*/ 2147483647 h 1501"/>
              <a:gd name="T8" fmla="*/ 2147483647 w 6225"/>
              <a:gd name="T9" fmla="*/ 2147483647 h 1501"/>
              <a:gd name="T10" fmla="*/ 2147483647 w 6225"/>
              <a:gd name="T11" fmla="*/ 2147483647 h 1501"/>
              <a:gd name="T12" fmla="*/ 2147483647 w 6225"/>
              <a:gd name="T13" fmla="*/ 2147483647 h 1501"/>
              <a:gd name="T14" fmla="*/ 2147483647 w 6225"/>
              <a:gd name="T15" fmla="*/ 2147483647 h 150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225" h="1501">
                <a:moveTo>
                  <a:pt x="0" y="0"/>
                </a:moveTo>
                <a:lnTo>
                  <a:pt x="0" y="1486"/>
                </a:lnTo>
                <a:lnTo>
                  <a:pt x="1005" y="1501"/>
                </a:lnTo>
                <a:lnTo>
                  <a:pt x="1860" y="706"/>
                </a:lnTo>
                <a:lnTo>
                  <a:pt x="5085" y="721"/>
                </a:lnTo>
                <a:lnTo>
                  <a:pt x="4305" y="1456"/>
                </a:lnTo>
                <a:lnTo>
                  <a:pt x="6225" y="1456"/>
                </a:lnTo>
                <a:lnTo>
                  <a:pt x="6220" y="391"/>
                </a:lnTo>
              </a:path>
            </a:pathLst>
          </a:custGeom>
          <a:noFill/>
          <a:ln w="38100" cmpd="sng">
            <a:solidFill>
              <a:srgbClr val="80808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7" name="Freeform 228"/>
          <p:cNvSpPr>
            <a:spLocks/>
          </p:cNvSpPr>
          <p:nvPr/>
        </p:nvSpPr>
        <p:spPr bwMode="auto">
          <a:xfrm>
            <a:off x="2822575" y="3698875"/>
            <a:ext cx="4210050" cy="1646238"/>
          </a:xfrm>
          <a:custGeom>
            <a:avLst/>
            <a:gdLst>
              <a:gd name="T0" fmla="*/ 0 w 5400"/>
              <a:gd name="T1" fmla="*/ 0 h 2010"/>
              <a:gd name="T2" fmla="*/ 0 w 5400"/>
              <a:gd name="T3" fmla="*/ 2147483647 h 2010"/>
              <a:gd name="T4" fmla="*/ 2147483647 w 5400"/>
              <a:gd name="T5" fmla="*/ 2147483647 h 2010"/>
              <a:gd name="T6" fmla="*/ 2147483647 w 5400"/>
              <a:gd name="T7" fmla="*/ 2147483647 h 2010"/>
              <a:gd name="T8" fmla="*/ 2147483647 w 5400"/>
              <a:gd name="T9" fmla="*/ 2147483647 h 2010"/>
              <a:gd name="T10" fmla="*/ 2147483647 w 5400"/>
              <a:gd name="T11" fmla="*/ 2147483647 h 2010"/>
              <a:gd name="T12" fmla="*/ 2147483647 w 5400"/>
              <a:gd name="T13" fmla="*/ 2147483647 h 2010"/>
              <a:gd name="T14" fmla="*/ 2147483647 w 5400"/>
              <a:gd name="T15" fmla="*/ 2147483647 h 201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400" h="2010">
                <a:moveTo>
                  <a:pt x="0" y="0"/>
                </a:moveTo>
                <a:lnTo>
                  <a:pt x="0" y="1485"/>
                </a:lnTo>
                <a:lnTo>
                  <a:pt x="1005" y="1500"/>
                </a:lnTo>
                <a:lnTo>
                  <a:pt x="540" y="2010"/>
                </a:lnTo>
                <a:lnTo>
                  <a:pt x="3615" y="2010"/>
                </a:lnTo>
                <a:lnTo>
                  <a:pt x="4350" y="1275"/>
                </a:lnTo>
                <a:lnTo>
                  <a:pt x="5400" y="1290"/>
                </a:lnTo>
                <a:lnTo>
                  <a:pt x="5400" y="12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28" name="Oval 229"/>
          <p:cNvSpPr>
            <a:spLocks noChangeArrowheads="1"/>
          </p:cNvSpPr>
          <p:nvPr/>
        </p:nvSpPr>
        <p:spPr bwMode="auto">
          <a:xfrm>
            <a:off x="2763838" y="3871913"/>
            <a:ext cx="112712" cy="11588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29" name="Text Box 230"/>
          <p:cNvSpPr txBox="1">
            <a:spLocks noChangeArrowheads="1"/>
          </p:cNvSpPr>
          <p:nvPr/>
        </p:nvSpPr>
        <p:spPr bwMode="auto">
          <a:xfrm>
            <a:off x="3362325" y="3778250"/>
            <a:ext cx="23495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3223" name="Line 231"/>
          <p:cNvSpPr>
            <a:spLocks noChangeShapeType="1"/>
          </p:cNvSpPr>
          <p:nvPr/>
        </p:nvSpPr>
        <p:spPr bwMode="auto">
          <a:xfrm>
            <a:off x="2909888" y="3938588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24" name="Line 232"/>
          <p:cNvSpPr>
            <a:spLocks noChangeShapeType="1"/>
          </p:cNvSpPr>
          <p:nvPr/>
        </p:nvSpPr>
        <p:spPr bwMode="auto">
          <a:xfrm>
            <a:off x="2905125" y="37052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3225" name="Line 233"/>
          <p:cNvSpPr>
            <a:spLocks noChangeShapeType="1"/>
          </p:cNvSpPr>
          <p:nvPr/>
        </p:nvSpPr>
        <p:spPr bwMode="auto">
          <a:xfrm>
            <a:off x="7116763" y="3857625"/>
            <a:ext cx="514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34" name="Rectangle 234"/>
          <p:cNvSpPr>
            <a:spLocks noChangeArrowheads="1"/>
          </p:cNvSpPr>
          <p:nvPr/>
        </p:nvSpPr>
        <p:spPr bwMode="auto">
          <a:xfrm>
            <a:off x="2711450" y="3613150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35" name="Rectangle 235"/>
          <p:cNvSpPr>
            <a:spLocks noChangeArrowheads="1"/>
          </p:cNvSpPr>
          <p:nvPr/>
        </p:nvSpPr>
        <p:spPr bwMode="auto">
          <a:xfrm>
            <a:off x="2381250" y="3846513"/>
            <a:ext cx="244475" cy="1555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36" name="Text Box 236"/>
          <p:cNvSpPr txBox="1">
            <a:spLocks noChangeArrowheads="1"/>
          </p:cNvSpPr>
          <p:nvPr/>
        </p:nvSpPr>
        <p:spPr bwMode="auto">
          <a:xfrm>
            <a:off x="1757363" y="3736975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6600"/>
                </a:solidFill>
                <a:latin typeface="Arial" charset="0"/>
                <a:cs typeface="+mn-cs"/>
              </a:rPr>
              <a:t>copy</a:t>
            </a:r>
          </a:p>
        </p:txBody>
      </p:sp>
      <p:sp>
        <p:nvSpPr>
          <p:cNvPr id="358637" name="Text Box 237"/>
          <p:cNvSpPr txBox="1">
            <a:spLocks noChangeArrowheads="1"/>
          </p:cNvSpPr>
          <p:nvPr/>
        </p:nvSpPr>
        <p:spPr bwMode="auto">
          <a:xfrm>
            <a:off x="3724275" y="4805363"/>
            <a:ext cx="1768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smtClean="0">
                <a:solidFill>
                  <a:srgbClr val="006600"/>
                </a:solidFill>
                <a:latin typeface="Arial" charset="0"/>
                <a:cs typeface="+mn-cs"/>
              </a:rPr>
              <a:t>free buffer space!</a:t>
            </a:r>
          </a:p>
        </p:txBody>
      </p:sp>
      <p:grpSp>
        <p:nvGrpSpPr>
          <p:cNvPr id="358640" name="Group 240"/>
          <p:cNvGrpSpPr>
            <a:grpSpLocks/>
          </p:cNvGrpSpPr>
          <p:nvPr/>
        </p:nvGrpSpPr>
        <p:grpSpPr bwMode="auto">
          <a:xfrm>
            <a:off x="1376363" y="3300413"/>
            <a:ext cx="947737" cy="869950"/>
            <a:chOff x="3283" y="2142"/>
            <a:chExt cx="597" cy="548"/>
          </a:xfrm>
        </p:grpSpPr>
        <p:grpSp>
          <p:nvGrpSpPr>
            <p:cNvPr id="110730" name="Group 241"/>
            <p:cNvGrpSpPr>
              <a:grpSpLocks/>
            </p:cNvGrpSpPr>
            <p:nvPr/>
          </p:nvGrpSpPr>
          <p:grpSpPr bwMode="auto">
            <a:xfrm>
              <a:off x="3283" y="2387"/>
              <a:ext cx="597" cy="303"/>
              <a:chOff x="990" y="4570"/>
              <a:chExt cx="597" cy="380"/>
            </a:xfrm>
          </p:grpSpPr>
          <p:pic>
            <p:nvPicPr>
              <p:cNvPr id="93326" name="Picture 24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0" y="4570"/>
                <a:ext cx="597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sp>
            <p:nvSpPr>
              <p:cNvPr id="93327" name="Rectangle 243"/>
              <p:cNvSpPr>
                <a:spLocks noChangeArrowheads="1"/>
              </p:cNvSpPr>
              <p:nvPr/>
            </p:nvSpPr>
            <p:spPr bwMode="auto">
              <a:xfrm>
                <a:off x="1124" y="4679"/>
                <a:ext cx="360" cy="14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324" name="Text Box 244"/>
            <p:cNvSpPr txBox="1">
              <a:spLocks noChangeArrowheads="1"/>
            </p:cNvSpPr>
            <p:nvPr/>
          </p:nvSpPr>
          <p:spPr bwMode="auto">
            <a:xfrm>
              <a:off x="3343" y="2461"/>
              <a:ext cx="479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0000"/>
                </a:lnSpc>
                <a:defRPr/>
              </a:pPr>
              <a:r>
                <a:rPr lang="en-US" sz="1200" b="1" i="1" smtClean="0">
                  <a:solidFill>
                    <a:schemeClr val="accent2"/>
                  </a:solidFill>
                  <a:latin typeface="Comic Sans MS" charset="0"/>
                  <a:cs typeface="+mn-cs"/>
                </a:rPr>
                <a:t>timeout</a:t>
              </a:r>
            </a:p>
          </p:txBody>
        </p:sp>
        <p:pic>
          <p:nvPicPr>
            <p:cNvPr id="93325" name="Picture 24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419" y="214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sp>
        <p:nvSpPr>
          <p:cNvPr id="358646" name="Line 246"/>
          <p:cNvSpPr>
            <a:spLocks noChangeShapeType="1"/>
          </p:cNvSpPr>
          <p:nvPr/>
        </p:nvSpPr>
        <p:spPr bwMode="auto">
          <a:xfrm>
            <a:off x="5092700" y="1244600"/>
            <a:ext cx="0" cy="171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47" name="Line 247"/>
          <p:cNvSpPr>
            <a:spLocks noChangeShapeType="1"/>
          </p:cNvSpPr>
          <p:nvPr/>
        </p:nvSpPr>
        <p:spPr bwMode="auto">
          <a:xfrm rot="5400000">
            <a:off x="5985669" y="2067719"/>
            <a:ext cx="0" cy="179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48" name="Text Box 248"/>
          <p:cNvSpPr txBox="1">
            <a:spLocks noChangeArrowheads="1"/>
          </p:cNvSpPr>
          <p:nvPr/>
        </p:nvSpPr>
        <p:spPr bwMode="auto">
          <a:xfrm>
            <a:off x="4664075" y="1303338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358649" name="Line 249"/>
          <p:cNvSpPr>
            <a:spLocks noChangeShapeType="1"/>
          </p:cNvSpPr>
          <p:nvPr/>
        </p:nvSpPr>
        <p:spPr bwMode="auto">
          <a:xfrm rot="5400000">
            <a:off x="6435725" y="114300"/>
            <a:ext cx="0" cy="2698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58651" name="Text Box 251"/>
          <p:cNvSpPr txBox="1">
            <a:spLocks noChangeArrowheads="1"/>
          </p:cNvSpPr>
          <p:nvPr/>
        </p:nvSpPr>
        <p:spPr bwMode="auto">
          <a:xfrm>
            <a:off x="6450013" y="2919413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358653" name="Group 253"/>
          <p:cNvGrpSpPr>
            <a:grpSpLocks/>
          </p:cNvGrpSpPr>
          <p:nvPr/>
        </p:nvGrpSpPr>
        <p:grpSpPr bwMode="auto">
          <a:xfrm>
            <a:off x="5656263" y="2954338"/>
            <a:ext cx="427037" cy="366712"/>
            <a:chOff x="3655" y="1791"/>
            <a:chExt cx="269" cy="231"/>
          </a:xfrm>
        </p:grpSpPr>
        <p:sp>
          <p:nvSpPr>
            <p:cNvPr id="93321" name="Text Box 254"/>
            <p:cNvSpPr txBox="1">
              <a:spLocks noChangeArrowheads="1"/>
            </p:cNvSpPr>
            <p:nvPr/>
          </p:nvSpPr>
          <p:spPr bwMode="auto">
            <a:xfrm>
              <a:off x="3655" y="1791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3322" name="Line 255"/>
            <p:cNvSpPr>
              <a:spLocks noChangeShapeType="1"/>
            </p:cNvSpPr>
            <p:nvPr/>
          </p:nvSpPr>
          <p:spPr bwMode="auto">
            <a:xfrm flipV="1">
              <a:off x="3810" y="1846"/>
              <a:ext cx="24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58656" name="Text Box 256"/>
          <p:cNvSpPr txBox="1">
            <a:spLocks noChangeArrowheads="1"/>
          </p:cNvSpPr>
          <p:nvPr/>
        </p:nvSpPr>
        <p:spPr bwMode="auto">
          <a:xfrm rot="-5400000">
            <a:off x="4475163" y="2027237"/>
            <a:ext cx="617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800" smtClean="0">
                <a:latin typeface="Symbol" charset="0"/>
                <a:cs typeface="Arial" charset="0"/>
              </a:rPr>
              <a:t>l</a:t>
            </a:r>
            <a:r>
              <a:rPr lang="en-US" sz="1800" baseline="-25000" smtClean="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358657" name="Line 257"/>
          <p:cNvSpPr>
            <a:spLocks noChangeShapeType="1"/>
          </p:cNvSpPr>
          <p:nvPr/>
        </p:nvSpPr>
        <p:spPr bwMode="auto">
          <a:xfrm rot="10800000" flipH="1">
            <a:off x="5051425" y="1463675"/>
            <a:ext cx="1617663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358662" name="Group 262"/>
          <p:cNvGrpSpPr>
            <a:grpSpLocks/>
          </p:cNvGrpSpPr>
          <p:nvPr/>
        </p:nvGrpSpPr>
        <p:grpSpPr bwMode="auto">
          <a:xfrm>
            <a:off x="6646863" y="1479550"/>
            <a:ext cx="2260600" cy="1479550"/>
            <a:chOff x="4187" y="932"/>
            <a:chExt cx="1424" cy="932"/>
          </a:xfrm>
        </p:grpSpPr>
        <p:sp>
          <p:nvSpPr>
            <p:cNvPr id="93317" name="Line 250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18" name="Oval 258"/>
            <p:cNvSpPr>
              <a:spLocks noChangeArrowheads="1"/>
            </p:cNvSpPr>
            <p:nvPr/>
          </p:nvSpPr>
          <p:spPr bwMode="auto">
            <a:xfrm>
              <a:off x="4187" y="102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19" name="Text Box 259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3320" name="Line 260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58661" name="Freeform 261"/>
          <p:cNvSpPr>
            <a:spLocks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0648" name="Freeform 264"/>
          <p:cNvSpPr>
            <a:spLocks/>
          </p:cNvSpPr>
          <p:nvPr/>
        </p:nvSpPr>
        <p:spPr bwMode="auto">
          <a:xfrm>
            <a:off x="6937375" y="4981575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49" name="Freeform 267"/>
          <p:cNvSpPr>
            <a:spLocks/>
          </p:cNvSpPr>
          <p:nvPr/>
        </p:nvSpPr>
        <p:spPr bwMode="auto">
          <a:xfrm>
            <a:off x="7416800" y="3676650"/>
            <a:ext cx="250825" cy="1212850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50" name="Freeform 270"/>
          <p:cNvSpPr>
            <a:spLocks/>
          </p:cNvSpPr>
          <p:nvPr/>
        </p:nvSpPr>
        <p:spPr bwMode="auto">
          <a:xfrm flipH="1">
            <a:off x="1066800" y="4667250"/>
            <a:ext cx="250825" cy="120173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51" name="Text Box 275"/>
          <p:cNvSpPr txBox="1">
            <a:spLocks noChangeArrowheads="1"/>
          </p:cNvSpPr>
          <p:nvPr/>
        </p:nvSpPr>
        <p:spPr bwMode="auto">
          <a:xfrm>
            <a:off x="1168400" y="6073775"/>
            <a:ext cx="87788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Host B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93245" name="Rectangle 281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000099"/>
                </a:solidFill>
                <a:latin typeface="Gill Sans MT" charset="0"/>
                <a:cs typeface="+mn-cs"/>
              </a:rPr>
              <a:t>Realistic: </a:t>
            </a: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duplicates</a:t>
            </a:r>
            <a:r>
              <a:rPr lang="en-US" sz="2400">
                <a:latin typeface="Gill Sans MT" charset="0"/>
                <a:cs typeface="+mn-cs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packets can be lost, dropped at router due  to full buffers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sender times out prematurely, sending </a:t>
            </a:r>
            <a:r>
              <a:rPr lang="en-US" sz="2400" i="1">
                <a:solidFill>
                  <a:srgbClr val="000099"/>
                </a:solidFill>
                <a:latin typeface="Gill Sans MT" charset="0"/>
                <a:cs typeface="+mn-cs"/>
              </a:rPr>
              <a:t>two</a:t>
            </a:r>
            <a:r>
              <a:rPr lang="en-US" sz="2400" i="1">
                <a:latin typeface="Gill Sans MT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copies, both of which are delivered</a:t>
            </a:r>
            <a:endParaRPr lang="en-US" sz="2800">
              <a:latin typeface="Gill Sans MT" charset="0"/>
              <a:cs typeface="+mn-cs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>
              <a:latin typeface="Gill Sans MT" charset="0"/>
              <a:cs typeface="+mn-cs"/>
            </a:endParaRPr>
          </a:p>
        </p:txBody>
      </p:sp>
      <p:pic>
        <p:nvPicPr>
          <p:cNvPr id="110653" name="Picture 286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247" name="Rectangle 287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grpSp>
        <p:nvGrpSpPr>
          <p:cNvPr id="110655" name="Group 288"/>
          <p:cNvGrpSpPr>
            <a:grpSpLocks/>
          </p:cNvGrpSpPr>
          <p:nvPr/>
        </p:nvGrpSpPr>
        <p:grpSpPr bwMode="auto">
          <a:xfrm>
            <a:off x="7553325" y="4564063"/>
            <a:ext cx="231775" cy="441325"/>
            <a:chOff x="4140" y="429"/>
            <a:chExt cx="1425" cy="2396"/>
          </a:xfrm>
        </p:grpSpPr>
        <p:sp>
          <p:nvSpPr>
            <p:cNvPr id="110692" name="Freeform 28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86" name="Rectangle 290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694" name="Freeform 29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95" name="Freeform 29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89" name="Rectangle 293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697" name="Group 29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3315" name="AutoShape 295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16" name="AutoShape 296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91" name="Rectangle 297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699" name="Group 29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313" name="AutoShape 299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14" name="AutoShape 300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93" name="Rectangle 301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94" name="Rectangle 302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702" name="Group 30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311" name="AutoShape 30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12" name="AutoShape 305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0703" name="Freeform 30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704" name="Group 30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309" name="AutoShape 308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310" name="AutoShape 309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98" name="Rectangle 310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706" name="Freeform 31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707" name="Freeform 31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01" name="Oval 313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709" name="Freeform 31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03" name="AutoShape 315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04" name="AutoShape 316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05" name="Oval 317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06" name="Oval 318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3307" name="Oval 319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308" name="Rectangle 320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0656" name="Group 321"/>
          <p:cNvGrpSpPr>
            <a:grpSpLocks/>
          </p:cNvGrpSpPr>
          <p:nvPr/>
        </p:nvGrpSpPr>
        <p:grpSpPr bwMode="auto">
          <a:xfrm>
            <a:off x="7135813" y="5867400"/>
            <a:ext cx="231775" cy="441325"/>
            <a:chOff x="4140" y="429"/>
            <a:chExt cx="1425" cy="2396"/>
          </a:xfrm>
        </p:grpSpPr>
        <p:sp>
          <p:nvSpPr>
            <p:cNvPr id="110660" name="Freeform 32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54" name="Rectangle 32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662" name="Freeform 32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63" name="Freeform 32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57" name="Rectangle 32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665" name="Group 32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3283" name="AutoShape 32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284" name="AutoShape 32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59" name="Rectangle 33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667" name="Group 33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3281" name="AutoShape 33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282" name="AutoShape 33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61" name="Rectangle 33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62" name="Rectangle 33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0670" name="Group 33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3279" name="AutoShape 33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280" name="AutoShape 33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0671" name="Freeform 33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672" name="Group 34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3277" name="AutoShape 34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278" name="AutoShape 34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3266" name="Rectangle 34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674" name="Freeform 34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75" name="Freeform 34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69" name="Oval 34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0677" name="Freeform 34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71" name="AutoShape 34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72" name="AutoShape 34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73" name="Oval 35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74" name="Oval 35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3275" name="Oval 35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3276" name="Rectangle 35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0657" name="Group 354"/>
          <p:cNvGrpSpPr>
            <a:grpSpLocks/>
          </p:cNvGrpSpPr>
          <p:nvPr/>
        </p:nvGrpSpPr>
        <p:grpSpPr bwMode="auto">
          <a:xfrm>
            <a:off x="661988" y="5605463"/>
            <a:ext cx="525462" cy="434975"/>
            <a:chOff x="-44" y="1473"/>
            <a:chExt cx="981" cy="1105"/>
          </a:xfrm>
        </p:grpSpPr>
        <p:pic>
          <p:nvPicPr>
            <p:cNvPr id="110658" name="Picture 35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0659" name="Freeform 35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6946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255 L -5.55556E-7 0.0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5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3542 L 0.0007 0.17802 L 0.08681 0.17894 L 0.04723 0.24191 L 0.19584 0.2419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586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3 0.2419 L 0.23593 0.24144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281 0.24075 L 0.30833 0.24075 L 0.34982 0.18056 " pathEditMode="relative" rAng="0" ptsTypes="AAA">
                                      <p:cBhvr>
                                        <p:cTn id="33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51" y="-3009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58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5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82 0.18056 L 0.3743 0.15278 L 0.46198 0.15278 L 0.46076 0.01621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-8218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586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11111E-6 L 0.03542 -1.11111E-6 L 0.03785 0.14306 L 0.11719 0.14468 L 0.0842 0.20648 L 0.34271 0.20648 L 0.4099 0.1169 L 0.49635 0.11852 L 0.49635 -0.01805 " pathEditMode="relative" ptsTypes="AAAAAAAAA">
                                      <p:cBhvr>
                                        <p:cTn id="48" dur="2000" fill="hold"/>
                                        <p:tgtEl>
                                          <p:spTgt spid="3586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50" presetID="9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58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8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5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5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5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58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5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35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5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34" grpId="0" animBg="1"/>
      <p:bldP spid="358634" grpId="1" animBg="1"/>
      <p:bldP spid="358634" grpId="2" animBg="1"/>
      <p:bldP spid="358634" grpId="3" animBg="1"/>
      <p:bldP spid="358634" grpId="4" animBg="1"/>
      <p:bldP spid="358634" grpId="5" animBg="1"/>
      <p:bldP spid="358634" grpId="6" animBg="1"/>
      <p:bldP spid="358635" grpId="0" animBg="1"/>
      <p:bldP spid="358635" grpId="1" animBg="1"/>
      <p:bldP spid="358636" grpId="0"/>
      <p:bldP spid="358636" grpId="1"/>
      <p:bldP spid="358637" grpId="0"/>
      <p:bldP spid="358637" grpId="1"/>
      <p:bldP spid="358648" grpId="0"/>
      <p:bldP spid="358651" grpId="0"/>
      <p:bldP spid="358656" grpId="0"/>
      <p:bldP spid="35866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42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F1FEB915-AED0-E446-98E1-58DC641E2491}" type="slidenum">
              <a:rPr lang="en-US" sz="1200" smtClean="0"/>
              <a:pPr>
                <a:defRPr/>
              </a:pPr>
              <a:t>29</a:t>
            </a:fld>
            <a:endParaRPr lang="en-US" sz="1200" smtClean="0"/>
          </a:p>
        </p:txBody>
      </p:sp>
      <p:sp>
        <p:nvSpPr>
          <p:cNvPr id="94212" name="Line 245"/>
          <p:cNvSpPr>
            <a:spLocks noChangeShapeType="1"/>
          </p:cNvSpPr>
          <p:nvPr/>
        </p:nvSpPr>
        <p:spPr bwMode="auto">
          <a:xfrm>
            <a:off x="5092700" y="1244600"/>
            <a:ext cx="0" cy="171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4213" name="Text Box 247"/>
          <p:cNvSpPr txBox="1">
            <a:spLocks noChangeArrowheads="1"/>
          </p:cNvSpPr>
          <p:nvPr/>
        </p:nvSpPr>
        <p:spPr bwMode="auto">
          <a:xfrm>
            <a:off x="4697413" y="12922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sp>
        <p:nvSpPr>
          <p:cNvPr id="94214" name="Line 248"/>
          <p:cNvSpPr>
            <a:spLocks noChangeShapeType="1"/>
          </p:cNvSpPr>
          <p:nvPr/>
        </p:nvSpPr>
        <p:spPr bwMode="auto">
          <a:xfrm rot="5400000">
            <a:off x="6435725" y="114300"/>
            <a:ext cx="0" cy="2698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4215" name="Text Box 253"/>
          <p:cNvSpPr txBox="1">
            <a:spLocks noChangeArrowheads="1"/>
          </p:cNvSpPr>
          <p:nvPr/>
        </p:nvSpPr>
        <p:spPr bwMode="auto">
          <a:xfrm rot="-5400000">
            <a:off x="4475163" y="2027237"/>
            <a:ext cx="617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800" smtClean="0">
                <a:latin typeface="Symbol" charset="0"/>
                <a:cs typeface="Arial" charset="0"/>
              </a:rPr>
              <a:t>l</a:t>
            </a:r>
            <a:r>
              <a:rPr lang="en-US" sz="1800" baseline="-25000" smtClean="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94216" name="Line 254"/>
          <p:cNvSpPr>
            <a:spLocks noChangeShapeType="1"/>
          </p:cNvSpPr>
          <p:nvPr/>
        </p:nvSpPr>
        <p:spPr bwMode="auto">
          <a:xfrm rot="10800000" flipH="1">
            <a:off x="5051425" y="1463675"/>
            <a:ext cx="1617663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11624" name="Group 255"/>
          <p:cNvGrpSpPr>
            <a:grpSpLocks/>
          </p:cNvGrpSpPr>
          <p:nvPr/>
        </p:nvGrpSpPr>
        <p:grpSpPr bwMode="auto">
          <a:xfrm>
            <a:off x="6646863" y="1479550"/>
            <a:ext cx="2260600" cy="1479550"/>
            <a:chOff x="4187" y="932"/>
            <a:chExt cx="1424" cy="932"/>
          </a:xfrm>
        </p:grpSpPr>
        <p:sp>
          <p:nvSpPr>
            <p:cNvPr id="94228" name="Line 256"/>
            <p:cNvSpPr>
              <a:spLocks noChangeShapeType="1"/>
            </p:cNvSpPr>
            <p:nvPr/>
          </p:nvSpPr>
          <p:spPr bwMode="auto">
            <a:xfrm rot="10800000">
              <a:off x="4196" y="932"/>
              <a:ext cx="0" cy="9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4229" name="Oval 257"/>
            <p:cNvSpPr>
              <a:spLocks noChangeArrowheads="1"/>
            </p:cNvSpPr>
            <p:nvPr/>
          </p:nvSpPr>
          <p:spPr bwMode="auto">
            <a:xfrm>
              <a:off x="4187" y="1026"/>
              <a:ext cx="56" cy="5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4230" name="Text Box 258"/>
            <p:cNvSpPr txBox="1">
              <a:spLocks noChangeArrowheads="1"/>
            </p:cNvSpPr>
            <p:nvPr/>
          </p:nvSpPr>
          <p:spPr bwMode="auto">
            <a:xfrm>
              <a:off x="4426" y="1106"/>
              <a:ext cx="1185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when sending at R/2, some packets are retransmissions including duplicated that are delivered!</a:t>
              </a:r>
            </a:p>
          </p:txBody>
        </p:sp>
        <p:sp>
          <p:nvSpPr>
            <p:cNvPr id="94231" name="Line 259"/>
            <p:cNvSpPr>
              <a:spLocks noChangeShapeType="1"/>
            </p:cNvSpPr>
            <p:nvPr/>
          </p:nvSpPr>
          <p:spPr bwMode="auto">
            <a:xfrm flipH="1" flipV="1">
              <a:off x="4201" y="1033"/>
              <a:ext cx="245" cy="1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1625" name="Freeform 260"/>
          <p:cNvSpPr>
            <a:spLocks/>
          </p:cNvSpPr>
          <p:nvPr/>
        </p:nvSpPr>
        <p:spPr bwMode="auto">
          <a:xfrm>
            <a:off x="5089525" y="1571625"/>
            <a:ext cx="2535238" cy="1382713"/>
          </a:xfrm>
          <a:custGeom>
            <a:avLst/>
            <a:gdLst>
              <a:gd name="T0" fmla="*/ 0 w 1597"/>
              <a:gd name="T1" fmla="*/ 2147483647 h 871"/>
              <a:gd name="T2" fmla="*/ 2147483647 w 1597"/>
              <a:gd name="T3" fmla="*/ 2147483647 h 871"/>
              <a:gd name="T4" fmla="*/ 2147483647 w 1597"/>
              <a:gd name="T5" fmla="*/ 2147483647 h 871"/>
              <a:gd name="T6" fmla="*/ 2147483647 w 1597"/>
              <a:gd name="T7" fmla="*/ 2147483647 h 87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97" h="871">
                <a:moveTo>
                  <a:pt x="0" y="871"/>
                </a:moveTo>
                <a:cubicBezTo>
                  <a:pt x="166" y="737"/>
                  <a:pt x="664" y="154"/>
                  <a:pt x="994" y="66"/>
                </a:cubicBezTo>
                <a:cubicBezTo>
                  <a:pt x="1172" y="20"/>
                  <a:pt x="1158" y="4"/>
                  <a:pt x="1466" y="2"/>
                </a:cubicBezTo>
                <a:cubicBezTo>
                  <a:pt x="1596" y="0"/>
                  <a:pt x="1570" y="3"/>
                  <a:pt x="1597" y="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4219" name="Rectangle 261"/>
          <p:cNvSpPr>
            <a:spLocks noChangeArrowheads="1"/>
          </p:cNvSpPr>
          <p:nvPr/>
        </p:nvSpPr>
        <p:spPr bwMode="auto">
          <a:xfrm>
            <a:off x="627063" y="3836988"/>
            <a:ext cx="81438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ja-JP" altLang="en-US" sz="2800">
                <a:solidFill>
                  <a:srgbClr val="CC0000"/>
                </a:solidFill>
                <a:latin typeface="Gill Sans MT" charset="0"/>
                <a:cs typeface="+mn-cs"/>
              </a:rPr>
              <a:t>“</a:t>
            </a:r>
            <a:r>
              <a:rPr lang="en-US" sz="2800">
                <a:solidFill>
                  <a:srgbClr val="CC0000"/>
                </a:solidFill>
                <a:latin typeface="Gill Sans MT" charset="0"/>
                <a:cs typeface="+mn-cs"/>
              </a:rPr>
              <a:t>costs</a:t>
            </a:r>
            <a:r>
              <a:rPr lang="ja-JP" altLang="en-US" sz="2800">
                <a:solidFill>
                  <a:srgbClr val="CC0000"/>
                </a:solidFill>
                <a:latin typeface="Gill Sans MT" charset="0"/>
                <a:cs typeface="+mn-cs"/>
              </a:rPr>
              <a:t>”</a:t>
            </a:r>
            <a:r>
              <a:rPr lang="en-US" sz="2800">
                <a:solidFill>
                  <a:srgbClr val="CC0000"/>
                </a:solidFill>
                <a:latin typeface="Gill Sans MT" charset="0"/>
                <a:cs typeface="+mn-cs"/>
              </a:rPr>
              <a:t> of congestion:</a:t>
            </a:r>
            <a:r>
              <a:rPr lang="en-US" sz="2800">
                <a:latin typeface="Gill Sans MT" charset="0"/>
                <a:cs typeface="+mn-cs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more work (retrans) for given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goodput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endParaRPr lang="en-US" sz="2400">
              <a:latin typeface="Gill Sans MT" charset="0"/>
              <a:cs typeface="+mn-cs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unneeded retransmissions: link carries multiple copies of pkt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decreasing goodput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400">
              <a:latin typeface="Gill Sans MT" charset="0"/>
              <a:cs typeface="+mn-cs"/>
            </a:endParaRPr>
          </a:p>
        </p:txBody>
      </p:sp>
      <p:sp>
        <p:nvSpPr>
          <p:cNvPr id="94220" name="Line 262"/>
          <p:cNvSpPr>
            <a:spLocks noChangeShapeType="1"/>
          </p:cNvSpPr>
          <p:nvPr/>
        </p:nvSpPr>
        <p:spPr bwMode="auto">
          <a:xfrm rot="5400000">
            <a:off x="5985669" y="2067719"/>
            <a:ext cx="0" cy="1798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4221" name="Text Box 263"/>
          <p:cNvSpPr txBox="1">
            <a:spLocks noChangeArrowheads="1"/>
          </p:cNvSpPr>
          <p:nvPr/>
        </p:nvSpPr>
        <p:spPr bwMode="auto">
          <a:xfrm>
            <a:off x="6450013" y="2930525"/>
            <a:ext cx="460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US" sz="1400" smtClean="0">
                <a:latin typeface="Arial" charset="0"/>
                <a:cs typeface="Arial" charset="0"/>
              </a:rPr>
              <a:t>R/2</a:t>
            </a:r>
          </a:p>
        </p:txBody>
      </p:sp>
      <p:grpSp>
        <p:nvGrpSpPr>
          <p:cNvPr id="111629" name="Group 264"/>
          <p:cNvGrpSpPr>
            <a:grpSpLocks/>
          </p:cNvGrpSpPr>
          <p:nvPr/>
        </p:nvGrpSpPr>
        <p:grpSpPr bwMode="auto">
          <a:xfrm>
            <a:off x="5656263" y="2954338"/>
            <a:ext cx="427037" cy="366712"/>
            <a:chOff x="3655" y="1791"/>
            <a:chExt cx="269" cy="231"/>
          </a:xfrm>
        </p:grpSpPr>
        <p:sp>
          <p:nvSpPr>
            <p:cNvPr id="94226" name="Text Box 265"/>
            <p:cNvSpPr txBox="1">
              <a:spLocks noChangeArrowheads="1"/>
            </p:cNvSpPr>
            <p:nvPr/>
          </p:nvSpPr>
          <p:spPr bwMode="auto">
            <a:xfrm>
              <a:off x="3655" y="1791"/>
              <a:ext cx="2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800" smtClean="0">
                  <a:latin typeface="Symbol" charset="0"/>
                  <a:cs typeface="Arial" charset="0"/>
                </a:rPr>
                <a:t>l</a:t>
              </a:r>
              <a:r>
                <a:rPr lang="en-US" sz="1800" baseline="-25000" smtClean="0">
                  <a:latin typeface="Arial" charset="0"/>
                  <a:cs typeface="Arial" charset="0"/>
                </a:rPr>
                <a:t>in</a:t>
              </a:r>
            </a:p>
          </p:txBody>
        </p:sp>
        <p:sp>
          <p:nvSpPr>
            <p:cNvPr id="94227" name="Line 266"/>
            <p:cNvSpPr>
              <a:spLocks noChangeShapeType="1"/>
            </p:cNvSpPr>
            <p:nvPr/>
          </p:nvSpPr>
          <p:spPr bwMode="auto">
            <a:xfrm flipV="1">
              <a:off x="3810" y="1846"/>
              <a:ext cx="24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11630" name="Picture 27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24" name="Rectangle 271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2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94225" name="Rectangle 273"/>
          <p:cNvSpPr>
            <a:spLocks noChangeArrowheads="1"/>
          </p:cNvSpPr>
          <p:nvPr/>
        </p:nvSpPr>
        <p:spPr bwMode="auto">
          <a:xfrm>
            <a:off x="377825" y="1039813"/>
            <a:ext cx="4310063" cy="19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i="1">
                <a:solidFill>
                  <a:srgbClr val="000099"/>
                </a:solidFill>
                <a:latin typeface="Gill Sans MT" charset="0"/>
                <a:cs typeface="+mn-cs"/>
              </a:rPr>
              <a:t>Realistic: </a:t>
            </a: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duplicates</a:t>
            </a:r>
            <a:r>
              <a:rPr lang="en-US" sz="2400">
                <a:latin typeface="Gill Sans MT" charset="0"/>
                <a:cs typeface="+mn-cs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packets can be lost, dropped at router due  to full buffers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>
                <a:latin typeface="Gill Sans MT" charset="0"/>
                <a:cs typeface="+mn-cs"/>
              </a:rPr>
              <a:t>sender times out prematurely, sending </a:t>
            </a:r>
            <a:r>
              <a:rPr lang="en-US" sz="2400" i="1">
                <a:solidFill>
                  <a:srgbClr val="000099"/>
                </a:solidFill>
                <a:latin typeface="Gill Sans MT" charset="0"/>
                <a:cs typeface="+mn-cs"/>
              </a:rPr>
              <a:t>two</a:t>
            </a:r>
            <a:r>
              <a:rPr lang="en-US" sz="2400" i="1">
                <a:latin typeface="Gill Sans MT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copies, both of which are delivered</a:t>
            </a:r>
            <a:endParaRPr lang="en-US" sz="2800">
              <a:latin typeface="Gill Sans MT" charset="0"/>
              <a:cs typeface="+mn-cs"/>
            </a:endParaRP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26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758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D6908746-60DE-4E4F-8B4D-2C547D1BECFC}" type="slidenum">
              <a:rPr lang="en-US" sz="1200" smtClean="0"/>
              <a:pPr>
                <a:defRPr/>
              </a:pPr>
              <a:t>3</a:t>
            </a:fld>
            <a:endParaRPr lang="en-US" sz="1200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sender events: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68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data rcvd from app: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create segment with seq #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seq # is byte-stream number of first data byte in  segment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start timer if not already running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think of timer as for oldest unacked segment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expiration interval: </a:t>
            </a:r>
            <a:r>
              <a:rPr lang="en-US" sz="2000" b="1">
                <a:latin typeface="Courier New" charset="0"/>
              </a:rPr>
              <a:t>TimeOutInterval</a:t>
            </a:r>
            <a:r>
              <a:rPr lang="en-US">
                <a:latin typeface="Courier New" charset="0"/>
              </a:rPr>
              <a:t> </a:t>
            </a:r>
            <a:endParaRPr lang="en-US">
              <a:latin typeface="Gill Sans MT" charset="0"/>
            </a:endParaRPr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66813"/>
            <a:ext cx="3810000" cy="4648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timeout: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retransmit segment that caused timeout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restart timer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 </a:t>
            </a: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ack rcvd: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if ack acknowledges previously unacked segments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update what is known to be ACKed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start timer if there are  still unacked segments</a:t>
            </a:r>
          </a:p>
          <a:p>
            <a:pPr lvl="1">
              <a:buFont typeface="Wingdings" charset="0"/>
              <a:buNone/>
              <a:defRPr/>
            </a:pPr>
            <a:endParaRPr lang="en-US">
              <a:latin typeface="Gill Sans MT" charset="0"/>
            </a:endParaRPr>
          </a:p>
        </p:txBody>
      </p:sp>
      <p:pic>
        <p:nvPicPr>
          <p:cNvPr id="8295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08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966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523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4EA6886-A688-8D45-A13F-85548709BE89}" type="slidenum">
              <a:rPr lang="en-US" sz="1200" smtClean="0"/>
              <a:pPr>
                <a:defRPr/>
              </a:pPr>
              <a:t>30</a:t>
            </a:fld>
            <a:endParaRPr lang="en-US" sz="1200" smtClean="0"/>
          </a:p>
        </p:txBody>
      </p:sp>
      <p:sp>
        <p:nvSpPr>
          <p:cNvPr id="112643" name="Freeform 354"/>
          <p:cNvSpPr>
            <a:spLocks/>
          </p:cNvSpPr>
          <p:nvPr/>
        </p:nvSpPr>
        <p:spPr bwMode="auto">
          <a:xfrm flipH="1">
            <a:off x="2568575" y="3136900"/>
            <a:ext cx="236538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4" name="Freeform 350"/>
          <p:cNvSpPr>
            <a:spLocks/>
          </p:cNvSpPr>
          <p:nvPr/>
        </p:nvSpPr>
        <p:spPr bwMode="auto">
          <a:xfrm flipH="1">
            <a:off x="552450" y="5118100"/>
            <a:ext cx="236538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5" name="Freeform 347"/>
          <p:cNvSpPr>
            <a:spLocks/>
          </p:cNvSpPr>
          <p:nvPr/>
        </p:nvSpPr>
        <p:spPr bwMode="auto">
          <a:xfrm>
            <a:off x="6810375" y="5316538"/>
            <a:ext cx="236538" cy="1014412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46" name="Freeform 344"/>
          <p:cNvSpPr>
            <a:spLocks/>
          </p:cNvSpPr>
          <p:nvPr/>
        </p:nvSpPr>
        <p:spPr bwMode="auto">
          <a:xfrm>
            <a:off x="7243763" y="3302000"/>
            <a:ext cx="236537" cy="1014413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6425" y="1273175"/>
            <a:ext cx="8334375" cy="1247775"/>
          </a:xfrm>
        </p:spPr>
        <p:txBody>
          <a:bodyPr/>
          <a:lstStyle/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four senders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multihop paths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timeout/retransmit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95241" name="Rectangle 7"/>
          <p:cNvSpPr>
            <a:spLocks noChangeArrowheads="1"/>
          </p:cNvSpPr>
          <p:nvPr/>
        </p:nvSpPr>
        <p:spPr bwMode="auto">
          <a:xfrm>
            <a:off x="4251325" y="1106488"/>
            <a:ext cx="43735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u="sng">
                <a:solidFill>
                  <a:srgbClr val="CC0000"/>
                </a:solidFill>
                <a:latin typeface="Gill Sans MT" charset="0"/>
                <a:cs typeface="+mn-cs"/>
              </a:rPr>
              <a:t>Q:</a:t>
            </a:r>
            <a:r>
              <a:rPr lang="en-US" sz="240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what happens as </a:t>
            </a:r>
            <a:r>
              <a:rPr lang="en-US" sz="2400">
                <a:solidFill>
                  <a:srgbClr val="CC0000"/>
                </a:solidFill>
                <a:latin typeface="Symbol" charset="0"/>
                <a:cs typeface="+mn-cs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charset="0"/>
                <a:cs typeface="+mn-cs"/>
              </a:rPr>
              <a:t>in</a:t>
            </a:r>
            <a:r>
              <a:rPr lang="en-US" sz="240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and </a:t>
            </a:r>
            <a:r>
              <a:rPr lang="en-US" sz="2400">
                <a:solidFill>
                  <a:srgbClr val="CC0000"/>
                </a:solidFill>
                <a:latin typeface="Symbol" charset="0"/>
                <a:cs typeface="+mn-cs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charset="0"/>
                <a:cs typeface="+mn-cs"/>
              </a:rPr>
              <a:t>in</a:t>
            </a:r>
            <a:r>
              <a:rPr lang="ja-JP" altLang="en-US" sz="2400" b="1" baseline="30000">
                <a:solidFill>
                  <a:srgbClr val="CC0000"/>
                </a:solidFill>
                <a:latin typeface="Arial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 increase</a:t>
            </a:r>
            <a:r>
              <a:rPr lang="en-US" sz="2400">
                <a:solidFill>
                  <a:srgbClr val="FF0000"/>
                </a:solidFill>
                <a:latin typeface="Gill Sans MT" charset="0"/>
                <a:cs typeface="+mn-cs"/>
              </a:rPr>
              <a:t> ?</a:t>
            </a:r>
          </a:p>
        </p:txBody>
      </p:sp>
      <p:sp>
        <p:nvSpPr>
          <p:cNvPr id="112649" name="Text Box 14"/>
          <p:cNvSpPr txBox="1">
            <a:spLocks noChangeArrowheads="1"/>
          </p:cNvSpPr>
          <p:nvPr/>
        </p:nvSpPr>
        <p:spPr bwMode="auto">
          <a:xfrm>
            <a:off x="4171950" y="3822700"/>
            <a:ext cx="191293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finite shared output link buffers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650" name="Line 15"/>
          <p:cNvSpPr>
            <a:spLocks noChangeShapeType="1"/>
          </p:cNvSpPr>
          <p:nvPr/>
        </p:nvSpPr>
        <p:spPr bwMode="auto">
          <a:xfrm flipH="1">
            <a:off x="2859088" y="4203700"/>
            <a:ext cx="923925" cy="866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1" name="Line 16"/>
          <p:cNvSpPr>
            <a:spLocks noChangeShapeType="1"/>
          </p:cNvSpPr>
          <p:nvPr/>
        </p:nvSpPr>
        <p:spPr bwMode="auto">
          <a:xfrm flipH="1">
            <a:off x="3344863" y="4203700"/>
            <a:ext cx="43815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652" name="Group 58"/>
          <p:cNvGrpSpPr>
            <a:grpSpLocks/>
          </p:cNvGrpSpPr>
          <p:nvPr/>
        </p:nvGrpSpPr>
        <p:grpSpPr bwMode="auto">
          <a:xfrm>
            <a:off x="2798763" y="3184525"/>
            <a:ext cx="650875" cy="904875"/>
            <a:chOff x="12762" y="10336"/>
            <a:chExt cx="1027" cy="1700"/>
          </a:xfrm>
        </p:grpSpPr>
        <p:sp>
          <p:nvSpPr>
            <p:cNvPr id="112973" name="Rectangle 5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4" name="Rectangle 6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75" name="Line 6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6" name="Line 6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7" name="Line 6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8" name="Line 6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53" name="Text Box 65"/>
          <p:cNvSpPr txBox="1">
            <a:spLocks noChangeArrowheads="1"/>
          </p:cNvSpPr>
          <p:nvPr/>
        </p:nvSpPr>
        <p:spPr bwMode="auto">
          <a:xfrm>
            <a:off x="2700338" y="2870200"/>
            <a:ext cx="7350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charset="0"/>
              </a:rPr>
              <a:t>Host A</a:t>
            </a:r>
          </a:p>
        </p:txBody>
      </p:sp>
      <p:sp>
        <p:nvSpPr>
          <p:cNvPr id="112654" name="Line 67"/>
          <p:cNvSpPr>
            <a:spLocks noChangeShapeType="1"/>
          </p:cNvSpPr>
          <p:nvPr/>
        </p:nvSpPr>
        <p:spPr bwMode="auto">
          <a:xfrm flipH="1">
            <a:off x="1504950" y="6184900"/>
            <a:ext cx="1458913" cy="111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655" name="Group 109"/>
          <p:cNvGrpSpPr>
            <a:grpSpLocks/>
          </p:cNvGrpSpPr>
          <p:nvPr/>
        </p:nvGrpSpPr>
        <p:grpSpPr bwMode="auto">
          <a:xfrm>
            <a:off x="788988" y="5156200"/>
            <a:ext cx="650875" cy="904875"/>
            <a:chOff x="12762" y="10336"/>
            <a:chExt cx="1027" cy="1700"/>
          </a:xfrm>
        </p:grpSpPr>
        <p:sp>
          <p:nvSpPr>
            <p:cNvPr id="112967" name="Rectangle 110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8" name="Rectangle 111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9" name="Line 112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0" name="Line 113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1" name="Line 114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2" name="Line 115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56" name="Line 117"/>
          <p:cNvSpPr>
            <a:spLocks noChangeShapeType="1"/>
          </p:cNvSpPr>
          <p:nvPr/>
        </p:nvSpPr>
        <p:spPr bwMode="auto">
          <a:xfrm flipH="1">
            <a:off x="3344863" y="4632325"/>
            <a:ext cx="723900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7" name="Line 118"/>
          <p:cNvSpPr>
            <a:spLocks noChangeShapeType="1"/>
          </p:cNvSpPr>
          <p:nvPr/>
        </p:nvSpPr>
        <p:spPr bwMode="auto">
          <a:xfrm flipH="1" flipV="1">
            <a:off x="5126038" y="4651375"/>
            <a:ext cx="779462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8" name="Line 119"/>
          <p:cNvSpPr>
            <a:spLocks noChangeShapeType="1"/>
          </p:cNvSpPr>
          <p:nvPr/>
        </p:nvSpPr>
        <p:spPr bwMode="auto">
          <a:xfrm flipH="1">
            <a:off x="5068888" y="4222750"/>
            <a:ext cx="1296987" cy="1295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9" name="Line 120"/>
          <p:cNvSpPr>
            <a:spLocks noChangeShapeType="1"/>
          </p:cNvSpPr>
          <p:nvPr/>
        </p:nvSpPr>
        <p:spPr bwMode="auto">
          <a:xfrm flipH="1">
            <a:off x="6324600" y="4241800"/>
            <a:ext cx="4397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0" name="Freeform 123"/>
          <p:cNvSpPr>
            <a:spLocks/>
          </p:cNvSpPr>
          <p:nvPr/>
        </p:nvSpPr>
        <p:spPr bwMode="auto">
          <a:xfrm>
            <a:off x="6750050" y="3659188"/>
            <a:ext cx="315913" cy="360362"/>
          </a:xfrm>
          <a:custGeom>
            <a:avLst/>
            <a:gdLst>
              <a:gd name="T0" fmla="*/ 2147483647 w 650"/>
              <a:gd name="T1" fmla="*/ 2147483647 h 735"/>
              <a:gd name="T2" fmla="*/ 2147483647 w 650"/>
              <a:gd name="T3" fmla="*/ 2147483647 h 735"/>
              <a:gd name="T4" fmla="*/ 2147483647 w 650"/>
              <a:gd name="T5" fmla="*/ 2147483647 h 735"/>
              <a:gd name="T6" fmla="*/ 2147483647 w 650"/>
              <a:gd name="T7" fmla="*/ 2147483647 h 735"/>
              <a:gd name="T8" fmla="*/ 2147483647 w 650"/>
              <a:gd name="T9" fmla="*/ 2147483647 h 735"/>
              <a:gd name="T10" fmla="*/ 2147483647 w 650"/>
              <a:gd name="T11" fmla="*/ 2147483647 h 735"/>
              <a:gd name="T12" fmla="*/ 2147483647 w 650"/>
              <a:gd name="T13" fmla="*/ 2147483647 h 735"/>
              <a:gd name="T14" fmla="*/ 2147483647 w 650"/>
              <a:gd name="T15" fmla="*/ 2147483647 h 735"/>
              <a:gd name="T16" fmla="*/ 2147483647 w 650"/>
              <a:gd name="T17" fmla="*/ 2147483647 h 735"/>
              <a:gd name="T18" fmla="*/ 2147483647 w 650"/>
              <a:gd name="T19" fmla="*/ 0 h 735"/>
              <a:gd name="T20" fmla="*/ 2147483647 w 650"/>
              <a:gd name="T21" fmla="*/ 2147483647 h 735"/>
              <a:gd name="T22" fmla="*/ 2147483647 w 650"/>
              <a:gd name="T23" fmla="*/ 2147483647 h 735"/>
              <a:gd name="T24" fmla="*/ 2147483647 w 650"/>
              <a:gd name="T25" fmla="*/ 2147483647 h 735"/>
              <a:gd name="T26" fmla="*/ 2147483647 w 650"/>
              <a:gd name="T27" fmla="*/ 2147483647 h 735"/>
              <a:gd name="T28" fmla="*/ 2147483647 w 650"/>
              <a:gd name="T29" fmla="*/ 2147483647 h 735"/>
              <a:gd name="T30" fmla="*/ 2147483647 w 650"/>
              <a:gd name="T31" fmla="*/ 2147483647 h 735"/>
              <a:gd name="T32" fmla="*/ 2147483647 w 650"/>
              <a:gd name="T33" fmla="*/ 2147483647 h 735"/>
              <a:gd name="T34" fmla="*/ 2147483647 w 650"/>
              <a:gd name="T35" fmla="*/ 2147483647 h 735"/>
              <a:gd name="T36" fmla="*/ 2147483647 w 650"/>
              <a:gd name="T37" fmla="*/ 2147483647 h 735"/>
              <a:gd name="T38" fmla="*/ 2147483647 w 650"/>
              <a:gd name="T39" fmla="*/ 2147483647 h 735"/>
              <a:gd name="T40" fmla="*/ 2147483647 w 650"/>
              <a:gd name="T41" fmla="*/ 2147483647 h 735"/>
              <a:gd name="T42" fmla="*/ 0 w 650"/>
              <a:gd name="T43" fmla="*/ 2147483647 h 735"/>
              <a:gd name="T44" fmla="*/ 2147483647 w 650"/>
              <a:gd name="T45" fmla="*/ 2147483647 h 735"/>
              <a:gd name="T46" fmla="*/ 2147483647 w 650"/>
              <a:gd name="T47" fmla="*/ 2147483647 h 735"/>
              <a:gd name="T48" fmla="*/ 2147483647 w 650"/>
              <a:gd name="T49" fmla="*/ 2147483647 h 735"/>
              <a:gd name="T50" fmla="*/ 2147483647 w 650"/>
              <a:gd name="T51" fmla="*/ 2147483647 h 735"/>
              <a:gd name="T52" fmla="*/ 2147483647 w 650"/>
              <a:gd name="T53" fmla="*/ 2147483647 h 735"/>
              <a:gd name="T54" fmla="*/ 2147483647 w 650"/>
              <a:gd name="T55" fmla="*/ 2147483647 h 735"/>
              <a:gd name="T56" fmla="*/ 2147483647 w 650"/>
              <a:gd name="T57" fmla="*/ 2147483647 h 735"/>
              <a:gd name="T58" fmla="*/ 2147483647 w 650"/>
              <a:gd name="T59" fmla="*/ 2147483647 h 735"/>
              <a:gd name="T60" fmla="*/ 2147483647 w 650"/>
              <a:gd name="T61" fmla="*/ 2147483647 h 735"/>
              <a:gd name="T62" fmla="*/ 2147483647 w 650"/>
              <a:gd name="T63" fmla="*/ 2147483647 h 735"/>
              <a:gd name="T64" fmla="*/ 2147483647 w 650"/>
              <a:gd name="T65" fmla="*/ 2147483647 h 735"/>
              <a:gd name="T66" fmla="*/ 2147483647 w 650"/>
              <a:gd name="T67" fmla="*/ 2147483647 h 735"/>
              <a:gd name="T68" fmla="*/ 2147483647 w 650"/>
              <a:gd name="T69" fmla="*/ 2147483647 h 735"/>
              <a:gd name="T70" fmla="*/ 2147483647 w 650"/>
              <a:gd name="T71" fmla="*/ 2147483647 h 735"/>
              <a:gd name="T72" fmla="*/ 2147483647 w 650"/>
              <a:gd name="T73" fmla="*/ 2147483647 h 735"/>
              <a:gd name="T74" fmla="*/ 2147483647 w 650"/>
              <a:gd name="T75" fmla="*/ 2147483647 h 735"/>
              <a:gd name="T76" fmla="*/ 2147483647 w 650"/>
              <a:gd name="T77" fmla="*/ 2147483647 h 735"/>
              <a:gd name="T78" fmla="*/ 2147483647 w 650"/>
              <a:gd name="T79" fmla="*/ 2147483647 h 735"/>
              <a:gd name="T80" fmla="*/ 2147483647 w 650"/>
              <a:gd name="T81" fmla="*/ 2147483647 h 735"/>
              <a:gd name="T82" fmla="*/ 2147483647 w 650"/>
              <a:gd name="T83" fmla="*/ 2147483647 h 735"/>
              <a:gd name="T84" fmla="*/ 2147483647 w 650"/>
              <a:gd name="T85" fmla="*/ 2147483647 h 735"/>
              <a:gd name="T86" fmla="*/ 2147483647 w 650"/>
              <a:gd name="T87" fmla="*/ 2147483647 h 735"/>
              <a:gd name="T88" fmla="*/ 2147483647 w 650"/>
              <a:gd name="T89" fmla="*/ 2147483647 h 735"/>
              <a:gd name="T90" fmla="*/ 2147483647 w 650"/>
              <a:gd name="T91" fmla="*/ 2147483647 h 735"/>
              <a:gd name="T92" fmla="*/ 2147483647 w 650"/>
              <a:gd name="T93" fmla="*/ 2147483647 h 735"/>
              <a:gd name="T94" fmla="*/ 2147483647 w 650"/>
              <a:gd name="T95" fmla="*/ 2147483647 h 735"/>
              <a:gd name="T96" fmla="*/ 2147483647 w 650"/>
              <a:gd name="T97" fmla="*/ 2147483647 h 73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50" h="735">
                <a:moveTo>
                  <a:pt x="645" y="27"/>
                </a:moveTo>
                <a:lnTo>
                  <a:pt x="642" y="26"/>
                </a:lnTo>
                <a:lnTo>
                  <a:pt x="631" y="23"/>
                </a:lnTo>
                <a:lnTo>
                  <a:pt x="615" y="19"/>
                </a:lnTo>
                <a:lnTo>
                  <a:pt x="592" y="15"/>
                </a:lnTo>
                <a:lnTo>
                  <a:pt x="565" y="10"/>
                </a:lnTo>
                <a:lnTo>
                  <a:pt x="533" y="6"/>
                </a:lnTo>
                <a:lnTo>
                  <a:pt x="496" y="3"/>
                </a:lnTo>
                <a:lnTo>
                  <a:pt x="456" y="1"/>
                </a:lnTo>
                <a:lnTo>
                  <a:pt x="411" y="0"/>
                </a:lnTo>
                <a:lnTo>
                  <a:pt x="364" y="2"/>
                </a:lnTo>
                <a:lnTo>
                  <a:pt x="315" y="6"/>
                </a:lnTo>
                <a:lnTo>
                  <a:pt x="262" y="15"/>
                </a:lnTo>
                <a:lnTo>
                  <a:pt x="209" y="26"/>
                </a:lnTo>
                <a:lnTo>
                  <a:pt x="154" y="42"/>
                </a:lnTo>
                <a:lnTo>
                  <a:pt x="98" y="61"/>
                </a:lnTo>
                <a:lnTo>
                  <a:pt x="42" y="87"/>
                </a:lnTo>
                <a:lnTo>
                  <a:pt x="38" y="101"/>
                </a:lnTo>
                <a:lnTo>
                  <a:pt x="28" y="141"/>
                </a:lnTo>
                <a:lnTo>
                  <a:pt x="17" y="203"/>
                </a:lnTo>
                <a:lnTo>
                  <a:pt x="6" y="283"/>
                </a:lnTo>
                <a:lnTo>
                  <a:pt x="0" y="378"/>
                </a:lnTo>
                <a:lnTo>
                  <a:pt x="5" y="484"/>
                </a:lnTo>
                <a:lnTo>
                  <a:pt x="21" y="599"/>
                </a:lnTo>
                <a:lnTo>
                  <a:pt x="54" y="716"/>
                </a:lnTo>
                <a:lnTo>
                  <a:pt x="58" y="716"/>
                </a:lnTo>
                <a:lnTo>
                  <a:pt x="66" y="715"/>
                </a:lnTo>
                <a:lnTo>
                  <a:pt x="80" y="713"/>
                </a:lnTo>
                <a:lnTo>
                  <a:pt x="99" y="712"/>
                </a:lnTo>
                <a:lnTo>
                  <a:pt x="124" y="710"/>
                </a:lnTo>
                <a:lnTo>
                  <a:pt x="153" y="708"/>
                </a:lnTo>
                <a:lnTo>
                  <a:pt x="188" y="707"/>
                </a:lnTo>
                <a:lnTo>
                  <a:pt x="225" y="706"/>
                </a:lnTo>
                <a:lnTo>
                  <a:pt x="267" y="705"/>
                </a:lnTo>
                <a:lnTo>
                  <a:pt x="313" y="706"/>
                </a:lnTo>
                <a:lnTo>
                  <a:pt x="362" y="707"/>
                </a:lnTo>
                <a:lnTo>
                  <a:pt x="415" y="709"/>
                </a:lnTo>
                <a:lnTo>
                  <a:pt x="470" y="713"/>
                </a:lnTo>
                <a:lnTo>
                  <a:pt x="528" y="719"/>
                </a:lnTo>
                <a:lnTo>
                  <a:pt x="588" y="726"/>
                </a:lnTo>
                <a:lnTo>
                  <a:pt x="650" y="735"/>
                </a:lnTo>
                <a:lnTo>
                  <a:pt x="647" y="713"/>
                </a:lnTo>
                <a:lnTo>
                  <a:pt x="641" y="655"/>
                </a:lnTo>
                <a:lnTo>
                  <a:pt x="631" y="568"/>
                </a:lnTo>
                <a:lnTo>
                  <a:pt x="623" y="462"/>
                </a:lnTo>
                <a:lnTo>
                  <a:pt x="618" y="345"/>
                </a:lnTo>
                <a:lnTo>
                  <a:pt x="618" y="229"/>
                </a:lnTo>
                <a:lnTo>
                  <a:pt x="627" y="119"/>
                </a:lnTo>
                <a:lnTo>
                  <a:pt x="645" y="27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1" name="Freeform 124"/>
          <p:cNvSpPr>
            <a:spLocks/>
          </p:cNvSpPr>
          <p:nvPr/>
        </p:nvSpPr>
        <p:spPr bwMode="auto">
          <a:xfrm>
            <a:off x="6784975" y="3757613"/>
            <a:ext cx="519113" cy="357187"/>
          </a:xfrm>
          <a:custGeom>
            <a:avLst/>
            <a:gdLst>
              <a:gd name="T0" fmla="*/ 2147483647 w 1071"/>
              <a:gd name="T1" fmla="*/ 2147483647 h 731"/>
              <a:gd name="T2" fmla="*/ 0 w 1071"/>
              <a:gd name="T3" fmla="*/ 2147483647 h 731"/>
              <a:gd name="T4" fmla="*/ 2147483647 w 1071"/>
              <a:gd name="T5" fmla="*/ 2147483647 h 731"/>
              <a:gd name="T6" fmla="*/ 2147483647 w 1071"/>
              <a:gd name="T7" fmla="*/ 2147483647 h 731"/>
              <a:gd name="T8" fmla="*/ 2147483647 w 1071"/>
              <a:gd name="T9" fmla="*/ 2147483647 h 731"/>
              <a:gd name="T10" fmla="*/ 2147483647 w 1071"/>
              <a:gd name="T11" fmla="*/ 2147483647 h 731"/>
              <a:gd name="T12" fmla="*/ 2147483647 w 1071"/>
              <a:gd name="T13" fmla="*/ 2147483647 h 731"/>
              <a:gd name="T14" fmla="*/ 2147483647 w 1071"/>
              <a:gd name="T15" fmla="*/ 2147483647 h 731"/>
              <a:gd name="T16" fmla="*/ 2147483647 w 1071"/>
              <a:gd name="T17" fmla="*/ 2147483647 h 731"/>
              <a:gd name="T18" fmla="*/ 2147483647 w 1071"/>
              <a:gd name="T19" fmla="*/ 2147483647 h 731"/>
              <a:gd name="T20" fmla="*/ 2147483647 w 1071"/>
              <a:gd name="T21" fmla="*/ 2147483647 h 731"/>
              <a:gd name="T22" fmla="*/ 2147483647 w 1071"/>
              <a:gd name="T23" fmla="*/ 2147483647 h 731"/>
              <a:gd name="T24" fmla="*/ 2147483647 w 1071"/>
              <a:gd name="T25" fmla="*/ 2147483647 h 731"/>
              <a:gd name="T26" fmla="*/ 2147483647 w 1071"/>
              <a:gd name="T27" fmla="*/ 2147483647 h 731"/>
              <a:gd name="T28" fmla="*/ 2147483647 w 1071"/>
              <a:gd name="T29" fmla="*/ 2147483647 h 731"/>
              <a:gd name="T30" fmla="*/ 2147483647 w 1071"/>
              <a:gd name="T31" fmla="*/ 2147483647 h 731"/>
              <a:gd name="T32" fmla="*/ 2147483647 w 1071"/>
              <a:gd name="T33" fmla="*/ 2147483647 h 731"/>
              <a:gd name="T34" fmla="*/ 2147483647 w 1071"/>
              <a:gd name="T35" fmla="*/ 2147483647 h 731"/>
              <a:gd name="T36" fmla="*/ 2147483647 w 1071"/>
              <a:gd name="T37" fmla="*/ 2147483647 h 731"/>
              <a:gd name="T38" fmla="*/ 2147483647 w 1071"/>
              <a:gd name="T39" fmla="*/ 2147483647 h 731"/>
              <a:gd name="T40" fmla="*/ 2147483647 w 1071"/>
              <a:gd name="T41" fmla="*/ 2147483647 h 731"/>
              <a:gd name="T42" fmla="*/ 2147483647 w 1071"/>
              <a:gd name="T43" fmla="*/ 2147483647 h 731"/>
              <a:gd name="T44" fmla="*/ 2147483647 w 1071"/>
              <a:gd name="T45" fmla="*/ 2147483647 h 731"/>
              <a:gd name="T46" fmla="*/ 2147483647 w 1071"/>
              <a:gd name="T47" fmla="*/ 2147483647 h 731"/>
              <a:gd name="T48" fmla="*/ 2147483647 w 1071"/>
              <a:gd name="T49" fmla="*/ 2147483647 h 731"/>
              <a:gd name="T50" fmla="*/ 2147483647 w 1071"/>
              <a:gd name="T51" fmla="*/ 2147483647 h 731"/>
              <a:gd name="T52" fmla="*/ 2147483647 w 1071"/>
              <a:gd name="T53" fmla="*/ 0 h 731"/>
              <a:gd name="T54" fmla="*/ 2147483647 w 1071"/>
              <a:gd name="T55" fmla="*/ 2147483647 h 731"/>
              <a:gd name="T56" fmla="*/ 2147483647 w 1071"/>
              <a:gd name="T57" fmla="*/ 2147483647 h 731"/>
              <a:gd name="T58" fmla="*/ 2147483647 w 1071"/>
              <a:gd name="T59" fmla="*/ 2147483647 h 731"/>
              <a:gd name="T60" fmla="*/ 2147483647 w 1071"/>
              <a:gd name="T61" fmla="*/ 2147483647 h 731"/>
              <a:gd name="T62" fmla="*/ 2147483647 w 1071"/>
              <a:gd name="T63" fmla="*/ 2147483647 h 731"/>
              <a:gd name="T64" fmla="*/ 2147483647 w 1071"/>
              <a:gd name="T65" fmla="*/ 2147483647 h 731"/>
              <a:gd name="T66" fmla="*/ 2147483647 w 1071"/>
              <a:gd name="T67" fmla="*/ 2147483647 h 731"/>
              <a:gd name="T68" fmla="*/ 2147483647 w 1071"/>
              <a:gd name="T69" fmla="*/ 2147483647 h 731"/>
              <a:gd name="T70" fmla="*/ 2147483647 w 1071"/>
              <a:gd name="T71" fmla="*/ 2147483647 h 731"/>
              <a:gd name="T72" fmla="*/ 2147483647 w 1071"/>
              <a:gd name="T73" fmla="*/ 2147483647 h 731"/>
              <a:gd name="T74" fmla="*/ 2147483647 w 1071"/>
              <a:gd name="T75" fmla="*/ 2147483647 h 731"/>
              <a:gd name="T76" fmla="*/ 2147483647 w 1071"/>
              <a:gd name="T77" fmla="*/ 2147483647 h 731"/>
              <a:gd name="T78" fmla="*/ 2147483647 w 1071"/>
              <a:gd name="T79" fmla="*/ 2147483647 h 731"/>
              <a:gd name="T80" fmla="*/ 2147483647 w 1071"/>
              <a:gd name="T81" fmla="*/ 2147483647 h 731"/>
              <a:gd name="T82" fmla="*/ 2147483647 w 1071"/>
              <a:gd name="T83" fmla="*/ 2147483647 h 731"/>
              <a:gd name="T84" fmla="*/ 2147483647 w 1071"/>
              <a:gd name="T85" fmla="*/ 2147483647 h 731"/>
              <a:gd name="T86" fmla="*/ 2147483647 w 1071"/>
              <a:gd name="T87" fmla="*/ 2147483647 h 731"/>
              <a:gd name="T88" fmla="*/ 2147483647 w 1071"/>
              <a:gd name="T89" fmla="*/ 2147483647 h 731"/>
              <a:gd name="T90" fmla="*/ 2147483647 w 1071"/>
              <a:gd name="T91" fmla="*/ 2147483647 h 731"/>
              <a:gd name="T92" fmla="*/ 2147483647 w 1071"/>
              <a:gd name="T93" fmla="*/ 2147483647 h 731"/>
              <a:gd name="T94" fmla="*/ 2147483647 w 1071"/>
              <a:gd name="T95" fmla="*/ 2147483647 h 731"/>
              <a:gd name="T96" fmla="*/ 2147483647 w 1071"/>
              <a:gd name="T97" fmla="*/ 2147483647 h 731"/>
              <a:gd name="T98" fmla="*/ 2147483647 w 1071"/>
              <a:gd name="T99" fmla="*/ 2147483647 h 731"/>
              <a:gd name="T100" fmla="*/ 2147483647 w 1071"/>
              <a:gd name="T101" fmla="*/ 2147483647 h 731"/>
              <a:gd name="T102" fmla="*/ 2147483647 w 1071"/>
              <a:gd name="T103" fmla="*/ 2147483647 h 731"/>
              <a:gd name="T104" fmla="*/ 2147483647 w 1071"/>
              <a:gd name="T105" fmla="*/ 2147483647 h 731"/>
              <a:gd name="T106" fmla="*/ 2147483647 w 1071"/>
              <a:gd name="T107" fmla="*/ 2147483647 h 73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71" h="731">
                <a:moveTo>
                  <a:pt x="6" y="552"/>
                </a:moveTo>
                <a:lnTo>
                  <a:pt x="0" y="642"/>
                </a:lnTo>
                <a:lnTo>
                  <a:pt x="698" y="731"/>
                </a:lnTo>
                <a:lnTo>
                  <a:pt x="703" y="729"/>
                </a:lnTo>
                <a:lnTo>
                  <a:pt x="717" y="722"/>
                </a:lnTo>
                <a:lnTo>
                  <a:pt x="740" y="710"/>
                </a:lnTo>
                <a:lnTo>
                  <a:pt x="768" y="694"/>
                </a:lnTo>
                <a:lnTo>
                  <a:pt x="801" y="672"/>
                </a:lnTo>
                <a:lnTo>
                  <a:pt x="838" y="645"/>
                </a:lnTo>
                <a:lnTo>
                  <a:pt x="876" y="614"/>
                </a:lnTo>
                <a:lnTo>
                  <a:pt x="915" y="577"/>
                </a:lnTo>
                <a:lnTo>
                  <a:pt x="953" y="536"/>
                </a:lnTo>
                <a:lnTo>
                  <a:pt x="988" y="491"/>
                </a:lnTo>
                <a:lnTo>
                  <a:pt x="1018" y="439"/>
                </a:lnTo>
                <a:lnTo>
                  <a:pt x="1043" y="383"/>
                </a:lnTo>
                <a:lnTo>
                  <a:pt x="1061" y="322"/>
                </a:lnTo>
                <a:lnTo>
                  <a:pt x="1071" y="255"/>
                </a:lnTo>
                <a:lnTo>
                  <a:pt x="1070" y="185"/>
                </a:lnTo>
                <a:lnTo>
                  <a:pt x="1057" y="108"/>
                </a:lnTo>
                <a:lnTo>
                  <a:pt x="1055" y="104"/>
                </a:lnTo>
                <a:lnTo>
                  <a:pt x="1049" y="92"/>
                </a:lnTo>
                <a:lnTo>
                  <a:pt x="1037" y="76"/>
                </a:lnTo>
                <a:lnTo>
                  <a:pt x="1022" y="57"/>
                </a:lnTo>
                <a:lnTo>
                  <a:pt x="1002" y="37"/>
                </a:lnTo>
                <a:lnTo>
                  <a:pt x="979" y="20"/>
                </a:lnTo>
                <a:lnTo>
                  <a:pt x="951" y="7"/>
                </a:lnTo>
                <a:lnTo>
                  <a:pt x="919" y="0"/>
                </a:lnTo>
                <a:lnTo>
                  <a:pt x="924" y="12"/>
                </a:lnTo>
                <a:lnTo>
                  <a:pt x="934" y="44"/>
                </a:lnTo>
                <a:lnTo>
                  <a:pt x="947" y="94"/>
                </a:lnTo>
                <a:lnTo>
                  <a:pt x="958" y="159"/>
                </a:lnTo>
                <a:lnTo>
                  <a:pt x="961" y="238"/>
                </a:lnTo>
                <a:lnTo>
                  <a:pt x="953" y="324"/>
                </a:lnTo>
                <a:lnTo>
                  <a:pt x="928" y="418"/>
                </a:lnTo>
                <a:lnTo>
                  <a:pt x="884" y="516"/>
                </a:lnTo>
                <a:lnTo>
                  <a:pt x="883" y="518"/>
                </a:lnTo>
                <a:lnTo>
                  <a:pt x="879" y="521"/>
                </a:lnTo>
                <a:lnTo>
                  <a:pt x="872" y="526"/>
                </a:lnTo>
                <a:lnTo>
                  <a:pt x="862" y="534"/>
                </a:lnTo>
                <a:lnTo>
                  <a:pt x="851" y="541"/>
                </a:lnTo>
                <a:lnTo>
                  <a:pt x="837" y="550"/>
                </a:lnTo>
                <a:lnTo>
                  <a:pt x="819" y="559"/>
                </a:lnTo>
                <a:lnTo>
                  <a:pt x="800" y="567"/>
                </a:lnTo>
                <a:lnTo>
                  <a:pt x="778" y="575"/>
                </a:lnTo>
                <a:lnTo>
                  <a:pt x="754" y="582"/>
                </a:lnTo>
                <a:lnTo>
                  <a:pt x="727" y="588"/>
                </a:lnTo>
                <a:lnTo>
                  <a:pt x="697" y="592"/>
                </a:lnTo>
                <a:lnTo>
                  <a:pt x="666" y="593"/>
                </a:lnTo>
                <a:lnTo>
                  <a:pt x="631" y="592"/>
                </a:lnTo>
                <a:lnTo>
                  <a:pt x="593" y="589"/>
                </a:lnTo>
                <a:lnTo>
                  <a:pt x="555" y="581"/>
                </a:lnTo>
                <a:lnTo>
                  <a:pt x="555" y="677"/>
                </a:lnTo>
                <a:lnTo>
                  <a:pt x="24" y="623"/>
                </a:lnTo>
                <a:lnTo>
                  <a:pt x="6" y="5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2" name="Freeform 125"/>
          <p:cNvSpPr>
            <a:spLocks/>
          </p:cNvSpPr>
          <p:nvPr/>
        </p:nvSpPr>
        <p:spPr bwMode="auto">
          <a:xfrm>
            <a:off x="6718300" y="4110038"/>
            <a:ext cx="382588" cy="123825"/>
          </a:xfrm>
          <a:custGeom>
            <a:avLst/>
            <a:gdLst>
              <a:gd name="T0" fmla="*/ 2147483647 w 787"/>
              <a:gd name="T1" fmla="*/ 2147483647 h 253"/>
              <a:gd name="T2" fmla="*/ 2147483647 w 787"/>
              <a:gd name="T3" fmla="*/ 0 h 253"/>
              <a:gd name="T4" fmla="*/ 0 w 787"/>
              <a:gd name="T5" fmla="*/ 2147483647 h 253"/>
              <a:gd name="T6" fmla="*/ 2147483647 w 787"/>
              <a:gd name="T7" fmla="*/ 2147483647 h 253"/>
              <a:gd name="T8" fmla="*/ 2147483647 w 787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7" h="253">
                <a:moveTo>
                  <a:pt x="787" y="91"/>
                </a:moveTo>
                <a:lnTo>
                  <a:pt x="12" y="0"/>
                </a:lnTo>
                <a:lnTo>
                  <a:pt x="0" y="91"/>
                </a:lnTo>
                <a:lnTo>
                  <a:pt x="764" y="253"/>
                </a:lnTo>
                <a:lnTo>
                  <a:pt x="787" y="91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3" name="Freeform 126"/>
          <p:cNvSpPr>
            <a:spLocks/>
          </p:cNvSpPr>
          <p:nvPr/>
        </p:nvSpPr>
        <p:spPr bwMode="auto">
          <a:xfrm>
            <a:off x="6908800" y="4149725"/>
            <a:ext cx="163513" cy="55563"/>
          </a:xfrm>
          <a:custGeom>
            <a:avLst/>
            <a:gdLst>
              <a:gd name="T0" fmla="*/ 2147483647 w 336"/>
              <a:gd name="T1" fmla="*/ 2147483647 h 115"/>
              <a:gd name="T2" fmla="*/ 2147483647 w 336"/>
              <a:gd name="T3" fmla="*/ 0 h 115"/>
              <a:gd name="T4" fmla="*/ 0 w 336"/>
              <a:gd name="T5" fmla="*/ 2147483647 h 115"/>
              <a:gd name="T6" fmla="*/ 2147483647 w 336"/>
              <a:gd name="T7" fmla="*/ 2147483647 h 115"/>
              <a:gd name="T8" fmla="*/ 2147483647 w 336"/>
              <a:gd name="T9" fmla="*/ 2147483647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" h="115">
                <a:moveTo>
                  <a:pt x="336" y="50"/>
                </a:moveTo>
                <a:lnTo>
                  <a:pt x="4" y="0"/>
                </a:lnTo>
                <a:lnTo>
                  <a:pt x="0" y="48"/>
                </a:lnTo>
                <a:lnTo>
                  <a:pt x="327" y="115"/>
                </a:lnTo>
                <a:lnTo>
                  <a:pt x="336" y="5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4" name="Freeform 127"/>
          <p:cNvSpPr>
            <a:spLocks/>
          </p:cNvSpPr>
          <p:nvPr/>
        </p:nvSpPr>
        <p:spPr bwMode="auto">
          <a:xfrm>
            <a:off x="6743700" y="4121150"/>
            <a:ext cx="107950" cy="41275"/>
          </a:xfrm>
          <a:custGeom>
            <a:avLst/>
            <a:gdLst>
              <a:gd name="T0" fmla="*/ 2147483647 w 225"/>
              <a:gd name="T1" fmla="*/ 2147483647 h 85"/>
              <a:gd name="T2" fmla="*/ 0 w 225"/>
              <a:gd name="T3" fmla="*/ 0 h 85"/>
              <a:gd name="T4" fmla="*/ 2147483647 w 225"/>
              <a:gd name="T5" fmla="*/ 2147483647 h 85"/>
              <a:gd name="T6" fmla="*/ 2147483647 w 225"/>
              <a:gd name="T7" fmla="*/ 2147483647 h 85"/>
              <a:gd name="T8" fmla="*/ 2147483647 w 225"/>
              <a:gd name="T9" fmla="*/ 2147483647 h 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5" h="85">
                <a:moveTo>
                  <a:pt x="225" y="39"/>
                </a:moveTo>
                <a:lnTo>
                  <a:pt x="0" y="0"/>
                </a:lnTo>
                <a:lnTo>
                  <a:pt x="3" y="41"/>
                </a:lnTo>
                <a:lnTo>
                  <a:pt x="218" y="85"/>
                </a:lnTo>
                <a:lnTo>
                  <a:pt x="225" y="39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5" name="Freeform 128"/>
          <p:cNvSpPr>
            <a:spLocks/>
          </p:cNvSpPr>
          <p:nvPr/>
        </p:nvSpPr>
        <p:spPr bwMode="auto">
          <a:xfrm>
            <a:off x="6469063" y="4162425"/>
            <a:ext cx="642937" cy="215900"/>
          </a:xfrm>
          <a:custGeom>
            <a:avLst/>
            <a:gdLst>
              <a:gd name="T0" fmla="*/ 0 w 1325"/>
              <a:gd name="T1" fmla="*/ 2147483647 h 439"/>
              <a:gd name="T2" fmla="*/ 2147483647 w 1325"/>
              <a:gd name="T3" fmla="*/ 2147483647 h 439"/>
              <a:gd name="T4" fmla="*/ 2147483647 w 1325"/>
              <a:gd name="T5" fmla="*/ 2147483647 h 439"/>
              <a:gd name="T6" fmla="*/ 2147483647 w 1325"/>
              <a:gd name="T7" fmla="*/ 2147483647 h 439"/>
              <a:gd name="T8" fmla="*/ 2147483647 w 1325"/>
              <a:gd name="T9" fmla="*/ 2147483647 h 439"/>
              <a:gd name="T10" fmla="*/ 2147483647 w 1325"/>
              <a:gd name="T11" fmla="*/ 2147483647 h 439"/>
              <a:gd name="T12" fmla="*/ 2147483647 w 1325"/>
              <a:gd name="T13" fmla="*/ 2147483647 h 439"/>
              <a:gd name="T14" fmla="*/ 2147483647 w 1325"/>
              <a:gd name="T15" fmla="*/ 2147483647 h 439"/>
              <a:gd name="T16" fmla="*/ 2147483647 w 1325"/>
              <a:gd name="T17" fmla="*/ 2147483647 h 439"/>
              <a:gd name="T18" fmla="*/ 2147483647 w 1325"/>
              <a:gd name="T19" fmla="*/ 2147483647 h 439"/>
              <a:gd name="T20" fmla="*/ 2147483647 w 1325"/>
              <a:gd name="T21" fmla="*/ 2147483647 h 439"/>
              <a:gd name="T22" fmla="*/ 2147483647 w 1325"/>
              <a:gd name="T23" fmla="*/ 2147483647 h 439"/>
              <a:gd name="T24" fmla="*/ 2147483647 w 1325"/>
              <a:gd name="T25" fmla="*/ 2147483647 h 439"/>
              <a:gd name="T26" fmla="*/ 2147483647 w 1325"/>
              <a:gd name="T27" fmla="*/ 2147483647 h 439"/>
              <a:gd name="T28" fmla="*/ 2147483647 w 1325"/>
              <a:gd name="T29" fmla="*/ 2147483647 h 439"/>
              <a:gd name="T30" fmla="*/ 2147483647 w 1325"/>
              <a:gd name="T31" fmla="*/ 2147483647 h 439"/>
              <a:gd name="T32" fmla="*/ 2147483647 w 1325"/>
              <a:gd name="T33" fmla="*/ 0 h 439"/>
              <a:gd name="T34" fmla="*/ 2147483647 w 1325"/>
              <a:gd name="T35" fmla="*/ 2147483647 h 439"/>
              <a:gd name="T36" fmla="*/ 2147483647 w 1325"/>
              <a:gd name="T37" fmla="*/ 2147483647 h 439"/>
              <a:gd name="T38" fmla="*/ 2147483647 w 1325"/>
              <a:gd name="T39" fmla="*/ 2147483647 h 439"/>
              <a:gd name="T40" fmla="*/ 2147483647 w 1325"/>
              <a:gd name="T41" fmla="*/ 2147483647 h 439"/>
              <a:gd name="T42" fmla="*/ 2147483647 w 1325"/>
              <a:gd name="T43" fmla="*/ 2147483647 h 439"/>
              <a:gd name="T44" fmla="*/ 2147483647 w 1325"/>
              <a:gd name="T45" fmla="*/ 2147483647 h 439"/>
              <a:gd name="T46" fmla="*/ 2147483647 w 1325"/>
              <a:gd name="T47" fmla="*/ 2147483647 h 439"/>
              <a:gd name="T48" fmla="*/ 2147483647 w 1325"/>
              <a:gd name="T49" fmla="*/ 2147483647 h 439"/>
              <a:gd name="T50" fmla="*/ 2147483647 w 1325"/>
              <a:gd name="T51" fmla="*/ 2147483647 h 439"/>
              <a:gd name="T52" fmla="*/ 2147483647 w 1325"/>
              <a:gd name="T53" fmla="*/ 2147483647 h 439"/>
              <a:gd name="T54" fmla="*/ 2147483647 w 1325"/>
              <a:gd name="T55" fmla="*/ 2147483647 h 439"/>
              <a:gd name="T56" fmla="*/ 2147483647 w 1325"/>
              <a:gd name="T57" fmla="*/ 2147483647 h 439"/>
              <a:gd name="T58" fmla="*/ 2147483647 w 1325"/>
              <a:gd name="T59" fmla="*/ 2147483647 h 439"/>
              <a:gd name="T60" fmla="*/ 2147483647 w 1325"/>
              <a:gd name="T61" fmla="*/ 2147483647 h 439"/>
              <a:gd name="T62" fmla="*/ 2147483647 w 1325"/>
              <a:gd name="T63" fmla="*/ 2147483647 h 439"/>
              <a:gd name="T64" fmla="*/ 2147483647 w 1325"/>
              <a:gd name="T65" fmla="*/ 2147483647 h 439"/>
              <a:gd name="T66" fmla="*/ 2147483647 w 1325"/>
              <a:gd name="T67" fmla="*/ 2147483647 h 439"/>
              <a:gd name="T68" fmla="*/ 0 w 1325"/>
              <a:gd name="T69" fmla="*/ 2147483647 h 43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325" h="439">
                <a:moveTo>
                  <a:pt x="0" y="132"/>
                </a:moveTo>
                <a:lnTo>
                  <a:pt x="3" y="132"/>
                </a:lnTo>
                <a:lnTo>
                  <a:pt x="10" y="130"/>
                </a:lnTo>
                <a:lnTo>
                  <a:pt x="24" y="128"/>
                </a:lnTo>
                <a:lnTo>
                  <a:pt x="42" y="125"/>
                </a:lnTo>
                <a:lnTo>
                  <a:pt x="62" y="121"/>
                </a:lnTo>
                <a:lnTo>
                  <a:pt x="86" y="116"/>
                </a:lnTo>
                <a:lnTo>
                  <a:pt x="113" y="109"/>
                </a:lnTo>
                <a:lnTo>
                  <a:pt x="141" y="102"/>
                </a:lnTo>
                <a:lnTo>
                  <a:pt x="170" y="94"/>
                </a:lnTo>
                <a:lnTo>
                  <a:pt x="199" y="85"/>
                </a:lnTo>
                <a:lnTo>
                  <a:pt x="228" y="74"/>
                </a:lnTo>
                <a:lnTo>
                  <a:pt x="257" y="62"/>
                </a:lnTo>
                <a:lnTo>
                  <a:pt x="285" y="48"/>
                </a:lnTo>
                <a:lnTo>
                  <a:pt x="309" y="34"/>
                </a:lnTo>
                <a:lnTo>
                  <a:pt x="333" y="18"/>
                </a:lnTo>
                <a:lnTo>
                  <a:pt x="352" y="0"/>
                </a:lnTo>
                <a:lnTo>
                  <a:pt x="1325" y="223"/>
                </a:lnTo>
                <a:lnTo>
                  <a:pt x="1323" y="225"/>
                </a:lnTo>
                <a:lnTo>
                  <a:pt x="1318" y="230"/>
                </a:lnTo>
                <a:lnTo>
                  <a:pt x="1309" y="239"/>
                </a:lnTo>
                <a:lnTo>
                  <a:pt x="1297" y="250"/>
                </a:lnTo>
                <a:lnTo>
                  <a:pt x="1282" y="263"/>
                </a:lnTo>
                <a:lnTo>
                  <a:pt x="1265" y="278"/>
                </a:lnTo>
                <a:lnTo>
                  <a:pt x="1247" y="295"/>
                </a:lnTo>
                <a:lnTo>
                  <a:pt x="1225" y="312"/>
                </a:lnTo>
                <a:lnTo>
                  <a:pt x="1202" y="331"/>
                </a:lnTo>
                <a:lnTo>
                  <a:pt x="1179" y="349"/>
                </a:lnTo>
                <a:lnTo>
                  <a:pt x="1154" y="367"/>
                </a:lnTo>
                <a:lnTo>
                  <a:pt x="1128" y="385"/>
                </a:lnTo>
                <a:lnTo>
                  <a:pt x="1102" y="401"/>
                </a:lnTo>
                <a:lnTo>
                  <a:pt x="1077" y="415"/>
                </a:lnTo>
                <a:lnTo>
                  <a:pt x="1051" y="428"/>
                </a:lnTo>
                <a:lnTo>
                  <a:pt x="1026" y="439"/>
                </a:lnTo>
                <a:lnTo>
                  <a:pt x="0" y="132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6" name="Freeform 129"/>
          <p:cNvSpPr>
            <a:spLocks/>
          </p:cNvSpPr>
          <p:nvPr/>
        </p:nvSpPr>
        <p:spPr bwMode="auto">
          <a:xfrm>
            <a:off x="7110413" y="4138613"/>
            <a:ext cx="228600" cy="103187"/>
          </a:xfrm>
          <a:custGeom>
            <a:avLst/>
            <a:gdLst>
              <a:gd name="T0" fmla="*/ 2147483647 w 472"/>
              <a:gd name="T1" fmla="*/ 2147483647 h 209"/>
              <a:gd name="T2" fmla="*/ 2147483647 w 472"/>
              <a:gd name="T3" fmla="*/ 2147483647 h 209"/>
              <a:gd name="T4" fmla="*/ 2147483647 w 472"/>
              <a:gd name="T5" fmla="*/ 0 h 209"/>
              <a:gd name="T6" fmla="*/ 2147483647 w 472"/>
              <a:gd name="T7" fmla="*/ 2147483647 h 209"/>
              <a:gd name="T8" fmla="*/ 0 w 472"/>
              <a:gd name="T9" fmla="*/ 2147483647 h 209"/>
              <a:gd name="T10" fmla="*/ 2147483647 w 472"/>
              <a:gd name="T11" fmla="*/ 2147483647 h 2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72" h="209">
                <a:moveTo>
                  <a:pt x="47" y="209"/>
                </a:moveTo>
                <a:lnTo>
                  <a:pt x="472" y="84"/>
                </a:lnTo>
                <a:lnTo>
                  <a:pt x="215" y="0"/>
                </a:lnTo>
                <a:lnTo>
                  <a:pt x="5" y="24"/>
                </a:lnTo>
                <a:lnTo>
                  <a:pt x="0" y="197"/>
                </a:lnTo>
                <a:lnTo>
                  <a:pt x="47" y="209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7" name="Freeform 130"/>
          <p:cNvSpPr>
            <a:spLocks/>
          </p:cNvSpPr>
          <p:nvPr/>
        </p:nvSpPr>
        <p:spPr bwMode="auto">
          <a:xfrm>
            <a:off x="6518275" y="3698875"/>
            <a:ext cx="122238" cy="490538"/>
          </a:xfrm>
          <a:custGeom>
            <a:avLst/>
            <a:gdLst>
              <a:gd name="T0" fmla="*/ 2147483647 w 251"/>
              <a:gd name="T1" fmla="*/ 2147483647 h 999"/>
              <a:gd name="T2" fmla="*/ 2147483647 w 251"/>
              <a:gd name="T3" fmla="*/ 2147483647 h 999"/>
              <a:gd name="T4" fmla="*/ 2147483647 w 251"/>
              <a:gd name="T5" fmla="*/ 2147483647 h 999"/>
              <a:gd name="T6" fmla="*/ 2147483647 w 251"/>
              <a:gd name="T7" fmla="*/ 2147483647 h 999"/>
              <a:gd name="T8" fmla="*/ 2147483647 w 251"/>
              <a:gd name="T9" fmla="*/ 2147483647 h 999"/>
              <a:gd name="T10" fmla="*/ 2147483647 w 251"/>
              <a:gd name="T11" fmla="*/ 2147483647 h 999"/>
              <a:gd name="T12" fmla="*/ 2147483647 w 251"/>
              <a:gd name="T13" fmla="*/ 2147483647 h 999"/>
              <a:gd name="T14" fmla="*/ 2147483647 w 251"/>
              <a:gd name="T15" fmla="*/ 2147483647 h 999"/>
              <a:gd name="T16" fmla="*/ 2147483647 w 251"/>
              <a:gd name="T17" fmla="*/ 2147483647 h 999"/>
              <a:gd name="T18" fmla="*/ 2147483647 w 251"/>
              <a:gd name="T19" fmla="*/ 0 h 999"/>
              <a:gd name="T20" fmla="*/ 2147483647 w 251"/>
              <a:gd name="T21" fmla="*/ 0 h 999"/>
              <a:gd name="T22" fmla="*/ 2147483647 w 251"/>
              <a:gd name="T23" fmla="*/ 2147483647 h 999"/>
              <a:gd name="T24" fmla="*/ 2147483647 w 251"/>
              <a:gd name="T25" fmla="*/ 2147483647 h 999"/>
              <a:gd name="T26" fmla="*/ 2147483647 w 251"/>
              <a:gd name="T27" fmla="*/ 2147483647 h 999"/>
              <a:gd name="T28" fmla="*/ 2147483647 w 251"/>
              <a:gd name="T29" fmla="*/ 2147483647 h 999"/>
              <a:gd name="T30" fmla="*/ 2147483647 w 251"/>
              <a:gd name="T31" fmla="*/ 2147483647 h 999"/>
              <a:gd name="T32" fmla="*/ 0 w 251"/>
              <a:gd name="T33" fmla="*/ 2147483647 h 999"/>
              <a:gd name="T34" fmla="*/ 0 w 251"/>
              <a:gd name="T35" fmla="*/ 2147483647 h 999"/>
              <a:gd name="T36" fmla="*/ 2147483647 w 251"/>
              <a:gd name="T37" fmla="*/ 2147483647 h 999"/>
              <a:gd name="T38" fmla="*/ 2147483647 w 251"/>
              <a:gd name="T39" fmla="*/ 2147483647 h 999"/>
              <a:gd name="T40" fmla="*/ 2147483647 w 251"/>
              <a:gd name="T41" fmla="*/ 2147483647 h 999"/>
              <a:gd name="T42" fmla="*/ 2147483647 w 251"/>
              <a:gd name="T43" fmla="*/ 2147483647 h 999"/>
              <a:gd name="T44" fmla="*/ 2147483647 w 251"/>
              <a:gd name="T45" fmla="*/ 2147483647 h 999"/>
              <a:gd name="T46" fmla="*/ 2147483647 w 251"/>
              <a:gd name="T47" fmla="*/ 2147483647 h 999"/>
              <a:gd name="T48" fmla="*/ 2147483647 w 251"/>
              <a:gd name="T49" fmla="*/ 2147483647 h 999"/>
              <a:gd name="T50" fmla="*/ 2147483647 w 251"/>
              <a:gd name="T51" fmla="*/ 2147483647 h 999"/>
              <a:gd name="T52" fmla="*/ 2147483647 w 251"/>
              <a:gd name="T53" fmla="*/ 2147483647 h 999"/>
              <a:gd name="T54" fmla="*/ 2147483647 w 251"/>
              <a:gd name="T55" fmla="*/ 2147483647 h 999"/>
              <a:gd name="T56" fmla="*/ 2147483647 w 251"/>
              <a:gd name="T57" fmla="*/ 2147483647 h 999"/>
              <a:gd name="T58" fmla="*/ 2147483647 w 251"/>
              <a:gd name="T59" fmla="*/ 2147483647 h 999"/>
              <a:gd name="T60" fmla="*/ 2147483647 w 251"/>
              <a:gd name="T61" fmla="*/ 2147483647 h 999"/>
              <a:gd name="T62" fmla="*/ 2147483647 w 251"/>
              <a:gd name="T63" fmla="*/ 2147483647 h 999"/>
              <a:gd name="T64" fmla="*/ 2147483647 w 251"/>
              <a:gd name="T65" fmla="*/ 2147483647 h 999"/>
              <a:gd name="T66" fmla="*/ 2147483647 w 251"/>
              <a:gd name="T67" fmla="*/ 2147483647 h 999"/>
              <a:gd name="T68" fmla="*/ 2147483647 w 251"/>
              <a:gd name="T69" fmla="*/ 2147483647 h 99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51" h="999">
                <a:moveTo>
                  <a:pt x="251" y="23"/>
                </a:moveTo>
                <a:lnTo>
                  <a:pt x="250" y="22"/>
                </a:lnTo>
                <a:lnTo>
                  <a:pt x="246" y="20"/>
                </a:lnTo>
                <a:lnTo>
                  <a:pt x="239" y="18"/>
                </a:lnTo>
                <a:lnTo>
                  <a:pt x="230" y="15"/>
                </a:lnTo>
                <a:lnTo>
                  <a:pt x="218" y="11"/>
                </a:lnTo>
                <a:lnTo>
                  <a:pt x="205" y="7"/>
                </a:lnTo>
                <a:lnTo>
                  <a:pt x="190" y="4"/>
                </a:lnTo>
                <a:lnTo>
                  <a:pt x="173" y="1"/>
                </a:lnTo>
                <a:lnTo>
                  <a:pt x="155" y="0"/>
                </a:lnTo>
                <a:lnTo>
                  <a:pt x="134" y="0"/>
                </a:lnTo>
                <a:lnTo>
                  <a:pt x="114" y="2"/>
                </a:lnTo>
                <a:lnTo>
                  <a:pt x="92" y="5"/>
                </a:lnTo>
                <a:lnTo>
                  <a:pt x="70" y="12"/>
                </a:lnTo>
                <a:lnTo>
                  <a:pt x="47" y="20"/>
                </a:lnTo>
                <a:lnTo>
                  <a:pt x="23" y="32"/>
                </a:lnTo>
                <a:lnTo>
                  <a:pt x="0" y="47"/>
                </a:lnTo>
                <a:lnTo>
                  <a:pt x="0" y="999"/>
                </a:lnTo>
                <a:lnTo>
                  <a:pt x="1" y="999"/>
                </a:lnTo>
                <a:lnTo>
                  <a:pt x="6" y="999"/>
                </a:lnTo>
                <a:lnTo>
                  <a:pt x="14" y="998"/>
                </a:lnTo>
                <a:lnTo>
                  <a:pt x="23" y="997"/>
                </a:lnTo>
                <a:lnTo>
                  <a:pt x="35" y="995"/>
                </a:lnTo>
                <a:lnTo>
                  <a:pt x="49" y="993"/>
                </a:lnTo>
                <a:lnTo>
                  <a:pt x="65" y="990"/>
                </a:lnTo>
                <a:lnTo>
                  <a:pt x="83" y="985"/>
                </a:lnTo>
                <a:lnTo>
                  <a:pt x="102" y="980"/>
                </a:lnTo>
                <a:lnTo>
                  <a:pt x="121" y="973"/>
                </a:lnTo>
                <a:lnTo>
                  <a:pt x="143" y="966"/>
                </a:lnTo>
                <a:lnTo>
                  <a:pt x="164" y="956"/>
                </a:lnTo>
                <a:lnTo>
                  <a:pt x="186" y="945"/>
                </a:lnTo>
                <a:lnTo>
                  <a:pt x="208" y="934"/>
                </a:lnTo>
                <a:lnTo>
                  <a:pt x="230" y="919"/>
                </a:lnTo>
                <a:lnTo>
                  <a:pt x="251" y="903"/>
                </a:lnTo>
                <a:lnTo>
                  <a:pt x="251" y="23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8" name="Freeform 131"/>
          <p:cNvSpPr>
            <a:spLocks/>
          </p:cNvSpPr>
          <p:nvPr/>
        </p:nvSpPr>
        <p:spPr bwMode="auto">
          <a:xfrm>
            <a:off x="6521450" y="3703638"/>
            <a:ext cx="104775" cy="412750"/>
          </a:xfrm>
          <a:custGeom>
            <a:avLst/>
            <a:gdLst>
              <a:gd name="T0" fmla="*/ 2147483647 w 215"/>
              <a:gd name="T1" fmla="*/ 2147483647 h 843"/>
              <a:gd name="T2" fmla="*/ 2147483647 w 215"/>
              <a:gd name="T3" fmla="*/ 2147483647 h 843"/>
              <a:gd name="T4" fmla="*/ 2147483647 w 215"/>
              <a:gd name="T5" fmla="*/ 2147483647 h 843"/>
              <a:gd name="T6" fmla="*/ 2147483647 w 215"/>
              <a:gd name="T7" fmla="*/ 2147483647 h 843"/>
              <a:gd name="T8" fmla="*/ 2147483647 w 215"/>
              <a:gd name="T9" fmla="*/ 2147483647 h 843"/>
              <a:gd name="T10" fmla="*/ 2147483647 w 215"/>
              <a:gd name="T11" fmla="*/ 2147483647 h 843"/>
              <a:gd name="T12" fmla="*/ 2147483647 w 215"/>
              <a:gd name="T13" fmla="*/ 2147483647 h 843"/>
              <a:gd name="T14" fmla="*/ 2147483647 w 215"/>
              <a:gd name="T15" fmla="*/ 2147483647 h 843"/>
              <a:gd name="T16" fmla="*/ 2147483647 w 215"/>
              <a:gd name="T17" fmla="*/ 2147483647 h 843"/>
              <a:gd name="T18" fmla="*/ 2147483647 w 215"/>
              <a:gd name="T19" fmla="*/ 0 h 843"/>
              <a:gd name="T20" fmla="*/ 2147483647 w 215"/>
              <a:gd name="T21" fmla="*/ 0 h 843"/>
              <a:gd name="T22" fmla="*/ 2147483647 w 215"/>
              <a:gd name="T23" fmla="*/ 2147483647 h 843"/>
              <a:gd name="T24" fmla="*/ 2147483647 w 215"/>
              <a:gd name="T25" fmla="*/ 2147483647 h 843"/>
              <a:gd name="T26" fmla="*/ 2147483647 w 215"/>
              <a:gd name="T27" fmla="*/ 2147483647 h 843"/>
              <a:gd name="T28" fmla="*/ 2147483647 w 215"/>
              <a:gd name="T29" fmla="*/ 2147483647 h 843"/>
              <a:gd name="T30" fmla="*/ 2147483647 w 215"/>
              <a:gd name="T31" fmla="*/ 2147483647 h 843"/>
              <a:gd name="T32" fmla="*/ 0 w 215"/>
              <a:gd name="T33" fmla="*/ 2147483647 h 843"/>
              <a:gd name="T34" fmla="*/ 0 w 215"/>
              <a:gd name="T35" fmla="*/ 2147483647 h 843"/>
              <a:gd name="T36" fmla="*/ 2147483647 w 215"/>
              <a:gd name="T37" fmla="*/ 2147483647 h 843"/>
              <a:gd name="T38" fmla="*/ 2147483647 w 215"/>
              <a:gd name="T39" fmla="*/ 2147483647 h 843"/>
              <a:gd name="T40" fmla="*/ 2147483647 w 215"/>
              <a:gd name="T41" fmla="*/ 2147483647 h 843"/>
              <a:gd name="T42" fmla="*/ 2147483647 w 215"/>
              <a:gd name="T43" fmla="*/ 2147483647 h 843"/>
              <a:gd name="T44" fmla="*/ 2147483647 w 215"/>
              <a:gd name="T45" fmla="*/ 2147483647 h 843"/>
              <a:gd name="T46" fmla="*/ 2147483647 w 215"/>
              <a:gd name="T47" fmla="*/ 2147483647 h 843"/>
              <a:gd name="T48" fmla="*/ 2147483647 w 215"/>
              <a:gd name="T49" fmla="*/ 2147483647 h 843"/>
              <a:gd name="T50" fmla="*/ 2147483647 w 215"/>
              <a:gd name="T51" fmla="*/ 2147483647 h 843"/>
              <a:gd name="T52" fmla="*/ 2147483647 w 215"/>
              <a:gd name="T53" fmla="*/ 2147483647 h 843"/>
              <a:gd name="T54" fmla="*/ 2147483647 w 215"/>
              <a:gd name="T55" fmla="*/ 2147483647 h 843"/>
              <a:gd name="T56" fmla="*/ 2147483647 w 215"/>
              <a:gd name="T57" fmla="*/ 2147483647 h 843"/>
              <a:gd name="T58" fmla="*/ 2147483647 w 215"/>
              <a:gd name="T59" fmla="*/ 2147483647 h 843"/>
              <a:gd name="T60" fmla="*/ 2147483647 w 215"/>
              <a:gd name="T61" fmla="*/ 2147483647 h 843"/>
              <a:gd name="T62" fmla="*/ 2147483647 w 215"/>
              <a:gd name="T63" fmla="*/ 2147483647 h 843"/>
              <a:gd name="T64" fmla="*/ 2147483647 w 215"/>
              <a:gd name="T65" fmla="*/ 2147483647 h 843"/>
              <a:gd name="T66" fmla="*/ 2147483647 w 215"/>
              <a:gd name="T67" fmla="*/ 2147483647 h 843"/>
              <a:gd name="T68" fmla="*/ 2147483647 w 215"/>
              <a:gd name="T69" fmla="*/ 2147483647 h 84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15" h="843">
                <a:moveTo>
                  <a:pt x="215" y="20"/>
                </a:moveTo>
                <a:lnTo>
                  <a:pt x="214" y="19"/>
                </a:lnTo>
                <a:lnTo>
                  <a:pt x="211" y="18"/>
                </a:lnTo>
                <a:lnTo>
                  <a:pt x="205" y="15"/>
                </a:lnTo>
                <a:lnTo>
                  <a:pt x="197" y="12"/>
                </a:lnTo>
                <a:lnTo>
                  <a:pt x="187" y="9"/>
                </a:lnTo>
                <a:lnTo>
                  <a:pt x="176" y="6"/>
                </a:lnTo>
                <a:lnTo>
                  <a:pt x="163" y="4"/>
                </a:lnTo>
                <a:lnTo>
                  <a:pt x="149" y="1"/>
                </a:lnTo>
                <a:lnTo>
                  <a:pt x="133" y="0"/>
                </a:lnTo>
                <a:lnTo>
                  <a:pt x="115" y="0"/>
                </a:lnTo>
                <a:lnTo>
                  <a:pt x="98" y="1"/>
                </a:lnTo>
                <a:lnTo>
                  <a:pt x="79" y="5"/>
                </a:lnTo>
                <a:lnTo>
                  <a:pt x="60" y="10"/>
                </a:lnTo>
                <a:lnTo>
                  <a:pt x="40" y="18"/>
                </a:lnTo>
                <a:lnTo>
                  <a:pt x="21" y="27"/>
                </a:lnTo>
                <a:lnTo>
                  <a:pt x="0" y="40"/>
                </a:lnTo>
                <a:lnTo>
                  <a:pt x="0" y="843"/>
                </a:lnTo>
                <a:lnTo>
                  <a:pt x="1" y="843"/>
                </a:lnTo>
                <a:lnTo>
                  <a:pt x="6" y="843"/>
                </a:lnTo>
                <a:lnTo>
                  <a:pt x="12" y="842"/>
                </a:lnTo>
                <a:lnTo>
                  <a:pt x="21" y="841"/>
                </a:lnTo>
                <a:lnTo>
                  <a:pt x="30" y="840"/>
                </a:lnTo>
                <a:lnTo>
                  <a:pt x="43" y="838"/>
                </a:lnTo>
                <a:lnTo>
                  <a:pt x="56" y="835"/>
                </a:lnTo>
                <a:lnTo>
                  <a:pt x="71" y="831"/>
                </a:lnTo>
                <a:lnTo>
                  <a:pt x="87" y="826"/>
                </a:lnTo>
                <a:lnTo>
                  <a:pt x="105" y="821"/>
                </a:lnTo>
                <a:lnTo>
                  <a:pt x="123" y="814"/>
                </a:lnTo>
                <a:lnTo>
                  <a:pt x="141" y="806"/>
                </a:lnTo>
                <a:lnTo>
                  <a:pt x="159" y="797"/>
                </a:lnTo>
                <a:lnTo>
                  <a:pt x="179" y="786"/>
                </a:lnTo>
                <a:lnTo>
                  <a:pt x="197" y="774"/>
                </a:lnTo>
                <a:lnTo>
                  <a:pt x="215" y="760"/>
                </a:lnTo>
                <a:lnTo>
                  <a:pt x="215" y="2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9" name="Freeform 132"/>
          <p:cNvSpPr>
            <a:spLocks/>
          </p:cNvSpPr>
          <p:nvPr/>
        </p:nvSpPr>
        <p:spPr bwMode="auto">
          <a:xfrm>
            <a:off x="6524625" y="3708400"/>
            <a:ext cx="87313" cy="334963"/>
          </a:xfrm>
          <a:custGeom>
            <a:avLst/>
            <a:gdLst>
              <a:gd name="T0" fmla="*/ 2147483647 w 180"/>
              <a:gd name="T1" fmla="*/ 2147483647 h 685"/>
              <a:gd name="T2" fmla="*/ 2147483647 w 180"/>
              <a:gd name="T3" fmla="*/ 2147483647 h 685"/>
              <a:gd name="T4" fmla="*/ 2147483647 w 180"/>
              <a:gd name="T5" fmla="*/ 2147483647 h 685"/>
              <a:gd name="T6" fmla="*/ 2147483647 w 180"/>
              <a:gd name="T7" fmla="*/ 2147483647 h 685"/>
              <a:gd name="T8" fmla="*/ 2147483647 w 180"/>
              <a:gd name="T9" fmla="*/ 2147483647 h 685"/>
              <a:gd name="T10" fmla="*/ 2147483647 w 180"/>
              <a:gd name="T11" fmla="*/ 2147483647 h 685"/>
              <a:gd name="T12" fmla="*/ 2147483647 w 180"/>
              <a:gd name="T13" fmla="*/ 2147483647 h 685"/>
              <a:gd name="T14" fmla="*/ 2147483647 w 180"/>
              <a:gd name="T15" fmla="*/ 2147483647 h 685"/>
              <a:gd name="T16" fmla="*/ 2147483647 w 180"/>
              <a:gd name="T17" fmla="*/ 0 h 685"/>
              <a:gd name="T18" fmla="*/ 2147483647 w 180"/>
              <a:gd name="T19" fmla="*/ 0 h 685"/>
              <a:gd name="T20" fmla="*/ 2147483647 w 180"/>
              <a:gd name="T21" fmla="*/ 0 h 685"/>
              <a:gd name="T22" fmla="*/ 2147483647 w 180"/>
              <a:gd name="T23" fmla="*/ 2147483647 h 685"/>
              <a:gd name="T24" fmla="*/ 2147483647 w 180"/>
              <a:gd name="T25" fmla="*/ 2147483647 h 685"/>
              <a:gd name="T26" fmla="*/ 2147483647 w 180"/>
              <a:gd name="T27" fmla="*/ 2147483647 h 685"/>
              <a:gd name="T28" fmla="*/ 2147483647 w 180"/>
              <a:gd name="T29" fmla="*/ 2147483647 h 685"/>
              <a:gd name="T30" fmla="*/ 2147483647 w 180"/>
              <a:gd name="T31" fmla="*/ 2147483647 h 685"/>
              <a:gd name="T32" fmla="*/ 0 w 180"/>
              <a:gd name="T33" fmla="*/ 2147483647 h 685"/>
              <a:gd name="T34" fmla="*/ 0 w 180"/>
              <a:gd name="T35" fmla="*/ 2147483647 h 685"/>
              <a:gd name="T36" fmla="*/ 2147483647 w 180"/>
              <a:gd name="T37" fmla="*/ 2147483647 h 685"/>
              <a:gd name="T38" fmla="*/ 2147483647 w 180"/>
              <a:gd name="T39" fmla="*/ 2147483647 h 685"/>
              <a:gd name="T40" fmla="*/ 2147483647 w 180"/>
              <a:gd name="T41" fmla="*/ 2147483647 h 685"/>
              <a:gd name="T42" fmla="*/ 2147483647 w 180"/>
              <a:gd name="T43" fmla="*/ 2147483647 h 685"/>
              <a:gd name="T44" fmla="*/ 2147483647 w 180"/>
              <a:gd name="T45" fmla="*/ 2147483647 h 685"/>
              <a:gd name="T46" fmla="*/ 2147483647 w 180"/>
              <a:gd name="T47" fmla="*/ 2147483647 h 685"/>
              <a:gd name="T48" fmla="*/ 2147483647 w 180"/>
              <a:gd name="T49" fmla="*/ 2147483647 h 685"/>
              <a:gd name="T50" fmla="*/ 2147483647 w 180"/>
              <a:gd name="T51" fmla="*/ 2147483647 h 685"/>
              <a:gd name="T52" fmla="*/ 2147483647 w 180"/>
              <a:gd name="T53" fmla="*/ 2147483647 h 685"/>
              <a:gd name="T54" fmla="*/ 2147483647 w 180"/>
              <a:gd name="T55" fmla="*/ 2147483647 h 685"/>
              <a:gd name="T56" fmla="*/ 2147483647 w 180"/>
              <a:gd name="T57" fmla="*/ 2147483647 h 685"/>
              <a:gd name="T58" fmla="*/ 2147483647 w 180"/>
              <a:gd name="T59" fmla="*/ 2147483647 h 685"/>
              <a:gd name="T60" fmla="*/ 2147483647 w 180"/>
              <a:gd name="T61" fmla="*/ 2147483647 h 685"/>
              <a:gd name="T62" fmla="*/ 2147483647 w 180"/>
              <a:gd name="T63" fmla="*/ 2147483647 h 685"/>
              <a:gd name="T64" fmla="*/ 2147483647 w 180"/>
              <a:gd name="T65" fmla="*/ 2147483647 h 685"/>
              <a:gd name="T66" fmla="*/ 2147483647 w 180"/>
              <a:gd name="T67" fmla="*/ 2147483647 h 685"/>
              <a:gd name="T68" fmla="*/ 2147483647 w 180"/>
              <a:gd name="T69" fmla="*/ 2147483647 h 68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0" h="685">
                <a:moveTo>
                  <a:pt x="180" y="16"/>
                </a:moveTo>
                <a:lnTo>
                  <a:pt x="179" y="16"/>
                </a:lnTo>
                <a:lnTo>
                  <a:pt x="176" y="14"/>
                </a:lnTo>
                <a:lnTo>
                  <a:pt x="172" y="12"/>
                </a:lnTo>
                <a:lnTo>
                  <a:pt x="165" y="10"/>
                </a:lnTo>
                <a:lnTo>
                  <a:pt x="157" y="8"/>
                </a:lnTo>
                <a:lnTo>
                  <a:pt x="147" y="4"/>
                </a:lnTo>
                <a:lnTo>
                  <a:pt x="136" y="2"/>
                </a:lnTo>
                <a:lnTo>
                  <a:pt x="125" y="0"/>
                </a:lnTo>
                <a:lnTo>
                  <a:pt x="111" y="0"/>
                </a:lnTo>
                <a:lnTo>
                  <a:pt x="97" y="0"/>
                </a:lnTo>
                <a:lnTo>
                  <a:pt x="81" y="1"/>
                </a:lnTo>
                <a:lnTo>
                  <a:pt x="66" y="3"/>
                </a:lnTo>
                <a:lnTo>
                  <a:pt x="50" y="8"/>
                </a:lnTo>
                <a:lnTo>
                  <a:pt x="33" y="14"/>
                </a:lnTo>
                <a:lnTo>
                  <a:pt x="17" y="23"/>
                </a:lnTo>
                <a:lnTo>
                  <a:pt x="0" y="33"/>
                </a:lnTo>
                <a:lnTo>
                  <a:pt x="0" y="685"/>
                </a:lnTo>
                <a:lnTo>
                  <a:pt x="1" y="685"/>
                </a:lnTo>
                <a:lnTo>
                  <a:pt x="4" y="685"/>
                </a:lnTo>
                <a:lnTo>
                  <a:pt x="9" y="684"/>
                </a:lnTo>
                <a:lnTo>
                  <a:pt x="17" y="683"/>
                </a:lnTo>
                <a:lnTo>
                  <a:pt x="26" y="682"/>
                </a:lnTo>
                <a:lnTo>
                  <a:pt x="35" y="681"/>
                </a:lnTo>
                <a:lnTo>
                  <a:pt x="47" y="678"/>
                </a:lnTo>
                <a:lnTo>
                  <a:pt x="60" y="676"/>
                </a:lnTo>
                <a:lnTo>
                  <a:pt x="73" y="671"/>
                </a:lnTo>
                <a:lnTo>
                  <a:pt x="87" y="667"/>
                </a:lnTo>
                <a:lnTo>
                  <a:pt x="102" y="662"/>
                </a:lnTo>
                <a:lnTo>
                  <a:pt x="118" y="655"/>
                </a:lnTo>
                <a:lnTo>
                  <a:pt x="133" y="648"/>
                </a:lnTo>
                <a:lnTo>
                  <a:pt x="149" y="639"/>
                </a:lnTo>
                <a:lnTo>
                  <a:pt x="165" y="628"/>
                </a:lnTo>
                <a:lnTo>
                  <a:pt x="180" y="617"/>
                </a:lnTo>
                <a:lnTo>
                  <a:pt x="180" y="16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0" name="Freeform 133"/>
          <p:cNvSpPr>
            <a:spLocks/>
          </p:cNvSpPr>
          <p:nvPr/>
        </p:nvSpPr>
        <p:spPr bwMode="auto">
          <a:xfrm>
            <a:off x="6527800" y="3711575"/>
            <a:ext cx="71438" cy="260350"/>
          </a:xfrm>
          <a:custGeom>
            <a:avLst/>
            <a:gdLst>
              <a:gd name="T0" fmla="*/ 2147483647 w 146"/>
              <a:gd name="T1" fmla="*/ 2147483647 h 530"/>
              <a:gd name="T2" fmla="*/ 2147483647 w 146"/>
              <a:gd name="T3" fmla="*/ 2147483647 h 530"/>
              <a:gd name="T4" fmla="*/ 2147483647 w 146"/>
              <a:gd name="T5" fmla="*/ 2147483647 h 530"/>
              <a:gd name="T6" fmla="*/ 2147483647 w 146"/>
              <a:gd name="T7" fmla="*/ 2147483647 h 530"/>
              <a:gd name="T8" fmla="*/ 2147483647 w 146"/>
              <a:gd name="T9" fmla="*/ 2147483647 h 530"/>
              <a:gd name="T10" fmla="*/ 2147483647 w 146"/>
              <a:gd name="T11" fmla="*/ 0 h 530"/>
              <a:gd name="T12" fmla="*/ 2147483647 w 146"/>
              <a:gd name="T13" fmla="*/ 2147483647 h 530"/>
              <a:gd name="T14" fmla="*/ 2147483647 w 146"/>
              <a:gd name="T15" fmla="*/ 2147483647 h 530"/>
              <a:gd name="T16" fmla="*/ 0 w 146"/>
              <a:gd name="T17" fmla="*/ 2147483647 h 530"/>
              <a:gd name="T18" fmla="*/ 0 w 146"/>
              <a:gd name="T19" fmla="*/ 2147483647 h 530"/>
              <a:gd name="T20" fmla="*/ 2147483647 w 146"/>
              <a:gd name="T21" fmla="*/ 2147483647 h 530"/>
              <a:gd name="T22" fmla="*/ 2147483647 w 146"/>
              <a:gd name="T23" fmla="*/ 2147483647 h 530"/>
              <a:gd name="T24" fmla="*/ 2147483647 w 146"/>
              <a:gd name="T25" fmla="*/ 2147483647 h 530"/>
              <a:gd name="T26" fmla="*/ 2147483647 w 146"/>
              <a:gd name="T27" fmla="*/ 2147483647 h 530"/>
              <a:gd name="T28" fmla="*/ 2147483647 w 146"/>
              <a:gd name="T29" fmla="*/ 2147483647 h 530"/>
              <a:gd name="T30" fmla="*/ 2147483647 w 146"/>
              <a:gd name="T31" fmla="*/ 2147483647 h 530"/>
              <a:gd name="T32" fmla="*/ 2147483647 w 146"/>
              <a:gd name="T33" fmla="*/ 2147483647 h 530"/>
              <a:gd name="T34" fmla="*/ 2147483647 w 146"/>
              <a:gd name="T35" fmla="*/ 2147483647 h 530"/>
              <a:gd name="T36" fmla="*/ 2147483647 w 146"/>
              <a:gd name="T37" fmla="*/ 2147483647 h 53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46" h="530">
                <a:moveTo>
                  <a:pt x="146" y="14"/>
                </a:moveTo>
                <a:lnTo>
                  <a:pt x="143" y="12"/>
                </a:lnTo>
                <a:lnTo>
                  <a:pt x="134" y="8"/>
                </a:lnTo>
                <a:lnTo>
                  <a:pt x="120" y="4"/>
                </a:lnTo>
                <a:lnTo>
                  <a:pt x="101" y="1"/>
                </a:lnTo>
                <a:lnTo>
                  <a:pt x="79" y="0"/>
                </a:lnTo>
                <a:lnTo>
                  <a:pt x="54" y="3"/>
                </a:lnTo>
                <a:lnTo>
                  <a:pt x="27" y="11"/>
                </a:lnTo>
                <a:lnTo>
                  <a:pt x="0" y="27"/>
                </a:lnTo>
                <a:lnTo>
                  <a:pt x="0" y="530"/>
                </a:lnTo>
                <a:lnTo>
                  <a:pt x="3" y="530"/>
                </a:lnTo>
                <a:lnTo>
                  <a:pt x="14" y="529"/>
                </a:lnTo>
                <a:lnTo>
                  <a:pt x="29" y="526"/>
                </a:lnTo>
                <a:lnTo>
                  <a:pt x="49" y="521"/>
                </a:lnTo>
                <a:lnTo>
                  <a:pt x="71" y="514"/>
                </a:lnTo>
                <a:lnTo>
                  <a:pt x="96" y="505"/>
                </a:lnTo>
                <a:lnTo>
                  <a:pt x="121" y="492"/>
                </a:lnTo>
                <a:lnTo>
                  <a:pt x="146" y="475"/>
                </a:lnTo>
                <a:lnTo>
                  <a:pt x="146" y="14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1" name="Freeform 134"/>
          <p:cNvSpPr>
            <a:spLocks/>
          </p:cNvSpPr>
          <p:nvPr/>
        </p:nvSpPr>
        <p:spPr bwMode="auto">
          <a:xfrm>
            <a:off x="6532563" y="3714750"/>
            <a:ext cx="52387" cy="184150"/>
          </a:xfrm>
          <a:custGeom>
            <a:avLst/>
            <a:gdLst>
              <a:gd name="T0" fmla="*/ 2147483647 w 109"/>
              <a:gd name="T1" fmla="*/ 2147483647 h 373"/>
              <a:gd name="T2" fmla="*/ 2147483647 w 109"/>
              <a:gd name="T3" fmla="*/ 2147483647 h 373"/>
              <a:gd name="T4" fmla="*/ 2147483647 w 109"/>
              <a:gd name="T5" fmla="*/ 2147483647 h 373"/>
              <a:gd name="T6" fmla="*/ 2147483647 w 109"/>
              <a:gd name="T7" fmla="*/ 2147483647 h 373"/>
              <a:gd name="T8" fmla="*/ 2147483647 w 109"/>
              <a:gd name="T9" fmla="*/ 0 h 373"/>
              <a:gd name="T10" fmla="*/ 2147483647 w 109"/>
              <a:gd name="T11" fmla="*/ 0 h 373"/>
              <a:gd name="T12" fmla="*/ 2147483647 w 109"/>
              <a:gd name="T13" fmla="*/ 2147483647 h 373"/>
              <a:gd name="T14" fmla="*/ 2147483647 w 109"/>
              <a:gd name="T15" fmla="*/ 2147483647 h 373"/>
              <a:gd name="T16" fmla="*/ 0 w 109"/>
              <a:gd name="T17" fmla="*/ 2147483647 h 373"/>
              <a:gd name="T18" fmla="*/ 0 w 109"/>
              <a:gd name="T19" fmla="*/ 2147483647 h 373"/>
              <a:gd name="T20" fmla="*/ 2147483647 w 109"/>
              <a:gd name="T21" fmla="*/ 2147483647 h 373"/>
              <a:gd name="T22" fmla="*/ 2147483647 w 109"/>
              <a:gd name="T23" fmla="*/ 2147483647 h 373"/>
              <a:gd name="T24" fmla="*/ 2147483647 w 109"/>
              <a:gd name="T25" fmla="*/ 2147483647 h 373"/>
              <a:gd name="T26" fmla="*/ 2147483647 w 109"/>
              <a:gd name="T27" fmla="*/ 2147483647 h 373"/>
              <a:gd name="T28" fmla="*/ 2147483647 w 109"/>
              <a:gd name="T29" fmla="*/ 2147483647 h 373"/>
              <a:gd name="T30" fmla="*/ 2147483647 w 109"/>
              <a:gd name="T31" fmla="*/ 2147483647 h 373"/>
              <a:gd name="T32" fmla="*/ 2147483647 w 109"/>
              <a:gd name="T33" fmla="*/ 2147483647 h 373"/>
              <a:gd name="T34" fmla="*/ 2147483647 w 109"/>
              <a:gd name="T35" fmla="*/ 2147483647 h 373"/>
              <a:gd name="T36" fmla="*/ 2147483647 w 109"/>
              <a:gd name="T37" fmla="*/ 2147483647 h 37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9" h="373">
                <a:moveTo>
                  <a:pt x="109" y="10"/>
                </a:moveTo>
                <a:lnTo>
                  <a:pt x="107" y="9"/>
                </a:lnTo>
                <a:lnTo>
                  <a:pt x="100" y="6"/>
                </a:lnTo>
                <a:lnTo>
                  <a:pt x="89" y="2"/>
                </a:lnTo>
                <a:lnTo>
                  <a:pt x="75" y="0"/>
                </a:lnTo>
                <a:lnTo>
                  <a:pt x="59" y="0"/>
                </a:lnTo>
                <a:lnTo>
                  <a:pt x="39" y="2"/>
                </a:lnTo>
                <a:lnTo>
                  <a:pt x="20" y="9"/>
                </a:lnTo>
                <a:lnTo>
                  <a:pt x="0" y="21"/>
                </a:lnTo>
                <a:lnTo>
                  <a:pt x="0" y="373"/>
                </a:lnTo>
                <a:lnTo>
                  <a:pt x="2" y="373"/>
                </a:lnTo>
                <a:lnTo>
                  <a:pt x="9" y="372"/>
                </a:lnTo>
                <a:lnTo>
                  <a:pt x="21" y="369"/>
                </a:lnTo>
                <a:lnTo>
                  <a:pt x="36" y="366"/>
                </a:lnTo>
                <a:lnTo>
                  <a:pt x="53" y="362"/>
                </a:lnTo>
                <a:lnTo>
                  <a:pt x="72" y="354"/>
                </a:lnTo>
                <a:lnTo>
                  <a:pt x="90" y="343"/>
                </a:lnTo>
                <a:lnTo>
                  <a:pt x="109" y="331"/>
                </a:lnTo>
                <a:lnTo>
                  <a:pt x="109" y="1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2" name="Freeform 135"/>
          <p:cNvSpPr>
            <a:spLocks/>
          </p:cNvSpPr>
          <p:nvPr/>
        </p:nvSpPr>
        <p:spPr bwMode="auto">
          <a:xfrm>
            <a:off x="6535738" y="3719513"/>
            <a:ext cx="34925" cy="106362"/>
          </a:xfrm>
          <a:custGeom>
            <a:avLst/>
            <a:gdLst>
              <a:gd name="T0" fmla="*/ 2147483647 w 75"/>
              <a:gd name="T1" fmla="*/ 2147483647 h 216"/>
              <a:gd name="T2" fmla="*/ 2147483647 w 75"/>
              <a:gd name="T3" fmla="*/ 2147483647 h 216"/>
              <a:gd name="T4" fmla="*/ 2147483647 w 75"/>
              <a:gd name="T5" fmla="*/ 2147483647 h 216"/>
              <a:gd name="T6" fmla="*/ 2147483647 w 75"/>
              <a:gd name="T7" fmla="*/ 2147483647 h 216"/>
              <a:gd name="T8" fmla="*/ 2147483647 w 75"/>
              <a:gd name="T9" fmla="*/ 0 h 216"/>
              <a:gd name="T10" fmla="*/ 2147483647 w 75"/>
              <a:gd name="T11" fmla="*/ 0 h 216"/>
              <a:gd name="T12" fmla="*/ 2147483647 w 75"/>
              <a:gd name="T13" fmla="*/ 2147483647 h 216"/>
              <a:gd name="T14" fmla="*/ 2147483647 w 75"/>
              <a:gd name="T15" fmla="*/ 2147483647 h 216"/>
              <a:gd name="T16" fmla="*/ 0 w 75"/>
              <a:gd name="T17" fmla="*/ 2147483647 h 216"/>
              <a:gd name="T18" fmla="*/ 0 w 75"/>
              <a:gd name="T19" fmla="*/ 2147483647 h 216"/>
              <a:gd name="T20" fmla="*/ 2147483647 w 75"/>
              <a:gd name="T21" fmla="*/ 2147483647 h 216"/>
              <a:gd name="T22" fmla="*/ 2147483647 w 75"/>
              <a:gd name="T23" fmla="*/ 2147483647 h 216"/>
              <a:gd name="T24" fmla="*/ 2147483647 w 75"/>
              <a:gd name="T25" fmla="*/ 2147483647 h 216"/>
              <a:gd name="T26" fmla="*/ 2147483647 w 75"/>
              <a:gd name="T27" fmla="*/ 2147483647 h 216"/>
              <a:gd name="T28" fmla="*/ 2147483647 w 75"/>
              <a:gd name="T29" fmla="*/ 2147483647 h 216"/>
              <a:gd name="T30" fmla="*/ 2147483647 w 75"/>
              <a:gd name="T31" fmla="*/ 2147483647 h 216"/>
              <a:gd name="T32" fmla="*/ 2147483647 w 75"/>
              <a:gd name="T33" fmla="*/ 2147483647 h 216"/>
              <a:gd name="T34" fmla="*/ 2147483647 w 75"/>
              <a:gd name="T35" fmla="*/ 2147483647 h 216"/>
              <a:gd name="T36" fmla="*/ 2147483647 w 75"/>
              <a:gd name="T37" fmla="*/ 2147483647 h 21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75" h="216">
                <a:moveTo>
                  <a:pt x="75" y="6"/>
                </a:moveTo>
                <a:lnTo>
                  <a:pt x="73" y="5"/>
                </a:lnTo>
                <a:lnTo>
                  <a:pt x="69" y="4"/>
                </a:lnTo>
                <a:lnTo>
                  <a:pt x="61" y="2"/>
                </a:lnTo>
                <a:lnTo>
                  <a:pt x="52" y="0"/>
                </a:lnTo>
                <a:lnTo>
                  <a:pt x="41" y="0"/>
                </a:lnTo>
                <a:lnTo>
                  <a:pt x="28" y="1"/>
                </a:lnTo>
                <a:lnTo>
                  <a:pt x="14" y="6"/>
                </a:lnTo>
                <a:lnTo>
                  <a:pt x="0" y="14"/>
                </a:lnTo>
                <a:lnTo>
                  <a:pt x="0" y="216"/>
                </a:lnTo>
                <a:lnTo>
                  <a:pt x="2" y="216"/>
                </a:lnTo>
                <a:lnTo>
                  <a:pt x="7" y="215"/>
                </a:lnTo>
                <a:lnTo>
                  <a:pt x="15" y="214"/>
                </a:lnTo>
                <a:lnTo>
                  <a:pt x="25" y="211"/>
                </a:lnTo>
                <a:lnTo>
                  <a:pt x="37" y="208"/>
                </a:lnTo>
                <a:lnTo>
                  <a:pt x="50" y="203"/>
                </a:lnTo>
                <a:lnTo>
                  <a:pt x="63" y="195"/>
                </a:lnTo>
                <a:lnTo>
                  <a:pt x="75" y="187"/>
                </a:lnTo>
                <a:lnTo>
                  <a:pt x="75" y="6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3" name="Freeform 136"/>
          <p:cNvSpPr>
            <a:spLocks/>
          </p:cNvSpPr>
          <p:nvPr/>
        </p:nvSpPr>
        <p:spPr bwMode="auto">
          <a:xfrm>
            <a:off x="6973888" y="4022725"/>
            <a:ext cx="53975" cy="55563"/>
          </a:xfrm>
          <a:custGeom>
            <a:avLst/>
            <a:gdLst>
              <a:gd name="T0" fmla="*/ 2147483647 w 110"/>
              <a:gd name="T1" fmla="*/ 2147483647 h 111"/>
              <a:gd name="T2" fmla="*/ 2147483647 w 110"/>
              <a:gd name="T3" fmla="*/ 2147483647 h 111"/>
              <a:gd name="T4" fmla="*/ 2147483647 w 110"/>
              <a:gd name="T5" fmla="*/ 2147483647 h 111"/>
              <a:gd name="T6" fmla="*/ 2147483647 w 110"/>
              <a:gd name="T7" fmla="*/ 2147483647 h 111"/>
              <a:gd name="T8" fmla="*/ 2147483647 w 110"/>
              <a:gd name="T9" fmla="*/ 2147483647 h 111"/>
              <a:gd name="T10" fmla="*/ 2147483647 w 110"/>
              <a:gd name="T11" fmla="*/ 2147483647 h 111"/>
              <a:gd name="T12" fmla="*/ 2147483647 w 110"/>
              <a:gd name="T13" fmla="*/ 2147483647 h 111"/>
              <a:gd name="T14" fmla="*/ 2147483647 w 110"/>
              <a:gd name="T15" fmla="*/ 2147483647 h 111"/>
              <a:gd name="T16" fmla="*/ 2147483647 w 110"/>
              <a:gd name="T17" fmla="*/ 2147483647 h 111"/>
              <a:gd name="T18" fmla="*/ 2147483647 w 110"/>
              <a:gd name="T19" fmla="*/ 2147483647 h 111"/>
              <a:gd name="T20" fmla="*/ 2147483647 w 110"/>
              <a:gd name="T21" fmla="*/ 2147483647 h 111"/>
              <a:gd name="T22" fmla="*/ 2147483647 w 110"/>
              <a:gd name="T23" fmla="*/ 2147483647 h 111"/>
              <a:gd name="T24" fmla="*/ 2147483647 w 110"/>
              <a:gd name="T25" fmla="*/ 2147483647 h 111"/>
              <a:gd name="T26" fmla="*/ 2147483647 w 110"/>
              <a:gd name="T27" fmla="*/ 2147483647 h 111"/>
              <a:gd name="T28" fmla="*/ 2147483647 w 110"/>
              <a:gd name="T29" fmla="*/ 2147483647 h 111"/>
              <a:gd name="T30" fmla="*/ 2147483647 w 110"/>
              <a:gd name="T31" fmla="*/ 2147483647 h 111"/>
              <a:gd name="T32" fmla="*/ 2147483647 w 110"/>
              <a:gd name="T33" fmla="*/ 0 h 111"/>
              <a:gd name="T34" fmla="*/ 2147483647 w 110"/>
              <a:gd name="T35" fmla="*/ 2147483647 h 111"/>
              <a:gd name="T36" fmla="*/ 2147483647 w 110"/>
              <a:gd name="T37" fmla="*/ 2147483647 h 111"/>
              <a:gd name="T38" fmla="*/ 2147483647 w 110"/>
              <a:gd name="T39" fmla="*/ 2147483647 h 111"/>
              <a:gd name="T40" fmla="*/ 2147483647 w 110"/>
              <a:gd name="T41" fmla="*/ 2147483647 h 111"/>
              <a:gd name="T42" fmla="*/ 2147483647 w 110"/>
              <a:gd name="T43" fmla="*/ 2147483647 h 111"/>
              <a:gd name="T44" fmla="*/ 2147483647 w 110"/>
              <a:gd name="T45" fmla="*/ 2147483647 h 111"/>
              <a:gd name="T46" fmla="*/ 2147483647 w 110"/>
              <a:gd name="T47" fmla="*/ 2147483647 h 111"/>
              <a:gd name="T48" fmla="*/ 0 w 110"/>
              <a:gd name="T49" fmla="*/ 2147483647 h 111"/>
              <a:gd name="T50" fmla="*/ 2147483647 w 110"/>
              <a:gd name="T51" fmla="*/ 2147483647 h 111"/>
              <a:gd name="T52" fmla="*/ 2147483647 w 110"/>
              <a:gd name="T53" fmla="*/ 2147483647 h 111"/>
              <a:gd name="T54" fmla="*/ 2147483647 w 110"/>
              <a:gd name="T55" fmla="*/ 2147483647 h 111"/>
              <a:gd name="T56" fmla="*/ 2147483647 w 110"/>
              <a:gd name="T57" fmla="*/ 2147483647 h 111"/>
              <a:gd name="T58" fmla="*/ 2147483647 w 110"/>
              <a:gd name="T59" fmla="*/ 2147483647 h 111"/>
              <a:gd name="T60" fmla="*/ 2147483647 w 110"/>
              <a:gd name="T61" fmla="*/ 2147483647 h 111"/>
              <a:gd name="T62" fmla="*/ 2147483647 w 110"/>
              <a:gd name="T63" fmla="*/ 2147483647 h 111"/>
              <a:gd name="T64" fmla="*/ 2147483647 w 110"/>
              <a:gd name="T65" fmla="*/ 2147483647 h 11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10" h="111">
                <a:moveTo>
                  <a:pt x="55" y="111"/>
                </a:moveTo>
                <a:lnTo>
                  <a:pt x="66" y="110"/>
                </a:lnTo>
                <a:lnTo>
                  <a:pt x="76" y="106"/>
                </a:lnTo>
                <a:lnTo>
                  <a:pt x="85" y="101"/>
                </a:lnTo>
                <a:lnTo>
                  <a:pt x="94" y="94"/>
                </a:lnTo>
                <a:lnTo>
                  <a:pt x="100" y="86"/>
                </a:lnTo>
                <a:lnTo>
                  <a:pt x="106" y="77"/>
                </a:lnTo>
                <a:lnTo>
                  <a:pt x="109" y="66"/>
                </a:lnTo>
                <a:lnTo>
                  <a:pt x="110" y="56"/>
                </a:lnTo>
                <a:lnTo>
                  <a:pt x="109" y="44"/>
                </a:lnTo>
                <a:lnTo>
                  <a:pt x="106" y="34"/>
                </a:lnTo>
                <a:lnTo>
                  <a:pt x="100" y="24"/>
                </a:lnTo>
                <a:lnTo>
                  <a:pt x="94" y="17"/>
                </a:lnTo>
                <a:lnTo>
                  <a:pt x="85" y="9"/>
                </a:lnTo>
                <a:lnTo>
                  <a:pt x="76" y="5"/>
                </a:lnTo>
                <a:lnTo>
                  <a:pt x="66" y="2"/>
                </a:lnTo>
                <a:lnTo>
                  <a:pt x="55" y="0"/>
                </a:lnTo>
                <a:lnTo>
                  <a:pt x="44" y="2"/>
                </a:lnTo>
                <a:lnTo>
                  <a:pt x="33" y="5"/>
                </a:lnTo>
                <a:lnTo>
                  <a:pt x="25" y="9"/>
                </a:lnTo>
                <a:lnTo>
                  <a:pt x="16" y="17"/>
                </a:lnTo>
                <a:lnTo>
                  <a:pt x="10" y="24"/>
                </a:lnTo>
                <a:lnTo>
                  <a:pt x="4" y="34"/>
                </a:lnTo>
                <a:lnTo>
                  <a:pt x="1" y="44"/>
                </a:lnTo>
                <a:lnTo>
                  <a:pt x="0" y="56"/>
                </a:lnTo>
                <a:lnTo>
                  <a:pt x="1" y="66"/>
                </a:lnTo>
                <a:lnTo>
                  <a:pt x="4" y="77"/>
                </a:lnTo>
                <a:lnTo>
                  <a:pt x="10" y="86"/>
                </a:lnTo>
                <a:lnTo>
                  <a:pt x="16" y="94"/>
                </a:lnTo>
                <a:lnTo>
                  <a:pt x="25" y="101"/>
                </a:lnTo>
                <a:lnTo>
                  <a:pt x="33" y="106"/>
                </a:lnTo>
                <a:lnTo>
                  <a:pt x="44" y="110"/>
                </a:lnTo>
                <a:lnTo>
                  <a:pt x="55" y="111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4" name="Freeform 137"/>
          <p:cNvSpPr>
            <a:spLocks/>
          </p:cNvSpPr>
          <p:nvPr/>
        </p:nvSpPr>
        <p:spPr bwMode="auto">
          <a:xfrm>
            <a:off x="6810375" y="4024313"/>
            <a:ext cx="26988" cy="26987"/>
          </a:xfrm>
          <a:custGeom>
            <a:avLst/>
            <a:gdLst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0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0 w 55"/>
              <a:gd name="T25" fmla="*/ 2147483647 h 55"/>
              <a:gd name="T26" fmla="*/ 2147483647 w 55"/>
              <a:gd name="T27" fmla="*/ 2147483647 h 55"/>
              <a:gd name="T28" fmla="*/ 2147483647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55">
                <a:moveTo>
                  <a:pt x="27" y="55"/>
                </a:moveTo>
                <a:lnTo>
                  <a:pt x="38" y="53"/>
                </a:lnTo>
                <a:lnTo>
                  <a:pt x="48" y="46"/>
                </a:lnTo>
                <a:lnTo>
                  <a:pt x="53" y="37"/>
                </a:lnTo>
                <a:lnTo>
                  <a:pt x="55" y="27"/>
                </a:lnTo>
                <a:lnTo>
                  <a:pt x="53" y="16"/>
                </a:lnTo>
                <a:lnTo>
                  <a:pt x="48" y="7"/>
                </a:lnTo>
                <a:lnTo>
                  <a:pt x="38" y="2"/>
                </a:lnTo>
                <a:lnTo>
                  <a:pt x="27" y="0"/>
                </a:lnTo>
                <a:lnTo>
                  <a:pt x="16" y="2"/>
                </a:lnTo>
                <a:lnTo>
                  <a:pt x="8" y="7"/>
                </a:lnTo>
                <a:lnTo>
                  <a:pt x="2" y="16"/>
                </a:lnTo>
                <a:lnTo>
                  <a:pt x="0" y="27"/>
                </a:lnTo>
                <a:lnTo>
                  <a:pt x="2" y="37"/>
                </a:lnTo>
                <a:lnTo>
                  <a:pt x="8" y="46"/>
                </a:lnTo>
                <a:lnTo>
                  <a:pt x="16" y="53"/>
                </a:lnTo>
                <a:lnTo>
                  <a:pt x="27" y="55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5" name="Freeform 138"/>
          <p:cNvSpPr>
            <a:spLocks/>
          </p:cNvSpPr>
          <p:nvPr/>
        </p:nvSpPr>
        <p:spPr bwMode="auto">
          <a:xfrm>
            <a:off x="6856413" y="4025900"/>
            <a:ext cx="26987" cy="26988"/>
          </a:xfrm>
          <a:custGeom>
            <a:avLst/>
            <a:gdLst>
              <a:gd name="T0" fmla="*/ 2147483647 w 55"/>
              <a:gd name="T1" fmla="*/ 2147483647 h 55"/>
              <a:gd name="T2" fmla="*/ 2147483647 w 55"/>
              <a:gd name="T3" fmla="*/ 2147483647 h 55"/>
              <a:gd name="T4" fmla="*/ 2147483647 w 55"/>
              <a:gd name="T5" fmla="*/ 2147483647 h 55"/>
              <a:gd name="T6" fmla="*/ 2147483647 w 55"/>
              <a:gd name="T7" fmla="*/ 2147483647 h 55"/>
              <a:gd name="T8" fmla="*/ 2147483647 w 55"/>
              <a:gd name="T9" fmla="*/ 2147483647 h 55"/>
              <a:gd name="T10" fmla="*/ 2147483647 w 55"/>
              <a:gd name="T11" fmla="*/ 2147483647 h 55"/>
              <a:gd name="T12" fmla="*/ 2147483647 w 55"/>
              <a:gd name="T13" fmla="*/ 2147483647 h 55"/>
              <a:gd name="T14" fmla="*/ 2147483647 w 55"/>
              <a:gd name="T15" fmla="*/ 2147483647 h 55"/>
              <a:gd name="T16" fmla="*/ 2147483647 w 55"/>
              <a:gd name="T17" fmla="*/ 0 h 55"/>
              <a:gd name="T18" fmla="*/ 2147483647 w 55"/>
              <a:gd name="T19" fmla="*/ 2147483647 h 55"/>
              <a:gd name="T20" fmla="*/ 2147483647 w 55"/>
              <a:gd name="T21" fmla="*/ 2147483647 h 55"/>
              <a:gd name="T22" fmla="*/ 2147483647 w 55"/>
              <a:gd name="T23" fmla="*/ 2147483647 h 55"/>
              <a:gd name="T24" fmla="*/ 0 w 55"/>
              <a:gd name="T25" fmla="*/ 2147483647 h 55"/>
              <a:gd name="T26" fmla="*/ 2147483647 w 55"/>
              <a:gd name="T27" fmla="*/ 2147483647 h 55"/>
              <a:gd name="T28" fmla="*/ 2147483647 w 55"/>
              <a:gd name="T29" fmla="*/ 2147483647 h 55"/>
              <a:gd name="T30" fmla="*/ 2147483647 w 55"/>
              <a:gd name="T31" fmla="*/ 2147483647 h 55"/>
              <a:gd name="T32" fmla="*/ 2147483647 w 55"/>
              <a:gd name="T33" fmla="*/ 2147483647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5" h="55">
                <a:moveTo>
                  <a:pt x="28" y="55"/>
                </a:moveTo>
                <a:lnTo>
                  <a:pt x="39" y="53"/>
                </a:lnTo>
                <a:lnTo>
                  <a:pt x="47" y="47"/>
                </a:lnTo>
                <a:lnTo>
                  <a:pt x="53" y="39"/>
                </a:lnTo>
                <a:lnTo>
                  <a:pt x="55" y="28"/>
                </a:lnTo>
                <a:lnTo>
                  <a:pt x="53" y="17"/>
                </a:lnTo>
                <a:lnTo>
                  <a:pt x="47" y="8"/>
                </a:lnTo>
                <a:lnTo>
                  <a:pt x="39" y="2"/>
                </a:lnTo>
                <a:lnTo>
                  <a:pt x="28" y="0"/>
                </a:lnTo>
                <a:lnTo>
                  <a:pt x="17" y="2"/>
                </a:lnTo>
                <a:lnTo>
                  <a:pt x="9" y="8"/>
                </a:lnTo>
                <a:lnTo>
                  <a:pt x="2" y="17"/>
                </a:lnTo>
                <a:lnTo>
                  <a:pt x="0" y="28"/>
                </a:lnTo>
                <a:lnTo>
                  <a:pt x="2" y="39"/>
                </a:lnTo>
                <a:lnTo>
                  <a:pt x="9" y="47"/>
                </a:lnTo>
                <a:lnTo>
                  <a:pt x="17" y="53"/>
                </a:lnTo>
                <a:lnTo>
                  <a:pt x="28" y="55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6" name="Freeform 139"/>
          <p:cNvSpPr>
            <a:spLocks/>
          </p:cNvSpPr>
          <p:nvPr/>
        </p:nvSpPr>
        <p:spPr bwMode="auto">
          <a:xfrm>
            <a:off x="6677025" y="3656013"/>
            <a:ext cx="76200" cy="368300"/>
          </a:xfrm>
          <a:custGeom>
            <a:avLst/>
            <a:gdLst>
              <a:gd name="T0" fmla="*/ 2147483647 w 156"/>
              <a:gd name="T1" fmla="*/ 2147483647 h 752"/>
              <a:gd name="T2" fmla="*/ 2147483647 w 156"/>
              <a:gd name="T3" fmla="*/ 2147483647 h 752"/>
              <a:gd name="T4" fmla="*/ 2147483647 w 156"/>
              <a:gd name="T5" fmla="*/ 2147483647 h 752"/>
              <a:gd name="T6" fmla="*/ 2147483647 w 156"/>
              <a:gd name="T7" fmla="*/ 2147483647 h 752"/>
              <a:gd name="T8" fmla="*/ 2147483647 w 156"/>
              <a:gd name="T9" fmla="*/ 2147483647 h 752"/>
              <a:gd name="T10" fmla="*/ 0 w 156"/>
              <a:gd name="T11" fmla="*/ 2147483647 h 752"/>
              <a:gd name="T12" fmla="*/ 2147483647 w 156"/>
              <a:gd name="T13" fmla="*/ 2147483647 h 752"/>
              <a:gd name="T14" fmla="*/ 2147483647 w 156"/>
              <a:gd name="T15" fmla="*/ 2147483647 h 752"/>
              <a:gd name="T16" fmla="*/ 2147483647 w 156"/>
              <a:gd name="T17" fmla="*/ 2147483647 h 752"/>
              <a:gd name="T18" fmla="*/ 2147483647 w 156"/>
              <a:gd name="T19" fmla="*/ 2147483647 h 752"/>
              <a:gd name="T20" fmla="*/ 2147483647 w 156"/>
              <a:gd name="T21" fmla="*/ 2147483647 h 752"/>
              <a:gd name="T22" fmla="*/ 2147483647 w 156"/>
              <a:gd name="T23" fmla="*/ 2147483647 h 752"/>
              <a:gd name="T24" fmla="*/ 2147483647 w 156"/>
              <a:gd name="T25" fmla="*/ 2147483647 h 752"/>
              <a:gd name="T26" fmla="*/ 2147483647 w 156"/>
              <a:gd name="T27" fmla="*/ 2147483647 h 752"/>
              <a:gd name="T28" fmla="*/ 2147483647 w 156"/>
              <a:gd name="T29" fmla="*/ 2147483647 h 752"/>
              <a:gd name="T30" fmla="*/ 2147483647 w 156"/>
              <a:gd name="T31" fmla="*/ 2147483647 h 752"/>
              <a:gd name="T32" fmla="*/ 2147483647 w 156"/>
              <a:gd name="T33" fmla="*/ 2147483647 h 752"/>
              <a:gd name="T34" fmla="*/ 2147483647 w 156"/>
              <a:gd name="T35" fmla="*/ 2147483647 h 752"/>
              <a:gd name="T36" fmla="*/ 2147483647 w 156"/>
              <a:gd name="T37" fmla="*/ 2147483647 h 752"/>
              <a:gd name="T38" fmla="*/ 2147483647 w 156"/>
              <a:gd name="T39" fmla="*/ 2147483647 h 752"/>
              <a:gd name="T40" fmla="*/ 2147483647 w 156"/>
              <a:gd name="T41" fmla="*/ 2147483647 h 752"/>
              <a:gd name="T42" fmla="*/ 2147483647 w 156"/>
              <a:gd name="T43" fmla="*/ 0 h 752"/>
              <a:gd name="T44" fmla="*/ 2147483647 w 156"/>
              <a:gd name="T45" fmla="*/ 0 h 752"/>
              <a:gd name="T46" fmla="*/ 2147483647 w 156"/>
              <a:gd name="T47" fmla="*/ 2147483647 h 752"/>
              <a:gd name="T48" fmla="*/ 2147483647 w 156"/>
              <a:gd name="T49" fmla="*/ 2147483647 h 752"/>
              <a:gd name="T50" fmla="*/ 2147483647 w 156"/>
              <a:gd name="T51" fmla="*/ 2147483647 h 75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56" h="752">
                <a:moveTo>
                  <a:pt x="48" y="15"/>
                </a:moveTo>
                <a:lnTo>
                  <a:pt x="44" y="30"/>
                </a:lnTo>
                <a:lnTo>
                  <a:pt x="33" y="73"/>
                </a:lnTo>
                <a:lnTo>
                  <a:pt x="19" y="140"/>
                </a:lnTo>
                <a:lnTo>
                  <a:pt x="7" y="229"/>
                </a:lnTo>
                <a:lnTo>
                  <a:pt x="0" y="337"/>
                </a:lnTo>
                <a:lnTo>
                  <a:pt x="1" y="462"/>
                </a:lnTo>
                <a:lnTo>
                  <a:pt x="14" y="602"/>
                </a:lnTo>
                <a:lnTo>
                  <a:pt x="43" y="752"/>
                </a:lnTo>
                <a:lnTo>
                  <a:pt x="150" y="746"/>
                </a:lnTo>
                <a:lnTo>
                  <a:pt x="146" y="724"/>
                </a:lnTo>
                <a:lnTo>
                  <a:pt x="135" y="663"/>
                </a:lnTo>
                <a:lnTo>
                  <a:pt x="123" y="574"/>
                </a:lnTo>
                <a:lnTo>
                  <a:pt x="111" y="463"/>
                </a:lnTo>
                <a:lnTo>
                  <a:pt x="104" y="342"/>
                </a:lnTo>
                <a:lnTo>
                  <a:pt x="107" y="220"/>
                </a:lnTo>
                <a:lnTo>
                  <a:pt x="124" y="106"/>
                </a:lnTo>
                <a:lnTo>
                  <a:pt x="156" y="9"/>
                </a:lnTo>
                <a:lnTo>
                  <a:pt x="156" y="8"/>
                </a:lnTo>
                <a:lnTo>
                  <a:pt x="156" y="6"/>
                </a:lnTo>
                <a:lnTo>
                  <a:pt x="154" y="4"/>
                </a:lnTo>
                <a:lnTo>
                  <a:pt x="147" y="0"/>
                </a:lnTo>
                <a:lnTo>
                  <a:pt x="134" y="0"/>
                </a:lnTo>
                <a:lnTo>
                  <a:pt x="115" y="1"/>
                </a:lnTo>
                <a:lnTo>
                  <a:pt x="87" y="7"/>
                </a:lnTo>
                <a:lnTo>
                  <a:pt x="48" y="15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7" name="Freeform 140"/>
          <p:cNvSpPr>
            <a:spLocks/>
          </p:cNvSpPr>
          <p:nvPr/>
        </p:nvSpPr>
        <p:spPr bwMode="auto">
          <a:xfrm>
            <a:off x="7067550" y="3609975"/>
            <a:ext cx="103188" cy="411163"/>
          </a:xfrm>
          <a:custGeom>
            <a:avLst/>
            <a:gdLst>
              <a:gd name="T0" fmla="*/ 2147483647 w 212"/>
              <a:gd name="T1" fmla="*/ 2147483647 h 839"/>
              <a:gd name="T2" fmla="*/ 2147483647 w 212"/>
              <a:gd name="T3" fmla="*/ 2147483647 h 839"/>
              <a:gd name="T4" fmla="*/ 2147483647 w 212"/>
              <a:gd name="T5" fmla="*/ 2147483647 h 839"/>
              <a:gd name="T6" fmla="*/ 2147483647 w 212"/>
              <a:gd name="T7" fmla="*/ 2147483647 h 839"/>
              <a:gd name="T8" fmla="*/ 2147483647 w 212"/>
              <a:gd name="T9" fmla="*/ 2147483647 h 839"/>
              <a:gd name="T10" fmla="*/ 2147483647 w 212"/>
              <a:gd name="T11" fmla="*/ 2147483647 h 839"/>
              <a:gd name="T12" fmla="*/ 2147483647 w 212"/>
              <a:gd name="T13" fmla="*/ 2147483647 h 839"/>
              <a:gd name="T14" fmla="*/ 2147483647 w 212"/>
              <a:gd name="T15" fmla="*/ 2147483647 h 839"/>
              <a:gd name="T16" fmla="*/ 2147483647 w 212"/>
              <a:gd name="T17" fmla="*/ 2147483647 h 839"/>
              <a:gd name="T18" fmla="*/ 2147483647 w 212"/>
              <a:gd name="T19" fmla="*/ 2147483647 h 839"/>
              <a:gd name="T20" fmla="*/ 2147483647 w 212"/>
              <a:gd name="T21" fmla="*/ 2147483647 h 839"/>
              <a:gd name="T22" fmla="*/ 2147483647 w 212"/>
              <a:gd name="T23" fmla="*/ 2147483647 h 839"/>
              <a:gd name="T24" fmla="*/ 2147483647 w 212"/>
              <a:gd name="T25" fmla="*/ 2147483647 h 839"/>
              <a:gd name="T26" fmla="*/ 2147483647 w 212"/>
              <a:gd name="T27" fmla="*/ 2147483647 h 839"/>
              <a:gd name="T28" fmla="*/ 0 w 212"/>
              <a:gd name="T29" fmla="*/ 2147483647 h 839"/>
              <a:gd name="T30" fmla="*/ 2147483647 w 212"/>
              <a:gd name="T31" fmla="*/ 2147483647 h 839"/>
              <a:gd name="T32" fmla="*/ 2147483647 w 212"/>
              <a:gd name="T33" fmla="*/ 2147483647 h 839"/>
              <a:gd name="T34" fmla="*/ 2147483647 w 212"/>
              <a:gd name="T35" fmla="*/ 0 h 839"/>
              <a:gd name="T36" fmla="*/ 2147483647 w 212"/>
              <a:gd name="T37" fmla="*/ 2147483647 h 83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12" h="839">
                <a:moveTo>
                  <a:pt x="212" y="6"/>
                </a:moveTo>
                <a:lnTo>
                  <a:pt x="206" y="11"/>
                </a:lnTo>
                <a:lnTo>
                  <a:pt x="192" y="33"/>
                </a:lnTo>
                <a:lnTo>
                  <a:pt x="174" y="77"/>
                </a:lnTo>
                <a:lnTo>
                  <a:pt x="156" y="148"/>
                </a:lnTo>
                <a:lnTo>
                  <a:pt x="141" y="254"/>
                </a:lnTo>
                <a:lnTo>
                  <a:pt x="133" y="401"/>
                </a:lnTo>
                <a:lnTo>
                  <a:pt x="137" y="593"/>
                </a:lnTo>
                <a:lnTo>
                  <a:pt x="158" y="839"/>
                </a:lnTo>
                <a:lnTo>
                  <a:pt x="38" y="839"/>
                </a:lnTo>
                <a:lnTo>
                  <a:pt x="34" y="814"/>
                </a:lnTo>
                <a:lnTo>
                  <a:pt x="24" y="746"/>
                </a:lnTo>
                <a:lnTo>
                  <a:pt x="12" y="645"/>
                </a:lnTo>
                <a:lnTo>
                  <a:pt x="3" y="521"/>
                </a:lnTo>
                <a:lnTo>
                  <a:pt x="0" y="384"/>
                </a:lnTo>
                <a:lnTo>
                  <a:pt x="6" y="244"/>
                </a:lnTo>
                <a:lnTo>
                  <a:pt x="29" y="114"/>
                </a:lnTo>
                <a:lnTo>
                  <a:pt x="68" y="0"/>
                </a:lnTo>
                <a:lnTo>
                  <a:pt x="212" y="6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8" name="Freeform 141"/>
          <p:cNvSpPr>
            <a:spLocks/>
          </p:cNvSpPr>
          <p:nvPr/>
        </p:nvSpPr>
        <p:spPr bwMode="auto">
          <a:xfrm>
            <a:off x="6680200" y="3678238"/>
            <a:ext cx="66675" cy="322262"/>
          </a:xfrm>
          <a:custGeom>
            <a:avLst/>
            <a:gdLst>
              <a:gd name="T0" fmla="*/ 2147483647 w 137"/>
              <a:gd name="T1" fmla="*/ 2147483647 h 656"/>
              <a:gd name="T2" fmla="*/ 2147483647 w 137"/>
              <a:gd name="T3" fmla="*/ 2147483647 h 656"/>
              <a:gd name="T4" fmla="*/ 2147483647 w 137"/>
              <a:gd name="T5" fmla="*/ 2147483647 h 656"/>
              <a:gd name="T6" fmla="*/ 2147483647 w 137"/>
              <a:gd name="T7" fmla="*/ 2147483647 h 656"/>
              <a:gd name="T8" fmla="*/ 2147483647 w 137"/>
              <a:gd name="T9" fmla="*/ 2147483647 h 656"/>
              <a:gd name="T10" fmla="*/ 0 w 137"/>
              <a:gd name="T11" fmla="*/ 2147483647 h 656"/>
              <a:gd name="T12" fmla="*/ 2147483647 w 137"/>
              <a:gd name="T13" fmla="*/ 2147483647 h 656"/>
              <a:gd name="T14" fmla="*/ 2147483647 w 137"/>
              <a:gd name="T15" fmla="*/ 2147483647 h 656"/>
              <a:gd name="T16" fmla="*/ 2147483647 w 137"/>
              <a:gd name="T17" fmla="*/ 2147483647 h 656"/>
              <a:gd name="T18" fmla="*/ 2147483647 w 137"/>
              <a:gd name="T19" fmla="*/ 2147483647 h 656"/>
              <a:gd name="T20" fmla="*/ 2147483647 w 137"/>
              <a:gd name="T21" fmla="*/ 2147483647 h 656"/>
              <a:gd name="T22" fmla="*/ 2147483647 w 137"/>
              <a:gd name="T23" fmla="*/ 2147483647 h 656"/>
              <a:gd name="T24" fmla="*/ 2147483647 w 137"/>
              <a:gd name="T25" fmla="*/ 2147483647 h 656"/>
              <a:gd name="T26" fmla="*/ 2147483647 w 137"/>
              <a:gd name="T27" fmla="*/ 2147483647 h 656"/>
              <a:gd name="T28" fmla="*/ 2147483647 w 137"/>
              <a:gd name="T29" fmla="*/ 2147483647 h 656"/>
              <a:gd name="T30" fmla="*/ 2147483647 w 137"/>
              <a:gd name="T31" fmla="*/ 2147483647 h 656"/>
              <a:gd name="T32" fmla="*/ 2147483647 w 137"/>
              <a:gd name="T33" fmla="*/ 2147483647 h 656"/>
              <a:gd name="T34" fmla="*/ 2147483647 w 137"/>
              <a:gd name="T35" fmla="*/ 2147483647 h 656"/>
              <a:gd name="T36" fmla="*/ 2147483647 w 137"/>
              <a:gd name="T37" fmla="*/ 2147483647 h 656"/>
              <a:gd name="T38" fmla="*/ 2147483647 w 137"/>
              <a:gd name="T39" fmla="*/ 2147483647 h 656"/>
              <a:gd name="T40" fmla="*/ 2147483647 w 137"/>
              <a:gd name="T41" fmla="*/ 2147483647 h 656"/>
              <a:gd name="T42" fmla="*/ 2147483647 w 137"/>
              <a:gd name="T43" fmla="*/ 0 h 656"/>
              <a:gd name="T44" fmla="*/ 2147483647 w 137"/>
              <a:gd name="T45" fmla="*/ 0 h 656"/>
              <a:gd name="T46" fmla="*/ 2147483647 w 137"/>
              <a:gd name="T47" fmla="*/ 2147483647 h 656"/>
              <a:gd name="T48" fmla="*/ 2147483647 w 137"/>
              <a:gd name="T49" fmla="*/ 2147483647 h 656"/>
              <a:gd name="T50" fmla="*/ 2147483647 w 137"/>
              <a:gd name="T51" fmla="*/ 2147483647 h 6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37" h="656">
                <a:moveTo>
                  <a:pt x="43" y="12"/>
                </a:moveTo>
                <a:lnTo>
                  <a:pt x="39" y="25"/>
                </a:lnTo>
                <a:lnTo>
                  <a:pt x="30" y="62"/>
                </a:lnTo>
                <a:lnTo>
                  <a:pt x="19" y="122"/>
                </a:lnTo>
                <a:lnTo>
                  <a:pt x="7" y="199"/>
                </a:lnTo>
                <a:lnTo>
                  <a:pt x="0" y="294"/>
                </a:lnTo>
                <a:lnTo>
                  <a:pt x="1" y="403"/>
                </a:lnTo>
                <a:lnTo>
                  <a:pt x="12" y="524"/>
                </a:lnTo>
                <a:lnTo>
                  <a:pt x="38" y="656"/>
                </a:lnTo>
                <a:lnTo>
                  <a:pt x="132" y="650"/>
                </a:lnTo>
                <a:lnTo>
                  <a:pt x="127" y="631"/>
                </a:lnTo>
                <a:lnTo>
                  <a:pt x="119" y="578"/>
                </a:lnTo>
                <a:lnTo>
                  <a:pt x="107" y="499"/>
                </a:lnTo>
                <a:lnTo>
                  <a:pt x="97" y="403"/>
                </a:lnTo>
                <a:lnTo>
                  <a:pt x="92" y="297"/>
                </a:lnTo>
                <a:lnTo>
                  <a:pt x="94" y="192"/>
                </a:lnTo>
                <a:lnTo>
                  <a:pt x="108" y="91"/>
                </a:lnTo>
                <a:lnTo>
                  <a:pt x="137" y="7"/>
                </a:lnTo>
                <a:lnTo>
                  <a:pt x="137" y="6"/>
                </a:lnTo>
                <a:lnTo>
                  <a:pt x="137" y="4"/>
                </a:lnTo>
                <a:lnTo>
                  <a:pt x="135" y="2"/>
                </a:lnTo>
                <a:lnTo>
                  <a:pt x="129" y="0"/>
                </a:lnTo>
                <a:lnTo>
                  <a:pt x="119" y="0"/>
                </a:lnTo>
                <a:lnTo>
                  <a:pt x="101" y="1"/>
                </a:lnTo>
                <a:lnTo>
                  <a:pt x="77" y="5"/>
                </a:lnTo>
                <a:lnTo>
                  <a:pt x="43" y="12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9" name="Freeform 142"/>
          <p:cNvSpPr>
            <a:spLocks/>
          </p:cNvSpPr>
          <p:nvPr/>
        </p:nvSpPr>
        <p:spPr bwMode="auto">
          <a:xfrm>
            <a:off x="6683375" y="3700463"/>
            <a:ext cx="55563" cy="273050"/>
          </a:xfrm>
          <a:custGeom>
            <a:avLst/>
            <a:gdLst>
              <a:gd name="T0" fmla="*/ 2147483647 w 116"/>
              <a:gd name="T1" fmla="*/ 2147483647 h 560"/>
              <a:gd name="T2" fmla="*/ 2147483647 w 116"/>
              <a:gd name="T3" fmla="*/ 2147483647 h 560"/>
              <a:gd name="T4" fmla="*/ 2147483647 w 116"/>
              <a:gd name="T5" fmla="*/ 2147483647 h 560"/>
              <a:gd name="T6" fmla="*/ 2147483647 w 116"/>
              <a:gd name="T7" fmla="*/ 2147483647 h 560"/>
              <a:gd name="T8" fmla="*/ 2147483647 w 116"/>
              <a:gd name="T9" fmla="*/ 2147483647 h 560"/>
              <a:gd name="T10" fmla="*/ 0 w 116"/>
              <a:gd name="T11" fmla="*/ 2147483647 h 560"/>
              <a:gd name="T12" fmla="*/ 2147483647 w 116"/>
              <a:gd name="T13" fmla="*/ 2147483647 h 560"/>
              <a:gd name="T14" fmla="*/ 2147483647 w 116"/>
              <a:gd name="T15" fmla="*/ 2147483647 h 560"/>
              <a:gd name="T16" fmla="*/ 2147483647 w 116"/>
              <a:gd name="T17" fmla="*/ 2147483647 h 560"/>
              <a:gd name="T18" fmla="*/ 2147483647 w 116"/>
              <a:gd name="T19" fmla="*/ 2147483647 h 560"/>
              <a:gd name="T20" fmla="*/ 2147483647 w 116"/>
              <a:gd name="T21" fmla="*/ 2147483647 h 560"/>
              <a:gd name="T22" fmla="*/ 2147483647 w 116"/>
              <a:gd name="T23" fmla="*/ 2147483647 h 560"/>
              <a:gd name="T24" fmla="*/ 2147483647 w 116"/>
              <a:gd name="T25" fmla="*/ 2147483647 h 560"/>
              <a:gd name="T26" fmla="*/ 2147483647 w 116"/>
              <a:gd name="T27" fmla="*/ 2147483647 h 560"/>
              <a:gd name="T28" fmla="*/ 2147483647 w 116"/>
              <a:gd name="T29" fmla="*/ 2147483647 h 560"/>
              <a:gd name="T30" fmla="*/ 2147483647 w 116"/>
              <a:gd name="T31" fmla="*/ 2147483647 h 560"/>
              <a:gd name="T32" fmla="*/ 2147483647 w 116"/>
              <a:gd name="T33" fmla="*/ 2147483647 h 560"/>
              <a:gd name="T34" fmla="*/ 2147483647 w 116"/>
              <a:gd name="T35" fmla="*/ 2147483647 h 560"/>
              <a:gd name="T36" fmla="*/ 2147483647 w 116"/>
              <a:gd name="T37" fmla="*/ 2147483647 h 560"/>
              <a:gd name="T38" fmla="*/ 2147483647 w 116"/>
              <a:gd name="T39" fmla="*/ 2147483647 h 560"/>
              <a:gd name="T40" fmla="*/ 2147483647 w 116"/>
              <a:gd name="T41" fmla="*/ 2147483647 h 560"/>
              <a:gd name="T42" fmla="*/ 2147483647 w 116"/>
              <a:gd name="T43" fmla="*/ 0 h 560"/>
              <a:gd name="T44" fmla="*/ 2147483647 w 116"/>
              <a:gd name="T45" fmla="*/ 0 h 560"/>
              <a:gd name="T46" fmla="*/ 2147483647 w 116"/>
              <a:gd name="T47" fmla="*/ 2147483647 h 560"/>
              <a:gd name="T48" fmla="*/ 2147483647 w 116"/>
              <a:gd name="T49" fmla="*/ 2147483647 h 560"/>
              <a:gd name="T50" fmla="*/ 2147483647 w 116"/>
              <a:gd name="T51" fmla="*/ 2147483647 h 56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16" h="560">
                <a:moveTo>
                  <a:pt x="36" y="11"/>
                </a:moveTo>
                <a:lnTo>
                  <a:pt x="33" y="21"/>
                </a:lnTo>
                <a:lnTo>
                  <a:pt x="24" y="53"/>
                </a:lnTo>
                <a:lnTo>
                  <a:pt x="15" y="103"/>
                </a:lnTo>
                <a:lnTo>
                  <a:pt x="5" y="169"/>
                </a:lnTo>
                <a:lnTo>
                  <a:pt x="0" y="250"/>
                </a:lnTo>
                <a:lnTo>
                  <a:pt x="1" y="344"/>
                </a:lnTo>
                <a:lnTo>
                  <a:pt x="10" y="448"/>
                </a:lnTo>
                <a:lnTo>
                  <a:pt x="32" y="560"/>
                </a:lnTo>
                <a:lnTo>
                  <a:pt x="112" y="555"/>
                </a:lnTo>
                <a:lnTo>
                  <a:pt x="108" y="538"/>
                </a:lnTo>
                <a:lnTo>
                  <a:pt x="101" y="493"/>
                </a:lnTo>
                <a:lnTo>
                  <a:pt x="91" y="426"/>
                </a:lnTo>
                <a:lnTo>
                  <a:pt x="82" y="344"/>
                </a:lnTo>
                <a:lnTo>
                  <a:pt x="77" y="255"/>
                </a:lnTo>
                <a:lnTo>
                  <a:pt x="79" y="164"/>
                </a:lnTo>
                <a:lnTo>
                  <a:pt x="91" y="79"/>
                </a:lnTo>
                <a:lnTo>
                  <a:pt x="116" y="6"/>
                </a:lnTo>
                <a:lnTo>
                  <a:pt x="116" y="5"/>
                </a:lnTo>
                <a:lnTo>
                  <a:pt x="116" y="4"/>
                </a:lnTo>
                <a:lnTo>
                  <a:pt x="114" y="2"/>
                </a:lnTo>
                <a:lnTo>
                  <a:pt x="109" y="0"/>
                </a:lnTo>
                <a:lnTo>
                  <a:pt x="100" y="0"/>
                </a:lnTo>
                <a:lnTo>
                  <a:pt x="86" y="1"/>
                </a:lnTo>
                <a:lnTo>
                  <a:pt x="65" y="4"/>
                </a:lnTo>
                <a:lnTo>
                  <a:pt x="36" y="11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0" name="Freeform 143"/>
          <p:cNvSpPr>
            <a:spLocks/>
          </p:cNvSpPr>
          <p:nvPr/>
        </p:nvSpPr>
        <p:spPr bwMode="auto">
          <a:xfrm>
            <a:off x="6684963" y="3721100"/>
            <a:ext cx="47625" cy="227013"/>
          </a:xfrm>
          <a:custGeom>
            <a:avLst/>
            <a:gdLst>
              <a:gd name="T0" fmla="*/ 2147483647 w 97"/>
              <a:gd name="T1" fmla="*/ 2147483647 h 463"/>
              <a:gd name="T2" fmla="*/ 2147483647 w 97"/>
              <a:gd name="T3" fmla="*/ 2147483647 h 463"/>
              <a:gd name="T4" fmla="*/ 2147483647 w 97"/>
              <a:gd name="T5" fmla="*/ 2147483647 h 463"/>
              <a:gd name="T6" fmla="*/ 2147483647 w 97"/>
              <a:gd name="T7" fmla="*/ 2147483647 h 463"/>
              <a:gd name="T8" fmla="*/ 2147483647 w 97"/>
              <a:gd name="T9" fmla="*/ 2147483647 h 463"/>
              <a:gd name="T10" fmla="*/ 0 w 97"/>
              <a:gd name="T11" fmla="*/ 2147483647 h 463"/>
              <a:gd name="T12" fmla="*/ 0 w 97"/>
              <a:gd name="T13" fmla="*/ 2147483647 h 463"/>
              <a:gd name="T14" fmla="*/ 2147483647 w 97"/>
              <a:gd name="T15" fmla="*/ 2147483647 h 463"/>
              <a:gd name="T16" fmla="*/ 2147483647 w 97"/>
              <a:gd name="T17" fmla="*/ 2147483647 h 463"/>
              <a:gd name="T18" fmla="*/ 2147483647 w 97"/>
              <a:gd name="T19" fmla="*/ 2147483647 h 463"/>
              <a:gd name="T20" fmla="*/ 2147483647 w 97"/>
              <a:gd name="T21" fmla="*/ 2147483647 h 463"/>
              <a:gd name="T22" fmla="*/ 2147483647 w 97"/>
              <a:gd name="T23" fmla="*/ 2147483647 h 463"/>
              <a:gd name="T24" fmla="*/ 2147483647 w 97"/>
              <a:gd name="T25" fmla="*/ 2147483647 h 463"/>
              <a:gd name="T26" fmla="*/ 2147483647 w 97"/>
              <a:gd name="T27" fmla="*/ 2147483647 h 463"/>
              <a:gd name="T28" fmla="*/ 2147483647 w 97"/>
              <a:gd name="T29" fmla="*/ 2147483647 h 463"/>
              <a:gd name="T30" fmla="*/ 2147483647 w 97"/>
              <a:gd name="T31" fmla="*/ 2147483647 h 463"/>
              <a:gd name="T32" fmla="*/ 2147483647 w 97"/>
              <a:gd name="T33" fmla="*/ 2147483647 h 463"/>
              <a:gd name="T34" fmla="*/ 2147483647 w 97"/>
              <a:gd name="T35" fmla="*/ 2147483647 h 463"/>
              <a:gd name="T36" fmla="*/ 2147483647 w 97"/>
              <a:gd name="T37" fmla="*/ 2147483647 h 463"/>
              <a:gd name="T38" fmla="*/ 2147483647 w 97"/>
              <a:gd name="T39" fmla="*/ 2147483647 h 463"/>
              <a:gd name="T40" fmla="*/ 2147483647 w 97"/>
              <a:gd name="T41" fmla="*/ 2147483647 h 463"/>
              <a:gd name="T42" fmla="*/ 2147483647 w 97"/>
              <a:gd name="T43" fmla="*/ 0 h 463"/>
              <a:gd name="T44" fmla="*/ 2147483647 w 97"/>
              <a:gd name="T45" fmla="*/ 0 h 463"/>
              <a:gd name="T46" fmla="*/ 2147483647 w 97"/>
              <a:gd name="T47" fmla="*/ 0 h 463"/>
              <a:gd name="T48" fmla="*/ 2147483647 w 97"/>
              <a:gd name="T49" fmla="*/ 2147483647 h 463"/>
              <a:gd name="T50" fmla="*/ 2147483647 w 97"/>
              <a:gd name="T51" fmla="*/ 2147483647 h 46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97" h="463">
                <a:moveTo>
                  <a:pt x="30" y="9"/>
                </a:moveTo>
                <a:lnTo>
                  <a:pt x="27" y="17"/>
                </a:lnTo>
                <a:lnTo>
                  <a:pt x="20" y="44"/>
                </a:lnTo>
                <a:lnTo>
                  <a:pt x="12" y="85"/>
                </a:lnTo>
                <a:lnTo>
                  <a:pt x="4" y="140"/>
                </a:lnTo>
                <a:lnTo>
                  <a:pt x="0" y="207"/>
                </a:lnTo>
                <a:lnTo>
                  <a:pt x="0" y="285"/>
                </a:lnTo>
                <a:lnTo>
                  <a:pt x="9" y="370"/>
                </a:lnTo>
                <a:lnTo>
                  <a:pt x="26" y="463"/>
                </a:lnTo>
                <a:lnTo>
                  <a:pt x="93" y="460"/>
                </a:lnTo>
                <a:lnTo>
                  <a:pt x="89" y="446"/>
                </a:lnTo>
                <a:lnTo>
                  <a:pt x="83" y="408"/>
                </a:lnTo>
                <a:lnTo>
                  <a:pt x="75" y="353"/>
                </a:lnTo>
                <a:lnTo>
                  <a:pt x="68" y="285"/>
                </a:lnTo>
                <a:lnTo>
                  <a:pt x="65" y="211"/>
                </a:lnTo>
                <a:lnTo>
                  <a:pt x="67" y="136"/>
                </a:lnTo>
                <a:lnTo>
                  <a:pt x="76" y="65"/>
                </a:lnTo>
                <a:lnTo>
                  <a:pt x="97" y="5"/>
                </a:lnTo>
                <a:lnTo>
                  <a:pt x="97" y="4"/>
                </a:lnTo>
                <a:lnTo>
                  <a:pt x="97" y="3"/>
                </a:lnTo>
                <a:lnTo>
                  <a:pt x="95" y="1"/>
                </a:lnTo>
                <a:lnTo>
                  <a:pt x="91" y="0"/>
                </a:lnTo>
                <a:lnTo>
                  <a:pt x="84" y="0"/>
                </a:lnTo>
                <a:lnTo>
                  <a:pt x="71" y="0"/>
                </a:lnTo>
                <a:lnTo>
                  <a:pt x="54" y="3"/>
                </a:lnTo>
                <a:lnTo>
                  <a:pt x="30" y="9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1" name="Freeform 144"/>
          <p:cNvSpPr>
            <a:spLocks/>
          </p:cNvSpPr>
          <p:nvPr/>
        </p:nvSpPr>
        <p:spPr bwMode="auto">
          <a:xfrm>
            <a:off x="6688138" y="3743325"/>
            <a:ext cx="36512" cy="179388"/>
          </a:xfrm>
          <a:custGeom>
            <a:avLst/>
            <a:gdLst>
              <a:gd name="T0" fmla="*/ 2147483647 w 77"/>
              <a:gd name="T1" fmla="*/ 2147483647 h 367"/>
              <a:gd name="T2" fmla="*/ 2147483647 w 77"/>
              <a:gd name="T3" fmla="*/ 2147483647 h 367"/>
              <a:gd name="T4" fmla="*/ 2147483647 w 77"/>
              <a:gd name="T5" fmla="*/ 2147483647 h 367"/>
              <a:gd name="T6" fmla="*/ 2147483647 w 77"/>
              <a:gd name="T7" fmla="*/ 2147483647 h 367"/>
              <a:gd name="T8" fmla="*/ 2147483647 w 77"/>
              <a:gd name="T9" fmla="*/ 2147483647 h 367"/>
              <a:gd name="T10" fmla="*/ 0 w 77"/>
              <a:gd name="T11" fmla="*/ 2147483647 h 367"/>
              <a:gd name="T12" fmla="*/ 0 w 77"/>
              <a:gd name="T13" fmla="*/ 2147483647 h 367"/>
              <a:gd name="T14" fmla="*/ 2147483647 w 77"/>
              <a:gd name="T15" fmla="*/ 2147483647 h 367"/>
              <a:gd name="T16" fmla="*/ 2147483647 w 77"/>
              <a:gd name="T17" fmla="*/ 2147483647 h 367"/>
              <a:gd name="T18" fmla="*/ 2147483647 w 77"/>
              <a:gd name="T19" fmla="*/ 2147483647 h 367"/>
              <a:gd name="T20" fmla="*/ 2147483647 w 77"/>
              <a:gd name="T21" fmla="*/ 2147483647 h 367"/>
              <a:gd name="T22" fmla="*/ 2147483647 w 77"/>
              <a:gd name="T23" fmla="*/ 2147483647 h 367"/>
              <a:gd name="T24" fmla="*/ 2147483647 w 77"/>
              <a:gd name="T25" fmla="*/ 2147483647 h 367"/>
              <a:gd name="T26" fmla="*/ 2147483647 w 77"/>
              <a:gd name="T27" fmla="*/ 2147483647 h 367"/>
              <a:gd name="T28" fmla="*/ 2147483647 w 77"/>
              <a:gd name="T29" fmla="*/ 2147483647 h 367"/>
              <a:gd name="T30" fmla="*/ 2147483647 w 77"/>
              <a:gd name="T31" fmla="*/ 2147483647 h 367"/>
              <a:gd name="T32" fmla="*/ 2147483647 w 77"/>
              <a:gd name="T33" fmla="*/ 2147483647 h 367"/>
              <a:gd name="T34" fmla="*/ 2147483647 w 77"/>
              <a:gd name="T35" fmla="*/ 2147483647 h 367"/>
              <a:gd name="T36" fmla="*/ 2147483647 w 77"/>
              <a:gd name="T37" fmla="*/ 2147483647 h 367"/>
              <a:gd name="T38" fmla="*/ 2147483647 w 77"/>
              <a:gd name="T39" fmla="*/ 2147483647 h 367"/>
              <a:gd name="T40" fmla="*/ 2147483647 w 77"/>
              <a:gd name="T41" fmla="*/ 2147483647 h 367"/>
              <a:gd name="T42" fmla="*/ 2147483647 w 77"/>
              <a:gd name="T43" fmla="*/ 0 h 367"/>
              <a:gd name="T44" fmla="*/ 2147483647 w 77"/>
              <a:gd name="T45" fmla="*/ 0 h 367"/>
              <a:gd name="T46" fmla="*/ 2147483647 w 77"/>
              <a:gd name="T47" fmla="*/ 2147483647 h 367"/>
              <a:gd name="T48" fmla="*/ 2147483647 w 77"/>
              <a:gd name="T49" fmla="*/ 2147483647 h 367"/>
              <a:gd name="T50" fmla="*/ 2147483647 w 77"/>
              <a:gd name="T51" fmla="*/ 2147483647 h 36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77" h="367">
                <a:moveTo>
                  <a:pt x="24" y="8"/>
                </a:moveTo>
                <a:lnTo>
                  <a:pt x="22" y="15"/>
                </a:lnTo>
                <a:lnTo>
                  <a:pt x="17" y="36"/>
                </a:lnTo>
                <a:lnTo>
                  <a:pt x="10" y="68"/>
                </a:lnTo>
                <a:lnTo>
                  <a:pt x="4" y="112"/>
                </a:lnTo>
                <a:lnTo>
                  <a:pt x="0" y="164"/>
                </a:lnTo>
                <a:lnTo>
                  <a:pt x="0" y="226"/>
                </a:lnTo>
                <a:lnTo>
                  <a:pt x="7" y="294"/>
                </a:lnTo>
                <a:lnTo>
                  <a:pt x="21" y="367"/>
                </a:lnTo>
                <a:lnTo>
                  <a:pt x="74" y="364"/>
                </a:lnTo>
                <a:lnTo>
                  <a:pt x="71" y="353"/>
                </a:lnTo>
                <a:lnTo>
                  <a:pt x="66" y="323"/>
                </a:lnTo>
                <a:lnTo>
                  <a:pt x="60" y="280"/>
                </a:lnTo>
                <a:lnTo>
                  <a:pt x="54" y="226"/>
                </a:lnTo>
                <a:lnTo>
                  <a:pt x="51" y="168"/>
                </a:lnTo>
                <a:lnTo>
                  <a:pt x="53" y="107"/>
                </a:lnTo>
                <a:lnTo>
                  <a:pt x="61" y="52"/>
                </a:lnTo>
                <a:lnTo>
                  <a:pt x="77" y="5"/>
                </a:lnTo>
                <a:lnTo>
                  <a:pt x="77" y="2"/>
                </a:lnTo>
                <a:lnTo>
                  <a:pt x="76" y="1"/>
                </a:lnTo>
                <a:lnTo>
                  <a:pt x="72" y="0"/>
                </a:lnTo>
                <a:lnTo>
                  <a:pt x="66" y="0"/>
                </a:lnTo>
                <a:lnTo>
                  <a:pt x="56" y="1"/>
                </a:lnTo>
                <a:lnTo>
                  <a:pt x="43" y="4"/>
                </a:lnTo>
                <a:lnTo>
                  <a:pt x="24" y="8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2" name="Freeform 145"/>
          <p:cNvSpPr>
            <a:spLocks/>
          </p:cNvSpPr>
          <p:nvPr/>
        </p:nvSpPr>
        <p:spPr bwMode="auto">
          <a:xfrm>
            <a:off x="6691313" y="3765550"/>
            <a:ext cx="26987" cy="131763"/>
          </a:xfrm>
          <a:custGeom>
            <a:avLst/>
            <a:gdLst>
              <a:gd name="T0" fmla="*/ 2147483647 w 56"/>
              <a:gd name="T1" fmla="*/ 2147483647 h 271"/>
              <a:gd name="T2" fmla="*/ 2147483647 w 56"/>
              <a:gd name="T3" fmla="*/ 2147483647 h 271"/>
              <a:gd name="T4" fmla="*/ 2147483647 w 56"/>
              <a:gd name="T5" fmla="*/ 2147483647 h 271"/>
              <a:gd name="T6" fmla="*/ 2147483647 w 56"/>
              <a:gd name="T7" fmla="*/ 2147483647 h 271"/>
              <a:gd name="T8" fmla="*/ 2147483647 w 56"/>
              <a:gd name="T9" fmla="*/ 2147483647 h 271"/>
              <a:gd name="T10" fmla="*/ 0 w 56"/>
              <a:gd name="T11" fmla="*/ 2147483647 h 271"/>
              <a:gd name="T12" fmla="*/ 0 w 56"/>
              <a:gd name="T13" fmla="*/ 2147483647 h 271"/>
              <a:gd name="T14" fmla="*/ 2147483647 w 56"/>
              <a:gd name="T15" fmla="*/ 2147483647 h 271"/>
              <a:gd name="T16" fmla="*/ 2147483647 w 56"/>
              <a:gd name="T17" fmla="*/ 2147483647 h 271"/>
              <a:gd name="T18" fmla="*/ 2147483647 w 56"/>
              <a:gd name="T19" fmla="*/ 2147483647 h 271"/>
              <a:gd name="T20" fmla="*/ 2147483647 w 56"/>
              <a:gd name="T21" fmla="*/ 2147483647 h 271"/>
              <a:gd name="T22" fmla="*/ 2147483647 w 56"/>
              <a:gd name="T23" fmla="*/ 2147483647 h 271"/>
              <a:gd name="T24" fmla="*/ 2147483647 w 56"/>
              <a:gd name="T25" fmla="*/ 2147483647 h 271"/>
              <a:gd name="T26" fmla="*/ 2147483647 w 56"/>
              <a:gd name="T27" fmla="*/ 2147483647 h 271"/>
              <a:gd name="T28" fmla="*/ 2147483647 w 56"/>
              <a:gd name="T29" fmla="*/ 2147483647 h 271"/>
              <a:gd name="T30" fmla="*/ 2147483647 w 56"/>
              <a:gd name="T31" fmla="*/ 2147483647 h 271"/>
              <a:gd name="T32" fmla="*/ 2147483647 w 56"/>
              <a:gd name="T33" fmla="*/ 2147483647 h 271"/>
              <a:gd name="T34" fmla="*/ 2147483647 w 56"/>
              <a:gd name="T35" fmla="*/ 2147483647 h 271"/>
              <a:gd name="T36" fmla="*/ 2147483647 w 56"/>
              <a:gd name="T37" fmla="*/ 2147483647 h 271"/>
              <a:gd name="T38" fmla="*/ 2147483647 w 56"/>
              <a:gd name="T39" fmla="*/ 2147483647 h 271"/>
              <a:gd name="T40" fmla="*/ 2147483647 w 56"/>
              <a:gd name="T41" fmla="*/ 2147483647 h 271"/>
              <a:gd name="T42" fmla="*/ 2147483647 w 56"/>
              <a:gd name="T43" fmla="*/ 0 h 271"/>
              <a:gd name="T44" fmla="*/ 2147483647 w 56"/>
              <a:gd name="T45" fmla="*/ 0 h 271"/>
              <a:gd name="T46" fmla="*/ 2147483647 w 56"/>
              <a:gd name="T47" fmla="*/ 0 h 271"/>
              <a:gd name="T48" fmla="*/ 2147483647 w 56"/>
              <a:gd name="T49" fmla="*/ 2147483647 h 271"/>
              <a:gd name="T50" fmla="*/ 2147483647 w 56"/>
              <a:gd name="T51" fmla="*/ 2147483647 h 271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56" h="271">
                <a:moveTo>
                  <a:pt x="17" y="5"/>
                </a:moveTo>
                <a:lnTo>
                  <a:pt x="16" y="10"/>
                </a:lnTo>
                <a:lnTo>
                  <a:pt x="12" y="25"/>
                </a:lnTo>
                <a:lnTo>
                  <a:pt x="6" y="49"/>
                </a:lnTo>
                <a:lnTo>
                  <a:pt x="2" y="82"/>
                </a:lnTo>
                <a:lnTo>
                  <a:pt x="0" y="122"/>
                </a:lnTo>
                <a:lnTo>
                  <a:pt x="0" y="166"/>
                </a:lnTo>
                <a:lnTo>
                  <a:pt x="4" y="217"/>
                </a:lnTo>
                <a:lnTo>
                  <a:pt x="15" y="271"/>
                </a:lnTo>
                <a:lnTo>
                  <a:pt x="54" y="268"/>
                </a:lnTo>
                <a:lnTo>
                  <a:pt x="52" y="261"/>
                </a:lnTo>
                <a:lnTo>
                  <a:pt x="48" y="238"/>
                </a:lnTo>
                <a:lnTo>
                  <a:pt x="44" y="206"/>
                </a:lnTo>
                <a:lnTo>
                  <a:pt x="40" y="166"/>
                </a:lnTo>
                <a:lnTo>
                  <a:pt x="37" y="123"/>
                </a:lnTo>
                <a:lnTo>
                  <a:pt x="39" y="78"/>
                </a:lnTo>
                <a:lnTo>
                  <a:pt x="44" y="37"/>
                </a:lnTo>
                <a:lnTo>
                  <a:pt x="56" y="3"/>
                </a:lnTo>
                <a:lnTo>
                  <a:pt x="56" y="2"/>
                </a:lnTo>
                <a:lnTo>
                  <a:pt x="55" y="1"/>
                </a:lnTo>
                <a:lnTo>
                  <a:pt x="52" y="0"/>
                </a:lnTo>
                <a:lnTo>
                  <a:pt x="48" y="0"/>
                </a:lnTo>
                <a:lnTo>
                  <a:pt x="42" y="0"/>
                </a:lnTo>
                <a:lnTo>
                  <a:pt x="31" y="2"/>
                </a:lnTo>
                <a:lnTo>
                  <a:pt x="17" y="5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3" name="Freeform 146"/>
          <p:cNvSpPr>
            <a:spLocks/>
          </p:cNvSpPr>
          <p:nvPr/>
        </p:nvSpPr>
        <p:spPr bwMode="auto">
          <a:xfrm>
            <a:off x="7070725" y="3635375"/>
            <a:ext cx="90488" cy="358775"/>
          </a:xfrm>
          <a:custGeom>
            <a:avLst/>
            <a:gdLst>
              <a:gd name="T0" fmla="*/ 2147483647 w 186"/>
              <a:gd name="T1" fmla="*/ 2147483647 h 732"/>
              <a:gd name="T2" fmla="*/ 2147483647 w 186"/>
              <a:gd name="T3" fmla="*/ 2147483647 h 732"/>
              <a:gd name="T4" fmla="*/ 2147483647 w 186"/>
              <a:gd name="T5" fmla="*/ 2147483647 h 732"/>
              <a:gd name="T6" fmla="*/ 2147483647 w 186"/>
              <a:gd name="T7" fmla="*/ 2147483647 h 732"/>
              <a:gd name="T8" fmla="*/ 2147483647 w 186"/>
              <a:gd name="T9" fmla="*/ 2147483647 h 732"/>
              <a:gd name="T10" fmla="*/ 2147483647 w 186"/>
              <a:gd name="T11" fmla="*/ 2147483647 h 732"/>
              <a:gd name="T12" fmla="*/ 2147483647 w 186"/>
              <a:gd name="T13" fmla="*/ 2147483647 h 732"/>
              <a:gd name="T14" fmla="*/ 2147483647 w 186"/>
              <a:gd name="T15" fmla="*/ 2147483647 h 732"/>
              <a:gd name="T16" fmla="*/ 2147483647 w 186"/>
              <a:gd name="T17" fmla="*/ 2147483647 h 732"/>
              <a:gd name="T18" fmla="*/ 2147483647 w 186"/>
              <a:gd name="T19" fmla="*/ 2147483647 h 732"/>
              <a:gd name="T20" fmla="*/ 2147483647 w 186"/>
              <a:gd name="T21" fmla="*/ 2147483647 h 732"/>
              <a:gd name="T22" fmla="*/ 2147483647 w 186"/>
              <a:gd name="T23" fmla="*/ 2147483647 h 732"/>
              <a:gd name="T24" fmla="*/ 2147483647 w 186"/>
              <a:gd name="T25" fmla="*/ 2147483647 h 732"/>
              <a:gd name="T26" fmla="*/ 2147483647 w 186"/>
              <a:gd name="T27" fmla="*/ 2147483647 h 732"/>
              <a:gd name="T28" fmla="*/ 0 w 186"/>
              <a:gd name="T29" fmla="*/ 2147483647 h 732"/>
              <a:gd name="T30" fmla="*/ 2147483647 w 186"/>
              <a:gd name="T31" fmla="*/ 2147483647 h 732"/>
              <a:gd name="T32" fmla="*/ 2147483647 w 186"/>
              <a:gd name="T33" fmla="*/ 2147483647 h 732"/>
              <a:gd name="T34" fmla="*/ 2147483647 w 186"/>
              <a:gd name="T35" fmla="*/ 0 h 732"/>
              <a:gd name="T36" fmla="*/ 2147483647 w 186"/>
              <a:gd name="T37" fmla="*/ 2147483647 h 73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86" h="732">
                <a:moveTo>
                  <a:pt x="186" y="6"/>
                </a:moveTo>
                <a:lnTo>
                  <a:pt x="182" y="11"/>
                </a:lnTo>
                <a:lnTo>
                  <a:pt x="169" y="29"/>
                </a:lnTo>
                <a:lnTo>
                  <a:pt x="153" y="67"/>
                </a:lnTo>
                <a:lnTo>
                  <a:pt x="137" y="130"/>
                </a:lnTo>
                <a:lnTo>
                  <a:pt x="124" y="221"/>
                </a:lnTo>
                <a:lnTo>
                  <a:pt x="117" y="350"/>
                </a:lnTo>
                <a:lnTo>
                  <a:pt x="122" y="517"/>
                </a:lnTo>
                <a:lnTo>
                  <a:pt x="139" y="732"/>
                </a:lnTo>
                <a:lnTo>
                  <a:pt x="34" y="732"/>
                </a:lnTo>
                <a:lnTo>
                  <a:pt x="31" y="711"/>
                </a:lnTo>
                <a:lnTo>
                  <a:pt x="22" y="651"/>
                </a:lnTo>
                <a:lnTo>
                  <a:pt x="12" y="563"/>
                </a:lnTo>
                <a:lnTo>
                  <a:pt x="3" y="454"/>
                </a:lnTo>
                <a:lnTo>
                  <a:pt x="0" y="335"/>
                </a:lnTo>
                <a:lnTo>
                  <a:pt x="6" y="213"/>
                </a:lnTo>
                <a:lnTo>
                  <a:pt x="25" y="98"/>
                </a:lnTo>
                <a:lnTo>
                  <a:pt x="60" y="0"/>
                </a:lnTo>
                <a:lnTo>
                  <a:pt x="186" y="6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4" name="Freeform 147"/>
          <p:cNvSpPr>
            <a:spLocks/>
          </p:cNvSpPr>
          <p:nvPr/>
        </p:nvSpPr>
        <p:spPr bwMode="auto">
          <a:xfrm>
            <a:off x="7073900" y="3660775"/>
            <a:ext cx="76200" cy="306388"/>
          </a:xfrm>
          <a:custGeom>
            <a:avLst/>
            <a:gdLst>
              <a:gd name="T0" fmla="*/ 2147483647 w 158"/>
              <a:gd name="T1" fmla="*/ 2147483647 h 625"/>
              <a:gd name="T2" fmla="*/ 2147483647 w 158"/>
              <a:gd name="T3" fmla="*/ 2147483647 h 625"/>
              <a:gd name="T4" fmla="*/ 2147483647 w 158"/>
              <a:gd name="T5" fmla="*/ 2147483647 h 625"/>
              <a:gd name="T6" fmla="*/ 2147483647 w 158"/>
              <a:gd name="T7" fmla="*/ 2147483647 h 625"/>
              <a:gd name="T8" fmla="*/ 2147483647 w 158"/>
              <a:gd name="T9" fmla="*/ 2147483647 h 625"/>
              <a:gd name="T10" fmla="*/ 2147483647 w 158"/>
              <a:gd name="T11" fmla="*/ 2147483647 h 625"/>
              <a:gd name="T12" fmla="*/ 2147483647 w 158"/>
              <a:gd name="T13" fmla="*/ 2147483647 h 625"/>
              <a:gd name="T14" fmla="*/ 2147483647 w 158"/>
              <a:gd name="T15" fmla="*/ 2147483647 h 625"/>
              <a:gd name="T16" fmla="*/ 2147483647 w 158"/>
              <a:gd name="T17" fmla="*/ 2147483647 h 625"/>
              <a:gd name="T18" fmla="*/ 2147483647 w 158"/>
              <a:gd name="T19" fmla="*/ 2147483647 h 625"/>
              <a:gd name="T20" fmla="*/ 2147483647 w 158"/>
              <a:gd name="T21" fmla="*/ 2147483647 h 625"/>
              <a:gd name="T22" fmla="*/ 2147483647 w 158"/>
              <a:gd name="T23" fmla="*/ 2147483647 h 625"/>
              <a:gd name="T24" fmla="*/ 2147483647 w 158"/>
              <a:gd name="T25" fmla="*/ 2147483647 h 625"/>
              <a:gd name="T26" fmla="*/ 2147483647 w 158"/>
              <a:gd name="T27" fmla="*/ 2147483647 h 625"/>
              <a:gd name="T28" fmla="*/ 0 w 158"/>
              <a:gd name="T29" fmla="*/ 2147483647 h 625"/>
              <a:gd name="T30" fmla="*/ 2147483647 w 158"/>
              <a:gd name="T31" fmla="*/ 2147483647 h 625"/>
              <a:gd name="T32" fmla="*/ 2147483647 w 158"/>
              <a:gd name="T33" fmla="*/ 2147483647 h 625"/>
              <a:gd name="T34" fmla="*/ 2147483647 w 158"/>
              <a:gd name="T35" fmla="*/ 0 h 625"/>
              <a:gd name="T36" fmla="*/ 2147483647 w 158"/>
              <a:gd name="T37" fmla="*/ 2147483647 h 625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58" h="625">
                <a:moveTo>
                  <a:pt x="158" y="4"/>
                </a:moveTo>
                <a:lnTo>
                  <a:pt x="153" y="9"/>
                </a:lnTo>
                <a:lnTo>
                  <a:pt x="144" y="25"/>
                </a:lnTo>
                <a:lnTo>
                  <a:pt x="130" y="57"/>
                </a:lnTo>
                <a:lnTo>
                  <a:pt x="116" y="110"/>
                </a:lnTo>
                <a:lnTo>
                  <a:pt x="105" y="189"/>
                </a:lnTo>
                <a:lnTo>
                  <a:pt x="100" y="298"/>
                </a:lnTo>
                <a:lnTo>
                  <a:pt x="103" y="441"/>
                </a:lnTo>
                <a:lnTo>
                  <a:pt x="118" y="625"/>
                </a:lnTo>
                <a:lnTo>
                  <a:pt x="29" y="625"/>
                </a:lnTo>
                <a:lnTo>
                  <a:pt x="25" y="607"/>
                </a:lnTo>
                <a:lnTo>
                  <a:pt x="18" y="556"/>
                </a:lnTo>
                <a:lnTo>
                  <a:pt x="9" y="480"/>
                </a:lnTo>
                <a:lnTo>
                  <a:pt x="2" y="387"/>
                </a:lnTo>
                <a:lnTo>
                  <a:pt x="0" y="286"/>
                </a:lnTo>
                <a:lnTo>
                  <a:pt x="5" y="182"/>
                </a:lnTo>
                <a:lnTo>
                  <a:pt x="21" y="84"/>
                </a:lnTo>
                <a:lnTo>
                  <a:pt x="51" y="0"/>
                </a:lnTo>
                <a:lnTo>
                  <a:pt x="158" y="4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5" name="Freeform 148"/>
          <p:cNvSpPr>
            <a:spLocks/>
          </p:cNvSpPr>
          <p:nvPr/>
        </p:nvSpPr>
        <p:spPr bwMode="auto">
          <a:xfrm>
            <a:off x="7077075" y="3686175"/>
            <a:ext cx="63500" cy="252413"/>
          </a:xfrm>
          <a:custGeom>
            <a:avLst/>
            <a:gdLst>
              <a:gd name="T0" fmla="*/ 2147483647 w 131"/>
              <a:gd name="T1" fmla="*/ 2147483647 h 517"/>
              <a:gd name="T2" fmla="*/ 2147483647 w 131"/>
              <a:gd name="T3" fmla="*/ 2147483647 h 517"/>
              <a:gd name="T4" fmla="*/ 2147483647 w 131"/>
              <a:gd name="T5" fmla="*/ 2147483647 h 517"/>
              <a:gd name="T6" fmla="*/ 2147483647 w 131"/>
              <a:gd name="T7" fmla="*/ 2147483647 h 517"/>
              <a:gd name="T8" fmla="*/ 2147483647 w 131"/>
              <a:gd name="T9" fmla="*/ 2147483647 h 517"/>
              <a:gd name="T10" fmla="*/ 2147483647 w 131"/>
              <a:gd name="T11" fmla="*/ 2147483647 h 517"/>
              <a:gd name="T12" fmla="*/ 2147483647 w 131"/>
              <a:gd name="T13" fmla="*/ 2147483647 h 517"/>
              <a:gd name="T14" fmla="*/ 2147483647 w 131"/>
              <a:gd name="T15" fmla="*/ 2147483647 h 517"/>
              <a:gd name="T16" fmla="*/ 2147483647 w 131"/>
              <a:gd name="T17" fmla="*/ 2147483647 h 517"/>
              <a:gd name="T18" fmla="*/ 2147483647 w 131"/>
              <a:gd name="T19" fmla="*/ 2147483647 h 517"/>
              <a:gd name="T20" fmla="*/ 2147483647 w 131"/>
              <a:gd name="T21" fmla="*/ 2147483647 h 517"/>
              <a:gd name="T22" fmla="*/ 2147483647 w 131"/>
              <a:gd name="T23" fmla="*/ 2147483647 h 517"/>
              <a:gd name="T24" fmla="*/ 2147483647 w 131"/>
              <a:gd name="T25" fmla="*/ 2147483647 h 517"/>
              <a:gd name="T26" fmla="*/ 2147483647 w 131"/>
              <a:gd name="T27" fmla="*/ 2147483647 h 517"/>
              <a:gd name="T28" fmla="*/ 0 w 131"/>
              <a:gd name="T29" fmla="*/ 2147483647 h 517"/>
              <a:gd name="T30" fmla="*/ 2147483647 w 131"/>
              <a:gd name="T31" fmla="*/ 2147483647 h 517"/>
              <a:gd name="T32" fmla="*/ 2147483647 w 131"/>
              <a:gd name="T33" fmla="*/ 2147483647 h 517"/>
              <a:gd name="T34" fmla="*/ 2147483647 w 131"/>
              <a:gd name="T35" fmla="*/ 0 h 517"/>
              <a:gd name="T36" fmla="*/ 2147483647 w 131"/>
              <a:gd name="T37" fmla="*/ 2147483647 h 51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31" h="517">
                <a:moveTo>
                  <a:pt x="131" y="4"/>
                </a:moveTo>
                <a:lnTo>
                  <a:pt x="128" y="7"/>
                </a:lnTo>
                <a:lnTo>
                  <a:pt x="119" y="21"/>
                </a:lnTo>
                <a:lnTo>
                  <a:pt x="109" y="47"/>
                </a:lnTo>
                <a:lnTo>
                  <a:pt x="97" y="91"/>
                </a:lnTo>
                <a:lnTo>
                  <a:pt x="88" y="156"/>
                </a:lnTo>
                <a:lnTo>
                  <a:pt x="84" y="247"/>
                </a:lnTo>
                <a:lnTo>
                  <a:pt x="86" y="366"/>
                </a:lnTo>
                <a:lnTo>
                  <a:pt x="99" y="517"/>
                </a:lnTo>
                <a:lnTo>
                  <a:pt x="25" y="517"/>
                </a:lnTo>
                <a:lnTo>
                  <a:pt x="23" y="502"/>
                </a:lnTo>
                <a:lnTo>
                  <a:pt x="16" y="460"/>
                </a:lnTo>
                <a:lnTo>
                  <a:pt x="9" y="397"/>
                </a:lnTo>
                <a:lnTo>
                  <a:pt x="2" y="320"/>
                </a:lnTo>
                <a:lnTo>
                  <a:pt x="0" y="236"/>
                </a:lnTo>
                <a:lnTo>
                  <a:pt x="4" y="151"/>
                </a:lnTo>
                <a:lnTo>
                  <a:pt x="18" y="70"/>
                </a:lnTo>
                <a:lnTo>
                  <a:pt x="43" y="0"/>
                </a:lnTo>
                <a:lnTo>
                  <a:pt x="131" y="4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6" name="Freeform 149"/>
          <p:cNvSpPr>
            <a:spLocks/>
          </p:cNvSpPr>
          <p:nvPr/>
        </p:nvSpPr>
        <p:spPr bwMode="auto">
          <a:xfrm>
            <a:off x="7080250" y="3709988"/>
            <a:ext cx="50800" cy="201612"/>
          </a:xfrm>
          <a:custGeom>
            <a:avLst/>
            <a:gdLst>
              <a:gd name="T0" fmla="*/ 2147483647 w 104"/>
              <a:gd name="T1" fmla="*/ 2147483647 h 411"/>
              <a:gd name="T2" fmla="*/ 2147483647 w 104"/>
              <a:gd name="T3" fmla="*/ 2147483647 h 411"/>
              <a:gd name="T4" fmla="*/ 2147483647 w 104"/>
              <a:gd name="T5" fmla="*/ 2147483647 h 411"/>
              <a:gd name="T6" fmla="*/ 2147483647 w 104"/>
              <a:gd name="T7" fmla="*/ 2147483647 h 411"/>
              <a:gd name="T8" fmla="*/ 2147483647 w 104"/>
              <a:gd name="T9" fmla="*/ 2147483647 h 411"/>
              <a:gd name="T10" fmla="*/ 2147483647 w 104"/>
              <a:gd name="T11" fmla="*/ 2147483647 h 411"/>
              <a:gd name="T12" fmla="*/ 2147483647 w 104"/>
              <a:gd name="T13" fmla="*/ 2147483647 h 411"/>
              <a:gd name="T14" fmla="*/ 2147483647 w 104"/>
              <a:gd name="T15" fmla="*/ 2147483647 h 411"/>
              <a:gd name="T16" fmla="*/ 2147483647 w 104"/>
              <a:gd name="T17" fmla="*/ 2147483647 h 411"/>
              <a:gd name="T18" fmla="*/ 2147483647 w 104"/>
              <a:gd name="T19" fmla="*/ 2147483647 h 411"/>
              <a:gd name="T20" fmla="*/ 2147483647 w 104"/>
              <a:gd name="T21" fmla="*/ 2147483647 h 411"/>
              <a:gd name="T22" fmla="*/ 2147483647 w 104"/>
              <a:gd name="T23" fmla="*/ 2147483647 h 411"/>
              <a:gd name="T24" fmla="*/ 2147483647 w 104"/>
              <a:gd name="T25" fmla="*/ 2147483647 h 411"/>
              <a:gd name="T26" fmla="*/ 2147483647 w 104"/>
              <a:gd name="T27" fmla="*/ 2147483647 h 411"/>
              <a:gd name="T28" fmla="*/ 0 w 104"/>
              <a:gd name="T29" fmla="*/ 2147483647 h 411"/>
              <a:gd name="T30" fmla="*/ 2147483647 w 104"/>
              <a:gd name="T31" fmla="*/ 2147483647 h 411"/>
              <a:gd name="T32" fmla="*/ 2147483647 w 104"/>
              <a:gd name="T33" fmla="*/ 2147483647 h 411"/>
              <a:gd name="T34" fmla="*/ 2147483647 w 104"/>
              <a:gd name="T35" fmla="*/ 0 h 411"/>
              <a:gd name="T36" fmla="*/ 2147483647 w 104"/>
              <a:gd name="T37" fmla="*/ 2147483647 h 41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04" h="411">
                <a:moveTo>
                  <a:pt x="104" y="4"/>
                </a:moveTo>
                <a:lnTo>
                  <a:pt x="101" y="7"/>
                </a:lnTo>
                <a:lnTo>
                  <a:pt x="94" y="17"/>
                </a:lnTo>
                <a:lnTo>
                  <a:pt x="86" y="38"/>
                </a:lnTo>
                <a:lnTo>
                  <a:pt x="76" y="73"/>
                </a:lnTo>
                <a:lnTo>
                  <a:pt x="69" y="125"/>
                </a:lnTo>
                <a:lnTo>
                  <a:pt x="65" y="196"/>
                </a:lnTo>
                <a:lnTo>
                  <a:pt x="67" y="291"/>
                </a:lnTo>
                <a:lnTo>
                  <a:pt x="77" y="411"/>
                </a:lnTo>
                <a:lnTo>
                  <a:pt x="19" y="411"/>
                </a:lnTo>
                <a:lnTo>
                  <a:pt x="17" y="399"/>
                </a:lnTo>
                <a:lnTo>
                  <a:pt x="11" y="365"/>
                </a:lnTo>
                <a:lnTo>
                  <a:pt x="6" y="316"/>
                </a:lnTo>
                <a:lnTo>
                  <a:pt x="2" y="255"/>
                </a:lnTo>
                <a:lnTo>
                  <a:pt x="0" y="188"/>
                </a:lnTo>
                <a:lnTo>
                  <a:pt x="4" y="120"/>
                </a:lnTo>
                <a:lnTo>
                  <a:pt x="15" y="55"/>
                </a:lnTo>
                <a:lnTo>
                  <a:pt x="34" y="0"/>
                </a:lnTo>
                <a:lnTo>
                  <a:pt x="104" y="4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7" name="Freeform 150"/>
          <p:cNvSpPr>
            <a:spLocks/>
          </p:cNvSpPr>
          <p:nvPr/>
        </p:nvSpPr>
        <p:spPr bwMode="auto">
          <a:xfrm>
            <a:off x="7085013" y="3735388"/>
            <a:ext cx="36512" cy="147637"/>
          </a:xfrm>
          <a:custGeom>
            <a:avLst/>
            <a:gdLst>
              <a:gd name="T0" fmla="*/ 2147483647 w 76"/>
              <a:gd name="T1" fmla="*/ 2147483647 h 302"/>
              <a:gd name="T2" fmla="*/ 2147483647 w 76"/>
              <a:gd name="T3" fmla="*/ 2147483647 h 302"/>
              <a:gd name="T4" fmla="*/ 2147483647 w 76"/>
              <a:gd name="T5" fmla="*/ 2147483647 h 302"/>
              <a:gd name="T6" fmla="*/ 2147483647 w 76"/>
              <a:gd name="T7" fmla="*/ 2147483647 h 302"/>
              <a:gd name="T8" fmla="*/ 2147483647 w 76"/>
              <a:gd name="T9" fmla="*/ 2147483647 h 302"/>
              <a:gd name="T10" fmla="*/ 2147483647 w 76"/>
              <a:gd name="T11" fmla="*/ 2147483647 h 302"/>
              <a:gd name="T12" fmla="*/ 2147483647 w 76"/>
              <a:gd name="T13" fmla="*/ 2147483647 h 302"/>
              <a:gd name="T14" fmla="*/ 2147483647 w 76"/>
              <a:gd name="T15" fmla="*/ 2147483647 h 302"/>
              <a:gd name="T16" fmla="*/ 2147483647 w 76"/>
              <a:gd name="T17" fmla="*/ 2147483647 h 302"/>
              <a:gd name="T18" fmla="*/ 2147483647 w 76"/>
              <a:gd name="T19" fmla="*/ 2147483647 h 302"/>
              <a:gd name="T20" fmla="*/ 2147483647 w 76"/>
              <a:gd name="T21" fmla="*/ 2147483647 h 302"/>
              <a:gd name="T22" fmla="*/ 2147483647 w 76"/>
              <a:gd name="T23" fmla="*/ 2147483647 h 302"/>
              <a:gd name="T24" fmla="*/ 2147483647 w 76"/>
              <a:gd name="T25" fmla="*/ 2147483647 h 302"/>
              <a:gd name="T26" fmla="*/ 2147483647 w 76"/>
              <a:gd name="T27" fmla="*/ 2147483647 h 302"/>
              <a:gd name="T28" fmla="*/ 0 w 76"/>
              <a:gd name="T29" fmla="*/ 2147483647 h 302"/>
              <a:gd name="T30" fmla="*/ 2147483647 w 76"/>
              <a:gd name="T31" fmla="*/ 2147483647 h 302"/>
              <a:gd name="T32" fmla="*/ 2147483647 w 76"/>
              <a:gd name="T33" fmla="*/ 2147483647 h 302"/>
              <a:gd name="T34" fmla="*/ 2147483647 w 76"/>
              <a:gd name="T35" fmla="*/ 0 h 302"/>
              <a:gd name="T36" fmla="*/ 2147483647 w 76"/>
              <a:gd name="T37" fmla="*/ 2147483647 h 3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76" h="302">
                <a:moveTo>
                  <a:pt x="76" y="2"/>
                </a:moveTo>
                <a:lnTo>
                  <a:pt x="74" y="4"/>
                </a:lnTo>
                <a:lnTo>
                  <a:pt x="70" y="12"/>
                </a:lnTo>
                <a:lnTo>
                  <a:pt x="62" y="28"/>
                </a:lnTo>
                <a:lnTo>
                  <a:pt x="56" y="53"/>
                </a:lnTo>
                <a:lnTo>
                  <a:pt x="51" y="92"/>
                </a:lnTo>
                <a:lnTo>
                  <a:pt x="49" y="145"/>
                </a:lnTo>
                <a:lnTo>
                  <a:pt x="50" y="214"/>
                </a:lnTo>
                <a:lnTo>
                  <a:pt x="57" y="302"/>
                </a:lnTo>
                <a:lnTo>
                  <a:pt x="14" y="302"/>
                </a:lnTo>
                <a:lnTo>
                  <a:pt x="13" y="294"/>
                </a:lnTo>
                <a:lnTo>
                  <a:pt x="9" y="269"/>
                </a:lnTo>
                <a:lnTo>
                  <a:pt x="4" y="232"/>
                </a:lnTo>
                <a:lnTo>
                  <a:pt x="1" y="188"/>
                </a:lnTo>
                <a:lnTo>
                  <a:pt x="0" y="138"/>
                </a:lnTo>
                <a:lnTo>
                  <a:pt x="2" y="89"/>
                </a:lnTo>
                <a:lnTo>
                  <a:pt x="10" y="41"/>
                </a:lnTo>
                <a:lnTo>
                  <a:pt x="25" y="0"/>
                </a:lnTo>
                <a:lnTo>
                  <a:pt x="76" y="2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8" name="Rectangle 151"/>
          <p:cNvSpPr>
            <a:spLocks noChangeArrowheads="1"/>
          </p:cNvSpPr>
          <p:nvPr/>
        </p:nvSpPr>
        <p:spPr bwMode="auto">
          <a:xfrm>
            <a:off x="6599238" y="3698875"/>
            <a:ext cx="11112" cy="4699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9" name="Freeform 152"/>
          <p:cNvSpPr>
            <a:spLocks/>
          </p:cNvSpPr>
          <p:nvPr/>
        </p:nvSpPr>
        <p:spPr bwMode="auto">
          <a:xfrm>
            <a:off x="6764338" y="3692525"/>
            <a:ext cx="180975" cy="214313"/>
          </a:xfrm>
          <a:custGeom>
            <a:avLst/>
            <a:gdLst>
              <a:gd name="T0" fmla="*/ 2147483647 w 375"/>
              <a:gd name="T1" fmla="*/ 2147483647 h 440"/>
              <a:gd name="T2" fmla="*/ 2147483647 w 375"/>
              <a:gd name="T3" fmla="*/ 2147483647 h 440"/>
              <a:gd name="T4" fmla="*/ 2147483647 w 375"/>
              <a:gd name="T5" fmla="*/ 2147483647 h 440"/>
              <a:gd name="T6" fmla="*/ 2147483647 w 375"/>
              <a:gd name="T7" fmla="*/ 2147483647 h 440"/>
              <a:gd name="T8" fmla="*/ 2147483647 w 375"/>
              <a:gd name="T9" fmla="*/ 2147483647 h 440"/>
              <a:gd name="T10" fmla="*/ 2147483647 w 375"/>
              <a:gd name="T11" fmla="*/ 2147483647 h 440"/>
              <a:gd name="T12" fmla="*/ 0 w 375"/>
              <a:gd name="T13" fmla="*/ 2147483647 h 440"/>
              <a:gd name="T14" fmla="*/ 2147483647 w 375"/>
              <a:gd name="T15" fmla="*/ 2147483647 h 440"/>
              <a:gd name="T16" fmla="*/ 2147483647 w 375"/>
              <a:gd name="T17" fmla="*/ 2147483647 h 440"/>
              <a:gd name="T18" fmla="*/ 2147483647 w 375"/>
              <a:gd name="T19" fmla="*/ 2147483647 h 440"/>
              <a:gd name="T20" fmla="*/ 2147483647 w 375"/>
              <a:gd name="T21" fmla="*/ 2147483647 h 440"/>
              <a:gd name="T22" fmla="*/ 2147483647 w 375"/>
              <a:gd name="T23" fmla="*/ 2147483647 h 440"/>
              <a:gd name="T24" fmla="*/ 2147483647 w 375"/>
              <a:gd name="T25" fmla="*/ 2147483647 h 440"/>
              <a:gd name="T26" fmla="*/ 2147483647 w 375"/>
              <a:gd name="T27" fmla="*/ 2147483647 h 440"/>
              <a:gd name="T28" fmla="*/ 2147483647 w 375"/>
              <a:gd name="T29" fmla="*/ 2147483647 h 440"/>
              <a:gd name="T30" fmla="*/ 2147483647 w 375"/>
              <a:gd name="T31" fmla="*/ 2147483647 h 440"/>
              <a:gd name="T32" fmla="*/ 2147483647 w 375"/>
              <a:gd name="T33" fmla="*/ 2147483647 h 440"/>
              <a:gd name="T34" fmla="*/ 2147483647 w 375"/>
              <a:gd name="T35" fmla="*/ 2147483647 h 440"/>
              <a:gd name="T36" fmla="*/ 2147483647 w 375"/>
              <a:gd name="T37" fmla="*/ 2147483647 h 440"/>
              <a:gd name="T38" fmla="*/ 2147483647 w 375"/>
              <a:gd name="T39" fmla="*/ 2147483647 h 440"/>
              <a:gd name="T40" fmla="*/ 2147483647 w 375"/>
              <a:gd name="T41" fmla="*/ 2147483647 h 440"/>
              <a:gd name="T42" fmla="*/ 2147483647 w 375"/>
              <a:gd name="T43" fmla="*/ 2147483647 h 440"/>
              <a:gd name="T44" fmla="*/ 2147483647 w 375"/>
              <a:gd name="T45" fmla="*/ 2147483647 h 440"/>
              <a:gd name="T46" fmla="*/ 2147483647 w 375"/>
              <a:gd name="T47" fmla="*/ 2147483647 h 440"/>
              <a:gd name="T48" fmla="*/ 2147483647 w 375"/>
              <a:gd name="T49" fmla="*/ 2147483647 h 440"/>
              <a:gd name="T50" fmla="*/ 2147483647 w 375"/>
              <a:gd name="T51" fmla="*/ 2147483647 h 440"/>
              <a:gd name="T52" fmla="*/ 2147483647 w 375"/>
              <a:gd name="T53" fmla="*/ 2147483647 h 440"/>
              <a:gd name="T54" fmla="*/ 2147483647 w 375"/>
              <a:gd name="T55" fmla="*/ 2147483647 h 440"/>
              <a:gd name="T56" fmla="*/ 2147483647 w 375"/>
              <a:gd name="T57" fmla="*/ 2147483647 h 440"/>
              <a:gd name="T58" fmla="*/ 2147483647 w 375"/>
              <a:gd name="T59" fmla="*/ 2147483647 h 440"/>
              <a:gd name="T60" fmla="*/ 2147483647 w 375"/>
              <a:gd name="T61" fmla="*/ 2147483647 h 440"/>
              <a:gd name="T62" fmla="*/ 2147483647 w 375"/>
              <a:gd name="T63" fmla="*/ 2147483647 h 440"/>
              <a:gd name="T64" fmla="*/ 2147483647 w 375"/>
              <a:gd name="T65" fmla="*/ 2147483647 h 440"/>
              <a:gd name="T66" fmla="*/ 2147483647 w 375"/>
              <a:gd name="T67" fmla="*/ 2147483647 h 440"/>
              <a:gd name="T68" fmla="*/ 2147483647 w 375"/>
              <a:gd name="T69" fmla="*/ 2147483647 h 440"/>
              <a:gd name="T70" fmla="*/ 2147483647 w 375"/>
              <a:gd name="T71" fmla="*/ 2147483647 h 440"/>
              <a:gd name="T72" fmla="*/ 2147483647 w 375"/>
              <a:gd name="T73" fmla="*/ 2147483647 h 440"/>
              <a:gd name="T74" fmla="*/ 2147483647 w 375"/>
              <a:gd name="T75" fmla="*/ 2147483647 h 440"/>
              <a:gd name="T76" fmla="*/ 2147483647 w 375"/>
              <a:gd name="T77" fmla="*/ 2147483647 h 440"/>
              <a:gd name="T78" fmla="*/ 2147483647 w 375"/>
              <a:gd name="T79" fmla="*/ 2147483647 h 440"/>
              <a:gd name="T80" fmla="*/ 2147483647 w 375"/>
              <a:gd name="T81" fmla="*/ 2147483647 h 440"/>
              <a:gd name="T82" fmla="*/ 2147483647 w 375"/>
              <a:gd name="T83" fmla="*/ 0 h 440"/>
              <a:gd name="T84" fmla="*/ 2147483647 w 375"/>
              <a:gd name="T85" fmla="*/ 2147483647 h 440"/>
              <a:gd name="T86" fmla="*/ 2147483647 w 375"/>
              <a:gd name="T87" fmla="*/ 2147483647 h 440"/>
              <a:gd name="T88" fmla="*/ 2147483647 w 375"/>
              <a:gd name="T89" fmla="*/ 2147483647 h 440"/>
              <a:gd name="T90" fmla="*/ 2147483647 w 375"/>
              <a:gd name="T91" fmla="*/ 2147483647 h 440"/>
              <a:gd name="T92" fmla="*/ 2147483647 w 375"/>
              <a:gd name="T93" fmla="*/ 2147483647 h 440"/>
              <a:gd name="T94" fmla="*/ 2147483647 w 375"/>
              <a:gd name="T95" fmla="*/ 2147483647 h 440"/>
              <a:gd name="T96" fmla="*/ 2147483647 w 375"/>
              <a:gd name="T97" fmla="*/ 2147483647 h 44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5" h="440">
                <a:moveTo>
                  <a:pt x="35" y="41"/>
                </a:moveTo>
                <a:lnTo>
                  <a:pt x="32" y="49"/>
                </a:lnTo>
                <a:lnTo>
                  <a:pt x="25" y="74"/>
                </a:lnTo>
                <a:lnTo>
                  <a:pt x="17" y="112"/>
                </a:lnTo>
                <a:lnTo>
                  <a:pt x="8" y="163"/>
                </a:lnTo>
                <a:lnTo>
                  <a:pt x="2" y="223"/>
                </a:lnTo>
                <a:lnTo>
                  <a:pt x="0" y="290"/>
                </a:lnTo>
                <a:lnTo>
                  <a:pt x="7" y="363"/>
                </a:lnTo>
                <a:lnTo>
                  <a:pt x="23" y="440"/>
                </a:lnTo>
                <a:lnTo>
                  <a:pt x="23" y="437"/>
                </a:lnTo>
                <a:lnTo>
                  <a:pt x="23" y="427"/>
                </a:lnTo>
                <a:lnTo>
                  <a:pt x="23" y="411"/>
                </a:lnTo>
                <a:lnTo>
                  <a:pt x="23" y="391"/>
                </a:lnTo>
                <a:lnTo>
                  <a:pt x="25" y="367"/>
                </a:lnTo>
                <a:lnTo>
                  <a:pt x="28" y="341"/>
                </a:lnTo>
                <a:lnTo>
                  <a:pt x="33" y="312"/>
                </a:lnTo>
                <a:lnTo>
                  <a:pt x="39" y="281"/>
                </a:lnTo>
                <a:lnTo>
                  <a:pt x="49" y="251"/>
                </a:lnTo>
                <a:lnTo>
                  <a:pt x="61" y="222"/>
                </a:lnTo>
                <a:lnTo>
                  <a:pt x="75" y="194"/>
                </a:lnTo>
                <a:lnTo>
                  <a:pt x="93" y="168"/>
                </a:lnTo>
                <a:lnTo>
                  <a:pt x="116" y="145"/>
                </a:lnTo>
                <a:lnTo>
                  <a:pt x="141" y="127"/>
                </a:lnTo>
                <a:lnTo>
                  <a:pt x="173" y="114"/>
                </a:lnTo>
                <a:lnTo>
                  <a:pt x="208" y="106"/>
                </a:lnTo>
                <a:lnTo>
                  <a:pt x="210" y="104"/>
                </a:lnTo>
                <a:lnTo>
                  <a:pt x="217" y="100"/>
                </a:lnTo>
                <a:lnTo>
                  <a:pt x="227" y="92"/>
                </a:lnTo>
                <a:lnTo>
                  <a:pt x="245" y="82"/>
                </a:lnTo>
                <a:lnTo>
                  <a:pt x="267" y="69"/>
                </a:lnTo>
                <a:lnTo>
                  <a:pt x="296" y="54"/>
                </a:lnTo>
                <a:lnTo>
                  <a:pt x="332" y="36"/>
                </a:lnTo>
                <a:lnTo>
                  <a:pt x="375" y="17"/>
                </a:lnTo>
                <a:lnTo>
                  <a:pt x="373" y="16"/>
                </a:lnTo>
                <a:lnTo>
                  <a:pt x="366" y="15"/>
                </a:lnTo>
                <a:lnTo>
                  <a:pt x="357" y="13"/>
                </a:lnTo>
                <a:lnTo>
                  <a:pt x="343" y="10"/>
                </a:lnTo>
                <a:lnTo>
                  <a:pt x="326" y="7"/>
                </a:lnTo>
                <a:lnTo>
                  <a:pt x="307" y="5"/>
                </a:lnTo>
                <a:lnTo>
                  <a:pt x="285" y="3"/>
                </a:lnTo>
                <a:lnTo>
                  <a:pt x="261" y="1"/>
                </a:lnTo>
                <a:lnTo>
                  <a:pt x="235" y="0"/>
                </a:lnTo>
                <a:lnTo>
                  <a:pt x="208" y="1"/>
                </a:lnTo>
                <a:lnTo>
                  <a:pt x="180" y="2"/>
                </a:lnTo>
                <a:lnTo>
                  <a:pt x="151" y="5"/>
                </a:lnTo>
                <a:lnTo>
                  <a:pt x="122" y="10"/>
                </a:lnTo>
                <a:lnTo>
                  <a:pt x="92" y="18"/>
                </a:lnTo>
                <a:lnTo>
                  <a:pt x="63" y="28"/>
                </a:lnTo>
                <a:lnTo>
                  <a:pt x="35" y="41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0" name="Freeform 153"/>
          <p:cNvSpPr>
            <a:spLocks/>
          </p:cNvSpPr>
          <p:nvPr/>
        </p:nvSpPr>
        <p:spPr bwMode="auto">
          <a:xfrm>
            <a:off x="6511925" y="3852863"/>
            <a:ext cx="149225" cy="39687"/>
          </a:xfrm>
          <a:custGeom>
            <a:avLst/>
            <a:gdLst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8"/>
                </a:lnTo>
                <a:lnTo>
                  <a:pt x="5" y="44"/>
                </a:lnTo>
                <a:lnTo>
                  <a:pt x="11" y="37"/>
                </a:lnTo>
                <a:lnTo>
                  <a:pt x="18" y="31"/>
                </a:lnTo>
                <a:lnTo>
                  <a:pt x="27" y="25"/>
                </a:lnTo>
                <a:lnTo>
                  <a:pt x="39" y="18"/>
                </a:lnTo>
                <a:lnTo>
                  <a:pt x="54" y="12"/>
                </a:lnTo>
                <a:lnTo>
                  <a:pt x="72" y="6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7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6"/>
                </a:lnTo>
                <a:lnTo>
                  <a:pt x="289" y="44"/>
                </a:lnTo>
                <a:lnTo>
                  <a:pt x="277" y="41"/>
                </a:lnTo>
                <a:lnTo>
                  <a:pt x="262" y="36"/>
                </a:lnTo>
                <a:lnTo>
                  <a:pt x="244" y="32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1"/>
                </a:lnTo>
                <a:lnTo>
                  <a:pt x="101" y="23"/>
                </a:lnTo>
                <a:lnTo>
                  <a:pt x="77" y="29"/>
                </a:lnTo>
                <a:lnTo>
                  <a:pt x="55" y="37"/>
                </a:lnTo>
                <a:lnTo>
                  <a:pt x="33" y="48"/>
                </a:lnTo>
                <a:lnTo>
                  <a:pt x="15" y="63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1" name="Freeform 154"/>
          <p:cNvSpPr>
            <a:spLocks/>
          </p:cNvSpPr>
          <p:nvPr/>
        </p:nvSpPr>
        <p:spPr bwMode="auto">
          <a:xfrm>
            <a:off x="6511925" y="3754438"/>
            <a:ext cx="149225" cy="41275"/>
          </a:xfrm>
          <a:custGeom>
            <a:avLst/>
            <a:gdLst>
              <a:gd name="T0" fmla="*/ 0 w 305"/>
              <a:gd name="T1" fmla="*/ 2147483647 h 83"/>
              <a:gd name="T2" fmla="*/ 0 w 305"/>
              <a:gd name="T3" fmla="*/ 2147483647 h 83"/>
              <a:gd name="T4" fmla="*/ 2147483647 w 305"/>
              <a:gd name="T5" fmla="*/ 2147483647 h 83"/>
              <a:gd name="T6" fmla="*/ 2147483647 w 305"/>
              <a:gd name="T7" fmla="*/ 2147483647 h 83"/>
              <a:gd name="T8" fmla="*/ 2147483647 w 305"/>
              <a:gd name="T9" fmla="*/ 2147483647 h 83"/>
              <a:gd name="T10" fmla="*/ 2147483647 w 305"/>
              <a:gd name="T11" fmla="*/ 2147483647 h 83"/>
              <a:gd name="T12" fmla="*/ 2147483647 w 305"/>
              <a:gd name="T13" fmla="*/ 2147483647 h 83"/>
              <a:gd name="T14" fmla="*/ 2147483647 w 305"/>
              <a:gd name="T15" fmla="*/ 2147483647 h 83"/>
              <a:gd name="T16" fmla="*/ 2147483647 w 305"/>
              <a:gd name="T17" fmla="*/ 2147483647 h 83"/>
              <a:gd name="T18" fmla="*/ 2147483647 w 305"/>
              <a:gd name="T19" fmla="*/ 2147483647 h 83"/>
              <a:gd name="T20" fmla="*/ 2147483647 w 305"/>
              <a:gd name="T21" fmla="*/ 2147483647 h 83"/>
              <a:gd name="T22" fmla="*/ 2147483647 w 305"/>
              <a:gd name="T23" fmla="*/ 0 h 83"/>
              <a:gd name="T24" fmla="*/ 2147483647 w 305"/>
              <a:gd name="T25" fmla="*/ 0 h 83"/>
              <a:gd name="T26" fmla="*/ 2147483647 w 305"/>
              <a:gd name="T27" fmla="*/ 2147483647 h 83"/>
              <a:gd name="T28" fmla="*/ 2147483647 w 305"/>
              <a:gd name="T29" fmla="*/ 2147483647 h 83"/>
              <a:gd name="T30" fmla="*/ 2147483647 w 305"/>
              <a:gd name="T31" fmla="*/ 2147483647 h 83"/>
              <a:gd name="T32" fmla="*/ 2147483647 w 305"/>
              <a:gd name="T33" fmla="*/ 2147483647 h 83"/>
              <a:gd name="T34" fmla="*/ 2147483647 w 305"/>
              <a:gd name="T35" fmla="*/ 2147483647 h 83"/>
              <a:gd name="T36" fmla="*/ 2147483647 w 305"/>
              <a:gd name="T37" fmla="*/ 2147483647 h 83"/>
              <a:gd name="T38" fmla="*/ 2147483647 w 305"/>
              <a:gd name="T39" fmla="*/ 2147483647 h 83"/>
              <a:gd name="T40" fmla="*/ 2147483647 w 305"/>
              <a:gd name="T41" fmla="*/ 2147483647 h 83"/>
              <a:gd name="T42" fmla="*/ 2147483647 w 305"/>
              <a:gd name="T43" fmla="*/ 2147483647 h 83"/>
              <a:gd name="T44" fmla="*/ 2147483647 w 305"/>
              <a:gd name="T45" fmla="*/ 2147483647 h 83"/>
              <a:gd name="T46" fmla="*/ 2147483647 w 305"/>
              <a:gd name="T47" fmla="*/ 2147483647 h 83"/>
              <a:gd name="T48" fmla="*/ 2147483647 w 305"/>
              <a:gd name="T49" fmla="*/ 2147483647 h 83"/>
              <a:gd name="T50" fmla="*/ 2147483647 w 305"/>
              <a:gd name="T51" fmla="*/ 2147483647 h 83"/>
              <a:gd name="T52" fmla="*/ 2147483647 w 305"/>
              <a:gd name="T53" fmla="*/ 2147483647 h 83"/>
              <a:gd name="T54" fmla="*/ 2147483647 w 305"/>
              <a:gd name="T55" fmla="*/ 2147483647 h 83"/>
              <a:gd name="T56" fmla="*/ 2147483647 w 305"/>
              <a:gd name="T57" fmla="*/ 2147483647 h 83"/>
              <a:gd name="T58" fmla="*/ 2147483647 w 305"/>
              <a:gd name="T59" fmla="*/ 2147483647 h 83"/>
              <a:gd name="T60" fmla="*/ 2147483647 w 305"/>
              <a:gd name="T61" fmla="*/ 2147483647 h 83"/>
              <a:gd name="T62" fmla="*/ 2147483647 w 305"/>
              <a:gd name="T63" fmla="*/ 2147483647 h 83"/>
              <a:gd name="T64" fmla="*/ 2147483647 w 305"/>
              <a:gd name="T65" fmla="*/ 2147483647 h 83"/>
              <a:gd name="T66" fmla="*/ 0 w 305"/>
              <a:gd name="T67" fmla="*/ 2147483647 h 83"/>
              <a:gd name="T68" fmla="*/ 0 w 305"/>
              <a:gd name="T69" fmla="*/ 2147483647 h 8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05" h="83">
                <a:moveTo>
                  <a:pt x="0" y="53"/>
                </a:moveTo>
                <a:lnTo>
                  <a:pt x="0" y="52"/>
                </a:lnTo>
                <a:lnTo>
                  <a:pt x="2" y="49"/>
                </a:lnTo>
                <a:lnTo>
                  <a:pt x="5" y="44"/>
                </a:lnTo>
                <a:lnTo>
                  <a:pt x="11" y="38"/>
                </a:lnTo>
                <a:lnTo>
                  <a:pt x="18" y="31"/>
                </a:lnTo>
                <a:lnTo>
                  <a:pt x="27" y="25"/>
                </a:lnTo>
                <a:lnTo>
                  <a:pt x="39" y="17"/>
                </a:lnTo>
                <a:lnTo>
                  <a:pt x="54" y="12"/>
                </a:lnTo>
                <a:lnTo>
                  <a:pt x="72" y="7"/>
                </a:lnTo>
                <a:lnTo>
                  <a:pt x="92" y="2"/>
                </a:lnTo>
                <a:lnTo>
                  <a:pt x="118" y="0"/>
                </a:lnTo>
                <a:lnTo>
                  <a:pt x="146" y="0"/>
                </a:lnTo>
                <a:lnTo>
                  <a:pt x="180" y="2"/>
                </a:lnTo>
                <a:lnTo>
                  <a:pt x="216" y="8"/>
                </a:lnTo>
                <a:lnTo>
                  <a:pt x="258" y="16"/>
                </a:lnTo>
                <a:lnTo>
                  <a:pt x="305" y="29"/>
                </a:lnTo>
                <a:lnTo>
                  <a:pt x="299" y="47"/>
                </a:lnTo>
                <a:lnTo>
                  <a:pt x="297" y="45"/>
                </a:lnTo>
                <a:lnTo>
                  <a:pt x="289" y="43"/>
                </a:lnTo>
                <a:lnTo>
                  <a:pt x="277" y="40"/>
                </a:lnTo>
                <a:lnTo>
                  <a:pt x="262" y="36"/>
                </a:lnTo>
                <a:lnTo>
                  <a:pt x="244" y="33"/>
                </a:lnTo>
                <a:lnTo>
                  <a:pt x="224" y="28"/>
                </a:lnTo>
                <a:lnTo>
                  <a:pt x="201" y="25"/>
                </a:lnTo>
                <a:lnTo>
                  <a:pt x="176" y="22"/>
                </a:lnTo>
                <a:lnTo>
                  <a:pt x="152" y="21"/>
                </a:lnTo>
                <a:lnTo>
                  <a:pt x="126" y="22"/>
                </a:lnTo>
                <a:lnTo>
                  <a:pt x="101" y="24"/>
                </a:lnTo>
                <a:lnTo>
                  <a:pt x="77" y="29"/>
                </a:lnTo>
                <a:lnTo>
                  <a:pt x="55" y="38"/>
                </a:lnTo>
                <a:lnTo>
                  <a:pt x="33" y="49"/>
                </a:lnTo>
                <a:lnTo>
                  <a:pt x="15" y="64"/>
                </a:lnTo>
                <a:lnTo>
                  <a:pt x="0" y="83"/>
                </a:lnTo>
                <a:lnTo>
                  <a:pt x="0" y="53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2" name="Freeform 155"/>
          <p:cNvSpPr>
            <a:spLocks/>
          </p:cNvSpPr>
          <p:nvPr/>
        </p:nvSpPr>
        <p:spPr bwMode="auto">
          <a:xfrm>
            <a:off x="6651625" y="3708400"/>
            <a:ext cx="241300" cy="449263"/>
          </a:xfrm>
          <a:custGeom>
            <a:avLst/>
            <a:gdLst>
              <a:gd name="T0" fmla="*/ 0 w 496"/>
              <a:gd name="T1" fmla="*/ 0 h 917"/>
              <a:gd name="T2" fmla="*/ 0 w 496"/>
              <a:gd name="T3" fmla="*/ 2147483647 h 917"/>
              <a:gd name="T4" fmla="*/ 2147483647 w 496"/>
              <a:gd name="T5" fmla="*/ 2147483647 h 917"/>
              <a:gd name="T6" fmla="*/ 2147483647 w 496"/>
              <a:gd name="T7" fmla="*/ 2147483647 h 917"/>
              <a:gd name="T8" fmla="*/ 2147483647 w 496"/>
              <a:gd name="T9" fmla="*/ 2147483647 h 917"/>
              <a:gd name="T10" fmla="*/ 2147483647 w 496"/>
              <a:gd name="T11" fmla="*/ 2147483647 h 917"/>
              <a:gd name="T12" fmla="*/ 2147483647 w 496"/>
              <a:gd name="T13" fmla="*/ 2147483647 h 917"/>
              <a:gd name="T14" fmla="*/ 2147483647 w 496"/>
              <a:gd name="T15" fmla="*/ 2147483647 h 917"/>
              <a:gd name="T16" fmla="*/ 2147483647 w 496"/>
              <a:gd name="T17" fmla="*/ 2147483647 h 917"/>
              <a:gd name="T18" fmla="*/ 2147483647 w 496"/>
              <a:gd name="T19" fmla="*/ 2147483647 h 917"/>
              <a:gd name="T20" fmla="*/ 2147483647 w 496"/>
              <a:gd name="T21" fmla="*/ 2147483647 h 917"/>
              <a:gd name="T22" fmla="*/ 2147483647 w 496"/>
              <a:gd name="T23" fmla="*/ 2147483647 h 917"/>
              <a:gd name="T24" fmla="*/ 2147483647 w 496"/>
              <a:gd name="T25" fmla="*/ 2147483647 h 917"/>
              <a:gd name="T26" fmla="*/ 2147483647 w 496"/>
              <a:gd name="T27" fmla="*/ 2147483647 h 917"/>
              <a:gd name="T28" fmla="*/ 2147483647 w 496"/>
              <a:gd name="T29" fmla="*/ 2147483647 h 917"/>
              <a:gd name="T30" fmla="*/ 2147483647 w 496"/>
              <a:gd name="T31" fmla="*/ 2147483647 h 917"/>
              <a:gd name="T32" fmla="*/ 2147483647 w 496"/>
              <a:gd name="T33" fmla="*/ 2147483647 h 917"/>
              <a:gd name="T34" fmla="*/ 0 w 496"/>
              <a:gd name="T35" fmla="*/ 0 h 9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96" h="917">
                <a:moveTo>
                  <a:pt x="0" y="0"/>
                </a:moveTo>
                <a:lnTo>
                  <a:pt x="0" y="886"/>
                </a:lnTo>
                <a:lnTo>
                  <a:pt x="150" y="917"/>
                </a:lnTo>
                <a:lnTo>
                  <a:pt x="143" y="797"/>
                </a:lnTo>
                <a:lnTo>
                  <a:pt x="496" y="851"/>
                </a:lnTo>
                <a:lnTo>
                  <a:pt x="490" y="803"/>
                </a:lnTo>
                <a:lnTo>
                  <a:pt x="245" y="773"/>
                </a:lnTo>
                <a:lnTo>
                  <a:pt x="239" y="670"/>
                </a:lnTo>
                <a:lnTo>
                  <a:pt x="72" y="670"/>
                </a:lnTo>
                <a:lnTo>
                  <a:pt x="68" y="657"/>
                </a:lnTo>
                <a:lnTo>
                  <a:pt x="56" y="620"/>
                </a:lnTo>
                <a:lnTo>
                  <a:pt x="41" y="559"/>
                </a:lnTo>
                <a:lnTo>
                  <a:pt x="26" y="480"/>
                </a:lnTo>
                <a:lnTo>
                  <a:pt x="15" y="385"/>
                </a:lnTo>
                <a:lnTo>
                  <a:pt x="11" y="276"/>
                </a:lnTo>
                <a:lnTo>
                  <a:pt x="20" y="158"/>
                </a:lnTo>
                <a:lnTo>
                  <a:pt x="42" y="30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3" name="Freeform 156"/>
          <p:cNvSpPr>
            <a:spLocks/>
          </p:cNvSpPr>
          <p:nvPr/>
        </p:nvSpPr>
        <p:spPr bwMode="auto">
          <a:xfrm>
            <a:off x="6770688" y="3605213"/>
            <a:ext cx="309562" cy="61912"/>
          </a:xfrm>
          <a:custGeom>
            <a:avLst/>
            <a:gdLst>
              <a:gd name="T0" fmla="*/ 0 w 638"/>
              <a:gd name="T1" fmla="*/ 2147483647 h 125"/>
              <a:gd name="T2" fmla="*/ 2147483647 w 638"/>
              <a:gd name="T3" fmla="*/ 2147483647 h 125"/>
              <a:gd name="T4" fmla="*/ 2147483647 w 638"/>
              <a:gd name="T5" fmla="*/ 2147483647 h 125"/>
              <a:gd name="T6" fmla="*/ 2147483647 w 638"/>
              <a:gd name="T7" fmla="*/ 2147483647 h 125"/>
              <a:gd name="T8" fmla="*/ 2147483647 w 638"/>
              <a:gd name="T9" fmla="*/ 2147483647 h 125"/>
              <a:gd name="T10" fmla="*/ 2147483647 w 638"/>
              <a:gd name="T11" fmla="*/ 2147483647 h 125"/>
              <a:gd name="T12" fmla="*/ 2147483647 w 638"/>
              <a:gd name="T13" fmla="*/ 2147483647 h 125"/>
              <a:gd name="T14" fmla="*/ 2147483647 w 638"/>
              <a:gd name="T15" fmla="*/ 2147483647 h 125"/>
              <a:gd name="T16" fmla="*/ 2147483647 w 638"/>
              <a:gd name="T17" fmla="*/ 2147483647 h 125"/>
              <a:gd name="T18" fmla="*/ 2147483647 w 638"/>
              <a:gd name="T19" fmla="*/ 2147483647 h 125"/>
              <a:gd name="T20" fmla="*/ 2147483647 w 638"/>
              <a:gd name="T21" fmla="*/ 2147483647 h 125"/>
              <a:gd name="T22" fmla="*/ 2147483647 w 638"/>
              <a:gd name="T23" fmla="*/ 2147483647 h 125"/>
              <a:gd name="T24" fmla="*/ 2147483647 w 638"/>
              <a:gd name="T25" fmla="*/ 2147483647 h 125"/>
              <a:gd name="T26" fmla="*/ 2147483647 w 638"/>
              <a:gd name="T27" fmla="*/ 2147483647 h 125"/>
              <a:gd name="T28" fmla="*/ 2147483647 w 638"/>
              <a:gd name="T29" fmla="*/ 2147483647 h 125"/>
              <a:gd name="T30" fmla="*/ 2147483647 w 638"/>
              <a:gd name="T31" fmla="*/ 2147483647 h 125"/>
              <a:gd name="T32" fmla="*/ 2147483647 w 638"/>
              <a:gd name="T33" fmla="*/ 2147483647 h 125"/>
              <a:gd name="T34" fmla="*/ 2147483647 w 638"/>
              <a:gd name="T35" fmla="*/ 0 h 125"/>
              <a:gd name="T36" fmla="*/ 2147483647 w 638"/>
              <a:gd name="T37" fmla="*/ 0 h 125"/>
              <a:gd name="T38" fmla="*/ 2147483647 w 638"/>
              <a:gd name="T39" fmla="*/ 0 h 125"/>
              <a:gd name="T40" fmla="*/ 2147483647 w 638"/>
              <a:gd name="T41" fmla="*/ 0 h 125"/>
              <a:gd name="T42" fmla="*/ 2147483647 w 638"/>
              <a:gd name="T43" fmla="*/ 2147483647 h 125"/>
              <a:gd name="T44" fmla="*/ 2147483647 w 638"/>
              <a:gd name="T45" fmla="*/ 2147483647 h 125"/>
              <a:gd name="T46" fmla="*/ 2147483647 w 638"/>
              <a:gd name="T47" fmla="*/ 2147483647 h 125"/>
              <a:gd name="T48" fmla="*/ 2147483647 w 638"/>
              <a:gd name="T49" fmla="*/ 2147483647 h 125"/>
              <a:gd name="T50" fmla="*/ 2147483647 w 638"/>
              <a:gd name="T51" fmla="*/ 2147483647 h 125"/>
              <a:gd name="T52" fmla="*/ 2147483647 w 638"/>
              <a:gd name="T53" fmla="*/ 2147483647 h 125"/>
              <a:gd name="T54" fmla="*/ 2147483647 w 638"/>
              <a:gd name="T55" fmla="*/ 2147483647 h 125"/>
              <a:gd name="T56" fmla="*/ 2147483647 w 638"/>
              <a:gd name="T57" fmla="*/ 2147483647 h 125"/>
              <a:gd name="T58" fmla="*/ 2147483647 w 638"/>
              <a:gd name="T59" fmla="*/ 2147483647 h 125"/>
              <a:gd name="T60" fmla="*/ 2147483647 w 638"/>
              <a:gd name="T61" fmla="*/ 2147483647 h 125"/>
              <a:gd name="T62" fmla="*/ 2147483647 w 638"/>
              <a:gd name="T63" fmla="*/ 2147483647 h 125"/>
              <a:gd name="T64" fmla="*/ 2147483647 w 638"/>
              <a:gd name="T65" fmla="*/ 2147483647 h 125"/>
              <a:gd name="T66" fmla="*/ 0 w 638"/>
              <a:gd name="T67" fmla="*/ 2147483647 h 125"/>
              <a:gd name="T68" fmla="*/ 0 w 638"/>
              <a:gd name="T69" fmla="*/ 2147483647 h 12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8" h="125">
                <a:moveTo>
                  <a:pt x="0" y="125"/>
                </a:moveTo>
                <a:lnTo>
                  <a:pt x="4" y="124"/>
                </a:lnTo>
                <a:lnTo>
                  <a:pt x="14" y="119"/>
                </a:lnTo>
                <a:lnTo>
                  <a:pt x="31" y="114"/>
                </a:lnTo>
                <a:lnTo>
                  <a:pt x="53" y="106"/>
                </a:lnTo>
                <a:lnTo>
                  <a:pt x="81" y="98"/>
                </a:lnTo>
                <a:lnTo>
                  <a:pt x="113" y="89"/>
                </a:lnTo>
                <a:lnTo>
                  <a:pt x="151" y="81"/>
                </a:lnTo>
                <a:lnTo>
                  <a:pt x="192" y="73"/>
                </a:lnTo>
                <a:lnTo>
                  <a:pt x="237" y="65"/>
                </a:lnTo>
                <a:lnTo>
                  <a:pt x="286" y="60"/>
                </a:lnTo>
                <a:lnTo>
                  <a:pt x="337" y="56"/>
                </a:lnTo>
                <a:lnTo>
                  <a:pt x="390" y="55"/>
                </a:lnTo>
                <a:lnTo>
                  <a:pt x="446" y="56"/>
                </a:lnTo>
                <a:lnTo>
                  <a:pt x="503" y="61"/>
                </a:lnTo>
                <a:lnTo>
                  <a:pt x="561" y="70"/>
                </a:lnTo>
                <a:lnTo>
                  <a:pt x="620" y="83"/>
                </a:lnTo>
                <a:lnTo>
                  <a:pt x="638" y="0"/>
                </a:lnTo>
                <a:lnTo>
                  <a:pt x="634" y="0"/>
                </a:lnTo>
                <a:lnTo>
                  <a:pt x="620" y="0"/>
                </a:lnTo>
                <a:lnTo>
                  <a:pt x="599" y="0"/>
                </a:lnTo>
                <a:lnTo>
                  <a:pt x="571" y="1"/>
                </a:lnTo>
                <a:lnTo>
                  <a:pt x="536" y="2"/>
                </a:lnTo>
                <a:lnTo>
                  <a:pt x="496" y="3"/>
                </a:lnTo>
                <a:lnTo>
                  <a:pt x="452" y="6"/>
                </a:lnTo>
                <a:lnTo>
                  <a:pt x="405" y="8"/>
                </a:lnTo>
                <a:lnTo>
                  <a:pt x="354" y="13"/>
                </a:lnTo>
                <a:lnTo>
                  <a:pt x="302" y="17"/>
                </a:lnTo>
                <a:lnTo>
                  <a:pt x="249" y="22"/>
                </a:lnTo>
                <a:lnTo>
                  <a:pt x="196" y="30"/>
                </a:lnTo>
                <a:lnTo>
                  <a:pt x="144" y="37"/>
                </a:lnTo>
                <a:lnTo>
                  <a:pt x="93" y="47"/>
                </a:lnTo>
                <a:lnTo>
                  <a:pt x="45" y="58"/>
                </a:lnTo>
                <a:lnTo>
                  <a:pt x="0" y="71"/>
                </a:lnTo>
                <a:lnTo>
                  <a:pt x="0" y="125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4" name="Freeform 157"/>
          <p:cNvSpPr>
            <a:spLocks/>
          </p:cNvSpPr>
          <p:nvPr/>
        </p:nvSpPr>
        <p:spPr bwMode="auto">
          <a:xfrm>
            <a:off x="6588125" y="4167188"/>
            <a:ext cx="522288" cy="174625"/>
          </a:xfrm>
          <a:custGeom>
            <a:avLst/>
            <a:gdLst>
              <a:gd name="T0" fmla="*/ 2147483647 w 1075"/>
              <a:gd name="T1" fmla="*/ 2147483647 h 356"/>
              <a:gd name="T2" fmla="*/ 2147483647 w 1075"/>
              <a:gd name="T3" fmla="*/ 2147483647 h 356"/>
              <a:gd name="T4" fmla="*/ 2147483647 w 1075"/>
              <a:gd name="T5" fmla="*/ 2147483647 h 356"/>
              <a:gd name="T6" fmla="*/ 2147483647 w 1075"/>
              <a:gd name="T7" fmla="*/ 2147483647 h 356"/>
              <a:gd name="T8" fmla="*/ 2147483647 w 1075"/>
              <a:gd name="T9" fmla="*/ 2147483647 h 356"/>
              <a:gd name="T10" fmla="*/ 2147483647 w 1075"/>
              <a:gd name="T11" fmla="*/ 2147483647 h 356"/>
              <a:gd name="T12" fmla="*/ 2147483647 w 1075"/>
              <a:gd name="T13" fmla="*/ 2147483647 h 356"/>
              <a:gd name="T14" fmla="*/ 2147483647 w 1075"/>
              <a:gd name="T15" fmla="*/ 2147483647 h 356"/>
              <a:gd name="T16" fmla="*/ 2147483647 w 1075"/>
              <a:gd name="T17" fmla="*/ 2147483647 h 356"/>
              <a:gd name="T18" fmla="*/ 2147483647 w 1075"/>
              <a:gd name="T19" fmla="*/ 2147483647 h 356"/>
              <a:gd name="T20" fmla="*/ 2147483647 w 1075"/>
              <a:gd name="T21" fmla="*/ 2147483647 h 356"/>
              <a:gd name="T22" fmla="*/ 2147483647 w 1075"/>
              <a:gd name="T23" fmla="*/ 2147483647 h 356"/>
              <a:gd name="T24" fmla="*/ 2147483647 w 1075"/>
              <a:gd name="T25" fmla="*/ 2147483647 h 356"/>
              <a:gd name="T26" fmla="*/ 2147483647 w 1075"/>
              <a:gd name="T27" fmla="*/ 2147483647 h 356"/>
              <a:gd name="T28" fmla="*/ 2147483647 w 1075"/>
              <a:gd name="T29" fmla="*/ 2147483647 h 356"/>
              <a:gd name="T30" fmla="*/ 2147483647 w 1075"/>
              <a:gd name="T31" fmla="*/ 2147483647 h 356"/>
              <a:gd name="T32" fmla="*/ 2147483647 w 1075"/>
              <a:gd name="T33" fmla="*/ 2147483647 h 356"/>
              <a:gd name="T34" fmla="*/ 0 w 1075"/>
              <a:gd name="T35" fmla="*/ 2147483647 h 356"/>
              <a:gd name="T36" fmla="*/ 2147483647 w 1075"/>
              <a:gd name="T37" fmla="*/ 0 h 356"/>
              <a:gd name="T38" fmla="*/ 2147483647 w 1075"/>
              <a:gd name="T39" fmla="*/ 2147483647 h 356"/>
              <a:gd name="T40" fmla="*/ 2147483647 w 1075"/>
              <a:gd name="T41" fmla="*/ 2147483647 h 356"/>
              <a:gd name="T42" fmla="*/ 2147483647 w 1075"/>
              <a:gd name="T43" fmla="*/ 2147483647 h 356"/>
              <a:gd name="T44" fmla="*/ 2147483647 w 1075"/>
              <a:gd name="T45" fmla="*/ 2147483647 h 356"/>
              <a:gd name="T46" fmla="*/ 2147483647 w 1075"/>
              <a:gd name="T47" fmla="*/ 2147483647 h 356"/>
              <a:gd name="T48" fmla="*/ 2147483647 w 1075"/>
              <a:gd name="T49" fmla="*/ 2147483647 h 356"/>
              <a:gd name="T50" fmla="*/ 2147483647 w 1075"/>
              <a:gd name="T51" fmla="*/ 2147483647 h 356"/>
              <a:gd name="T52" fmla="*/ 2147483647 w 1075"/>
              <a:gd name="T53" fmla="*/ 2147483647 h 356"/>
              <a:gd name="T54" fmla="*/ 2147483647 w 1075"/>
              <a:gd name="T55" fmla="*/ 2147483647 h 356"/>
              <a:gd name="T56" fmla="*/ 2147483647 w 1075"/>
              <a:gd name="T57" fmla="*/ 2147483647 h 356"/>
              <a:gd name="T58" fmla="*/ 2147483647 w 1075"/>
              <a:gd name="T59" fmla="*/ 2147483647 h 356"/>
              <a:gd name="T60" fmla="*/ 2147483647 w 1075"/>
              <a:gd name="T61" fmla="*/ 2147483647 h 356"/>
              <a:gd name="T62" fmla="*/ 2147483647 w 1075"/>
              <a:gd name="T63" fmla="*/ 2147483647 h 356"/>
              <a:gd name="T64" fmla="*/ 2147483647 w 1075"/>
              <a:gd name="T65" fmla="*/ 2147483647 h 356"/>
              <a:gd name="T66" fmla="*/ 2147483647 w 1075"/>
              <a:gd name="T67" fmla="*/ 2147483647 h 356"/>
              <a:gd name="T68" fmla="*/ 2147483647 w 1075"/>
              <a:gd name="T69" fmla="*/ 2147483647 h 356"/>
              <a:gd name="T70" fmla="*/ 2147483647 w 1075"/>
              <a:gd name="T71" fmla="*/ 2147483647 h 356"/>
              <a:gd name="T72" fmla="*/ 2147483647 w 1075"/>
              <a:gd name="T73" fmla="*/ 2147483647 h 356"/>
              <a:gd name="T74" fmla="*/ 2147483647 w 1075"/>
              <a:gd name="T75" fmla="*/ 2147483647 h 356"/>
              <a:gd name="T76" fmla="*/ 2147483647 w 1075"/>
              <a:gd name="T77" fmla="*/ 2147483647 h 35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075" h="356">
                <a:moveTo>
                  <a:pt x="454" y="344"/>
                </a:moveTo>
                <a:lnTo>
                  <a:pt x="456" y="343"/>
                </a:lnTo>
                <a:lnTo>
                  <a:pt x="463" y="341"/>
                </a:lnTo>
                <a:lnTo>
                  <a:pt x="472" y="337"/>
                </a:lnTo>
                <a:lnTo>
                  <a:pt x="485" y="332"/>
                </a:lnTo>
                <a:lnTo>
                  <a:pt x="501" y="325"/>
                </a:lnTo>
                <a:lnTo>
                  <a:pt x="518" y="317"/>
                </a:lnTo>
                <a:lnTo>
                  <a:pt x="538" y="308"/>
                </a:lnTo>
                <a:lnTo>
                  <a:pt x="558" y="298"/>
                </a:lnTo>
                <a:lnTo>
                  <a:pt x="580" y="287"/>
                </a:lnTo>
                <a:lnTo>
                  <a:pt x="600" y="274"/>
                </a:lnTo>
                <a:lnTo>
                  <a:pt x="621" y="262"/>
                </a:lnTo>
                <a:lnTo>
                  <a:pt x="640" y="248"/>
                </a:lnTo>
                <a:lnTo>
                  <a:pt x="658" y="234"/>
                </a:lnTo>
                <a:lnTo>
                  <a:pt x="674" y="219"/>
                </a:lnTo>
                <a:lnTo>
                  <a:pt x="688" y="204"/>
                </a:lnTo>
                <a:lnTo>
                  <a:pt x="699" y="189"/>
                </a:lnTo>
                <a:lnTo>
                  <a:pt x="0" y="18"/>
                </a:lnTo>
                <a:lnTo>
                  <a:pt x="54" y="0"/>
                </a:lnTo>
                <a:lnTo>
                  <a:pt x="1075" y="251"/>
                </a:lnTo>
                <a:lnTo>
                  <a:pt x="1033" y="274"/>
                </a:lnTo>
                <a:lnTo>
                  <a:pt x="738" y="199"/>
                </a:lnTo>
                <a:lnTo>
                  <a:pt x="737" y="200"/>
                </a:lnTo>
                <a:lnTo>
                  <a:pt x="735" y="203"/>
                </a:lnTo>
                <a:lnTo>
                  <a:pt x="730" y="207"/>
                </a:lnTo>
                <a:lnTo>
                  <a:pt x="724" y="214"/>
                </a:lnTo>
                <a:lnTo>
                  <a:pt x="716" y="222"/>
                </a:lnTo>
                <a:lnTo>
                  <a:pt x="706" y="231"/>
                </a:lnTo>
                <a:lnTo>
                  <a:pt x="694" y="242"/>
                </a:lnTo>
                <a:lnTo>
                  <a:pt x="679" y="253"/>
                </a:lnTo>
                <a:lnTo>
                  <a:pt x="662" y="265"/>
                </a:lnTo>
                <a:lnTo>
                  <a:pt x="643" y="278"/>
                </a:lnTo>
                <a:lnTo>
                  <a:pt x="621" y="291"/>
                </a:lnTo>
                <a:lnTo>
                  <a:pt x="597" y="303"/>
                </a:lnTo>
                <a:lnTo>
                  <a:pt x="570" y="317"/>
                </a:lnTo>
                <a:lnTo>
                  <a:pt x="540" y="330"/>
                </a:lnTo>
                <a:lnTo>
                  <a:pt x="508" y="343"/>
                </a:lnTo>
                <a:lnTo>
                  <a:pt x="472" y="356"/>
                </a:lnTo>
                <a:lnTo>
                  <a:pt x="454" y="3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5" name="Freeform 158"/>
          <p:cNvSpPr>
            <a:spLocks/>
          </p:cNvSpPr>
          <p:nvPr/>
        </p:nvSpPr>
        <p:spPr bwMode="auto">
          <a:xfrm>
            <a:off x="6481763" y="4213225"/>
            <a:ext cx="530225" cy="155575"/>
          </a:xfrm>
          <a:custGeom>
            <a:avLst/>
            <a:gdLst>
              <a:gd name="T0" fmla="*/ 0 w 1095"/>
              <a:gd name="T1" fmla="*/ 0 h 319"/>
              <a:gd name="T2" fmla="*/ 2147483647 w 1095"/>
              <a:gd name="T3" fmla="*/ 2147483647 h 319"/>
              <a:gd name="T4" fmla="*/ 2147483647 w 1095"/>
              <a:gd name="T5" fmla="*/ 2147483647 h 319"/>
              <a:gd name="T6" fmla="*/ 2147483647 w 1095"/>
              <a:gd name="T7" fmla="*/ 0 h 319"/>
              <a:gd name="T8" fmla="*/ 0 w 1095"/>
              <a:gd name="T9" fmla="*/ 0 h 3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95" h="319">
                <a:moveTo>
                  <a:pt x="0" y="0"/>
                </a:moveTo>
                <a:lnTo>
                  <a:pt x="1071" y="319"/>
                </a:lnTo>
                <a:lnTo>
                  <a:pt x="1095" y="319"/>
                </a:lnTo>
                <a:lnTo>
                  <a:pt x="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6" name="Freeform 159"/>
          <p:cNvSpPr>
            <a:spLocks/>
          </p:cNvSpPr>
          <p:nvPr/>
        </p:nvSpPr>
        <p:spPr bwMode="auto">
          <a:xfrm>
            <a:off x="6570663" y="4192588"/>
            <a:ext cx="525462" cy="138112"/>
          </a:xfrm>
          <a:custGeom>
            <a:avLst/>
            <a:gdLst>
              <a:gd name="T0" fmla="*/ 0 w 1082"/>
              <a:gd name="T1" fmla="*/ 2147483647 h 285"/>
              <a:gd name="T2" fmla="*/ 2147483647 w 1082"/>
              <a:gd name="T3" fmla="*/ 2147483647 h 285"/>
              <a:gd name="T4" fmla="*/ 2147483647 w 1082"/>
              <a:gd name="T5" fmla="*/ 2147483647 h 285"/>
              <a:gd name="T6" fmla="*/ 2147483647 w 1082"/>
              <a:gd name="T7" fmla="*/ 0 h 285"/>
              <a:gd name="T8" fmla="*/ 0 w 1082"/>
              <a:gd name="T9" fmla="*/ 2147483647 h 2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2" h="285">
                <a:moveTo>
                  <a:pt x="0" y="1"/>
                </a:moveTo>
                <a:lnTo>
                  <a:pt x="1058" y="285"/>
                </a:lnTo>
                <a:lnTo>
                  <a:pt x="1082" y="284"/>
                </a:lnTo>
                <a:lnTo>
                  <a:pt x="33" y="0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7" name="Freeform 160"/>
          <p:cNvSpPr>
            <a:spLocks/>
          </p:cNvSpPr>
          <p:nvPr/>
        </p:nvSpPr>
        <p:spPr bwMode="auto">
          <a:xfrm>
            <a:off x="6527800" y="4198938"/>
            <a:ext cx="527050" cy="153987"/>
          </a:xfrm>
          <a:custGeom>
            <a:avLst/>
            <a:gdLst>
              <a:gd name="T0" fmla="*/ 0 w 1087"/>
              <a:gd name="T1" fmla="*/ 0 h 315"/>
              <a:gd name="T2" fmla="*/ 2147483647 w 1087"/>
              <a:gd name="T3" fmla="*/ 2147483647 h 315"/>
              <a:gd name="T4" fmla="*/ 2147483647 w 1087"/>
              <a:gd name="T5" fmla="*/ 2147483647 h 315"/>
              <a:gd name="T6" fmla="*/ 2147483647 w 1087"/>
              <a:gd name="T7" fmla="*/ 0 h 315"/>
              <a:gd name="T8" fmla="*/ 0 w 1087"/>
              <a:gd name="T9" fmla="*/ 0 h 3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87" h="315">
                <a:moveTo>
                  <a:pt x="0" y="0"/>
                </a:moveTo>
                <a:lnTo>
                  <a:pt x="1066" y="315"/>
                </a:lnTo>
                <a:lnTo>
                  <a:pt x="1087" y="308"/>
                </a:lnTo>
                <a:lnTo>
                  <a:pt x="3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698" name="Group 161"/>
          <p:cNvGrpSpPr>
            <a:grpSpLocks/>
          </p:cNvGrpSpPr>
          <p:nvPr/>
        </p:nvGrpSpPr>
        <p:grpSpPr bwMode="auto">
          <a:xfrm>
            <a:off x="6638925" y="3317875"/>
            <a:ext cx="649288" cy="904875"/>
            <a:chOff x="12762" y="10336"/>
            <a:chExt cx="1027" cy="1700"/>
          </a:xfrm>
        </p:grpSpPr>
        <p:sp>
          <p:nvSpPr>
            <p:cNvPr id="112961" name="Rectangle 16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2" name="Rectangle 16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3" name="Line 16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4" name="Line 16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5" name="Line 16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6" name="Line 16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699" name="Group 208"/>
          <p:cNvGrpSpPr>
            <a:grpSpLocks/>
          </p:cNvGrpSpPr>
          <p:nvPr/>
        </p:nvGrpSpPr>
        <p:grpSpPr bwMode="auto">
          <a:xfrm>
            <a:off x="6153150" y="5392738"/>
            <a:ext cx="647700" cy="906462"/>
            <a:chOff x="12762" y="10336"/>
            <a:chExt cx="1027" cy="1700"/>
          </a:xfrm>
        </p:grpSpPr>
        <p:sp>
          <p:nvSpPr>
            <p:cNvPr id="112955" name="Rectangle 209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6" name="Rectangle 210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57" name="Line 211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8" name="Line 212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59" name="Line 213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60" name="Line 214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0" name="Line 215"/>
          <p:cNvSpPr>
            <a:spLocks noChangeShapeType="1"/>
          </p:cNvSpPr>
          <p:nvPr/>
        </p:nvSpPr>
        <p:spPr bwMode="auto">
          <a:xfrm flipH="1">
            <a:off x="3249613" y="3146425"/>
            <a:ext cx="295275" cy="104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1" name="Text Box 216"/>
          <p:cNvSpPr txBox="1">
            <a:spLocks noChangeArrowheads="1"/>
          </p:cNvSpPr>
          <p:nvPr/>
        </p:nvSpPr>
        <p:spPr bwMode="auto">
          <a:xfrm>
            <a:off x="6145213" y="2846388"/>
            <a:ext cx="6175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out</a:t>
            </a:r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02" name="Line 217"/>
          <p:cNvSpPr>
            <a:spLocks noChangeShapeType="1"/>
          </p:cNvSpPr>
          <p:nvPr/>
        </p:nvSpPr>
        <p:spPr bwMode="auto">
          <a:xfrm>
            <a:off x="6650038" y="3194050"/>
            <a:ext cx="200025" cy="2190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3" name="Line 218"/>
          <p:cNvSpPr>
            <a:spLocks noChangeShapeType="1"/>
          </p:cNvSpPr>
          <p:nvPr/>
        </p:nvSpPr>
        <p:spPr bwMode="auto">
          <a:xfrm flipH="1">
            <a:off x="4957763" y="4257675"/>
            <a:ext cx="24765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04" name="Group 219"/>
          <p:cNvGrpSpPr>
            <a:grpSpLocks/>
          </p:cNvGrpSpPr>
          <p:nvPr/>
        </p:nvGrpSpPr>
        <p:grpSpPr bwMode="auto">
          <a:xfrm>
            <a:off x="4041775" y="4400550"/>
            <a:ext cx="1073150" cy="422275"/>
            <a:chOff x="9542" y="11900"/>
            <a:chExt cx="1624" cy="640"/>
          </a:xfrm>
        </p:grpSpPr>
        <p:sp>
          <p:nvSpPr>
            <p:cNvPr id="112933" name="Oval 220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4" name="Line 221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5" name="Line 222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6" name="Rectangle 223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112937" name="Rectangle 224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112938" name="Oval 225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939" name="Group 226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112952" name="Line 22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3" name="Line 22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4" name="Line 22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940" name="Group 230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112949" name="Line 2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0" name="Line 2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51" name="Line 2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2941" name="Group 234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112942" name="Rectangle 235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3" name="Line 236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4" name="Line 237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5" name="Line 238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6" name="Line 239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7" name="Line 240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8" name="Line 241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2705" name="Line 242"/>
          <p:cNvSpPr>
            <a:spLocks noChangeShapeType="1"/>
          </p:cNvSpPr>
          <p:nvPr/>
        </p:nvSpPr>
        <p:spPr bwMode="auto">
          <a:xfrm>
            <a:off x="5173663" y="3565525"/>
            <a:ext cx="276225" cy="1588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06" name="Group 243"/>
          <p:cNvGrpSpPr>
            <a:grpSpLocks/>
          </p:cNvGrpSpPr>
          <p:nvPr/>
        </p:nvGrpSpPr>
        <p:grpSpPr bwMode="auto">
          <a:xfrm>
            <a:off x="3125788" y="3241675"/>
            <a:ext cx="90487" cy="271463"/>
            <a:chOff x="10104" y="10005"/>
            <a:chExt cx="137" cy="411"/>
          </a:xfrm>
        </p:grpSpPr>
        <p:sp>
          <p:nvSpPr>
            <p:cNvPr id="112931" name="Oval 244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2" name="Oval 245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07" name="Line 247"/>
          <p:cNvSpPr>
            <a:spLocks noChangeShapeType="1"/>
          </p:cNvSpPr>
          <p:nvPr/>
        </p:nvSpPr>
        <p:spPr bwMode="auto">
          <a:xfrm flipH="1">
            <a:off x="3259138" y="3413125"/>
            <a:ext cx="304800" cy="38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8" name="Oval 248"/>
          <p:cNvSpPr>
            <a:spLocks noChangeArrowheads="1"/>
          </p:cNvSpPr>
          <p:nvPr/>
        </p:nvSpPr>
        <p:spPr bwMode="auto">
          <a:xfrm>
            <a:off x="4735513" y="5311775"/>
            <a:ext cx="1065212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9" name="Line 249"/>
          <p:cNvSpPr>
            <a:spLocks noChangeShapeType="1"/>
          </p:cNvSpPr>
          <p:nvPr/>
        </p:nvSpPr>
        <p:spPr bwMode="auto">
          <a:xfrm>
            <a:off x="4735513" y="5292725"/>
            <a:ext cx="1587" cy="1460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0" name="Line 250"/>
          <p:cNvSpPr>
            <a:spLocks noChangeShapeType="1"/>
          </p:cNvSpPr>
          <p:nvPr/>
        </p:nvSpPr>
        <p:spPr bwMode="auto">
          <a:xfrm>
            <a:off x="5800725" y="5292725"/>
            <a:ext cx="0" cy="14605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1" name="Rectangle 251"/>
          <p:cNvSpPr>
            <a:spLocks noChangeArrowheads="1"/>
          </p:cNvSpPr>
          <p:nvPr/>
        </p:nvSpPr>
        <p:spPr bwMode="auto">
          <a:xfrm>
            <a:off x="4735513" y="5292725"/>
            <a:ext cx="252412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12" name="Rectangle 252"/>
          <p:cNvSpPr>
            <a:spLocks noChangeArrowheads="1"/>
          </p:cNvSpPr>
          <p:nvPr/>
        </p:nvSpPr>
        <p:spPr bwMode="auto">
          <a:xfrm>
            <a:off x="5478463" y="5283200"/>
            <a:ext cx="322262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13" name="Oval 253"/>
          <p:cNvSpPr>
            <a:spLocks noChangeArrowheads="1"/>
          </p:cNvSpPr>
          <p:nvPr/>
        </p:nvSpPr>
        <p:spPr bwMode="auto">
          <a:xfrm>
            <a:off x="4716463" y="512445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14" name="Group 254"/>
          <p:cNvGrpSpPr>
            <a:grpSpLocks/>
          </p:cNvGrpSpPr>
          <p:nvPr/>
        </p:nvGrpSpPr>
        <p:grpSpPr bwMode="auto">
          <a:xfrm>
            <a:off x="4983163" y="5184775"/>
            <a:ext cx="527050" cy="158750"/>
            <a:chOff x="2848" y="848"/>
            <a:chExt cx="140" cy="98"/>
          </a:xfrm>
        </p:grpSpPr>
        <p:sp>
          <p:nvSpPr>
            <p:cNvPr id="112928" name="Line 25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9" name="Line 25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0" name="Line 25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15" name="Group 258"/>
          <p:cNvGrpSpPr>
            <a:grpSpLocks/>
          </p:cNvGrpSpPr>
          <p:nvPr/>
        </p:nvGrpSpPr>
        <p:grpSpPr bwMode="auto">
          <a:xfrm flipV="1">
            <a:off x="4983163" y="5181600"/>
            <a:ext cx="527050" cy="160338"/>
            <a:chOff x="2848" y="848"/>
            <a:chExt cx="140" cy="98"/>
          </a:xfrm>
        </p:grpSpPr>
        <p:sp>
          <p:nvSpPr>
            <p:cNvPr id="112925" name="Line 25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6" name="Line 26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7" name="Line 26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16" name="Group 262"/>
          <p:cNvGrpSpPr>
            <a:grpSpLocks/>
          </p:cNvGrpSpPr>
          <p:nvPr/>
        </p:nvGrpSpPr>
        <p:grpSpPr bwMode="auto">
          <a:xfrm rot="7844936">
            <a:off x="4983163" y="5313363"/>
            <a:ext cx="322262" cy="239712"/>
            <a:chOff x="11283" y="10423"/>
            <a:chExt cx="475" cy="374"/>
          </a:xfrm>
        </p:grpSpPr>
        <p:sp>
          <p:nvSpPr>
            <p:cNvPr id="112918" name="Rectangle 263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19" name="Line 264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0" name="Line 265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1" name="Line 266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2" name="Line 267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3" name="Line 268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24" name="Line 269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17" name="Line 270"/>
          <p:cNvSpPr>
            <a:spLocks noChangeShapeType="1"/>
          </p:cNvSpPr>
          <p:nvPr/>
        </p:nvSpPr>
        <p:spPr bwMode="auto">
          <a:xfrm flipH="1" flipV="1">
            <a:off x="3800475" y="6175375"/>
            <a:ext cx="1981200" cy="190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8" name="Line 271"/>
          <p:cNvSpPr>
            <a:spLocks noChangeShapeType="1"/>
          </p:cNvSpPr>
          <p:nvPr/>
        </p:nvSpPr>
        <p:spPr bwMode="auto">
          <a:xfrm flipH="1">
            <a:off x="4419600" y="5527675"/>
            <a:ext cx="620713" cy="6572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9" name="Freeform 272"/>
          <p:cNvSpPr>
            <a:spLocks/>
          </p:cNvSpPr>
          <p:nvPr/>
        </p:nvSpPr>
        <p:spPr bwMode="auto">
          <a:xfrm>
            <a:off x="3171825" y="3279775"/>
            <a:ext cx="3305175" cy="2857500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0" name="Oval 273"/>
          <p:cNvSpPr>
            <a:spLocks noChangeArrowheads="1"/>
          </p:cNvSpPr>
          <p:nvPr/>
        </p:nvSpPr>
        <p:spPr bwMode="auto">
          <a:xfrm>
            <a:off x="2974975" y="6111875"/>
            <a:ext cx="1062038" cy="2349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1" name="Line 274"/>
          <p:cNvSpPr>
            <a:spLocks noChangeShapeType="1"/>
          </p:cNvSpPr>
          <p:nvPr/>
        </p:nvSpPr>
        <p:spPr bwMode="auto">
          <a:xfrm>
            <a:off x="2974975" y="6092825"/>
            <a:ext cx="0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2" name="Line 275"/>
          <p:cNvSpPr>
            <a:spLocks noChangeShapeType="1"/>
          </p:cNvSpPr>
          <p:nvPr/>
        </p:nvSpPr>
        <p:spPr bwMode="auto">
          <a:xfrm>
            <a:off x="4037013" y="6092825"/>
            <a:ext cx="1587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3" name="Rectangle 276"/>
          <p:cNvSpPr>
            <a:spLocks noChangeArrowheads="1"/>
          </p:cNvSpPr>
          <p:nvPr/>
        </p:nvSpPr>
        <p:spPr bwMode="auto">
          <a:xfrm>
            <a:off x="2974975" y="6092825"/>
            <a:ext cx="250825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24" name="Rectangle 277"/>
          <p:cNvSpPr>
            <a:spLocks noChangeArrowheads="1"/>
          </p:cNvSpPr>
          <p:nvPr/>
        </p:nvSpPr>
        <p:spPr bwMode="auto">
          <a:xfrm>
            <a:off x="3714750" y="6083300"/>
            <a:ext cx="322263" cy="1428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25" name="Oval 278"/>
          <p:cNvSpPr>
            <a:spLocks noChangeArrowheads="1"/>
          </p:cNvSpPr>
          <p:nvPr/>
        </p:nvSpPr>
        <p:spPr bwMode="auto">
          <a:xfrm>
            <a:off x="2963863" y="592455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26" name="Group 279"/>
          <p:cNvGrpSpPr>
            <a:grpSpLocks/>
          </p:cNvGrpSpPr>
          <p:nvPr/>
        </p:nvGrpSpPr>
        <p:grpSpPr bwMode="auto">
          <a:xfrm>
            <a:off x="3221038" y="5984875"/>
            <a:ext cx="525462" cy="158750"/>
            <a:chOff x="2848" y="848"/>
            <a:chExt cx="140" cy="98"/>
          </a:xfrm>
        </p:grpSpPr>
        <p:sp>
          <p:nvSpPr>
            <p:cNvPr id="112915" name="Line 280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6" name="Line 281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7" name="Line 282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27" name="Group 283"/>
          <p:cNvGrpSpPr>
            <a:grpSpLocks/>
          </p:cNvGrpSpPr>
          <p:nvPr/>
        </p:nvGrpSpPr>
        <p:grpSpPr bwMode="auto">
          <a:xfrm flipV="1">
            <a:off x="3221038" y="5981700"/>
            <a:ext cx="525462" cy="158750"/>
            <a:chOff x="2848" y="848"/>
            <a:chExt cx="140" cy="98"/>
          </a:xfrm>
        </p:grpSpPr>
        <p:sp>
          <p:nvSpPr>
            <p:cNvPr id="112912" name="Line 284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3" name="Line 285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4" name="Line 286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28" name="Group 287"/>
          <p:cNvGrpSpPr>
            <a:grpSpLocks/>
          </p:cNvGrpSpPr>
          <p:nvPr/>
        </p:nvGrpSpPr>
        <p:grpSpPr bwMode="auto">
          <a:xfrm>
            <a:off x="3038475" y="6051550"/>
            <a:ext cx="315913" cy="247650"/>
            <a:chOff x="11283" y="10423"/>
            <a:chExt cx="475" cy="374"/>
          </a:xfrm>
        </p:grpSpPr>
        <p:sp>
          <p:nvSpPr>
            <p:cNvPr id="112905" name="Rectangle 288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6" name="Line 289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7" name="Line 290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8" name="Line 291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09" name="Line 292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0" name="Line 293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11" name="Line 294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29" name="Oval 295"/>
          <p:cNvSpPr>
            <a:spLocks noChangeArrowheads="1"/>
          </p:cNvSpPr>
          <p:nvPr/>
        </p:nvSpPr>
        <p:spPr bwMode="auto">
          <a:xfrm>
            <a:off x="2335213" y="5178425"/>
            <a:ext cx="1063625" cy="233363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0" name="Line 296"/>
          <p:cNvSpPr>
            <a:spLocks noChangeShapeType="1"/>
          </p:cNvSpPr>
          <p:nvPr/>
        </p:nvSpPr>
        <p:spPr bwMode="auto">
          <a:xfrm>
            <a:off x="2335213" y="5159375"/>
            <a:ext cx="1587" cy="1444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1" name="Line 297"/>
          <p:cNvSpPr>
            <a:spLocks noChangeShapeType="1"/>
          </p:cNvSpPr>
          <p:nvPr/>
        </p:nvSpPr>
        <p:spPr bwMode="auto">
          <a:xfrm>
            <a:off x="3398838" y="5159375"/>
            <a:ext cx="0" cy="14446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2" name="Rectangle 298"/>
          <p:cNvSpPr>
            <a:spLocks noChangeArrowheads="1"/>
          </p:cNvSpPr>
          <p:nvPr/>
        </p:nvSpPr>
        <p:spPr bwMode="auto">
          <a:xfrm>
            <a:off x="2335213" y="5159375"/>
            <a:ext cx="252412" cy="1412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33" name="Rectangle 299"/>
          <p:cNvSpPr>
            <a:spLocks noChangeArrowheads="1"/>
          </p:cNvSpPr>
          <p:nvPr/>
        </p:nvSpPr>
        <p:spPr bwMode="auto">
          <a:xfrm>
            <a:off x="3076575" y="5149850"/>
            <a:ext cx="322263" cy="14128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34" name="Oval 300"/>
          <p:cNvSpPr>
            <a:spLocks noChangeArrowheads="1"/>
          </p:cNvSpPr>
          <p:nvPr/>
        </p:nvSpPr>
        <p:spPr bwMode="auto">
          <a:xfrm>
            <a:off x="2325688" y="4991100"/>
            <a:ext cx="1063625" cy="273050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735" name="Group 301"/>
          <p:cNvGrpSpPr>
            <a:grpSpLocks/>
          </p:cNvGrpSpPr>
          <p:nvPr/>
        </p:nvGrpSpPr>
        <p:grpSpPr bwMode="auto">
          <a:xfrm>
            <a:off x="2582863" y="5051425"/>
            <a:ext cx="525462" cy="158750"/>
            <a:chOff x="2848" y="848"/>
            <a:chExt cx="140" cy="98"/>
          </a:xfrm>
        </p:grpSpPr>
        <p:sp>
          <p:nvSpPr>
            <p:cNvPr id="112902" name="Line 30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3" name="Line 30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4" name="Line 30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736" name="Group 305"/>
          <p:cNvGrpSpPr>
            <a:grpSpLocks/>
          </p:cNvGrpSpPr>
          <p:nvPr/>
        </p:nvGrpSpPr>
        <p:grpSpPr bwMode="auto">
          <a:xfrm flipV="1">
            <a:off x="2582863" y="5048250"/>
            <a:ext cx="525462" cy="158750"/>
            <a:chOff x="2848" y="848"/>
            <a:chExt cx="140" cy="98"/>
          </a:xfrm>
        </p:grpSpPr>
        <p:sp>
          <p:nvSpPr>
            <p:cNvPr id="112899" name="Line 306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0" name="Line 307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1" name="Line 308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737" name="Line 309"/>
          <p:cNvSpPr>
            <a:spLocks noChangeShapeType="1"/>
          </p:cNvSpPr>
          <p:nvPr/>
        </p:nvSpPr>
        <p:spPr bwMode="auto">
          <a:xfrm flipH="1">
            <a:off x="1695450" y="5375275"/>
            <a:ext cx="868363" cy="811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38" name="Group 310"/>
          <p:cNvGrpSpPr>
            <a:grpSpLocks/>
          </p:cNvGrpSpPr>
          <p:nvPr/>
        </p:nvGrpSpPr>
        <p:grpSpPr bwMode="auto">
          <a:xfrm rot="8027572">
            <a:off x="2678113" y="4979988"/>
            <a:ext cx="322262" cy="239712"/>
            <a:chOff x="11283" y="10423"/>
            <a:chExt cx="475" cy="374"/>
          </a:xfrm>
        </p:grpSpPr>
        <p:sp>
          <p:nvSpPr>
            <p:cNvPr id="112892" name="Rectangle 31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3" name="Line 31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4" name="Line 31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5" name="Line 31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6" name="Line 31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7" name="Line 31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8" name="Line 31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39" name="Freeform 318"/>
          <p:cNvSpPr>
            <a:spLocks/>
          </p:cNvSpPr>
          <p:nvPr/>
        </p:nvSpPr>
        <p:spPr bwMode="auto">
          <a:xfrm>
            <a:off x="1533525" y="3317875"/>
            <a:ext cx="5067300" cy="293370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0" name="Freeform 319"/>
          <p:cNvSpPr>
            <a:spLocks/>
          </p:cNvSpPr>
          <p:nvPr/>
        </p:nvSpPr>
        <p:spPr bwMode="auto">
          <a:xfrm>
            <a:off x="1133475" y="3413125"/>
            <a:ext cx="5743575" cy="2886075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1" name="Freeform 320"/>
          <p:cNvSpPr>
            <a:spLocks/>
          </p:cNvSpPr>
          <p:nvPr/>
        </p:nvSpPr>
        <p:spPr bwMode="auto">
          <a:xfrm>
            <a:off x="1257300" y="3460750"/>
            <a:ext cx="5791200" cy="266700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42" name="Group 321"/>
          <p:cNvGrpSpPr>
            <a:grpSpLocks/>
          </p:cNvGrpSpPr>
          <p:nvPr/>
        </p:nvGrpSpPr>
        <p:grpSpPr bwMode="auto">
          <a:xfrm>
            <a:off x="1087438" y="5213350"/>
            <a:ext cx="90487" cy="271463"/>
            <a:chOff x="10104" y="10005"/>
            <a:chExt cx="137" cy="411"/>
          </a:xfrm>
        </p:grpSpPr>
        <p:sp>
          <p:nvSpPr>
            <p:cNvPr id="112890" name="Oval 322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91" name="Oval 323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43" name="Group 324"/>
          <p:cNvGrpSpPr>
            <a:grpSpLocks/>
          </p:cNvGrpSpPr>
          <p:nvPr/>
        </p:nvGrpSpPr>
        <p:grpSpPr bwMode="auto">
          <a:xfrm>
            <a:off x="6543675" y="5449888"/>
            <a:ext cx="92075" cy="271462"/>
            <a:chOff x="10104" y="10005"/>
            <a:chExt cx="137" cy="411"/>
          </a:xfrm>
        </p:grpSpPr>
        <p:sp>
          <p:nvSpPr>
            <p:cNvPr id="112888" name="Oval 325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9" name="Oval 326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744" name="Group 327"/>
          <p:cNvGrpSpPr>
            <a:grpSpLocks/>
          </p:cNvGrpSpPr>
          <p:nvPr/>
        </p:nvGrpSpPr>
        <p:grpSpPr bwMode="auto">
          <a:xfrm>
            <a:off x="6991350" y="3392488"/>
            <a:ext cx="90488" cy="271462"/>
            <a:chOff x="10104" y="10005"/>
            <a:chExt cx="137" cy="411"/>
          </a:xfrm>
        </p:grpSpPr>
        <p:sp>
          <p:nvSpPr>
            <p:cNvPr id="112886" name="Oval 32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7" name="Oval 32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2745" name="Picture 33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339" name="Rectangle 334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3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112747" name="Text Box 335"/>
          <p:cNvSpPr txBox="1">
            <a:spLocks noChangeArrowheads="1"/>
          </p:cNvSpPr>
          <p:nvPr/>
        </p:nvSpPr>
        <p:spPr bwMode="auto">
          <a:xfrm>
            <a:off x="6735763" y="3055938"/>
            <a:ext cx="7350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charset="0"/>
              </a:rPr>
              <a:t>Host B</a:t>
            </a:r>
          </a:p>
        </p:txBody>
      </p:sp>
      <p:sp>
        <p:nvSpPr>
          <p:cNvPr id="112748" name="Text Box 336"/>
          <p:cNvSpPr txBox="1">
            <a:spLocks noChangeArrowheads="1"/>
          </p:cNvSpPr>
          <p:nvPr/>
        </p:nvSpPr>
        <p:spPr bwMode="auto">
          <a:xfrm>
            <a:off x="6188075" y="5116513"/>
            <a:ext cx="7350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charset="0"/>
              </a:rPr>
              <a:t>Host C</a:t>
            </a:r>
          </a:p>
        </p:txBody>
      </p:sp>
      <p:sp>
        <p:nvSpPr>
          <p:cNvPr id="112749" name="Text Box 337"/>
          <p:cNvSpPr txBox="1">
            <a:spLocks noChangeArrowheads="1"/>
          </p:cNvSpPr>
          <p:nvPr/>
        </p:nvSpPr>
        <p:spPr bwMode="auto">
          <a:xfrm>
            <a:off x="750888" y="4873625"/>
            <a:ext cx="7350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400">
                <a:solidFill>
                  <a:schemeClr val="tx2"/>
                </a:solidFill>
                <a:latin typeface="Arial" charset="0"/>
              </a:rPr>
              <a:t>Host D</a:t>
            </a:r>
          </a:p>
        </p:txBody>
      </p:sp>
      <p:sp>
        <p:nvSpPr>
          <p:cNvPr id="112750" name="Text Box 338"/>
          <p:cNvSpPr txBox="1">
            <a:spLocks noChangeArrowheads="1"/>
          </p:cNvSpPr>
          <p:nvPr/>
        </p:nvSpPr>
        <p:spPr bwMode="auto">
          <a:xfrm>
            <a:off x="3536950" y="2911475"/>
            <a:ext cx="18811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baseline="-25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: original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2751" name="Line 340"/>
          <p:cNvSpPr>
            <a:spLocks noChangeShapeType="1"/>
          </p:cNvSpPr>
          <p:nvPr/>
        </p:nvSpPr>
        <p:spPr bwMode="auto">
          <a:xfrm>
            <a:off x="5013325" y="3479800"/>
            <a:ext cx="339725" cy="0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2" name="Text Box 341"/>
          <p:cNvSpPr txBox="1">
            <a:spLocks noChangeArrowheads="1"/>
          </p:cNvSpPr>
          <p:nvPr/>
        </p:nvSpPr>
        <p:spPr bwMode="auto">
          <a:xfrm>
            <a:off x="3419475" y="3240088"/>
            <a:ext cx="23495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solidFill>
                  <a:srgbClr val="FF0000"/>
                </a:solidFill>
                <a:latin typeface="Symbol" charset="0"/>
              </a:rPr>
              <a:t>l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'</a:t>
            </a:r>
            <a:r>
              <a:rPr lang="en-US" sz="2000" baseline="-25000">
                <a:solidFill>
                  <a:srgbClr val="FF0000"/>
                </a:solidFill>
                <a:latin typeface="Arial" charset="0"/>
              </a:rPr>
              <a:t>in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:</a:t>
            </a:r>
            <a:r>
              <a:rPr lang="en-US" sz="1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original data, </a:t>
            </a:r>
            <a:r>
              <a:rPr lang="en-US" i="1">
                <a:solidFill>
                  <a:srgbClr val="FF0000"/>
                </a:solidFill>
                <a:latin typeface="Arial" charset="0"/>
              </a:rPr>
              <a:t>plus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retransmitted data</a:t>
            </a:r>
            <a:endParaRPr lang="en-US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205156" name="Rectangle 356"/>
          <p:cNvSpPr>
            <a:spLocks noChangeArrowheads="1"/>
          </p:cNvSpPr>
          <p:nvPr/>
        </p:nvSpPr>
        <p:spPr bwMode="auto">
          <a:xfrm>
            <a:off x="4270375" y="1778000"/>
            <a:ext cx="46561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u="sng">
                <a:solidFill>
                  <a:srgbClr val="CC0000"/>
                </a:solidFill>
                <a:latin typeface="Gill Sans MT" charset="0"/>
                <a:cs typeface="+mn-cs"/>
              </a:rPr>
              <a:t>A:</a:t>
            </a:r>
            <a:r>
              <a:rPr lang="en-US" sz="2400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as red  </a:t>
            </a:r>
            <a:r>
              <a:rPr lang="en-US" sz="2400">
                <a:solidFill>
                  <a:srgbClr val="CC0000"/>
                </a:solidFill>
                <a:latin typeface="Symbol" charset="0"/>
                <a:cs typeface="+mn-cs"/>
              </a:rPr>
              <a:t>l</a:t>
            </a:r>
            <a:r>
              <a:rPr lang="en-US" sz="2400" baseline="-25000">
                <a:solidFill>
                  <a:srgbClr val="CC0000"/>
                </a:solidFill>
                <a:latin typeface="Gill Sans MT" charset="0"/>
                <a:cs typeface="+mn-cs"/>
              </a:rPr>
              <a:t>in</a:t>
            </a:r>
            <a:r>
              <a:rPr lang="ja-JP" altLang="en-US" sz="2400" baseline="30000">
                <a:solidFill>
                  <a:srgbClr val="CC0000"/>
                </a:solidFill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 increases, all arriving blue pkts at upper queue are dropped, blue throughput </a:t>
            </a:r>
            <a:r>
              <a:rPr lang="en-US" sz="2400">
                <a:latin typeface="Wingdings 3" charset="0"/>
                <a:cs typeface="+mn-cs"/>
              </a:rPr>
              <a:t>g</a:t>
            </a:r>
            <a:r>
              <a:rPr lang="en-US" sz="2400">
                <a:latin typeface="Gill Sans MT" charset="0"/>
                <a:cs typeface="+mn-cs"/>
              </a:rPr>
              <a:t> 0</a:t>
            </a:r>
          </a:p>
        </p:txBody>
      </p:sp>
      <p:grpSp>
        <p:nvGrpSpPr>
          <p:cNvPr id="112754" name="Group 358"/>
          <p:cNvGrpSpPr>
            <a:grpSpLocks/>
          </p:cNvGrpSpPr>
          <p:nvPr/>
        </p:nvGrpSpPr>
        <p:grpSpPr bwMode="auto">
          <a:xfrm>
            <a:off x="7429500" y="4146550"/>
            <a:ext cx="231775" cy="441325"/>
            <a:chOff x="4140" y="429"/>
            <a:chExt cx="1425" cy="2396"/>
          </a:xfrm>
        </p:grpSpPr>
        <p:sp>
          <p:nvSpPr>
            <p:cNvPr id="112854" name="Freeform 35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48" name="Rectangle 360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56" name="Freeform 36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7" name="Freeform 36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51" name="Rectangle 363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59" name="Group 36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77" name="AutoShape 365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78" name="AutoShape 366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53" name="Rectangle 367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61" name="Group 36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75" name="AutoShape 369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76" name="AutoShape 370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55" name="Rectangle 371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56" name="Rectangle 372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64" name="Group 37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73" name="AutoShape 374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74" name="AutoShape 375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2865" name="Freeform 37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66" name="Group 37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71" name="AutoShape 378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72" name="AutoShape 379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60" name="Rectangle 380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68" name="Freeform 38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9" name="Freeform 38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63" name="Oval 383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71" name="Freeform 38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65" name="AutoShape 385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66" name="AutoShape 386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67" name="Oval 387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68" name="Oval 388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5469" name="Oval 389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70" name="Rectangle 390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2755" name="Group 391"/>
          <p:cNvGrpSpPr>
            <a:grpSpLocks/>
          </p:cNvGrpSpPr>
          <p:nvPr/>
        </p:nvGrpSpPr>
        <p:grpSpPr bwMode="auto">
          <a:xfrm>
            <a:off x="6950075" y="6003925"/>
            <a:ext cx="231775" cy="441325"/>
            <a:chOff x="4140" y="429"/>
            <a:chExt cx="1425" cy="2396"/>
          </a:xfrm>
        </p:grpSpPr>
        <p:sp>
          <p:nvSpPr>
            <p:cNvPr id="112822" name="Freeform 3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16" name="Rectangle 393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24" name="Freeform 3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5" name="Freeform 3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19" name="Rectangle 396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27" name="Group 3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45" name="AutoShape 398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46" name="AutoShape 399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21" name="Rectangle 400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29" name="Group 4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43" name="AutoShape 402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44" name="AutoShape 403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23" name="Rectangle 404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24" name="Rectangle 405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32" name="Group 4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41" name="AutoShape 407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42" name="AutoShape 408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2833" name="Freeform 4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34" name="Group 4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39" name="AutoShape 411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40" name="AutoShape 412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428" name="Rectangle 413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36" name="Freeform 4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7" name="Freeform 4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31" name="Oval 416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39" name="Freeform 4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33" name="AutoShape 418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34" name="AutoShape 419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35" name="Oval 420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36" name="Oval 421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5437" name="Oval 422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38" name="Rectangle 423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2756" name="Group 424"/>
          <p:cNvGrpSpPr>
            <a:grpSpLocks/>
          </p:cNvGrpSpPr>
          <p:nvPr/>
        </p:nvGrpSpPr>
        <p:grpSpPr bwMode="auto">
          <a:xfrm>
            <a:off x="396875" y="5840413"/>
            <a:ext cx="231775" cy="441325"/>
            <a:chOff x="4140" y="429"/>
            <a:chExt cx="1425" cy="2396"/>
          </a:xfrm>
        </p:grpSpPr>
        <p:sp>
          <p:nvSpPr>
            <p:cNvPr id="112790" name="Freeform 425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84" name="Rectangle 426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792" name="Freeform 427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3" name="Freeform 428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87" name="Rectangle 429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795" name="Group 430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413" name="AutoShape 431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14" name="AutoShape 432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89" name="Rectangle 433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797" name="Group 434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411" name="AutoShape 435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12" name="AutoShape 436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91" name="Rectangle 437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92" name="Rectangle 438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800" name="Group 439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409" name="AutoShape 440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10" name="AutoShape 441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2801" name="Freeform 442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02" name="Group 443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407" name="AutoShape 444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408" name="AutoShape 445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96" name="Rectangle 446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04" name="Freeform 447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5" name="Freeform 448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99" name="Oval 449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807" name="Freeform 450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01" name="AutoShape 451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02" name="AutoShape 452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03" name="Oval 453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04" name="Oval 454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5405" name="Oval 455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406" name="Rectangle 456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2757" name="Group 457"/>
          <p:cNvGrpSpPr>
            <a:grpSpLocks/>
          </p:cNvGrpSpPr>
          <p:nvPr/>
        </p:nvGrpSpPr>
        <p:grpSpPr bwMode="auto">
          <a:xfrm>
            <a:off x="2411413" y="3835400"/>
            <a:ext cx="231775" cy="441325"/>
            <a:chOff x="4140" y="429"/>
            <a:chExt cx="1425" cy="2396"/>
          </a:xfrm>
        </p:grpSpPr>
        <p:sp>
          <p:nvSpPr>
            <p:cNvPr id="112758" name="Freeform 458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52" name="Rectangle 459"/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760" name="Freeform 460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1" name="Freeform 461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55" name="Rectangle 462"/>
            <p:cNvSpPr>
              <a:spLocks noChangeArrowheads="1"/>
            </p:cNvSpPr>
            <p:nvPr/>
          </p:nvSpPr>
          <p:spPr bwMode="auto">
            <a:xfrm>
              <a:off x="4208" y="696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763" name="Group 463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95381" name="AutoShape 464"/>
              <p:cNvSpPr>
                <a:spLocks noChangeArrowheads="1"/>
              </p:cNvSpPr>
              <p:nvPr/>
            </p:nvSpPr>
            <p:spPr bwMode="auto">
              <a:xfrm>
                <a:off x="609" y="2570"/>
                <a:ext cx="73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382" name="AutoShape 465"/>
              <p:cNvSpPr>
                <a:spLocks noChangeArrowheads="1"/>
              </p:cNvSpPr>
              <p:nvPr/>
            </p:nvSpPr>
            <p:spPr bwMode="auto">
              <a:xfrm>
                <a:off x="621" y="2587"/>
                <a:ext cx="70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57" name="Rectangle 466"/>
            <p:cNvSpPr>
              <a:spLocks noChangeArrowheads="1"/>
            </p:cNvSpPr>
            <p:nvPr/>
          </p:nvSpPr>
          <p:spPr bwMode="auto">
            <a:xfrm>
              <a:off x="4228" y="1015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765" name="Group 467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95379" name="AutoShape 468"/>
              <p:cNvSpPr>
                <a:spLocks noChangeArrowheads="1"/>
              </p:cNvSpPr>
              <p:nvPr/>
            </p:nvSpPr>
            <p:spPr bwMode="auto">
              <a:xfrm>
                <a:off x="612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380" name="AutoShape 469"/>
              <p:cNvSpPr>
                <a:spLocks noChangeArrowheads="1"/>
              </p:cNvSpPr>
              <p:nvPr/>
            </p:nvSpPr>
            <p:spPr bwMode="auto">
              <a:xfrm>
                <a:off x="624" y="2590"/>
                <a:ext cx="706" cy="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59" name="Rectangle 470"/>
            <p:cNvSpPr>
              <a:spLocks noChangeArrowheads="1"/>
            </p:cNvSpPr>
            <p:nvPr/>
          </p:nvSpPr>
          <p:spPr bwMode="auto">
            <a:xfrm>
              <a:off x="4218" y="1360"/>
              <a:ext cx="595" cy="4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60" name="Rectangle 471"/>
            <p:cNvSpPr>
              <a:spLocks noChangeArrowheads="1"/>
            </p:cNvSpPr>
            <p:nvPr/>
          </p:nvSpPr>
          <p:spPr bwMode="auto">
            <a:xfrm>
              <a:off x="4228" y="1653"/>
              <a:ext cx="595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2768" name="Group 472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95377" name="AutoShape 473"/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30" cy="15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378" name="AutoShape 474"/>
              <p:cNvSpPr>
                <a:spLocks noChangeArrowheads="1"/>
              </p:cNvSpPr>
              <p:nvPr/>
            </p:nvSpPr>
            <p:spPr bwMode="auto">
              <a:xfrm>
                <a:off x="627" y="2584"/>
                <a:ext cx="70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12769" name="Freeform 475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770" name="Group 476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95375" name="AutoShape 477"/>
              <p:cNvSpPr>
                <a:spLocks noChangeArrowheads="1"/>
              </p:cNvSpPr>
              <p:nvPr/>
            </p:nvSpPr>
            <p:spPr bwMode="auto">
              <a:xfrm>
                <a:off x="609" y="2566"/>
                <a:ext cx="73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376" name="AutoShape 478"/>
              <p:cNvSpPr>
                <a:spLocks noChangeArrowheads="1"/>
              </p:cNvSpPr>
              <p:nvPr/>
            </p:nvSpPr>
            <p:spPr bwMode="auto">
              <a:xfrm>
                <a:off x="622" y="2584"/>
                <a:ext cx="705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5364" name="Rectangle 479"/>
            <p:cNvSpPr>
              <a:spLocks noChangeArrowheads="1"/>
            </p:cNvSpPr>
            <p:nvPr/>
          </p:nvSpPr>
          <p:spPr bwMode="auto">
            <a:xfrm>
              <a:off x="5253" y="429"/>
              <a:ext cx="68" cy="2293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772" name="Freeform 480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3" name="Freeform 481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67" name="Oval 482"/>
            <p:cNvSpPr>
              <a:spLocks noChangeArrowheads="1"/>
            </p:cNvSpPr>
            <p:nvPr/>
          </p:nvSpPr>
          <p:spPr bwMode="auto">
            <a:xfrm>
              <a:off x="5516" y="2610"/>
              <a:ext cx="49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2775" name="Freeform 483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69" name="AutoShape 484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70" name="AutoShape 485"/>
            <p:cNvSpPr>
              <a:spLocks noChangeArrowheads="1"/>
            </p:cNvSpPr>
            <p:nvPr/>
          </p:nvSpPr>
          <p:spPr bwMode="auto">
            <a:xfrm>
              <a:off x="4208" y="2713"/>
              <a:ext cx="1064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71" name="Oval 486"/>
            <p:cNvSpPr>
              <a:spLocks noChangeArrowheads="1"/>
            </p:cNvSpPr>
            <p:nvPr/>
          </p:nvSpPr>
          <p:spPr bwMode="auto">
            <a:xfrm>
              <a:off x="4306" y="2385"/>
              <a:ext cx="156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72" name="Oval 487"/>
            <p:cNvSpPr>
              <a:spLocks noChangeArrowheads="1"/>
            </p:cNvSpPr>
            <p:nvPr/>
          </p:nvSpPr>
          <p:spPr bwMode="auto">
            <a:xfrm>
              <a:off x="4482" y="2385"/>
              <a:ext cx="166" cy="13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5373" name="Oval 488"/>
            <p:cNvSpPr>
              <a:spLocks noChangeArrowheads="1"/>
            </p:cNvSpPr>
            <p:nvPr/>
          </p:nvSpPr>
          <p:spPr bwMode="auto">
            <a:xfrm>
              <a:off x="4657" y="2377"/>
              <a:ext cx="166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5374" name="Rectangle 489"/>
            <p:cNvSpPr>
              <a:spLocks noChangeArrowheads="1"/>
            </p:cNvSpPr>
            <p:nvPr/>
          </p:nvSpPr>
          <p:spPr bwMode="auto">
            <a:xfrm>
              <a:off x="5057" y="1834"/>
              <a:ext cx="88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360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5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625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ABA8B815-B483-FC4B-9B63-B455A73409F8}" type="slidenum">
              <a:rPr lang="en-US" sz="1200" smtClean="0"/>
              <a:pPr>
                <a:defRPr/>
              </a:pPr>
              <a:t>31</a:t>
            </a:fld>
            <a:endParaRPr lang="en-US" sz="1200" smtClean="0"/>
          </a:p>
        </p:txBody>
      </p:sp>
      <p:sp>
        <p:nvSpPr>
          <p:cNvPr id="96260" name="Rectangle 3"/>
          <p:cNvSpPr>
            <a:spLocks noChangeArrowheads="1"/>
          </p:cNvSpPr>
          <p:nvPr/>
        </p:nvSpPr>
        <p:spPr bwMode="auto">
          <a:xfrm>
            <a:off x="333375" y="5153025"/>
            <a:ext cx="8267700" cy="409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261" name="Rectangle 4"/>
          <p:cNvSpPr>
            <a:spLocks noChangeArrowheads="1"/>
          </p:cNvSpPr>
          <p:nvPr/>
        </p:nvSpPr>
        <p:spPr bwMode="auto">
          <a:xfrm>
            <a:off x="766763" y="4367213"/>
            <a:ext cx="77819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>
                <a:solidFill>
                  <a:srgbClr val="FF0000"/>
                </a:solidFill>
                <a:latin typeface="Gill Sans MT" charset="0"/>
                <a:cs typeface="+mn-cs"/>
              </a:rPr>
              <a:t>another </a:t>
            </a:r>
            <a:r>
              <a:rPr lang="ja-JP" altLang="en-US" sz="2800">
                <a:solidFill>
                  <a:srgbClr val="FF0000"/>
                </a:solidFill>
                <a:latin typeface="Gill Sans MT" charset="0"/>
                <a:cs typeface="+mn-cs"/>
              </a:rPr>
              <a:t>“</a:t>
            </a:r>
            <a:r>
              <a:rPr lang="en-US" sz="2800">
                <a:solidFill>
                  <a:srgbClr val="FF0000"/>
                </a:solidFill>
                <a:latin typeface="Gill Sans MT" charset="0"/>
                <a:cs typeface="+mn-cs"/>
              </a:rPr>
              <a:t>cost</a:t>
            </a:r>
            <a:r>
              <a:rPr lang="ja-JP" altLang="en-US" sz="2800">
                <a:solidFill>
                  <a:srgbClr val="FF0000"/>
                </a:solidFill>
                <a:latin typeface="Gill Sans MT" charset="0"/>
                <a:cs typeface="+mn-cs"/>
              </a:rPr>
              <a:t>”</a:t>
            </a:r>
            <a:r>
              <a:rPr lang="en-US" sz="2800">
                <a:solidFill>
                  <a:srgbClr val="FF0000"/>
                </a:solidFill>
                <a:latin typeface="Gill Sans MT" charset="0"/>
                <a:cs typeface="+mn-cs"/>
              </a:rPr>
              <a:t> of congestion:</a:t>
            </a:r>
            <a:r>
              <a:rPr lang="en-US" sz="2800">
                <a:latin typeface="Gill Sans MT" charset="0"/>
                <a:cs typeface="+mn-cs"/>
              </a:rPr>
              <a:t>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>
                <a:latin typeface="Gill Sans MT" charset="0"/>
                <a:cs typeface="+mn-cs"/>
              </a:rPr>
              <a:t>when packet dropped, any </a:t>
            </a:r>
            <a:r>
              <a:rPr lang="ja-JP" altLang="en-US" sz="2800">
                <a:latin typeface="Gill Sans MT" charset="0"/>
                <a:cs typeface="+mn-cs"/>
              </a:rPr>
              <a:t>“</a:t>
            </a:r>
            <a:r>
              <a:rPr lang="en-US" sz="2800">
                <a:latin typeface="Gill Sans MT" charset="0"/>
                <a:cs typeface="+mn-cs"/>
              </a:rPr>
              <a:t>upstream transmission capacity used for that packet was wasted!</a:t>
            </a:r>
          </a:p>
        </p:txBody>
      </p:sp>
      <p:sp>
        <p:nvSpPr>
          <p:cNvPr id="113669" name="Line 8"/>
          <p:cNvSpPr>
            <a:spLocks noChangeShapeType="1"/>
          </p:cNvSpPr>
          <p:nvPr/>
        </p:nvSpPr>
        <p:spPr bwMode="auto">
          <a:xfrm flipH="1">
            <a:off x="6011863" y="2141538"/>
            <a:ext cx="403225" cy="452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0" name="Line 9"/>
          <p:cNvSpPr>
            <a:spLocks noChangeShapeType="1"/>
          </p:cNvSpPr>
          <p:nvPr/>
        </p:nvSpPr>
        <p:spPr bwMode="auto">
          <a:xfrm flipH="1">
            <a:off x="6223000" y="214153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71" name="Group 51"/>
          <p:cNvGrpSpPr>
            <a:grpSpLocks/>
          </p:cNvGrpSpPr>
          <p:nvPr/>
        </p:nvGrpSpPr>
        <p:grpSpPr bwMode="auto">
          <a:xfrm>
            <a:off x="5984875" y="1609725"/>
            <a:ext cx="285750" cy="473075"/>
            <a:chOff x="12762" y="10336"/>
            <a:chExt cx="1027" cy="1700"/>
          </a:xfrm>
        </p:grpSpPr>
        <p:sp>
          <p:nvSpPr>
            <p:cNvPr id="113818" name="Rectangle 5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9" name="Rectangle 5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20" name="Line 5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21" name="Line 5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22" name="Line 5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23" name="Line 5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72" name="Line 60"/>
          <p:cNvSpPr>
            <a:spLocks noChangeShapeType="1"/>
          </p:cNvSpPr>
          <p:nvPr/>
        </p:nvSpPr>
        <p:spPr bwMode="auto">
          <a:xfrm flipH="1">
            <a:off x="5419725" y="3175000"/>
            <a:ext cx="63817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73" name="Group 102"/>
          <p:cNvGrpSpPr>
            <a:grpSpLocks/>
          </p:cNvGrpSpPr>
          <p:nvPr/>
        </p:nvGrpSpPr>
        <p:grpSpPr bwMode="auto">
          <a:xfrm>
            <a:off x="5106988" y="2638425"/>
            <a:ext cx="285750" cy="473075"/>
            <a:chOff x="12762" y="10336"/>
            <a:chExt cx="1027" cy="1700"/>
          </a:xfrm>
        </p:grpSpPr>
        <p:sp>
          <p:nvSpPr>
            <p:cNvPr id="113812" name="Rectangle 103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3" name="Rectangle 104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14" name="Line 105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5" name="Line 106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6" name="Line 107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7" name="Line 108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74" name="Line 110"/>
          <p:cNvSpPr>
            <a:spLocks noChangeShapeType="1"/>
          </p:cNvSpPr>
          <p:nvPr/>
        </p:nvSpPr>
        <p:spPr bwMode="auto">
          <a:xfrm flipH="1">
            <a:off x="6223000" y="2365375"/>
            <a:ext cx="3175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5" name="Line 111"/>
          <p:cNvSpPr>
            <a:spLocks noChangeShapeType="1"/>
          </p:cNvSpPr>
          <p:nvPr/>
        </p:nvSpPr>
        <p:spPr bwMode="auto">
          <a:xfrm flipH="1" flipV="1">
            <a:off x="7002463" y="2374900"/>
            <a:ext cx="339725" cy="47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6" name="Line 112"/>
          <p:cNvSpPr>
            <a:spLocks noChangeShapeType="1"/>
          </p:cNvSpPr>
          <p:nvPr/>
        </p:nvSpPr>
        <p:spPr bwMode="auto">
          <a:xfrm flipH="1">
            <a:off x="6977063" y="2151063"/>
            <a:ext cx="566737" cy="676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77" name="Line 113"/>
          <p:cNvSpPr>
            <a:spLocks noChangeShapeType="1"/>
          </p:cNvSpPr>
          <p:nvPr/>
        </p:nvSpPr>
        <p:spPr bwMode="auto">
          <a:xfrm flipH="1">
            <a:off x="7524750" y="2160588"/>
            <a:ext cx="1920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78" name="Group 154"/>
          <p:cNvGrpSpPr>
            <a:grpSpLocks/>
          </p:cNvGrpSpPr>
          <p:nvPr/>
        </p:nvGrpSpPr>
        <p:grpSpPr bwMode="auto">
          <a:xfrm>
            <a:off x="7662863" y="1679575"/>
            <a:ext cx="284162" cy="471488"/>
            <a:chOff x="12762" y="10336"/>
            <a:chExt cx="1027" cy="1700"/>
          </a:xfrm>
        </p:grpSpPr>
        <p:sp>
          <p:nvSpPr>
            <p:cNvPr id="113806" name="Rectangle 155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7" name="Rectangle 156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8" name="Line 157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9" name="Line 158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0" name="Line 159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11" name="Line 160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79" name="Group 201"/>
          <p:cNvGrpSpPr>
            <a:grpSpLocks/>
          </p:cNvGrpSpPr>
          <p:nvPr/>
        </p:nvGrpSpPr>
        <p:grpSpPr bwMode="auto">
          <a:xfrm>
            <a:off x="7450138" y="2762250"/>
            <a:ext cx="282575" cy="471488"/>
            <a:chOff x="12762" y="10336"/>
            <a:chExt cx="1027" cy="1700"/>
          </a:xfrm>
        </p:grpSpPr>
        <p:sp>
          <p:nvSpPr>
            <p:cNvPr id="113800" name="Rectangle 202"/>
            <p:cNvSpPr>
              <a:spLocks noChangeArrowheads="1"/>
            </p:cNvSpPr>
            <p:nvPr/>
          </p:nvSpPr>
          <p:spPr bwMode="auto">
            <a:xfrm>
              <a:off x="12824" y="10394"/>
              <a:ext cx="965" cy="1642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1" name="Rectangle 203"/>
            <p:cNvSpPr>
              <a:spLocks noChangeArrowheads="1"/>
            </p:cNvSpPr>
            <p:nvPr/>
          </p:nvSpPr>
          <p:spPr bwMode="auto">
            <a:xfrm>
              <a:off x="12766" y="10336"/>
              <a:ext cx="965" cy="164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802" name="Line 204"/>
            <p:cNvSpPr>
              <a:spLocks noChangeShapeType="1"/>
            </p:cNvSpPr>
            <p:nvPr/>
          </p:nvSpPr>
          <p:spPr bwMode="auto">
            <a:xfrm>
              <a:off x="12766" y="10682"/>
              <a:ext cx="96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3" name="Line 205"/>
            <p:cNvSpPr>
              <a:spLocks noChangeShapeType="1"/>
            </p:cNvSpPr>
            <p:nvPr/>
          </p:nvSpPr>
          <p:spPr bwMode="auto">
            <a:xfrm>
              <a:off x="12780" y="11042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4" name="Line 206"/>
            <p:cNvSpPr>
              <a:spLocks noChangeShapeType="1"/>
            </p:cNvSpPr>
            <p:nvPr/>
          </p:nvSpPr>
          <p:spPr bwMode="auto">
            <a:xfrm>
              <a:off x="12764" y="11374"/>
              <a:ext cx="9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805" name="Line 207"/>
            <p:cNvSpPr>
              <a:spLocks noChangeShapeType="1"/>
            </p:cNvSpPr>
            <p:nvPr/>
          </p:nvSpPr>
          <p:spPr bwMode="auto">
            <a:xfrm>
              <a:off x="12762" y="11675"/>
              <a:ext cx="967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680" name="Group 212"/>
          <p:cNvGrpSpPr>
            <a:grpSpLocks/>
          </p:cNvGrpSpPr>
          <p:nvPr/>
        </p:nvGrpSpPr>
        <p:grpSpPr bwMode="auto">
          <a:xfrm>
            <a:off x="6527800" y="2244725"/>
            <a:ext cx="469900" cy="219075"/>
            <a:chOff x="9542" y="11900"/>
            <a:chExt cx="1624" cy="640"/>
          </a:xfrm>
        </p:grpSpPr>
        <p:sp>
          <p:nvSpPr>
            <p:cNvPr id="113778" name="Oval 213"/>
            <p:cNvSpPr>
              <a:spLocks noChangeArrowheads="1"/>
            </p:cNvSpPr>
            <p:nvPr/>
          </p:nvSpPr>
          <p:spPr bwMode="auto">
            <a:xfrm>
              <a:off x="9557" y="12185"/>
              <a:ext cx="1608" cy="355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9" name="Line 214"/>
            <p:cNvSpPr>
              <a:spLocks noChangeShapeType="1"/>
            </p:cNvSpPr>
            <p:nvPr/>
          </p:nvSpPr>
          <p:spPr bwMode="auto">
            <a:xfrm>
              <a:off x="9557" y="12156"/>
              <a:ext cx="1" cy="21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80" name="Line 215"/>
            <p:cNvSpPr>
              <a:spLocks noChangeShapeType="1"/>
            </p:cNvSpPr>
            <p:nvPr/>
          </p:nvSpPr>
          <p:spPr bwMode="auto">
            <a:xfrm>
              <a:off x="11165" y="12156"/>
              <a:ext cx="1" cy="219"/>
            </a:xfrm>
            <a:prstGeom prst="line">
              <a:avLst/>
            </a:prstGeom>
            <a:noFill/>
            <a:ln w="127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81" name="Rectangle 216"/>
            <p:cNvSpPr>
              <a:spLocks noChangeArrowheads="1"/>
            </p:cNvSpPr>
            <p:nvPr/>
          </p:nvSpPr>
          <p:spPr bwMode="auto">
            <a:xfrm>
              <a:off x="9557" y="12156"/>
              <a:ext cx="381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113782" name="Rectangle 217"/>
            <p:cNvSpPr>
              <a:spLocks noChangeArrowheads="1"/>
            </p:cNvSpPr>
            <p:nvPr/>
          </p:nvSpPr>
          <p:spPr bwMode="auto">
            <a:xfrm>
              <a:off x="10679" y="12141"/>
              <a:ext cx="486" cy="215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eaLnBrk="1" hangingPunct="1"/>
              <a:endParaRPr lang="en-US" sz="2000">
                <a:solidFill>
                  <a:schemeClr val="tx2"/>
                </a:solidFill>
                <a:latin typeface="Comic Sans MS" charset="0"/>
              </a:endParaRPr>
            </a:p>
          </p:txBody>
        </p:sp>
        <p:sp>
          <p:nvSpPr>
            <p:cNvPr id="113783" name="Oval 218"/>
            <p:cNvSpPr>
              <a:spLocks noChangeArrowheads="1"/>
            </p:cNvSpPr>
            <p:nvPr/>
          </p:nvSpPr>
          <p:spPr bwMode="auto">
            <a:xfrm>
              <a:off x="9542" y="11900"/>
              <a:ext cx="1608" cy="414"/>
            </a:xfrm>
            <a:prstGeom prst="ellipse">
              <a:avLst/>
            </a:prstGeom>
            <a:solidFill>
              <a:srgbClr val="C0C0C0"/>
            </a:solidFill>
            <a:ln w="12700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784" name="Group 219"/>
            <p:cNvGrpSpPr>
              <a:grpSpLocks/>
            </p:cNvGrpSpPr>
            <p:nvPr/>
          </p:nvGrpSpPr>
          <p:grpSpPr bwMode="auto">
            <a:xfrm>
              <a:off x="9930" y="11991"/>
              <a:ext cx="796" cy="242"/>
              <a:chOff x="2848" y="848"/>
              <a:chExt cx="140" cy="98"/>
            </a:xfrm>
          </p:grpSpPr>
          <p:sp>
            <p:nvSpPr>
              <p:cNvPr id="113797" name="Line 2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8" name="Line 2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9" name="Line 2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85" name="Group 223"/>
            <p:cNvGrpSpPr>
              <a:grpSpLocks/>
            </p:cNvGrpSpPr>
            <p:nvPr/>
          </p:nvGrpSpPr>
          <p:grpSpPr bwMode="auto">
            <a:xfrm flipV="1">
              <a:off x="9930" y="11987"/>
              <a:ext cx="796" cy="242"/>
              <a:chOff x="2848" y="848"/>
              <a:chExt cx="140" cy="98"/>
            </a:xfrm>
          </p:grpSpPr>
          <p:sp>
            <p:nvSpPr>
              <p:cNvPr id="113794" name="Line 22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5" name="Line 22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6" name="Line 22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86" name="Group 227"/>
            <p:cNvGrpSpPr>
              <a:grpSpLocks/>
            </p:cNvGrpSpPr>
            <p:nvPr/>
          </p:nvGrpSpPr>
          <p:grpSpPr bwMode="auto">
            <a:xfrm>
              <a:off x="10534" y="12050"/>
              <a:ext cx="476" cy="374"/>
              <a:chOff x="11283" y="10423"/>
              <a:chExt cx="475" cy="374"/>
            </a:xfrm>
          </p:grpSpPr>
          <p:sp>
            <p:nvSpPr>
              <p:cNvPr id="113787" name="Rectangle 228"/>
              <p:cNvSpPr>
                <a:spLocks noChangeArrowheads="1"/>
              </p:cNvSpPr>
              <p:nvPr/>
            </p:nvSpPr>
            <p:spPr bwMode="auto">
              <a:xfrm>
                <a:off x="11283" y="10423"/>
                <a:ext cx="475" cy="3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88" name="Line 229"/>
              <p:cNvSpPr>
                <a:spLocks noChangeShapeType="1"/>
              </p:cNvSpPr>
              <p:nvPr/>
            </p:nvSpPr>
            <p:spPr bwMode="auto">
              <a:xfrm>
                <a:off x="1168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89" name="Line 230"/>
              <p:cNvSpPr>
                <a:spLocks noChangeShapeType="1"/>
              </p:cNvSpPr>
              <p:nvPr/>
            </p:nvSpPr>
            <p:spPr bwMode="auto">
              <a:xfrm>
                <a:off x="11621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0" name="Line 231"/>
              <p:cNvSpPr>
                <a:spLocks noChangeShapeType="1"/>
              </p:cNvSpPr>
              <p:nvPr/>
            </p:nvSpPr>
            <p:spPr bwMode="auto">
              <a:xfrm>
                <a:off x="11556" y="10502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1" name="Line 232"/>
              <p:cNvSpPr>
                <a:spLocks noChangeShapeType="1"/>
              </p:cNvSpPr>
              <p:nvPr/>
            </p:nvSpPr>
            <p:spPr bwMode="auto">
              <a:xfrm>
                <a:off x="11491" y="10495"/>
                <a:ext cx="1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2" name="Line 233"/>
              <p:cNvSpPr>
                <a:spLocks noChangeShapeType="1"/>
              </p:cNvSpPr>
              <p:nvPr/>
            </p:nvSpPr>
            <p:spPr bwMode="auto">
              <a:xfrm>
                <a:off x="11426" y="10495"/>
                <a:ext cx="2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793" name="Line 234"/>
              <p:cNvSpPr>
                <a:spLocks noChangeShapeType="1"/>
              </p:cNvSpPr>
              <p:nvPr/>
            </p:nvSpPr>
            <p:spPr bwMode="auto">
              <a:xfrm>
                <a:off x="11360" y="10495"/>
                <a:ext cx="3" cy="2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681" name="Line 235"/>
          <p:cNvSpPr>
            <a:spLocks noChangeShapeType="1"/>
          </p:cNvSpPr>
          <p:nvPr/>
        </p:nvSpPr>
        <p:spPr bwMode="auto">
          <a:xfrm>
            <a:off x="7023100" y="1808163"/>
            <a:ext cx="120650" cy="1587"/>
          </a:xfrm>
          <a:prstGeom prst="line">
            <a:avLst/>
          </a:prstGeom>
          <a:noFill/>
          <a:ln w="38100">
            <a:solidFill>
              <a:srgbClr val="FFFF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682" name="Group 236"/>
          <p:cNvGrpSpPr>
            <a:grpSpLocks/>
          </p:cNvGrpSpPr>
          <p:nvPr/>
        </p:nvGrpSpPr>
        <p:grpSpPr bwMode="auto">
          <a:xfrm>
            <a:off x="6127750" y="1639888"/>
            <a:ext cx="39688" cy="141287"/>
            <a:chOff x="10104" y="10005"/>
            <a:chExt cx="137" cy="411"/>
          </a:xfrm>
        </p:grpSpPr>
        <p:sp>
          <p:nvSpPr>
            <p:cNvPr id="113776" name="Oval 237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77" name="Oval 238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83" name="Oval 241"/>
          <p:cNvSpPr>
            <a:spLocks noChangeArrowheads="1"/>
          </p:cNvSpPr>
          <p:nvPr/>
        </p:nvSpPr>
        <p:spPr bwMode="auto">
          <a:xfrm>
            <a:off x="6831013" y="2719388"/>
            <a:ext cx="465137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84" name="Line 242"/>
          <p:cNvSpPr>
            <a:spLocks noChangeShapeType="1"/>
          </p:cNvSpPr>
          <p:nvPr/>
        </p:nvSpPr>
        <p:spPr bwMode="auto">
          <a:xfrm>
            <a:off x="6831013" y="2709863"/>
            <a:ext cx="1587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5" name="Line 243"/>
          <p:cNvSpPr>
            <a:spLocks noChangeShapeType="1"/>
          </p:cNvSpPr>
          <p:nvPr/>
        </p:nvSpPr>
        <p:spPr bwMode="auto">
          <a:xfrm>
            <a:off x="7296150" y="2709863"/>
            <a:ext cx="0" cy="7620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86" name="Rectangle 244"/>
          <p:cNvSpPr>
            <a:spLocks noChangeArrowheads="1"/>
          </p:cNvSpPr>
          <p:nvPr/>
        </p:nvSpPr>
        <p:spPr bwMode="auto">
          <a:xfrm>
            <a:off x="6831013" y="2709863"/>
            <a:ext cx="111125" cy="746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687" name="Rectangle 245"/>
          <p:cNvSpPr>
            <a:spLocks noChangeArrowheads="1"/>
          </p:cNvSpPr>
          <p:nvPr/>
        </p:nvSpPr>
        <p:spPr bwMode="auto">
          <a:xfrm>
            <a:off x="7156450" y="2705100"/>
            <a:ext cx="139700" cy="746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688" name="Oval 246"/>
          <p:cNvSpPr>
            <a:spLocks noChangeArrowheads="1"/>
          </p:cNvSpPr>
          <p:nvPr/>
        </p:nvSpPr>
        <p:spPr bwMode="auto">
          <a:xfrm>
            <a:off x="6823075" y="2620963"/>
            <a:ext cx="465138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689" name="Group 247"/>
          <p:cNvGrpSpPr>
            <a:grpSpLocks/>
          </p:cNvGrpSpPr>
          <p:nvPr/>
        </p:nvGrpSpPr>
        <p:grpSpPr bwMode="auto">
          <a:xfrm>
            <a:off x="6938963" y="2652713"/>
            <a:ext cx="230187" cy="82550"/>
            <a:chOff x="2848" y="848"/>
            <a:chExt cx="140" cy="98"/>
          </a:xfrm>
        </p:grpSpPr>
        <p:sp>
          <p:nvSpPr>
            <p:cNvPr id="113773" name="Line 248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4" name="Line 249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5" name="Line 250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90" name="Group 251"/>
          <p:cNvGrpSpPr>
            <a:grpSpLocks/>
          </p:cNvGrpSpPr>
          <p:nvPr/>
        </p:nvGrpSpPr>
        <p:grpSpPr bwMode="auto">
          <a:xfrm flipV="1">
            <a:off x="6938963" y="2651125"/>
            <a:ext cx="230187" cy="84138"/>
            <a:chOff x="2848" y="848"/>
            <a:chExt cx="140" cy="98"/>
          </a:xfrm>
        </p:grpSpPr>
        <p:sp>
          <p:nvSpPr>
            <p:cNvPr id="113770" name="Line 252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1" name="Line 253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72" name="Line 254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691" name="Group 255"/>
          <p:cNvGrpSpPr>
            <a:grpSpLocks/>
          </p:cNvGrpSpPr>
          <p:nvPr/>
        </p:nvGrpSpPr>
        <p:grpSpPr bwMode="auto">
          <a:xfrm rot="7844936">
            <a:off x="6926263" y="2730500"/>
            <a:ext cx="168275" cy="104775"/>
            <a:chOff x="11283" y="10423"/>
            <a:chExt cx="475" cy="374"/>
          </a:xfrm>
        </p:grpSpPr>
        <p:sp>
          <p:nvSpPr>
            <p:cNvPr id="113763" name="Rectangle 256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64" name="Line 257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5" name="Line 258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6" name="Line 259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7" name="Line 260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8" name="Line 261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69" name="Line 262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692" name="Line 263"/>
          <p:cNvSpPr>
            <a:spLocks noChangeShapeType="1"/>
          </p:cNvSpPr>
          <p:nvPr/>
        </p:nvSpPr>
        <p:spPr bwMode="auto">
          <a:xfrm flipH="1" flipV="1">
            <a:off x="6423025" y="3170238"/>
            <a:ext cx="865188" cy="95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93" name="Line 264"/>
          <p:cNvSpPr>
            <a:spLocks noChangeShapeType="1"/>
          </p:cNvSpPr>
          <p:nvPr/>
        </p:nvSpPr>
        <p:spPr bwMode="auto">
          <a:xfrm flipH="1">
            <a:off x="6692900" y="2832100"/>
            <a:ext cx="271463" cy="342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94" name="Freeform 265"/>
          <p:cNvSpPr>
            <a:spLocks/>
          </p:cNvSpPr>
          <p:nvPr/>
        </p:nvSpPr>
        <p:spPr bwMode="auto">
          <a:xfrm>
            <a:off x="6148388" y="1658938"/>
            <a:ext cx="1443037" cy="1490662"/>
          </a:xfrm>
          <a:custGeom>
            <a:avLst/>
            <a:gdLst>
              <a:gd name="T0" fmla="*/ 0 w 5205"/>
              <a:gd name="T1" fmla="*/ 0 h 4500"/>
              <a:gd name="T2" fmla="*/ 0 w 5205"/>
              <a:gd name="T3" fmla="*/ 2147483647 h 4500"/>
              <a:gd name="T4" fmla="*/ 2147483647 w 5205"/>
              <a:gd name="T5" fmla="*/ 2147483647 h 4500"/>
              <a:gd name="T6" fmla="*/ 2147483647 w 5205"/>
              <a:gd name="T7" fmla="*/ 2147483647 h 4500"/>
              <a:gd name="T8" fmla="*/ 2147483647 w 5205"/>
              <a:gd name="T9" fmla="*/ 2147483647 h 4500"/>
              <a:gd name="T10" fmla="*/ 2147483647 w 5205"/>
              <a:gd name="T11" fmla="*/ 2147483647 h 4500"/>
              <a:gd name="T12" fmla="*/ 2147483647 w 5205"/>
              <a:gd name="T13" fmla="*/ 2147483647 h 4500"/>
              <a:gd name="T14" fmla="*/ 2147483647 w 5205"/>
              <a:gd name="T15" fmla="*/ 2147483647 h 45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205" h="4500">
                <a:moveTo>
                  <a:pt x="0" y="0"/>
                </a:moveTo>
                <a:lnTo>
                  <a:pt x="0" y="1320"/>
                </a:lnTo>
                <a:lnTo>
                  <a:pt x="1230" y="1350"/>
                </a:lnTo>
                <a:lnTo>
                  <a:pt x="495" y="2040"/>
                </a:lnTo>
                <a:lnTo>
                  <a:pt x="4515" y="2115"/>
                </a:lnTo>
                <a:lnTo>
                  <a:pt x="2220" y="4500"/>
                </a:lnTo>
                <a:lnTo>
                  <a:pt x="5205" y="4500"/>
                </a:lnTo>
                <a:lnTo>
                  <a:pt x="5205" y="3405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95" name="Oval 266"/>
          <p:cNvSpPr>
            <a:spLocks noChangeArrowheads="1"/>
          </p:cNvSpPr>
          <p:nvPr/>
        </p:nvSpPr>
        <p:spPr bwMode="auto">
          <a:xfrm>
            <a:off x="6062663" y="3136900"/>
            <a:ext cx="463550" cy="12223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96" name="Line 267"/>
          <p:cNvSpPr>
            <a:spLocks noChangeShapeType="1"/>
          </p:cNvSpPr>
          <p:nvPr/>
        </p:nvSpPr>
        <p:spPr bwMode="auto">
          <a:xfrm>
            <a:off x="6062663" y="3127375"/>
            <a:ext cx="0" cy="746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97" name="Line 268"/>
          <p:cNvSpPr>
            <a:spLocks noChangeShapeType="1"/>
          </p:cNvSpPr>
          <p:nvPr/>
        </p:nvSpPr>
        <p:spPr bwMode="auto">
          <a:xfrm>
            <a:off x="6526213" y="3127375"/>
            <a:ext cx="0" cy="74613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698" name="Rectangle 269"/>
          <p:cNvSpPr>
            <a:spLocks noChangeArrowheads="1"/>
          </p:cNvSpPr>
          <p:nvPr/>
        </p:nvSpPr>
        <p:spPr bwMode="auto">
          <a:xfrm>
            <a:off x="6062663" y="3127375"/>
            <a:ext cx="109537" cy="7461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699" name="Rectangle 270"/>
          <p:cNvSpPr>
            <a:spLocks noChangeArrowheads="1"/>
          </p:cNvSpPr>
          <p:nvPr/>
        </p:nvSpPr>
        <p:spPr bwMode="auto">
          <a:xfrm>
            <a:off x="6384925" y="3122613"/>
            <a:ext cx="141288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700" name="Oval 271"/>
          <p:cNvSpPr>
            <a:spLocks noChangeArrowheads="1"/>
          </p:cNvSpPr>
          <p:nvPr/>
        </p:nvSpPr>
        <p:spPr bwMode="auto">
          <a:xfrm>
            <a:off x="6057900" y="3038475"/>
            <a:ext cx="463550" cy="142875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701" name="Group 272"/>
          <p:cNvGrpSpPr>
            <a:grpSpLocks/>
          </p:cNvGrpSpPr>
          <p:nvPr/>
        </p:nvGrpSpPr>
        <p:grpSpPr bwMode="auto">
          <a:xfrm>
            <a:off x="6169025" y="3070225"/>
            <a:ext cx="230188" cy="82550"/>
            <a:chOff x="2848" y="848"/>
            <a:chExt cx="140" cy="98"/>
          </a:xfrm>
        </p:grpSpPr>
        <p:sp>
          <p:nvSpPr>
            <p:cNvPr id="113760" name="Line 273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1" name="Line 274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62" name="Line 275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02" name="Group 276"/>
          <p:cNvGrpSpPr>
            <a:grpSpLocks/>
          </p:cNvGrpSpPr>
          <p:nvPr/>
        </p:nvGrpSpPr>
        <p:grpSpPr bwMode="auto">
          <a:xfrm flipV="1">
            <a:off x="6169025" y="3068638"/>
            <a:ext cx="230188" cy="82550"/>
            <a:chOff x="2848" y="848"/>
            <a:chExt cx="140" cy="98"/>
          </a:xfrm>
        </p:grpSpPr>
        <p:sp>
          <p:nvSpPr>
            <p:cNvPr id="113757" name="Line 277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58" name="Line 278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59" name="Line 279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03" name="Group 280"/>
          <p:cNvGrpSpPr>
            <a:grpSpLocks/>
          </p:cNvGrpSpPr>
          <p:nvPr/>
        </p:nvGrpSpPr>
        <p:grpSpPr bwMode="auto">
          <a:xfrm>
            <a:off x="6089650" y="3105150"/>
            <a:ext cx="138113" cy="128588"/>
            <a:chOff x="11283" y="10423"/>
            <a:chExt cx="475" cy="374"/>
          </a:xfrm>
        </p:grpSpPr>
        <p:sp>
          <p:nvSpPr>
            <p:cNvPr id="113750" name="Rectangle 281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1" name="Line 282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2" name="Line 283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3" name="Line 284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4" name="Line 285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5" name="Line 286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56" name="Line 287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04" name="Oval 288"/>
          <p:cNvSpPr>
            <a:spLocks noChangeArrowheads="1"/>
          </p:cNvSpPr>
          <p:nvPr/>
        </p:nvSpPr>
        <p:spPr bwMode="auto">
          <a:xfrm>
            <a:off x="5783263" y="2649538"/>
            <a:ext cx="463550" cy="122237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05" name="Line 289"/>
          <p:cNvSpPr>
            <a:spLocks noChangeShapeType="1"/>
          </p:cNvSpPr>
          <p:nvPr/>
        </p:nvSpPr>
        <p:spPr bwMode="auto">
          <a:xfrm>
            <a:off x="5783263" y="2640013"/>
            <a:ext cx="0" cy="746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706" name="Line 290"/>
          <p:cNvSpPr>
            <a:spLocks noChangeShapeType="1"/>
          </p:cNvSpPr>
          <p:nvPr/>
        </p:nvSpPr>
        <p:spPr bwMode="auto">
          <a:xfrm>
            <a:off x="6246813" y="2640013"/>
            <a:ext cx="0" cy="74612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707" name="Rectangle 291"/>
          <p:cNvSpPr>
            <a:spLocks noChangeArrowheads="1"/>
          </p:cNvSpPr>
          <p:nvPr/>
        </p:nvSpPr>
        <p:spPr bwMode="auto">
          <a:xfrm>
            <a:off x="5783263" y="2640013"/>
            <a:ext cx="109537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708" name="Rectangle 292"/>
          <p:cNvSpPr>
            <a:spLocks noChangeArrowheads="1"/>
          </p:cNvSpPr>
          <p:nvPr/>
        </p:nvSpPr>
        <p:spPr bwMode="auto">
          <a:xfrm>
            <a:off x="6107113" y="2635250"/>
            <a:ext cx="139700" cy="730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endParaRPr lang="en-US" sz="2000">
              <a:solidFill>
                <a:schemeClr val="tx2"/>
              </a:solidFill>
              <a:latin typeface="Comic Sans MS" charset="0"/>
            </a:endParaRPr>
          </a:p>
        </p:txBody>
      </p:sp>
      <p:sp>
        <p:nvSpPr>
          <p:cNvPr id="113709" name="Oval 293"/>
          <p:cNvSpPr>
            <a:spLocks noChangeArrowheads="1"/>
          </p:cNvSpPr>
          <p:nvPr/>
        </p:nvSpPr>
        <p:spPr bwMode="auto">
          <a:xfrm>
            <a:off x="5778500" y="2552700"/>
            <a:ext cx="465138" cy="141288"/>
          </a:xfrm>
          <a:prstGeom prst="ellipse">
            <a:avLst/>
          </a:prstGeom>
          <a:solidFill>
            <a:srgbClr val="C0C0C0"/>
          </a:solidFill>
          <a:ln w="12700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710" name="Group 294"/>
          <p:cNvGrpSpPr>
            <a:grpSpLocks/>
          </p:cNvGrpSpPr>
          <p:nvPr/>
        </p:nvGrpSpPr>
        <p:grpSpPr bwMode="auto">
          <a:xfrm>
            <a:off x="5891213" y="2582863"/>
            <a:ext cx="228600" cy="84137"/>
            <a:chOff x="2848" y="848"/>
            <a:chExt cx="140" cy="98"/>
          </a:xfrm>
        </p:grpSpPr>
        <p:sp>
          <p:nvSpPr>
            <p:cNvPr id="113747" name="Line 295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8" name="Line 296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9" name="Line 297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711" name="Group 298"/>
          <p:cNvGrpSpPr>
            <a:grpSpLocks/>
          </p:cNvGrpSpPr>
          <p:nvPr/>
        </p:nvGrpSpPr>
        <p:grpSpPr bwMode="auto">
          <a:xfrm flipV="1">
            <a:off x="5891213" y="2581275"/>
            <a:ext cx="228600" cy="84138"/>
            <a:chOff x="2848" y="848"/>
            <a:chExt cx="140" cy="98"/>
          </a:xfrm>
        </p:grpSpPr>
        <p:sp>
          <p:nvSpPr>
            <p:cNvPr id="113744" name="Line 299"/>
            <p:cNvSpPr>
              <a:spLocks noChangeShapeType="1"/>
            </p:cNvSpPr>
            <p:nvPr/>
          </p:nvSpPr>
          <p:spPr bwMode="auto">
            <a:xfrm flipV="1">
              <a:off x="2848" y="848"/>
              <a:ext cx="50" cy="2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5" name="Line 300"/>
            <p:cNvSpPr>
              <a:spLocks noChangeShapeType="1"/>
            </p:cNvSpPr>
            <p:nvPr/>
          </p:nvSpPr>
          <p:spPr bwMode="auto">
            <a:xfrm>
              <a:off x="2944" y="946"/>
              <a:ext cx="44" cy="0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46" name="Line 301"/>
            <p:cNvSpPr>
              <a:spLocks noChangeShapeType="1"/>
            </p:cNvSpPr>
            <p:nvPr/>
          </p:nvSpPr>
          <p:spPr bwMode="auto">
            <a:xfrm>
              <a:off x="2894" y="850"/>
              <a:ext cx="52" cy="96"/>
            </a:xfrm>
            <a:prstGeom prst="line">
              <a:avLst/>
            </a:prstGeom>
            <a:noFill/>
            <a:ln w="28575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712" name="Line 302"/>
          <p:cNvSpPr>
            <a:spLocks noChangeShapeType="1"/>
          </p:cNvSpPr>
          <p:nvPr/>
        </p:nvSpPr>
        <p:spPr bwMode="auto">
          <a:xfrm flipH="1">
            <a:off x="5502275" y="2752725"/>
            <a:ext cx="379413" cy="4222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713" name="Group 303"/>
          <p:cNvGrpSpPr>
            <a:grpSpLocks/>
          </p:cNvGrpSpPr>
          <p:nvPr/>
        </p:nvGrpSpPr>
        <p:grpSpPr bwMode="auto">
          <a:xfrm rot="8027572">
            <a:off x="5918200" y="2555875"/>
            <a:ext cx="168275" cy="104775"/>
            <a:chOff x="11283" y="10423"/>
            <a:chExt cx="475" cy="374"/>
          </a:xfrm>
        </p:grpSpPr>
        <p:sp>
          <p:nvSpPr>
            <p:cNvPr id="113737" name="Rectangle 304"/>
            <p:cNvSpPr>
              <a:spLocks noChangeArrowheads="1"/>
            </p:cNvSpPr>
            <p:nvPr/>
          </p:nvSpPr>
          <p:spPr bwMode="auto">
            <a:xfrm>
              <a:off x="11283" y="10423"/>
              <a:ext cx="475" cy="3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38" name="Line 305"/>
            <p:cNvSpPr>
              <a:spLocks noChangeShapeType="1"/>
            </p:cNvSpPr>
            <p:nvPr/>
          </p:nvSpPr>
          <p:spPr bwMode="auto">
            <a:xfrm>
              <a:off x="1168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39" name="Line 306"/>
            <p:cNvSpPr>
              <a:spLocks noChangeShapeType="1"/>
            </p:cNvSpPr>
            <p:nvPr/>
          </p:nvSpPr>
          <p:spPr bwMode="auto">
            <a:xfrm>
              <a:off x="11621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0" name="Line 307"/>
            <p:cNvSpPr>
              <a:spLocks noChangeShapeType="1"/>
            </p:cNvSpPr>
            <p:nvPr/>
          </p:nvSpPr>
          <p:spPr bwMode="auto">
            <a:xfrm>
              <a:off x="11556" y="10502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1" name="Line 308"/>
            <p:cNvSpPr>
              <a:spLocks noChangeShapeType="1"/>
            </p:cNvSpPr>
            <p:nvPr/>
          </p:nvSpPr>
          <p:spPr bwMode="auto">
            <a:xfrm>
              <a:off x="11491" y="10495"/>
              <a:ext cx="1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2" name="Line 309"/>
            <p:cNvSpPr>
              <a:spLocks noChangeShapeType="1"/>
            </p:cNvSpPr>
            <p:nvPr/>
          </p:nvSpPr>
          <p:spPr bwMode="auto">
            <a:xfrm>
              <a:off x="11426" y="10495"/>
              <a:ext cx="2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43" name="Line 310"/>
            <p:cNvSpPr>
              <a:spLocks noChangeShapeType="1"/>
            </p:cNvSpPr>
            <p:nvPr/>
          </p:nvSpPr>
          <p:spPr bwMode="auto">
            <a:xfrm>
              <a:off x="11360" y="10495"/>
              <a:ext cx="3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714" name="Freeform 311"/>
          <p:cNvSpPr>
            <a:spLocks/>
          </p:cNvSpPr>
          <p:nvPr/>
        </p:nvSpPr>
        <p:spPr bwMode="auto">
          <a:xfrm>
            <a:off x="5432425" y="1679575"/>
            <a:ext cx="2212975" cy="1530350"/>
          </a:xfrm>
          <a:custGeom>
            <a:avLst/>
            <a:gdLst>
              <a:gd name="T0" fmla="*/ 2147483647 w 7980"/>
              <a:gd name="T1" fmla="*/ 2147483647 h 4620"/>
              <a:gd name="T2" fmla="*/ 2147483647 w 7980"/>
              <a:gd name="T3" fmla="*/ 2147483647 h 4620"/>
              <a:gd name="T4" fmla="*/ 0 w 7980"/>
              <a:gd name="T5" fmla="*/ 2147483647 h 4620"/>
              <a:gd name="T6" fmla="*/ 2147483647 w 7980"/>
              <a:gd name="T7" fmla="*/ 2147483647 h 4620"/>
              <a:gd name="T8" fmla="*/ 2147483647 w 7980"/>
              <a:gd name="T9" fmla="*/ 2147483647 h 4620"/>
              <a:gd name="T10" fmla="*/ 2147483647 w 7980"/>
              <a:gd name="T11" fmla="*/ 0 h 462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7980" h="4620">
                <a:moveTo>
                  <a:pt x="7965" y="3420"/>
                </a:moveTo>
                <a:lnTo>
                  <a:pt x="7980" y="4620"/>
                </a:lnTo>
                <a:lnTo>
                  <a:pt x="0" y="4605"/>
                </a:lnTo>
                <a:lnTo>
                  <a:pt x="3315" y="1485"/>
                </a:lnTo>
                <a:lnTo>
                  <a:pt x="2355" y="1455"/>
                </a:lnTo>
                <a:lnTo>
                  <a:pt x="2355" y="0"/>
                </a:lnTo>
              </a:path>
            </a:pathLst>
          </a:custGeom>
          <a:noFill/>
          <a:ln w="38100" cmpd="sng">
            <a:solidFill>
              <a:srgbClr val="FF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5" name="Freeform 312"/>
          <p:cNvSpPr>
            <a:spLocks/>
          </p:cNvSpPr>
          <p:nvPr/>
        </p:nvSpPr>
        <p:spPr bwMode="auto">
          <a:xfrm>
            <a:off x="5257800" y="1728788"/>
            <a:ext cx="2508250" cy="1504950"/>
          </a:xfrm>
          <a:custGeom>
            <a:avLst/>
            <a:gdLst>
              <a:gd name="T0" fmla="*/ 0 w 9045"/>
              <a:gd name="T1" fmla="*/ 2147483647 h 4545"/>
              <a:gd name="T2" fmla="*/ 0 w 9045"/>
              <a:gd name="T3" fmla="*/ 2147483647 h 4545"/>
              <a:gd name="T4" fmla="*/ 2147483647 w 9045"/>
              <a:gd name="T5" fmla="*/ 2147483647 h 4545"/>
              <a:gd name="T6" fmla="*/ 2147483647 w 9045"/>
              <a:gd name="T7" fmla="*/ 2147483647 h 4545"/>
              <a:gd name="T8" fmla="*/ 2147483647 w 9045"/>
              <a:gd name="T9" fmla="*/ 2147483647 h 4545"/>
              <a:gd name="T10" fmla="*/ 2147483647 w 9045"/>
              <a:gd name="T11" fmla="*/ 2147483647 h 4545"/>
              <a:gd name="T12" fmla="*/ 2147483647 w 9045"/>
              <a:gd name="T13" fmla="*/ 2147483647 h 4545"/>
              <a:gd name="T14" fmla="*/ 2147483647 w 9045"/>
              <a:gd name="T15" fmla="*/ 0 h 454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45" h="4545">
                <a:moveTo>
                  <a:pt x="0" y="2880"/>
                </a:moveTo>
                <a:lnTo>
                  <a:pt x="0" y="4530"/>
                </a:lnTo>
                <a:lnTo>
                  <a:pt x="885" y="4545"/>
                </a:lnTo>
                <a:lnTo>
                  <a:pt x="3510" y="2010"/>
                </a:lnTo>
                <a:lnTo>
                  <a:pt x="7140" y="2055"/>
                </a:lnTo>
                <a:lnTo>
                  <a:pt x="8145" y="1020"/>
                </a:lnTo>
                <a:lnTo>
                  <a:pt x="9045" y="1020"/>
                </a:lnTo>
                <a:lnTo>
                  <a:pt x="9015" y="0"/>
                </a:lnTo>
              </a:path>
            </a:pathLst>
          </a:custGeom>
          <a:noFill/>
          <a:ln w="38100" cmpd="sng">
            <a:solidFill>
              <a:srgbClr val="0000FF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716" name="Freeform 313"/>
          <p:cNvSpPr>
            <a:spLocks/>
          </p:cNvSpPr>
          <p:nvPr/>
        </p:nvSpPr>
        <p:spPr bwMode="auto">
          <a:xfrm>
            <a:off x="5311775" y="1754188"/>
            <a:ext cx="2530475" cy="1390650"/>
          </a:xfrm>
          <a:custGeom>
            <a:avLst/>
            <a:gdLst>
              <a:gd name="T0" fmla="*/ 0 w 9120"/>
              <a:gd name="T1" fmla="*/ 2147483647 h 4201"/>
              <a:gd name="T2" fmla="*/ 0 w 9120"/>
              <a:gd name="T3" fmla="*/ 2147483647 h 4201"/>
              <a:gd name="T4" fmla="*/ 2147483647 w 9120"/>
              <a:gd name="T5" fmla="*/ 2147483647 h 4201"/>
              <a:gd name="T6" fmla="*/ 2147483647 w 9120"/>
              <a:gd name="T7" fmla="*/ 2147483647 h 4201"/>
              <a:gd name="T8" fmla="*/ 2147483647 w 9120"/>
              <a:gd name="T9" fmla="*/ 2147483647 h 4201"/>
              <a:gd name="T10" fmla="*/ 2147483647 w 9120"/>
              <a:gd name="T11" fmla="*/ 0 h 42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120" h="4201">
                <a:moveTo>
                  <a:pt x="0" y="2821"/>
                </a:moveTo>
                <a:lnTo>
                  <a:pt x="0" y="4201"/>
                </a:lnTo>
                <a:lnTo>
                  <a:pt x="4890" y="4201"/>
                </a:lnTo>
                <a:lnTo>
                  <a:pt x="8055" y="1051"/>
                </a:lnTo>
                <a:lnTo>
                  <a:pt x="9120" y="1080"/>
                </a:lnTo>
                <a:lnTo>
                  <a:pt x="9105" y="0"/>
                </a:lnTo>
              </a:path>
            </a:pathLst>
          </a:custGeom>
          <a:noFill/>
          <a:ln w="38100" cmpd="sng">
            <a:solidFill>
              <a:srgbClr val="00FF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717" name="Group 314"/>
          <p:cNvGrpSpPr>
            <a:grpSpLocks/>
          </p:cNvGrpSpPr>
          <p:nvPr/>
        </p:nvGrpSpPr>
        <p:grpSpPr bwMode="auto">
          <a:xfrm>
            <a:off x="5237163" y="2668588"/>
            <a:ext cx="39687" cy="141287"/>
            <a:chOff x="10104" y="10005"/>
            <a:chExt cx="137" cy="411"/>
          </a:xfrm>
        </p:grpSpPr>
        <p:sp>
          <p:nvSpPr>
            <p:cNvPr id="113735" name="Oval 315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36" name="Oval 316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18" name="Group 317"/>
          <p:cNvGrpSpPr>
            <a:grpSpLocks/>
          </p:cNvGrpSpPr>
          <p:nvPr/>
        </p:nvGrpSpPr>
        <p:grpSpPr bwMode="auto">
          <a:xfrm>
            <a:off x="7621588" y="2790825"/>
            <a:ext cx="39687" cy="142875"/>
            <a:chOff x="10104" y="10005"/>
            <a:chExt cx="137" cy="411"/>
          </a:xfrm>
        </p:grpSpPr>
        <p:sp>
          <p:nvSpPr>
            <p:cNvPr id="113733" name="Oval 318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34" name="Oval 319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719" name="Group 320"/>
          <p:cNvGrpSpPr>
            <a:grpSpLocks/>
          </p:cNvGrpSpPr>
          <p:nvPr/>
        </p:nvGrpSpPr>
        <p:grpSpPr bwMode="auto">
          <a:xfrm>
            <a:off x="7816850" y="1717675"/>
            <a:ext cx="39688" cy="142875"/>
            <a:chOff x="10104" y="10005"/>
            <a:chExt cx="137" cy="411"/>
          </a:xfrm>
        </p:grpSpPr>
        <p:sp>
          <p:nvSpPr>
            <p:cNvPr id="113731" name="Oval 321"/>
            <p:cNvSpPr>
              <a:spLocks noChangeArrowheads="1"/>
            </p:cNvSpPr>
            <p:nvPr/>
          </p:nvSpPr>
          <p:spPr bwMode="auto">
            <a:xfrm>
              <a:off x="10104" y="10005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732" name="Oval 322"/>
            <p:cNvSpPr>
              <a:spLocks noChangeArrowheads="1"/>
            </p:cNvSpPr>
            <p:nvPr/>
          </p:nvSpPr>
          <p:spPr bwMode="auto">
            <a:xfrm>
              <a:off x="10104" y="10278"/>
              <a:ext cx="137" cy="138"/>
            </a:xfrm>
            <a:prstGeom prst="ellipse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13720" name="Picture 32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7842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314" name="Rectangle 328"/>
          <p:cNvSpPr>
            <a:spLocks noGrp="1" noChangeArrowheads="1"/>
          </p:cNvSpPr>
          <p:nvPr>
            <p:ph type="title"/>
          </p:nvPr>
        </p:nvSpPr>
        <p:spPr>
          <a:xfrm>
            <a:off x="330200" y="115888"/>
            <a:ext cx="7772400" cy="87312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Causes/costs of congestion: scenario 3</a:t>
            </a:r>
            <a:r>
              <a:rPr lang="en-US">
                <a:latin typeface="Gill Sans MT" charset="0"/>
                <a:cs typeface="+mj-cs"/>
              </a:rPr>
              <a:t> </a:t>
            </a:r>
          </a:p>
        </p:txBody>
      </p:sp>
      <p:sp>
        <p:nvSpPr>
          <p:cNvPr id="96315" name="Line 330"/>
          <p:cNvSpPr>
            <a:spLocks noChangeShapeType="1"/>
          </p:cNvSpPr>
          <p:nvPr/>
        </p:nvSpPr>
        <p:spPr bwMode="auto">
          <a:xfrm>
            <a:off x="1270000" y="1558925"/>
            <a:ext cx="0" cy="1860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316" name="Line 331"/>
          <p:cNvSpPr>
            <a:spLocks noChangeShapeType="1"/>
          </p:cNvSpPr>
          <p:nvPr/>
        </p:nvSpPr>
        <p:spPr bwMode="auto">
          <a:xfrm flipV="1">
            <a:off x="1254125" y="3411538"/>
            <a:ext cx="23336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3724" name="Freeform 333"/>
          <p:cNvSpPr>
            <a:spLocks/>
          </p:cNvSpPr>
          <p:nvPr/>
        </p:nvSpPr>
        <p:spPr bwMode="auto">
          <a:xfrm>
            <a:off x="1258888" y="2608263"/>
            <a:ext cx="2489200" cy="806450"/>
          </a:xfrm>
          <a:custGeom>
            <a:avLst/>
            <a:gdLst>
              <a:gd name="T0" fmla="*/ 0 w 1568"/>
              <a:gd name="T1" fmla="*/ 2147483647 h 380"/>
              <a:gd name="T2" fmla="*/ 2147483647 w 1568"/>
              <a:gd name="T3" fmla="*/ 2147483647 h 380"/>
              <a:gd name="T4" fmla="*/ 2147483647 w 1568"/>
              <a:gd name="T5" fmla="*/ 2147483647 h 380"/>
              <a:gd name="T6" fmla="*/ 2147483647 w 1568"/>
              <a:gd name="T7" fmla="*/ 2147483647 h 3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68" h="380">
                <a:moveTo>
                  <a:pt x="0" y="375"/>
                </a:moveTo>
                <a:cubicBezTo>
                  <a:pt x="109" y="315"/>
                  <a:pt x="474" y="0"/>
                  <a:pt x="651" y="14"/>
                </a:cubicBezTo>
                <a:cubicBezTo>
                  <a:pt x="828" y="28"/>
                  <a:pt x="730" y="260"/>
                  <a:pt x="914" y="320"/>
                </a:cubicBezTo>
                <a:cubicBezTo>
                  <a:pt x="1098" y="380"/>
                  <a:pt x="1432" y="342"/>
                  <a:pt x="1568" y="348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6318" name="Line 334"/>
          <p:cNvSpPr>
            <a:spLocks noChangeShapeType="1"/>
          </p:cNvSpPr>
          <p:nvPr/>
        </p:nvSpPr>
        <p:spPr bwMode="auto">
          <a:xfrm>
            <a:off x="1138238" y="1711325"/>
            <a:ext cx="125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319" name="Line 335"/>
          <p:cNvSpPr>
            <a:spLocks noChangeShapeType="1"/>
          </p:cNvSpPr>
          <p:nvPr/>
        </p:nvSpPr>
        <p:spPr bwMode="auto">
          <a:xfrm>
            <a:off x="3071813" y="3419475"/>
            <a:ext cx="0" cy="134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6320" name="Text Box 336"/>
          <p:cNvSpPr txBox="1">
            <a:spLocks noChangeArrowheads="1"/>
          </p:cNvSpPr>
          <p:nvPr/>
        </p:nvSpPr>
        <p:spPr bwMode="auto">
          <a:xfrm>
            <a:off x="636588" y="1462088"/>
            <a:ext cx="4556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C/2</a:t>
            </a:r>
          </a:p>
        </p:txBody>
      </p:sp>
      <p:sp>
        <p:nvSpPr>
          <p:cNvPr id="96321" name="Text Box 337"/>
          <p:cNvSpPr txBox="1">
            <a:spLocks noChangeArrowheads="1"/>
          </p:cNvSpPr>
          <p:nvPr/>
        </p:nvSpPr>
        <p:spPr bwMode="auto">
          <a:xfrm>
            <a:off x="2873375" y="3471863"/>
            <a:ext cx="455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C/2</a:t>
            </a:r>
          </a:p>
        </p:txBody>
      </p:sp>
      <p:sp>
        <p:nvSpPr>
          <p:cNvPr id="96322" name="Text Box 338"/>
          <p:cNvSpPr txBox="1">
            <a:spLocks noChangeArrowheads="1"/>
          </p:cNvSpPr>
          <p:nvPr/>
        </p:nvSpPr>
        <p:spPr bwMode="auto">
          <a:xfrm rot="-5400000">
            <a:off x="543719" y="2389982"/>
            <a:ext cx="808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Symbol" charset="0"/>
                <a:cs typeface="+mn-cs"/>
              </a:rPr>
              <a:t>l</a:t>
            </a:r>
            <a:r>
              <a:rPr lang="en-US" sz="2400" baseline="-25000" smtClean="0">
                <a:latin typeface="Arial" charset="0"/>
                <a:cs typeface="+mn-cs"/>
              </a:rPr>
              <a:t>out</a:t>
            </a:r>
          </a:p>
        </p:txBody>
      </p:sp>
      <p:sp>
        <p:nvSpPr>
          <p:cNvPr id="96323" name="Text Box 339"/>
          <p:cNvSpPr txBox="1">
            <a:spLocks noChangeArrowheads="1"/>
          </p:cNvSpPr>
          <p:nvPr/>
        </p:nvSpPr>
        <p:spPr bwMode="auto">
          <a:xfrm>
            <a:off x="1989138" y="3381375"/>
            <a:ext cx="552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Symbol" charset="0"/>
                <a:cs typeface="+mn-cs"/>
              </a:rPr>
              <a:t>l</a:t>
            </a:r>
            <a:r>
              <a:rPr lang="en-US" sz="2400" baseline="-25000" smtClean="0">
                <a:latin typeface="Arial" charset="0"/>
                <a:cs typeface="+mn-cs"/>
              </a:rPr>
              <a:t>in</a:t>
            </a:r>
            <a:r>
              <a:rPr lang="ja-JP" altLang="en-US" sz="2400" baseline="30000" smtClean="0">
                <a:latin typeface="Arial" charset="0"/>
                <a:cs typeface="+mn-cs"/>
              </a:rPr>
              <a:t>’</a:t>
            </a:r>
            <a:endParaRPr lang="en-US" sz="2400" baseline="30000" smtClean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461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728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243F2515-B5E1-8241-887D-6A449113F6DA}" type="slidenum">
              <a:rPr lang="en-US" sz="1200" smtClean="0"/>
              <a:pPr>
                <a:defRPr/>
              </a:pPr>
              <a:t>32</a:t>
            </a:fld>
            <a:endParaRPr lang="en-US" sz="1200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73050"/>
            <a:ext cx="7772400" cy="917575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Approaches towards congestion control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542925" y="1504950"/>
            <a:ext cx="8154988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>
                <a:latin typeface="Gill Sans MT" charset="0"/>
                <a:cs typeface="+mn-cs"/>
              </a:rPr>
              <a:t>two broad approaches towards congestion control:</a:t>
            </a:r>
          </a:p>
        </p:txBody>
      </p:sp>
      <p:pic>
        <p:nvPicPr>
          <p:cNvPr id="114693" name="Picture 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9191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7" name="Rectangle 8"/>
          <p:cNvSpPr>
            <a:spLocks noChangeArrowheads="1"/>
          </p:cNvSpPr>
          <p:nvPr/>
        </p:nvSpPr>
        <p:spPr bwMode="auto">
          <a:xfrm>
            <a:off x="508000" y="2786063"/>
            <a:ext cx="3487738" cy="32512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88" name="Rectangle 9"/>
          <p:cNvSpPr>
            <a:spLocks noChangeArrowheads="1"/>
          </p:cNvSpPr>
          <p:nvPr/>
        </p:nvSpPr>
        <p:spPr bwMode="auto">
          <a:xfrm>
            <a:off x="768350" y="2528888"/>
            <a:ext cx="2979738" cy="5635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23900" y="2390775"/>
            <a:ext cx="3295650" cy="3810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end-end congestion control: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no explicit feedback from network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congestion inferred from end-system observed loss, delay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approach taken by TCP</a:t>
            </a:r>
            <a:endParaRPr lang="en-US">
              <a:latin typeface="Gill Sans MT" charset="0"/>
              <a:cs typeface="+mn-cs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4678363" y="2814638"/>
            <a:ext cx="3690937" cy="3251200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4865688" y="2551113"/>
            <a:ext cx="3092450" cy="565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7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86313" y="2392363"/>
            <a:ext cx="3549650" cy="3905250"/>
          </a:xfrm>
        </p:spPr>
        <p:txBody>
          <a:bodyPr/>
          <a:lstStyle/>
          <a:p>
            <a:pPr marL="282575" indent="-282575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network-assisted congestion control:</a:t>
            </a:r>
          </a:p>
          <a:p>
            <a:pPr marL="282575" indent="-282575">
              <a:defRPr/>
            </a:pPr>
            <a:r>
              <a:rPr lang="en-US" sz="2400">
                <a:latin typeface="Gill Sans MT" charset="0"/>
                <a:cs typeface="+mn-cs"/>
              </a:rPr>
              <a:t>routers provide feedback to end systems</a:t>
            </a:r>
          </a:p>
          <a:p>
            <a:pPr marL="576263" lvl="1" indent="-179388">
              <a:defRPr/>
            </a:pPr>
            <a:r>
              <a:rPr lang="en-US">
                <a:latin typeface="Gill Sans MT" charset="0"/>
              </a:rPr>
              <a:t>single bit indicating congestion (SNA, DECbit, TCP/IP ECN, ATM)</a:t>
            </a:r>
          </a:p>
          <a:p>
            <a:pPr marL="576263" lvl="1" indent="-179388">
              <a:defRPr/>
            </a:pPr>
            <a:r>
              <a:rPr lang="en-US">
                <a:latin typeface="Gill Sans MT" charset="0"/>
              </a:rPr>
              <a:t>explicit rate for sender to send at</a:t>
            </a:r>
            <a:endParaRPr lang="en-US" sz="200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78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830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D8F1F698-4F3D-EF41-9941-1BF0F8F6514B}" type="slidenum">
              <a:rPr lang="en-US" sz="1200" smtClean="0"/>
              <a:pPr>
                <a:defRPr/>
              </a:pPr>
              <a:t>33</a:t>
            </a:fld>
            <a:endParaRPr lang="en-US" sz="1200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8" y="173038"/>
            <a:ext cx="8191500" cy="1143000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Case study: ATM ABR congestion control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6195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ABR: available bit rate:</a:t>
            </a:r>
          </a:p>
          <a:p>
            <a:pPr>
              <a:defRPr/>
            </a:pP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elastic service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 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if sender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s path 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underloaded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: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sender should use available bandwidth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if sender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s path congested: 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sender throttled to minimum guaranteed rate</a:t>
            </a:r>
          </a:p>
        </p:txBody>
      </p:sp>
      <p:sp>
        <p:nvSpPr>
          <p:cNvPr id="983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38625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RM (resource management) cells: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sent by sender, interspersed with data cells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bits in RM cell set by switches (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 i="1">
                <a:latin typeface="Gill Sans MT" charset="0"/>
                <a:cs typeface="+mn-cs"/>
              </a:rPr>
              <a:t>network-assisted</a:t>
            </a:r>
            <a:r>
              <a:rPr lang="ja-JP" altLang="en-US" sz="2400" i="1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) </a:t>
            </a:r>
          </a:p>
          <a:p>
            <a:pPr lvl="1"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</a:rPr>
              <a:t>NI bit:</a:t>
            </a:r>
            <a:r>
              <a:rPr lang="en-US">
                <a:latin typeface="Gill Sans MT" charset="0"/>
              </a:rPr>
              <a:t> no increase in rate (mild congestion)</a:t>
            </a:r>
          </a:p>
          <a:p>
            <a:pPr lvl="1"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</a:rPr>
              <a:t>CI bit:</a:t>
            </a:r>
            <a:r>
              <a:rPr lang="en-US">
                <a:latin typeface="Gill Sans MT" charset="0"/>
              </a:rPr>
              <a:t> congestion indication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RM cells returned to sender by receiver, with bits intact</a:t>
            </a:r>
            <a:endParaRPr lang="en-US">
              <a:latin typeface="Gill Sans MT" charset="0"/>
              <a:cs typeface="+mn-cs"/>
            </a:endParaRPr>
          </a:p>
          <a:p>
            <a:pPr lvl="1">
              <a:defRPr/>
            </a:pPr>
            <a:endParaRPr lang="en-US">
              <a:latin typeface="Gill Sans MT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 </a:t>
            </a:r>
          </a:p>
        </p:txBody>
      </p:sp>
      <p:pic>
        <p:nvPicPr>
          <p:cNvPr id="115718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919163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266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9933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D4B1F208-1429-4543-8444-6F664EE7EA49}" type="slidenum">
              <a:rPr lang="en-US" sz="1200" smtClean="0"/>
              <a:pPr>
                <a:defRPr/>
              </a:pPr>
              <a:t>34</a:t>
            </a:fld>
            <a:endParaRPr lang="en-US" sz="1200" smtClean="0"/>
          </a:p>
        </p:txBody>
      </p:sp>
      <p:pic>
        <p:nvPicPr>
          <p:cNvPr id="116739" name="Picture 112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8001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3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44463"/>
            <a:ext cx="7991475" cy="950912"/>
          </a:xfrm>
        </p:spPr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Case study: ATM ABR congestion control</a:t>
            </a:r>
          </a:p>
        </p:txBody>
      </p:sp>
      <p:sp>
        <p:nvSpPr>
          <p:cNvPr id="993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3876675"/>
            <a:ext cx="8048625" cy="249555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two-byte ER (explicit rate) field in RM cell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congested switch may lower ER value in cell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senders</a:t>
            </a:r>
            <a:r>
              <a:rPr lang="ja-JP" altLang="en-US">
                <a:latin typeface="Gill Sans MT" charset="0"/>
              </a:rPr>
              <a:t>’</a:t>
            </a:r>
            <a:r>
              <a:rPr lang="en-US">
                <a:latin typeface="Gill Sans MT" charset="0"/>
              </a:rPr>
              <a:t> send rate thus max supportable rate on path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EFCI bit in data cells: set to 1 in congested switch</a:t>
            </a:r>
          </a:p>
          <a:p>
            <a:pPr lvl="1">
              <a:lnSpc>
                <a:spcPct val="90000"/>
              </a:lnSpc>
              <a:defRPr/>
            </a:pPr>
            <a:r>
              <a:rPr lang="en-US">
                <a:latin typeface="Gill Sans MT" charset="0"/>
              </a:rPr>
              <a:t>if data cell preceding RM cell has EFCI set, receiver sets CI bit in returned RM cell</a:t>
            </a:r>
          </a:p>
        </p:txBody>
      </p:sp>
      <p:grpSp>
        <p:nvGrpSpPr>
          <p:cNvPr id="116742" name="Group 11"/>
          <p:cNvGrpSpPr>
            <a:grpSpLocks/>
          </p:cNvGrpSpPr>
          <p:nvPr/>
        </p:nvGrpSpPr>
        <p:grpSpPr bwMode="auto">
          <a:xfrm>
            <a:off x="5111750" y="2728913"/>
            <a:ext cx="950913" cy="365125"/>
            <a:chOff x="4410" y="1365"/>
            <a:chExt cx="663" cy="224"/>
          </a:xfrm>
        </p:grpSpPr>
        <p:sp>
          <p:nvSpPr>
            <p:cNvPr id="99400" name="Rectangle 12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9401" name="AutoShape 13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6809" name="Freeform 14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10" name="Freeform 15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165 h 63"/>
                <a:gd name="T2" fmla="*/ 396 w 280"/>
                <a:gd name="T3" fmla="*/ 161 h 63"/>
                <a:gd name="T4" fmla="*/ 2338 w 280"/>
                <a:gd name="T5" fmla="*/ 0 h 63"/>
                <a:gd name="T6" fmla="*/ 2985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811" name="Freeform 16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6743" name="Group 17"/>
          <p:cNvGrpSpPr>
            <a:grpSpLocks/>
          </p:cNvGrpSpPr>
          <p:nvPr/>
        </p:nvGrpSpPr>
        <p:grpSpPr bwMode="auto">
          <a:xfrm>
            <a:off x="3254375" y="2755900"/>
            <a:ext cx="950913" cy="365125"/>
            <a:chOff x="4410" y="1365"/>
            <a:chExt cx="663" cy="224"/>
          </a:xfrm>
        </p:grpSpPr>
        <p:sp>
          <p:nvSpPr>
            <p:cNvPr id="99395" name="Rectangle 18"/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9396" name="AutoShape 19"/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6804" name="Freeform 20"/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6805" name="Freeform 21"/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165 h 63"/>
                <a:gd name="T2" fmla="*/ 396 w 280"/>
                <a:gd name="T3" fmla="*/ 161 h 63"/>
                <a:gd name="T4" fmla="*/ 2338 w 280"/>
                <a:gd name="T5" fmla="*/ 0 h 63"/>
                <a:gd name="T6" fmla="*/ 2985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6806" name="Freeform 22"/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6744" name="Freeform 24"/>
          <p:cNvSpPr>
            <a:spLocks/>
          </p:cNvSpPr>
          <p:nvPr/>
        </p:nvSpPr>
        <p:spPr bwMode="auto">
          <a:xfrm>
            <a:off x="1128713" y="1658938"/>
            <a:ext cx="360362" cy="1403350"/>
          </a:xfrm>
          <a:custGeom>
            <a:avLst/>
            <a:gdLst>
              <a:gd name="T0" fmla="*/ 0 w 354"/>
              <a:gd name="T1" fmla="*/ 2147483647 h 1200"/>
              <a:gd name="T2" fmla="*/ 2147483647 w 354"/>
              <a:gd name="T3" fmla="*/ 0 h 1200"/>
              <a:gd name="T4" fmla="*/ 2147483647 w 354"/>
              <a:gd name="T5" fmla="*/ 2147483647 h 1200"/>
              <a:gd name="T6" fmla="*/ 2147483647 w 354"/>
              <a:gd name="T7" fmla="*/ 2147483647 h 1200"/>
              <a:gd name="T8" fmla="*/ 0 w 354"/>
              <a:gd name="T9" fmla="*/ 2147483647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4" h="1200">
                <a:moveTo>
                  <a:pt x="0" y="1194"/>
                </a:moveTo>
                <a:lnTo>
                  <a:pt x="354" y="0"/>
                </a:lnTo>
                <a:lnTo>
                  <a:pt x="342" y="1146"/>
                </a:lnTo>
                <a:lnTo>
                  <a:pt x="180" y="1200"/>
                </a:lnTo>
                <a:lnTo>
                  <a:pt x="0" y="119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5" name="Rectangle 23"/>
          <p:cNvSpPr>
            <a:spLocks noChangeArrowheads="1"/>
          </p:cNvSpPr>
          <p:nvPr/>
        </p:nvSpPr>
        <p:spPr bwMode="auto">
          <a:xfrm>
            <a:off x="1509713" y="1639888"/>
            <a:ext cx="771525" cy="12985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  <a:cs typeface="Arial" charset="0"/>
            </a:endParaRPr>
          </a:p>
        </p:txBody>
      </p:sp>
      <p:grpSp>
        <p:nvGrpSpPr>
          <p:cNvPr id="116746" name="Group 26"/>
          <p:cNvGrpSpPr>
            <a:grpSpLocks/>
          </p:cNvGrpSpPr>
          <p:nvPr/>
        </p:nvGrpSpPr>
        <p:grpSpPr bwMode="auto">
          <a:xfrm>
            <a:off x="1477963" y="1700213"/>
            <a:ext cx="755650" cy="1285875"/>
            <a:chOff x="3681" y="2704"/>
            <a:chExt cx="807" cy="941"/>
          </a:xfrm>
        </p:grpSpPr>
        <p:sp>
          <p:nvSpPr>
            <p:cNvPr id="116797" name="Rectangle 24"/>
            <p:cNvSpPr>
              <a:spLocks noChangeArrowheads="1"/>
            </p:cNvSpPr>
            <p:nvPr/>
          </p:nvSpPr>
          <p:spPr bwMode="auto">
            <a:xfrm>
              <a:off x="3681" y="2704"/>
              <a:ext cx="802" cy="9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6798" name="Line 25"/>
            <p:cNvSpPr>
              <a:spLocks noChangeShapeType="1"/>
            </p:cNvSpPr>
            <p:nvPr/>
          </p:nvSpPr>
          <p:spPr bwMode="auto">
            <a:xfrm>
              <a:off x="3687" y="2877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9" name="Line 27"/>
            <p:cNvSpPr>
              <a:spLocks noChangeShapeType="1"/>
            </p:cNvSpPr>
            <p:nvPr/>
          </p:nvSpPr>
          <p:spPr bwMode="auto">
            <a:xfrm>
              <a:off x="3692" y="3079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00" name="Line 28"/>
            <p:cNvSpPr>
              <a:spLocks noChangeShapeType="1"/>
            </p:cNvSpPr>
            <p:nvPr/>
          </p:nvSpPr>
          <p:spPr bwMode="auto">
            <a:xfrm>
              <a:off x="3683" y="327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01" name="Line 29"/>
            <p:cNvSpPr>
              <a:spLocks noChangeShapeType="1"/>
            </p:cNvSpPr>
            <p:nvPr/>
          </p:nvSpPr>
          <p:spPr bwMode="auto">
            <a:xfrm>
              <a:off x="3683" y="345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7" name="Freeform 34"/>
          <p:cNvSpPr>
            <a:spLocks/>
          </p:cNvSpPr>
          <p:nvPr/>
        </p:nvSpPr>
        <p:spPr bwMode="auto">
          <a:xfrm>
            <a:off x="7599363" y="1590675"/>
            <a:ext cx="347662" cy="1514475"/>
          </a:xfrm>
          <a:custGeom>
            <a:avLst/>
            <a:gdLst>
              <a:gd name="T0" fmla="*/ 2147483647 w 219"/>
              <a:gd name="T1" fmla="*/ 2147483647 h 954"/>
              <a:gd name="T2" fmla="*/ 0 w 219"/>
              <a:gd name="T3" fmla="*/ 0 h 954"/>
              <a:gd name="T4" fmla="*/ 2147483647 w 219"/>
              <a:gd name="T5" fmla="*/ 2147483647 h 954"/>
              <a:gd name="T6" fmla="*/ 2147483647 w 219"/>
              <a:gd name="T7" fmla="*/ 2147483647 h 954"/>
              <a:gd name="T8" fmla="*/ 2147483647 w 219"/>
              <a:gd name="T9" fmla="*/ 2147483647 h 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" h="954">
                <a:moveTo>
                  <a:pt x="198" y="762"/>
                </a:moveTo>
                <a:lnTo>
                  <a:pt x="0" y="0"/>
                </a:lnTo>
                <a:lnTo>
                  <a:pt x="8" y="844"/>
                </a:lnTo>
                <a:lnTo>
                  <a:pt x="219" y="954"/>
                </a:lnTo>
                <a:lnTo>
                  <a:pt x="198" y="76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8" name="Rectangle 23"/>
          <p:cNvSpPr>
            <a:spLocks noChangeArrowheads="1"/>
          </p:cNvSpPr>
          <p:nvPr/>
        </p:nvSpPr>
        <p:spPr bwMode="auto">
          <a:xfrm>
            <a:off x="6843713" y="1627188"/>
            <a:ext cx="771525" cy="12985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400">
              <a:latin typeface="Times New Roman" charset="0"/>
              <a:cs typeface="Arial" charset="0"/>
            </a:endParaRPr>
          </a:p>
        </p:txBody>
      </p:sp>
      <p:grpSp>
        <p:nvGrpSpPr>
          <p:cNvPr id="116749" name="Group 36"/>
          <p:cNvGrpSpPr>
            <a:grpSpLocks/>
          </p:cNvGrpSpPr>
          <p:nvPr/>
        </p:nvGrpSpPr>
        <p:grpSpPr bwMode="auto">
          <a:xfrm>
            <a:off x="6811963" y="1687513"/>
            <a:ext cx="755650" cy="1285875"/>
            <a:chOff x="3681" y="2704"/>
            <a:chExt cx="807" cy="941"/>
          </a:xfrm>
        </p:grpSpPr>
        <p:sp>
          <p:nvSpPr>
            <p:cNvPr id="116792" name="Rectangle 24"/>
            <p:cNvSpPr>
              <a:spLocks noChangeArrowheads="1"/>
            </p:cNvSpPr>
            <p:nvPr/>
          </p:nvSpPr>
          <p:spPr bwMode="auto">
            <a:xfrm>
              <a:off x="3681" y="2704"/>
              <a:ext cx="802" cy="9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16793" name="Line 25"/>
            <p:cNvSpPr>
              <a:spLocks noChangeShapeType="1"/>
            </p:cNvSpPr>
            <p:nvPr/>
          </p:nvSpPr>
          <p:spPr bwMode="auto">
            <a:xfrm>
              <a:off x="3687" y="2877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4" name="Line 27"/>
            <p:cNvSpPr>
              <a:spLocks noChangeShapeType="1"/>
            </p:cNvSpPr>
            <p:nvPr/>
          </p:nvSpPr>
          <p:spPr bwMode="auto">
            <a:xfrm>
              <a:off x="3692" y="3079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5" name="Line 28"/>
            <p:cNvSpPr>
              <a:spLocks noChangeShapeType="1"/>
            </p:cNvSpPr>
            <p:nvPr/>
          </p:nvSpPr>
          <p:spPr bwMode="auto">
            <a:xfrm>
              <a:off x="3683" y="327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6" name="Line 29"/>
            <p:cNvSpPr>
              <a:spLocks noChangeShapeType="1"/>
            </p:cNvSpPr>
            <p:nvPr/>
          </p:nvSpPr>
          <p:spPr bwMode="auto">
            <a:xfrm>
              <a:off x="3683" y="345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50" name="Freeform 45"/>
          <p:cNvSpPr>
            <a:spLocks/>
          </p:cNvSpPr>
          <p:nvPr/>
        </p:nvSpPr>
        <p:spPr bwMode="auto">
          <a:xfrm>
            <a:off x="1974850" y="2022475"/>
            <a:ext cx="5080000" cy="777875"/>
          </a:xfrm>
          <a:custGeom>
            <a:avLst/>
            <a:gdLst>
              <a:gd name="T0" fmla="*/ 0 w 3200"/>
              <a:gd name="T1" fmla="*/ 2147483647 h 490"/>
              <a:gd name="T2" fmla="*/ 0 w 3200"/>
              <a:gd name="T3" fmla="*/ 2147483647 h 490"/>
              <a:gd name="T4" fmla="*/ 2147483647 w 3200"/>
              <a:gd name="T5" fmla="*/ 2147483647 h 490"/>
              <a:gd name="T6" fmla="*/ 2147483647 w 3200"/>
              <a:gd name="T7" fmla="*/ 0 h 4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" h="490">
                <a:moveTo>
                  <a:pt x="0" y="64"/>
                </a:moveTo>
                <a:lnTo>
                  <a:pt x="0" y="490"/>
                </a:lnTo>
                <a:lnTo>
                  <a:pt x="3200" y="490"/>
                </a:lnTo>
                <a:lnTo>
                  <a:pt x="3200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6751" name="Freeform 46"/>
          <p:cNvSpPr>
            <a:spLocks/>
          </p:cNvSpPr>
          <p:nvPr/>
        </p:nvSpPr>
        <p:spPr bwMode="auto">
          <a:xfrm>
            <a:off x="1693863" y="2074863"/>
            <a:ext cx="5581650" cy="969962"/>
          </a:xfrm>
          <a:custGeom>
            <a:avLst/>
            <a:gdLst>
              <a:gd name="T0" fmla="*/ 0 w 3516"/>
              <a:gd name="T1" fmla="*/ 2147483647 h 611"/>
              <a:gd name="T2" fmla="*/ 2147483647 w 3516"/>
              <a:gd name="T3" fmla="*/ 2147483647 h 611"/>
              <a:gd name="T4" fmla="*/ 2147483647 w 3516"/>
              <a:gd name="T5" fmla="*/ 2147483647 h 611"/>
              <a:gd name="T6" fmla="*/ 2147483647 w 3516"/>
              <a:gd name="T7" fmla="*/ 0 h 6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16" h="611">
                <a:moveTo>
                  <a:pt x="0" y="2"/>
                </a:moveTo>
                <a:lnTo>
                  <a:pt x="3" y="611"/>
                </a:lnTo>
                <a:lnTo>
                  <a:pt x="3516" y="611"/>
                </a:lnTo>
                <a:lnTo>
                  <a:pt x="3516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16752" name="Group 61"/>
          <p:cNvGrpSpPr>
            <a:grpSpLocks/>
          </p:cNvGrpSpPr>
          <p:nvPr/>
        </p:nvGrpSpPr>
        <p:grpSpPr bwMode="auto">
          <a:xfrm>
            <a:off x="2530475" y="2314575"/>
            <a:ext cx="712788" cy="534988"/>
            <a:chOff x="1594" y="1479"/>
            <a:chExt cx="449" cy="337"/>
          </a:xfrm>
        </p:grpSpPr>
        <p:sp>
          <p:nvSpPr>
            <p:cNvPr id="99379" name="Rectangle 47"/>
            <p:cNvSpPr>
              <a:spLocks noChangeArrowheads="1"/>
            </p:cNvSpPr>
            <p:nvPr/>
          </p:nvSpPr>
          <p:spPr bwMode="auto">
            <a:xfrm>
              <a:off x="1748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80" name="Rectangle 48"/>
            <p:cNvSpPr>
              <a:spLocks noChangeArrowheads="1"/>
            </p:cNvSpPr>
            <p:nvPr/>
          </p:nvSpPr>
          <p:spPr bwMode="auto">
            <a:xfrm>
              <a:off x="1670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81" name="Rectangle 49"/>
            <p:cNvSpPr>
              <a:spLocks noChangeArrowheads="1"/>
            </p:cNvSpPr>
            <p:nvPr/>
          </p:nvSpPr>
          <p:spPr bwMode="auto">
            <a:xfrm>
              <a:off x="1594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82" name="Rectangle 50"/>
            <p:cNvSpPr>
              <a:spLocks noChangeArrowheads="1"/>
            </p:cNvSpPr>
            <p:nvPr/>
          </p:nvSpPr>
          <p:spPr bwMode="auto">
            <a:xfrm>
              <a:off x="1987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83" name="Rectangle 51"/>
            <p:cNvSpPr>
              <a:spLocks noChangeArrowheads="1"/>
            </p:cNvSpPr>
            <p:nvPr/>
          </p:nvSpPr>
          <p:spPr bwMode="auto">
            <a:xfrm>
              <a:off x="1909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84" name="Rectangle 52"/>
            <p:cNvSpPr>
              <a:spLocks noChangeArrowheads="1"/>
            </p:cNvSpPr>
            <p:nvPr/>
          </p:nvSpPr>
          <p:spPr bwMode="auto">
            <a:xfrm>
              <a:off x="1833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</p:grpSp>
      <p:grpSp>
        <p:nvGrpSpPr>
          <p:cNvPr id="116753" name="Group 62"/>
          <p:cNvGrpSpPr>
            <a:grpSpLocks/>
          </p:cNvGrpSpPr>
          <p:nvPr/>
        </p:nvGrpSpPr>
        <p:grpSpPr bwMode="auto">
          <a:xfrm>
            <a:off x="4297363" y="2332038"/>
            <a:ext cx="712787" cy="534987"/>
            <a:chOff x="1594" y="1479"/>
            <a:chExt cx="449" cy="337"/>
          </a:xfrm>
        </p:grpSpPr>
        <p:sp>
          <p:nvSpPr>
            <p:cNvPr id="99373" name="Rectangle 63"/>
            <p:cNvSpPr>
              <a:spLocks noChangeArrowheads="1"/>
            </p:cNvSpPr>
            <p:nvPr/>
          </p:nvSpPr>
          <p:spPr bwMode="auto">
            <a:xfrm>
              <a:off x="1748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4" name="Rectangle 64"/>
            <p:cNvSpPr>
              <a:spLocks noChangeArrowheads="1"/>
            </p:cNvSpPr>
            <p:nvPr/>
          </p:nvSpPr>
          <p:spPr bwMode="auto">
            <a:xfrm>
              <a:off x="1670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5" name="Rectangle 65"/>
            <p:cNvSpPr>
              <a:spLocks noChangeArrowheads="1"/>
            </p:cNvSpPr>
            <p:nvPr/>
          </p:nvSpPr>
          <p:spPr bwMode="auto">
            <a:xfrm>
              <a:off x="1594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6" name="Rectangle 66"/>
            <p:cNvSpPr>
              <a:spLocks noChangeArrowheads="1"/>
            </p:cNvSpPr>
            <p:nvPr/>
          </p:nvSpPr>
          <p:spPr bwMode="auto">
            <a:xfrm>
              <a:off x="1987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7" name="Rectangle 67"/>
            <p:cNvSpPr>
              <a:spLocks noChangeArrowheads="1"/>
            </p:cNvSpPr>
            <p:nvPr/>
          </p:nvSpPr>
          <p:spPr bwMode="auto">
            <a:xfrm>
              <a:off x="1909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8" name="Rectangle 68"/>
            <p:cNvSpPr>
              <a:spLocks noChangeArrowheads="1"/>
            </p:cNvSpPr>
            <p:nvPr/>
          </p:nvSpPr>
          <p:spPr bwMode="auto">
            <a:xfrm>
              <a:off x="1833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</p:grpSp>
      <p:grpSp>
        <p:nvGrpSpPr>
          <p:cNvPr id="116754" name="Group 76"/>
          <p:cNvGrpSpPr>
            <a:grpSpLocks/>
          </p:cNvGrpSpPr>
          <p:nvPr/>
        </p:nvGrpSpPr>
        <p:grpSpPr bwMode="auto">
          <a:xfrm>
            <a:off x="6203950" y="2320925"/>
            <a:ext cx="333375" cy="534988"/>
            <a:chOff x="2522" y="956"/>
            <a:chExt cx="210" cy="337"/>
          </a:xfrm>
        </p:grpSpPr>
        <p:sp>
          <p:nvSpPr>
            <p:cNvPr id="99370" name="Rectangle 70"/>
            <p:cNvSpPr>
              <a:spLocks noChangeArrowheads="1"/>
            </p:cNvSpPr>
            <p:nvPr/>
          </p:nvSpPr>
          <p:spPr bwMode="auto">
            <a:xfrm>
              <a:off x="2676" y="956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1" name="Rectangle 71"/>
            <p:cNvSpPr>
              <a:spLocks noChangeArrowheads="1"/>
            </p:cNvSpPr>
            <p:nvPr/>
          </p:nvSpPr>
          <p:spPr bwMode="auto">
            <a:xfrm>
              <a:off x="2598" y="958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72" name="Rectangle 72"/>
            <p:cNvSpPr>
              <a:spLocks noChangeArrowheads="1"/>
            </p:cNvSpPr>
            <p:nvPr/>
          </p:nvSpPr>
          <p:spPr bwMode="auto">
            <a:xfrm>
              <a:off x="2522" y="958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</p:grpSp>
      <p:sp>
        <p:nvSpPr>
          <p:cNvPr id="99348" name="AutoShape 77"/>
          <p:cNvSpPr>
            <a:spLocks noChangeArrowheads="1"/>
          </p:cNvSpPr>
          <p:nvPr/>
        </p:nvSpPr>
        <p:spPr bwMode="auto">
          <a:xfrm>
            <a:off x="3295650" y="239553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9349" name="AutoShape 78"/>
          <p:cNvSpPr>
            <a:spLocks noChangeArrowheads="1"/>
          </p:cNvSpPr>
          <p:nvPr/>
        </p:nvSpPr>
        <p:spPr bwMode="auto">
          <a:xfrm>
            <a:off x="5062538" y="2398713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9350" name="Rectangle 80"/>
          <p:cNvSpPr>
            <a:spLocks noChangeArrowheads="1"/>
          </p:cNvSpPr>
          <p:nvPr/>
        </p:nvSpPr>
        <p:spPr bwMode="auto">
          <a:xfrm>
            <a:off x="6605588" y="2963863"/>
            <a:ext cx="88900" cy="531812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grpSp>
        <p:nvGrpSpPr>
          <p:cNvPr id="116758" name="Group 91"/>
          <p:cNvGrpSpPr>
            <a:grpSpLocks/>
          </p:cNvGrpSpPr>
          <p:nvPr/>
        </p:nvGrpSpPr>
        <p:grpSpPr bwMode="auto">
          <a:xfrm>
            <a:off x="4305300" y="2941638"/>
            <a:ext cx="468313" cy="531812"/>
            <a:chOff x="3106" y="853"/>
            <a:chExt cx="295" cy="335"/>
          </a:xfrm>
        </p:grpSpPr>
        <p:sp>
          <p:nvSpPr>
            <p:cNvPr id="99368" name="Rectangle 92"/>
            <p:cNvSpPr>
              <a:spLocks noChangeArrowheads="1"/>
            </p:cNvSpPr>
            <p:nvPr/>
          </p:nvSpPr>
          <p:spPr bwMode="auto">
            <a:xfrm>
              <a:off x="3106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69" name="Rectangle 93"/>
            <p:cNvSpPr>
              <a:spLocks noChangeArrowheads="1"/>
            </p:cNvSpPr>
            <p:nvPr/>
          </p:nvSpPr>
          <p:spPr bwMode="auto">
            <a:xfrm>
              <a:off x="3345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</p:grpSp>
      <p:grpSp>
        <p:nvGrpSpPr>
          <p:cNvPr id="116759" name="Group 94"/>
          <p:cNvGrpSpPr>
            <a:grpSpLocks/>
          </p:cNvGrpSpPr>
          <p:nvPr/>
        </p:nvGrpSpPr>
        <p:grpSpPr bwMode="auto">
          <a:xfrm>
            <a:off x="2435225" y="2946400"/>
            <a:ext cx="468313" cy="531813"/>
            <a:chOff x="3106" y="853"/>
            <a:chExt cx="295" cy="335"/>
          </a:xfrm>
        </p:grpSpPr>
        <p:sp>
          <p:nvSpPr>
            <p:cNvPr id="99366" name="Rectangle 95"/>
            <p:cNvSpPr>
              <a:spLocks noChangeArrowheads="1"/>
            </p:cNvSpPr>
            <p:nvPr/>
          </p:nvSpPr>
          <p:spPr bwMode="auto">
            <a:xfrm>
              <a:off x="3106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  <p:sp>
          <p:nvSpPr>
            <p:cNvPr id="99367" name="Rectangle 96"/>
            <p:cNvSpPr>
              <a:spLocks noChangeArrowheads="1"/>
            </p:cNvSpPr>
            <p:nvPr/>
          </p:nvSpPr>
          <p:spPr bwMode="auto">
            <a:xfrm>
              <a:off x="3345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CC0000"/>
                </a:solidFill>
                <a:cs typeface="+mn-cs"/>
              </a:endParaRPr>
            </a:p>
          </p:txBody>
        </p:sp>
      </p:grpSp>
      <p:sp>
        <p:nvSpPr>
          <p:cNvPr id="99353" name="AutoShape 97"/>
          <p:cNvSpPr>
            <a:spLocks noChangeArrowheads="1"/>
          </p:cNvSpPr>
          <p:nvPr/>
        </p:nvSpPr>
        <p:spPr bwMode="auto">
          <a:xfrm rot="10800000">
            <a:off x="1958975" y="313213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9354" name="AutoShape 98"/>
          <p:cNvSpPr>
            <a:spLocks noChangeArrowheads="1"/>
          </p:cNvSpPr>
          <p:nvPr/>
        </p:nvSpPr>
        <p:spPr bwMode="auto">
          <a:xfrm rot="10800000">
            <a:off x="3889375" y="3135313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9355" name="AutoShape 99"/>
          <p:cNvSpPr>
            <a:spLocks noChangeArrowheads="1"/>
          </p:cNvSpPr>
          <p:nvPr/>
        </p:nvSpPr>
        <p:spPr bwMode="auto">
          <a:xfrm rot="10800000">
            <a:off x="6086475" y="313848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9356" name="Rectangle 101"/>
          <p:cNvSpPr>
            <a:spLocks noChangeArrowheads="1"/>
          </p:cNvSpPr>
          <p:nvPr/>
        </p:nvSpPr>
        <p:spPr bwMode="auto">
          <a:xfrm>
            <a:off x="2947988" y="1363663"/>
            <a:ext cx="98425" cy="407987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99357" name="Text Box 102"/>
          <p:cNvSpPr txBox="1">
            <a:spLocks noChangeArrowheads="1"/>
          </p:cNvSpPr>
          <p:nvPr/>
        </p:nvSpPr>
        <p:spPr bwMode="auto">
          <a:xfrm>
            <a:off x="3051175" y="1519238"/>
            <a:ext cx="822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mtClean="0">
                <a:cs typeface="+mn-cs"/>
              </a:rPr>
              <a:t>RM cell</a:t>
            </a:r>
          </a:p>
        </p:txBody>
      </p:sp>
      <p:sp>
        <p:nvSpPr>
          <p:cNvPr id="99358" name="Rectangle 108"/>
          <p:cNvSpPr>
            <a:spLocks noChangeArrowheads="1"/>
          </p:cNvSpPr>
          <p:nvPr/>
        </p:nvSpPr>
        <p:spPr bwMode="auto">
          <a:xfrm>
            <a:off x="4138613" y="1363663"/>
            <a:ext cx="98425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CC0000"/>
              </a:solidFill>
              <a:cs typeface="+mn-cs"/>
            </a:endParaRPr>
          </a:p>
        </p:txBody>
      </p:sp>
      <p:sp>
        <p:nvSpPr>
          <p:cNvPr id="99359" name="Text Box 109"/>
          <p:cNvSpPr txBox="1">
            <a:spLocks noChangeArrowheads="1"/>
          </p:cNvSpPr>
          <p:nvPr/>
        </p:nvSpPr>
        <p:spPr bwMode="auto">
          <a:xfrm>
            <a:off x="4241800" y="1519238"/>
            <a:ext cx="933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mtClean="0">
                <a:cs typeface="+mn-cs"/>
              </a:rPr>
              <a:t>data cell</a:t>
            </a:r>
          </a:p>
        </p:txBody>
      </p:sp>
      <p:grpSp>
        <p:nvGrpSpPr>
          <p:cNvPr id="116767" name="Group 113"/>
          <p:cNvGrpSpPr>
            <a:grpSpLocks/>
          </p:cNvGrpSpPr>
          <p:nvPr/>
        </p:nvGrpSpPr>
        <p:grpSpPr bwMode="auto">
          <a:xfrm>
            <a:off x="666750" y="2622550"/>
            <a:ext cx="687388" cy="636588"/>
            <a:chOff x="-44" y="1473"/>
            <a:chExt cx="981" cy="1105"/>
          </a:xfrm>
        </p:grpSpPr>
        <p:pic>
          <p:nvPicPr>
            <p:cNvPr id="116771" name="Picture 11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72" name="Freeform 11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16768" name="Group 116"/>
          <p:cNvGrpSpPr>
            <a:grpSpLocks/>
          </p:cNvGrpSpPr>
          <p:nvPr/>
        </p:nvGrpSpPr>
        <p:grpSpPr bwMode="auto">
          <a:xfrm flipH="1">
            <a:off x="7794625" y="2671763"/>
            <a:ext cx="642938" cy="636587"/>
            <a:chOff x="-44" y="1473"/>
            <a:chExt cx="981" cy="1105"/>
          </a:xfrm>
        </p:grpSpPr>
        <p:pic>
          <p:nvPicPr>
            <p:cNvPr id="116769" name="Picture 11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70" name="Freeform 11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4240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035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191E980C-D89A-AE4D-85BE-88D5235249BD}" type="slidenum">
              <a:rPr lang="en-US" sz="1200" smtClean="0"/>
              <a:pPr>
                <a:defRPr/>
              </a:pPr>
              <a:t>35</a:t>
            </a:fld>
            <a:endParaRPr lang="en-US" sz="1200" smtClean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 outline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3.1 transport-layer services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3.2 multiplexing and demultiplexing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3.3 connectionless transport: UDP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3.4 principles of reliable data transfer</a:t>
            </a:r>
          </a:p>
        </p:txBody>
      </p:sp>
      <p:sp>
        <p:nvSpPr>
          <p:cNvPr id="1003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251325" cy="4648200"/>
          </a:xfrm>
        </p:spPr>
        <p:txBody>
          <a:bodyPr/>
          <a:lstStyle/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3.5 connection-oriented transport: TCP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segment structure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reliable data transfer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flow control</a:t>
            </a:r>
          </a:p>
          <a:p>
            <a:pPr marL="912813" lvl="1">
              <a:defRPr/>
            </a:pPr>
            <a:r>
              <a:rPr lang="en-US">
                <a:latin typeface="Gill Sans MT" charset="0"/>
              </a:rPr>
              <a:t>connection management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3.6 principles of congestion control</a:t>
            </a:r>
          </a:p>
          <a:p>
            <a:pPr marL="566738" indent="-566738">
              <a:buFont typeface="Wingdings" charset="0"/>
              <a:buNone/>
              <a:defRPr/>
            </a:pPr>
            <a:r>
              <a:rPr lang="en-US">
                <a:solidFill>
                  <a:srgbClr val="CC0000"/>
                </a:solidFill>
                <a:latin typeface="Gill Sans MT" charset="0"/>
                <a:cs typeface="+mn-cs"/>
              </a:rPr>
              <a:t>3.7 TCP congestion control</a:t>
            </a:r>
          </a:p>
        </p:txBody>
      </p:sp>
      <p:pic>
        <p:nvPicPr>
          <p:cNvPr id="11776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039813"/>
            <a:ext cx="43878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974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137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BD88877C-2380-4943-8226-97862955892C}" type="slidenum">
              <a:rPr lang="en-US" sz="1200" smtClean="0"/>
              <a:pPr>
                <a:defRPr/>
              </a:pPr>
              <a:t>36</a:t>
            </a:fld>
            <a:endParaRPr lang="en-US" sz="1200" smtClean="0"/>
          </a:p>
        </p:txBody>
      </p:sp>
      <p:pic>
        <p:nvPicPr>
          <p:cNvPr id="118787" name="Picture 1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74136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1143000"/>
          </a:xfrm>
        </p:spPr>
        <p:txBody>
          <a:bodyPr/>
          <a:lstStyle/>
          <a:p>
            <a:pPr algn="r">
              <a:lnSpc>
                <a:spcPct val="80000"/>
              </a:lnSpc>
              <a:defRPr/>
            </a:pPr>
            <a:r>
              <a:rPr lang="en-US" sz="4000">
                <a:latin typeface="Gill Sans MT" charset="0"/>
                <a:cs typeface="+mj-cs"/>
              </a:rPr>
              <a:t>TCP congestion control: </a:t>
            </a:r>
            <a:r>
              <a:rPr lang="en-US" sz="3200">
                <a:latin typeface="Gill Sans MT" charset="0"/>
                <a:cs typeface="+mj-cs"/>
              </a:rPr>
              <a:t>additive increase multiplicative decrease</a:t>
            </a:r>
          </a:p>
        </p:txBody>
      </p:sp>
      <p:sp>
        <p:nvSpPr>
          <p:cNvPr id="101382" name="Rectangle 8"/>
          <p:cNvSpPr>
            <a:spLocks noChangeArrowheads="1"/>
          </p:cNvSpPr>
          <p:nvPr/>
        </p:nvSpPr>
        <p:spPr bwMode="auto">
          <a:xfrm>
            <a:off x="457200" y="1371600"/>
            <a:ext cx="837565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approach:</a:t>
            </a:r>
            <a:r>
              <a:rPr lang="en-US" sz="2800" i="1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>
                <a:latin typeface="Gill Sans MT" charset="0"/>
                <a:cs typeface="+mn-cs"/>
              </a:rPr>
              <a:t>sender</a:t>
            </a:r>
            <a:r>
              <a:rPr lang="en-US" sz="2800" i="1">
                <a:solidFill>
                  <a:srgbClr val="FF0000"/>
                </a:solidFill>
                <a:latin typeface="Gill Sans MT" charset="0"/>
                <a:cs typeface="+mn-cs"/>
              </a:rPr>
              <a:t> </a:t>
            </a:r>
            <a:r>
              <a:rPr lang="en-US" sz="2800">
                <a:latin typeface="Gill Sans MT" charset="0"/>
                <a:cs typeface="+mn-cs"/>
              </a:rPr>
              <a:t>increases transmission rate (window size), probing for usable bandwidth, until loss occurs</a:t>
            </a: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additive increase:</a:t>
            </a:r>
            <a:r>
              <a:rPr lang="en-US" sz="2800">
                <a:latin typeface="Gill Sans MT" charset="0"/>
                <a:cs typeface="+mn-cs"/>
              </a:rPr>
              <a:t> increase  </a:t>
            </a:r>
            <a:r>
              <a:rPr lang="en-US" sz="2800" b="1">
                <a:latin typeface="Courier New" charset="0"/>
                <a:cs typeface="+mn-cs"/>
              </a:rPr>
              <a:t>cwnd</a:t>
            </a:r>
            <a:r>
              <a:rPr lang="en-US" sz="2800">
                <a:latin typeface="Courier New" charset="0"/>
                <a:cs typeface="+mn-cs"/>
              </a:rPr>
              <a:t> </a:t>
            </a:r>
            <a:r>
              <a:rPr lang="en-US" sz="2800">
                <a:latin typeface="Gill Sans MT" charset="0"/>
                <a:cs typeface="+mn-cs"/>
              </a:rPr>
              <a:t>by 1 MSS every RTT until loss detected</a:t>
            </a:r>
            <a:endParaRPr lang="en-US" sz="2800" i="1">
              <a:latin typeface="Gill Sans MT" charset="0"/>
              <a:cs typeface="+mn-cs"/>
            </a:endParaRPr>
          </a:p>
          <a:p>
            <a:pPr marL="688975" lvl="1" indent="-23177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800" i="1">
                <a:solidFill>
                  <a:srgbClr val="CC0000"/>
                </a:solidFill>
                <a:latin typeface="Gill Sans MT" charset="0"/>
                <a:cs typeface="+mn-cs"/>
              </a:rPr>
              <a:t>multiplicative decrease</a:t>
            </a:r>
            <a:r>
              <a:rPr lang="en-US" sz="2800">
                <a:solidFill>
                  <a:srgbClr val="CC0000"/>
                </a:solidFill>
                <a:latin typeface="Gill Sans MT" charset="0"/>
                <a:cs typeface="+mn-cs"/>
              </a:rPr>
              <a:t>:</a:t>
            </a:r>
            <a:r>
              <a:rPr lang="en-US" sz="2800">
                <a:latin typeface="Gill Sans MT" charset="0"/>
                <a:cs typeface="+mn-cs"/>
              </a:rPr>
              <a:t> cut </a:t>
            </a:r>
            <a:r>
              <a:rPr lang="en-US" sz="2800" b="1">
                <a:latin typeface="Courier New" charset="0"/>
                <a:cs typeface="+mn-cs"/>
              </a:rPr>
              <a:t>cwnd </a:t>
            </a:r>
            <a:r>
              <a:rPr lang="en-US" sz="2800">
                <a:latin typeface="Gill Sans MT" charset="0"/>
                <a:cs typeface="+mn-cs"/>
              </a:rPr>
              <a:t>in half after loss </a:t>
            </a:r>
          </a:p>
          <a:p>
            <a:pPr marL="342900" indent="-342900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endParaRPr lang="en-US" sz="2800">
              <a:latin typeface="Gill Sans MT" charset="0"/>
              <a:cs typeface="+mn-cs"/>
            </a:endParaRPr>
          </a:p>
        </p:txBody>
      </p:sp>
      <p:sp>
        <p:nvSpPr>
          <p:cNvPr id="101383" name="Rectangle 11"/>
          <p:cNvSpPr>
            <a:spLocks noChangeArrowheads="1"/>
          </p:cNvSpPr>
          <p:nvPr/>
        </p:nvSpPr>
        <p:spPr bwMode="auto">
          <a:xfrm>
            <a:off x="3663950" y="3659188"/>
            <a:ext cx="685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1384" name="Text Box 12"/>
          <p:cNvSpPr txBox="1">
            <a:spLocks noChangeArrowheads="1"/>
          </p:cNvSpPr>
          <p:nvPr/>
        </p:nvSpPr>
        <p:spPr bwMode="auto">
          <a:xfrm rot="-5400000">
            <a:off x="2074863" y="4784725"/>
            <a:ext cx="2047875" cy="5175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b="1" smtClean="0">
                <a:latin typeface="Courier New" charset="0"/>
                <a:cs typeface="+mn-cs"/>
              </a:rPr>
              <a:t>cwnd:</a:t>
            </a:r>
            <a:r>
              <a:rPr lang="en-US" sz="1400" smtClean="0">
                <a:latin typeface="Arial" charset="0"/>
                <a:cs typeface="+mn-cs"/>
              </a:rPr>
              <a:t> TCP sender </a:t>
            </a:r>
          </a:p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congestion window size</a:t>
            </a:r>
          </a:p>
        </p:txBody>
      </p:sp>
      <p:sp>
        <p:nvSpPr>
          <p:cNvPr id="101385" name="Text Box 13"/>
          <p:cNvSpPr txBox="1">
            <a:spLocks noChangeArrowheads="1"/>
          </p:cNvSpPr>
          <p:nvPr/>
        </p:nvSpPr>
        <p:spPr bwMode="auto">
          <a:xfrm>
            <a:off x="425450" y="4448175"/>
            <a:ext cx="2146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smtClean="0">
                <a:latin typeface="Arial" charset="0"/>
                <a:cs typeface="+mn-cs"/>
              </a:rPr>
              <a:t>AIMD saw tooth</a:t>
            </a:r>
          </a:p>
          <a:p>
            <a:pPr algn="r">
              <a:defRPr/>
            </a:pPr>
            <a:r>
              <a:rPr lang="en-US" sz="2000" smtClean="0">
                <a:latin typeface="Arial" charset="0"/>
                <a:cs typeface="+mn-cs"/>
              </a:rPr>
              <a:t>behavior: probing</a:t>
            </a:r>
          </a:p>
          <a:p>
            <a:pPr algn="r">
              <a:defRPr/>
            </a:pPr>
            <a:r>
              <a:rPr lang="en-US" sz="2000" smtClean="0">
                <a:latin typeface="Arial" charset="0"/>
                <a:cs typeface="+mn-cs"/>
              </a:rPr>
              <a:t>for bandwidth</a:t>
            </a:r>
          </a:p>
        </p:txBody>
      </p:sp>
      <p:sp>
        <p:nvSpPr>
          <p:cNvPr id="101386" name="Line 17"/>
          <p:cNvSpPr>
            <a:spLocks noChangeShapeType="1"/>
          </p:cNvSpPr>
          <p:nvPr/>
        </p:nvSpPr>
        <p:spPr bwMode="auto">
          <a:xfrm>
            <a:off x="3505200" y="6149975"/>
            <a:ext cx="4143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1387" name="Line 18"/>
          <p:cNvSpPr>
            <a:spLocks noChangeShapeType="1"/>
          </p:cNvSpPr>
          <p:nvPr/>
        </p:nvSpPr>
        <p:spPr bwMode="auto">
          <a:xfrm>
            <a:off x="3494088" y="3735388"/>
            <a:ext cx="0" cy="2416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8307" name="Line 19"/>
          <p:cNvSpPr>
            <a:spLocks noChangeShapeType="1"/>
          </p:cNvSpPr>
          <p:nvPr/>
        </p:nvSpPr>
        <p:spPr bwMode="auto">
          <a:xfrm flipV="1">
            <a:off x="3505200" y="4852988"/>
            <a:ext cx="169863" cy="1698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8308" name="Line 20"/>
          <p:cNvSpPr>
            <a:spLocks noChangeShapeType="1"/>
          </p:cNvSpPr>
          <p:nvPr/>
        </p:nvSpPr>
        <p:spPr bwMode="auto">
          <a:xfrm>
            <a:off x="3686175" y="4841875"/>
            <a:ext cx="0" cy="642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8309" name="Line 21"/>
          <p:cNvSpPr>
            <a:spLocks noChangeShapeType="1"/>
          </p:cNvSpPr>
          <p:nvPr/>
        </p:nvSpPr>
        <p:spPr bwMode="auto">
          <a:xfrm flipV="1">
            <a:off x="3675063" y="4525963"/>
            <a:ext cx="982662" cy="9810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8310" name="Line 22"/>
          <p:cNvSpPr>
            <a:spLocks noChangeShapeType="1"/>
          </p:cNvSpPr>
          <p:nvPr/>
        </p:nvSpPr>
        <p:spPr bwMode="auto">
          <a:xfrm>
            <a:off x="4646613" y="4527550"/>
            <a:ext cx="0" cy="8016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68326" name="Group 38"/>
          <p:cNvGrpSpPr>
            <a:grpSpLocks/>
          </p:cNvGrpSpPr>
          <p:nvPr/>
        </p:nvGrpSpPr>
        <p:grpSpPr bwMode="auto">
          <a:xfrm>
            <a:off x="4638675" y="4402138"/>
            <a:ext cx="3040063" cy="1106487"/>
            <a:chOff x="2720" y="2730"/>
            <a:chExt cx="1915" cy="697"/>
          </a:xfrm>
        </p:grpSpPr>
        <p:sp>
          <p:nvSpPr>
            <p:cNvPr id="101399" name="Line 23"/>
            <p:cNvSpPr>
              <a:spLocks noChangeShapeType="1"/>
            </p:cNvSpPr>
            <p:nvPr/>
          </p:nvSpPr>
          <p:spPr bwMode="auto">
            <a:xfrm flipV="1">
              <a:off x="2720" y="2996"/>
              <a:ext cx="331" cy="33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18807" name="Group 37"/>
            <p:cNvGrpSpPr>
              <a:grpSpLocks/>
            </p:cNvGrpSpPr>
            <p:nvPr/>
          </p:nvGrpSpPr>
          <p:grpSpPr bwMode="auto">
            <a:xfrm>
              <a:off x="3051" y="2730"/>
              <a:ext cx="1584" cy="697"/>
              <a:chOff x="3051" y="2730"/>
              <a:chExt cx="1584" cy="697"/>
            </a:xfrm>
          </p:grpSpPr>
          <p:sp>
            <p:nvSpPr>
              <p:cNvPr id="101401" name="Line 24"/>
              <p:cNvSpPr>
                <a:spLocks noChangeShapeType="1"/>
              </p:cNvSpPr>
              <p:nvPr/>
            </p:nvSpPr>
            <p:spPr bwMode="auto">
              <a:xfrm>
                <a:off x="3051" y="2993"/>
                <a:ext cx="0" cy="43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402" name="Line 25"/>
              <p:cNvSpPr>
                <a:spLocks noChangeShapeType="1"/>
              </p:cNvSpPr>
              <p:nvPr/>
            </p:nvSpPr>
            <p:spPr bwMode="auto">
              <a:xfrm flipV="1">
                <a:off x="3058" y="2795"/>
                <a:ext cx="611" cy="61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403" name="Line 26"/>
              <p:cNvSpPr>
                <a:spLocks noChangeShapeType="1"/>
              </p:cNvSpPr>
              <p:nvPr/>
            </p:nvSpPr>
            <p:spPr bwMode="auto">
              <a:xfrm>
                <a:off x="3666" y="2795"/>
                <a:ext cx="7" cy="52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404" name="Line 29"/>
              <p:cNvSpPr>
                <a:spLocks noChangeShapeType="1"/>
              </p:cNvSpPr>
              <p:nvPr/>
            </p:nvSpPr>
            <p:spPr bwMode="auto">
              <a:xfrm flipV="1">
                <a:off x="3669" y="2898"/>
                <a:ext cx="420" cy="4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405" name="Line 30"/>
              <p:cNvSpPr>
                <a:spLocks noChangeShapeType="1"/>
              </p:cNvSpPr>
              <p:nvPr/>
            </p:nvSpPr>
            <p:spPr bwMode="auto">
              <a:xfrm>
                <a:off x="4089" y="2889"/>
                <a:ext cx="0" cy="47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406" name="Line 31"/>
              <p:cNvSpPr>
                <a:spLocks noChangeShapeType="1"/>
              </p:cNvSpPr>
              <p:nvPr/>
            </p:nvSpPr>
            <p:spPr bwMode="auto">
              <a:xfrm flipV="1">
                <a:off x="4083" y="2730"/>
                <a:ext cx="552" cy="63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1393" name="Text Box 32"/>
          <p:cNvSpPr txBox="1">
            <a:spLocks noChangeArrowheads="1"/>
          </p:cNvSpPr>
          <p:nvPr/>
        </p:nvSpPr>
        <p:spPr bwMode="auto">
          <a:xfrm>
            <a:off x="4403725" y="3622675"/>
            <a:ext cx="42227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mtClean="0">
                <a:cs typeface="+mn-cs"/>
              </a:rPr>
              <a:t>additively increase window size …</a:t>
            </a:r>
          </a:p>
          <a:p>
            <a:pPr algn="l">
              <a:defRPr/>
            </a:pPr>
            <a:r>
              <a:rPr lang="en-US" smtClean="0">
                <a:cs typeface="+mn-cs"/>
              </a:rPr>
              <a:t>…. until loss occurs (then cut window in half)</a:t>
            </a:r>
          </a:p>
        </p:txBody>
      </p:sp>
      <p:sp>
        <p:nvSpPr>
          <p:cNvPr id="268321" name="Freeform 33"/>
          <p:cNvSpPr>
            <a:spLocks/>
          </p:cNvSpPr>
          <p:nvPr/>
        </p:nvSpPr>
        <p:spPr bwMode="auto">
          <a:xfrm>
            <a:off x="3598863" y="3816350"/>
            <a:ext cx="858837" cy="1016000"/>
          </a:xfrm>
          <a:custGeom>
            <a:avLst/>
            <a:gdLst>
              <a:gd name="T0" fmla="*/ 2147483647 w 541"/>
              <a:gd name="T1" fmla="*/ 0 h 640"/>
              <a:gd name="T2" fmla="*/ 0 w 541"/>
              <a:gd name="T3" fmla="*/ 0 h 640"/>
              <a:gd name="T4" fmla="*/ 0 w 541"/>
              <a:gd name="T5" fmla="*/ 2147483647 h 6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41" h="640">
                <a:moveTo>
                  <a:pt x="541" y="0"/>
                </a:moveTo>
                <a:lnTo>
                  <a:pt x="0" y="0"/>
                </a:lnTo>
                <a:lnTo>
                  <a:pt x="0" y="6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8322" name="Freeform 34"/>
          <p:cNvSpPr>
            <a:spLocks/>
          </p:cNvSpPr>
          <p:nvPr/>
        </p:nvSpPr>
        <p:spPr bwMode="auto">
          <a:xfrm>
            <a:off x="3743325" y="4019550"/>
            <a:ext cx="796925" cy="1000125"/>
          </a:xfrm>
          <a:custGeom>
            <a:avLst/>
            <a:gdLst>
              <a:gd name="T0" fmla="*/ 2147483647 w 502"/>
              <a:gd name="T1" fmla="*/ 0 h 630"/>
              <a:gd name="T2" fmla="*/ 2147483647 w 502"/>
              <a:gd name="T3" fmla="*/ 2147483647 h 630"/>
              <a:gd name="T4" fmla="*/ 2147483647 w 502"/>
              <a:gd name="T5" fmla="*/ 2147483647 h 630"/>
              <a:gd name="T6" fmla="*/ 0 w 502"/>
              <a:gd name="T7" fmla="*/ 2147483647 h 63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02" h="630">
                <a:moveTo>
                  <a:pt x="502" y="0"/>
                </a:moveTo>
                <a:lnTo>
                  <a:pt x="56" y="2"/>
                </a:lnTo>
                <a:lnTo>
                  <a:pt x="54" y="630"/>
                </a:lnTo>
                <a:lnTo>
                  <a:pt x="0" y="63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8323" name="Freeform 35"/>
          <p:cNvSpPr>
            <a:spLocks/>
          </p:cNvSpPr>
          <p:nvPr/>
        </p:nvSpPr>
        <p:spPr bwMode="auto">
          <a:xfrm>
            <a:off x="4051300" y="3814763"/>
            <a:ext cx="406400" cy="1168400"/>
          </a:xfrm>
          <a:custGeom>
            <a:avLst/>
            <a:gdLst>
              <a:gd name="T0" fmla="*/ 2147483647 w 256"/>
              <a:gd name="T1" fmla="*/ 0 h 736"/>
              <a:gd name="T2" fmla="*/ 0 w 256"/>
              <a:gd name="T3" fmla="*/ 0 h 736"/>
              <a:gd name="T4" fmla="*/ 0 w 256"/>
              <a:gd name="T5" fmla="*/ 2147483647 h 7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6" h="736">
                <a:moveTo>
                  <a:pt x="256" y="0"/>
                </a:moveTo>
                <a:lnTo>
                  <a:pt x="0" y="0"/>
                </a:lnTo>
                <a:lnTo>
                  <a:pt x="0" y="7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8324" name="Freeform 36"/>
          <p:cNvSpPr>
            <a:spLocks/>
          </p:cNvSpPr>
          <p:nvPr/>
        </p:nvSpPr>
        <p:spPr bwMode="auto">
          <a:xfrm>
            <a:off x="4689475" y="4179888"/>
            <a:ext cx="168275" cy="635000"/>
          </a:xfrm>
          <a:custGeom>
            <a:avLst/>
            <a:gdLst>
              <a:gd name="T0" fmla="*/ 2147483647 w 106"/>
              <a:gd name="T1" fmla="*/ 0 h 400"/>
              <a:gd name="T2" fmla="*/ 2147483647 w 106"/>
              <a:gd name="T3" fmla="*/ 2147483647 h 400"/>
              <a:gd name="T4" fmla="*/ 0 w 106"/>
              <a:gd name="T5" fmla="*/ 2147483647 h 4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" h="400">
                <a:moveTo>
                  <a:pt x="106" y="0"/>
                </a:moveTo>
                <a:lnTo>
                  <a:pt x="106" y="400"/>
                </a:lnTo>
                <a:lnTo>
                  <a:pt x="0" y="40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398" name="Text Box 40"/>
          <p:cNvSpPr txBox="1">
            <a:spLocks noChangeArrowheads="1"/>
          </p:cNvSpPr>
          <p:nvPr/>
        </p:nvSpPr>
        <p:spPr bwMode="auto">
          <a:xfrm>
            <a:off x="5072063" y="6140450"/>
            <a:ext cx="5762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604611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6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6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6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6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6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21" grpId="0" animBg="1"/>
      <p:bldP spid="268321" grpId="1" animBg="1"/>
      <p:bldP spid="268322" grpId="0" animBg="1"/>
      <p:bldP spid="268322" grpId="1" animBg="1"/>
      <p:bldP spid="268323" grpId="0" animBg="1"/>
      <p:bldP spid="268323" grpId="1" animBg="1"/>
      <p:bldP spid="26832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240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12E8FF8-5910-8C49-9448-140EB8BBA972}" type="slidenum">
              <a:rPr lang="en-US" sz="1200" smtClean="0"/>
              <a:pPr>
                <a:defRPr/>
              </a:pPr>
              <a:t>37</a:t>
            </a:fld>
            <a:endParaRPr lang="en-US" sz="1200" smtClean="0"/>
          </a:p>
        </p:txBody>
      </p:sp>
      <p:pic>
        <p:nvPicPr>
          <p:cNvPr id="119811" name="Picture 8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817563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5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31775"/>
            <a:ext cx="7772400" cy="769938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Congestion Control: details</a:t>
            </a:r>
          </a:p>
        </p:txBody>
      </p:sp>
      <p:sp>
        <p:nvSpPr>
          <p:cNvPr id="1024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3784600"/>
            <a:ext cx="4532313" cy="169545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sender limits transmission: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 b="1">
                <a:latin typeface="Courier New" charset="0"/>
                <a:cs typeface="+mn-cs"/>
              </a:rPr>
              <a:t>cwnd</a:t>
            </a:r>
            <a:r>
              <a:rPr lang="en-US">
                <a:latin typeface="Gill Sans MT" charset="0"/>
                <a:cs typeface="+mn-cs"/>
              </a:rPr>
              <a:t> is dynamic, function of perceived network congestion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10240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59375" y="1485900"/>
            <a:ext cx="3810000" cy="24479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latin typeface="Gill Sans MT" charset="0"/>
                <a:cs typeface="+mn-cs"/>
              </a:rPr>
              <a:t>TCP sending rate:</a:t>
            </a:r>
          </a:p>
          <a:p>
            <a:pPr>
              <a:defRPr/>
            </a:pPr>
            <a:r>
              <a:rPr lang="en-US" i="1">
                <a:latin typeface="Gill Sans MT" charset="0"/>
                <a:cs typeface="+mn-cs"/>
              </a:rPr>
              <a:t>roughly:</a:t>
            </a:r>
            <a:r>
              <a:rPr lang="en-US">
                <a:latin typeface="Gill Sans MT" charset="0"/>
                <a:cs typeface="+mn-cs"/>
              </a:rPr>
              <a:t> send cwnd bytes, wait RTT for ACKS, then send more bytes</a:t>
            </a:r>
          </a:p>
        </p:txBody>
      </p:sp>
      <p:sp>
        <p:nvSpPr>
          <p:cNvPr id="102408" name="Rectangle 12"/>
          <p:cNvSpPr>
            <a:spLocks noChangeArrowheads="1"/>
          </p:cNvSpPr>
          <p:nvPr/>
        </p:nvSpPr>
        <p:spPr bwMode="auto">
          <a:xfrm>
            <a:off x="768350" y="1941513"/>
            <a:ext cx="65088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09" name="Rectangle 13"/>
          <p:cNvSpPr>
            <a:spLocks noChangeArrowheads="1"/>
          </p:cNvSpPr>
          <p:nvPr/>
        </p:nvSpPr>
        <p:spPr bwMode="auto">
          <a:xfrm>
            <a:off x="865188" y="1943100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0" name="Rectangle 14"/>
          <p:cNvSpPr>
            <a:spLocks noChangeArrowheads="1"/>
          </p:cNvSpPr>
          <p:nvPr/>
        </p:nvSpPr>
        <p:spPr bwMode="auto">
          <a:xfrm>
            <a:off x="9636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1" name="Rectangle 15"/>
          <p:cNvSpPr>
            <a:spLocks noChangeArrowheads="1"/>
          </p:cNvSpPr>
          <p:nvPr/>
        </p:nvSpPr>
        <p:spPr bwMode="auto">
          <a:xfrm>
            <a:off x="1060450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2" name="Rectangle 16"/>
          <p:cNvSpPr>
            <a:spLocks noChangeArrowheads="1"/>
          </p:cNvSpPr>
          <p:nvPr/>
        </p:nvSpPr>
        <p:spPr bwMode="auto">
          <a:xfrm>
            <a:off x="1155700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3" name="Rectangle 17"/>
          <p:cNvSpPr>
            <a:spLocks noChangeArrowheads="1"/>
          </p:cNvSpPr>
          <p:nvPr/>
        </p:nvSpPr>
        <p:spPr bwMode="auto">
          <a:xfrm>
            <a:off x="1252538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4" name="Rectangle 18"/>
          <p:cNvSpPr>
            <a:spLocks noChangeArrowheads="1"/>
          </p:cNvSpPr>
          <p:nvPr/>
        </p:nvSpPr>
        <p:spPr bwMode="auto">
          <a:xfrm>
            <a:off x="13446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5" name="Rectangle 19"/>
          <p:cNvSpPr>
            <a:spLocks noChangeArrowheads="1"/>
          </p:cNvSpPr>
          <p:nvPr/>
        </p:nvSpPr>
        <p:spPr bwMode="auto">
          <a:xfrm>
            <a:off x="143986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6" name="Rectangle 20"/>
          <p:cNvSpPr>
            <a:spLocks noChangeArrowheads="1"/>
          </p:cNvSpPr>
          <p:nvPr/>
        </p:nvSpPr>
        <p:spPr bwMode="auto">
          <a:xfrm>
            <a:off x="1535113" y="1941513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7" name="Rectangle 21"/>
          <p:cNvSpPr>
            <a:spLocks noChangeArrowheads="1"/>
          </p:cNvSpPr>
          <p:nvPr/>
        </p:nvSpPr>
        <p:spPr bwMode="auto">
          <a:xfrm>
            <a:off x="1641475" y="194151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8" name="Rectangle 22"/>
          <p:cNvSpPr>
            <a:spLocks noChangeArrowheads="1"/>
          </p:cNvSpPr>
          <p:nvPr/>
        </p:nvSpPr>
        <p:spPr bwMode="auto">
          <a:xfrm>
            <a:off x="1739900" y="1943100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19" name="Rectangle 23"/>
          <p:cNvSpPr>
            <a:spLocks noChangeArrowheads="1"/>
          </p:cNvSpPr>
          <p:nvPr/>
        </p:nvSpPr>
        <p:spPr bwMode="auto">
          <a:xfrm>
            <a:off x="183673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0" name="Rectangle 24"/>
          <p:cNvSpPr>
            <a:spLocks noChangeArrowheads="1"/>
          </p:cNvSpPr>
          <p:nvPr/>
        </p:nvSpPr>
        <p:spPr bwMode="auto">
          <a:xfrm>
            <a:off x="193357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1" name="Rectangle 25"/>
          <p:cNvSpPr>
            <a:spLocks noChangeArrowheads="1"/>
          </p:cNvSpPr>
          <p:nvPr/>
        </p:nvSpPr>
        <p:spPr bwMode="auto">
          <a:xfrm>
            <a:off x="2030413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2" name="Rectangle 26"/>
          <p:cNvSpPr>
            <a:spLocks noChangeArrowheads="1"/>
          </p:cNvSpPr>
          <p:nvPr/>
        </p:nvSpPr>
        <p:spPr bwMode="auto">
          <a:xfrm>
            <a:off x="2125663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3" name="Rectangle 27"/>
          <p:cNvSpPr>
            <a:spLocks noChangeArrowheads="1"/>
          </p:cNvSpPr>
          <p:nvPr/>
        </p:nvSpPr>
        <p:spPr bwMode="auto">
          <a:xfrm>
            <a:off x="221773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2312988" y="194151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5" name="Rectangle 29"/>
          <p:cNvSpPr>
            <a:spLocks noChangeArrowheads="1"/>
          </p:cNvSpPr>
          <p:nvPr/>
        </p:nvSpPr>
        <p:spPr bwMode="auto">
          <a:xfrm>
            <a:off x="240982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6" name="Rectangle 30"/>
          <p:cNvSpPr>
            <a:spLocks noChangeArrowheads="1"/>
          </p:cNvSpPr>
          <p:nvPr/>
        </p:nvSpPr>
        <p:spPr bwMode="auto">
          <a:xfrm>
            <a:off x="249872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7" name="Rectangle 31"/>
          <p:cNvSpPr>
            <a:spLocks noChangeArrowheads="1"/>
          </p:cNvSpPr>
          <p:nvPr/>
        </p:nvSpPr>
        <p:spPr bwMode="auto">
          <a:xfrm>
            <a:off x="2593975" y="1941513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8" name="Rectangle 32"/>
          <p:cNvSpPr>
            <a:spLocks noChangeArrowheads="1"/>
          </p:cNvSpPr>
          <p:nvPr/>
        </p:nvSpPr>
        <p:spPr bwMode="auto">
          <a:xfrm>
            <a:off x="2687638" y="1939925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29" name="Rectangle 33"/>
          <p:cNvSpPr>
            <a:spLocks noChangeArrowheads="1"/>
          </p:cNvSpPr>
          <p:nvPr/>
        </p:nvSpPr>
        <p:spPr bwMode="auto">
          <a:xfrm>
            <a:off x="2779713" y="1939925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0" name="Rectangle 34"/>
          <p:cNvSpPr>
            <a:spLocks noChangeArrowheads="1"/>
          </p:cNvSpPr>
          <p:nvPr/>
        </p:nvSpPr>
        <p:spPr bwMode="auto">
          <a:xfrm>
            <a:off x="287655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1" name="Rectangle 35"/>
          <p:cNvSpPr>
            <a:spLocks noChangeArrowheads="1"/>
          </p:cNvSpPr>
          <p:nvPr/>
        </p:nvSpPr>
        <p:spPr bwMode="auto">
          <a:xfrm>
            <a:off x="297180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2" name="Rectangle 36"/>
          <p:cNvSpPr>
            <a:spLocks noChangeArrowheads="1"/>
          </p:cNvSpPr>
          <p:nvPr/>
        </p:nvSpPr>
        <p:spPr bwMode="auto">
          <a:xfrm>
            <a:off x="306070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3" name="Rectangle 37"/>
          <p:cNvSpPr>
            <a:spLocks noChangeArrowheads="1"/>
          </p:cNvSpPr>
          <p:nvPr/>
        </p:nvSpPr>
        <p:spPr bwMode="auto">
          <a:xfrm>
            <a:off x="3155950" y="1939925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4" name="Rectangle 38"/>
          <p:cNvSpPr>
            <a:spLocks noChangeArrowheads="1"/>
          </p:cNvSpPr>
          <p:nvPr/>
        </p:nvSpPr>
        <p:spPr bwMode="auto">
          <a:xfrm>
            <a:off x="32527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5" name="Rectangle 39"/>
          <p:cNvSpPr>
            <a:spLocks noChangeArrowheads="1"/>
          </p:cNvSpPr>
          <p:nvPr/>
        </p:nvSpPr>
        <p:spPr bwMode="auto">
          <a:xfrm>
            <a:off x="3349625" y="1943100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6" name="Rectangle 40"/>
          <p:cNvSpPr>
            <a:spLocks noChangeArrowheads="1"/>
          </p:cNvSpPr>
          <p:nvPr/>
        </p:nvSpPr>
        <p:spPr bwMode="auto">
          <a:xfrm>
            <a:off x="3446463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7" name="Rectangle 41"/>
          <p:cNvSpPr>
            <a:spLocks noChangeArrowheads="1"/>
          </p:cNvSpPr>
          <p:nvPr/>
        </p:nvSpPr>
        <p:spPr bwMode="auto">
          <a:xfrm>
            <a:off x="35448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8" name="Rectangle 42"/>
          <p:cNvSpPr>
            <a:spLocks noChangeArrowheads="1"/>
          </p:cNvSpPr>
          <p:nvPr/>
        </p:nvSpPr>
        <p:spPr bwMode="auto">
          <a:xfrm>
            <a:off x="364013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39" name="Rectangle 43"/>
          <p:cNvSpPr>
            <a:spLocks noChangeArrowheads="1"/>
          </p:cNvSpPr>
          <p:nvPr/>
        </p:nvSpPr>
        <p:spPr bwMode="auto">
          <a:xfrm>
            <a:off x="3735388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0" name="Rectangle 44"/>
          <p:cNvSpPr>
            <a:spLocks noChangeArrowheads="1"/>
          </p:cNvSpPr>
          <p:nvPr/>
        </p:nvSpPr>
        <p:spPr bwMode="auto">
          <a:xfrm>
            <a:off x="3827463" y="194151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1" name="Rectangle 45"/>
          <p:cNvSpPr>
            <a:spLocks noChangeArrowheads="1"/>
          </p:cNvSpPr>
          <p:nvPr/>
        </p:nvSpPr>
        <p:spPr bwMode="auto">
          <a:xfrm>
            <a:off x="3924300" y="1941513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2" name="Rectangle 46"/>
          <p:cNvSpPr>
            <a:spLocks noChangeArrowheads="1"/>
          </p:cNvSpPr>
          <p:nvPr/>
        </p:nvSpPr>
        <p:spPr bwMode="auto">
          <a:xfrm>
            <a:off x="4019550" y="1941513"/>
            <a:ext cx="65088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3" name="Rectangle 47"/>
          <p:cNvSpPr>
            <a:spLocks noChangeArrowheads="1"/>
          </p:cNvSpPr>
          <p:nvPr/>
        </p:nvSpPr>
        <p:spPr bwMode="auto">
          <a:xfrm>
            <a:off x="725488" y="2679700"/>
            <a:ext cx="3408362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4" name="Rectangle 48"/>
          <p:cNvSpPr>
            <a:spLocks noChangeArrowheads="1"/>
          </p:cNvSpPr>
          <p:nvPr/>
        </p:nvSpPr>
        <p:spPr bwMode="auto">
          <a:xfrm>
            <a:off x="811213" y="1831975"/>
            <a:ext cx="3408362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5" name="Line 51"/>
          <p:cNvSpPr>
            <a:spLocks noChangeShapeType="1"/>
          </p:cNvSpPr>
          <p:nvPr/>
        </p:nvSpPr>
        <p:spPr bwMode="auto">
          <a:xfrm>
            <a:off x="1731963" y="2635250"/>
            <a:ext cx="909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9853" name="Freeform 53"/>
          <p:cNvSpPr>
            <a:spLocks/>
          </p:cNvSpPr>
          <p:nvPr/>
        </p:nvSpPr>
        <p:spPr bwMode="auto">
          <a:xfrm>
            <a:off x="1524000" y="2614613"/>
            <a:ext cx="144463" cy="384175"/>
          </a:xfrm>
          <a:custGeom>
            <a:avLst/>
            <a:gdLst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47" name="Line 56"/>
          <p:cNvSpPr>
            <a:spLocks noChangeShapeType="1"/>
          </p:cNvSpPr>
          <p:nvPr/>
        </p:nvSpPr>
        <p:spPr bwMode="auto">
          <a:xfrm>
            <a:off x="2201863" y="2654300"/>
            <a:ext cx="12700" cy="43021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48" name="Text Box 57"/>
          <p:cNvSpPr txBox="1">
            <a:spLocks noChangeArrowheads="1"/>
          </p:cNvSpPr>
          <p:nvPr/>
        </p:nvSpPr>
        <p:spPr bwMode="auto">
          <a:xfrm>
            <a:off x="706438" y="2838450"/>
            <a:ext cx="8524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last byte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ACKed</a:t>
            </a:r>
          </a:p>
        </p:txBody>
      </p:sp>
      <p:sp>
        <p:nvSpPr>
          <p:cNvPr id="102449" name="Text Box 58"/>
          <p:cNvSpPr txBox="1">
            <a:spLocks noChangeArrowheads="1"/>
          </p:cNvSpPr>
          <p:nvPr/>
        </p:nvSpPr>
        <p:spPr bwMode="auto">
          <a:xfrm>
            <a:off x="1731963" y="301625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sent, not-yet ACKed</a:t>
            </a:r>
          </a:p>
          <a:p>
            <a:pPr algn="l"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(</a:t>
            </a:r>
            <a:r>
              <a:rPr lang="ja-JP" altLang="en-US" sz="1400" smtClean="0">
                <a:cs typeface="+mn-cs"/>
              </a:rPr>
              <a:t>“</a:t>
            </a:r>
            <a:r>
              <a:rPr lang="en-US" sz="1400" smtClean="0">
                <a:cs typeface="+mn-cs"/>
              </a:rPr>
              <a:t>in-flight</a:t>
            </a:r>
            <a:r>
              <a:rPr lang="ja-JP" altLang="en-US" sz="1400" smtClean="0">
                <a:cs typeface="+mn-cs"/>
              </a:rPr>
              <a:t>”</a:t>
            </a:r>
            <a:r>
              <a:rPr lang="en-US" sz="1400" smtClean="0">
                <a:cs typeface="+mn-cs"/>
              </a:rPr>
              <a:t>)</a:t>
            </a:r>
          </a:p>
        </p:txBody>
      </p:sp>
      <p:sp>
        <p:nvSpPr>
          <p:cNvPr id="102450" name="Text Box 59"/>
          <p:cNvSpPr txBox="1">
            <a:spLocks noChangeArrowheads="1"/>
          </p:cNvSpPr>
          <p:nvPr/>
        </p:nvSpPr>
        <p:spPr bwMode="auto">
          <a:xfrm>
            <a:off x="2774950" y="2878138"/>
            <a:ext cx="1066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90000"/>
              </a:lnSpc>
              <a:defRPr/>
            </a:pPr>
            <a:r>
              <a:rPr lang="en-US" sz="1400" smtClean="0">
                <a:cs typeface="+mn-cs"/>
              </a:rPr>
              <a:t>last byte sent</a:t>
            </a:r>
          </a:p>
        </p:txBody>
      </p:sp>
      <p:sp>
        <p:nvSpPr>
          <p:cNvPr id="102451" name="Text Box 61"/>
          <p:cNvSpPr txBox="1">
            <a:spLocks noChangeArrowheads="1"/>
          </p:cNvSpPr>
          <p:nvPr/>
        </p:nvSpPr>
        <p:spPr bwMode="auto">
          <a:xfrm>
            <a:off x="2168525" y="1622425"/>
            <a:ext cx="6096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400" b="1" smtClean="0">
                <a:latin typeface="Courier New" charset="0"/>
                <a:cs typeface="+mn-cs"/>
              </a:rPr>
              <a:t>cwnd</a:t>
            </a:r>
            <a:endParaRPr lang="en-US" sz="1400" b="1" i="1" smtClean="0">
              <a:latin typeface="Courier New" charset="0"/>
              <a:cs typeface="+mn-cs"/>
            </a:endParaRPr>
          </a:p>
        </p:txBody>
      </p:sp>
      <p:grpSp>
        <p:nvGrpSpPr>
          <p:cNvPr id="119859" name="Group 62"/>
          <p:cNvGrpSpPr>
            <a:grpSpLocks/>
          </p:cNvGrpSpPr>
          <p:nvPr/>
        </p:nvGrpSpPr>
        <p:grpSpPr bwMode="auto">
          <a:xfrm>
            <a:off x="2774950" y="1706563"/>
            <a:ext cx="447675" cy="117475"/>
            <a:chOff x="4250" y="1692"/>
            <a:chExt cx="374" cy="86"/>
          </a:xfrm>
        </p:grpSpPr>
        <p:sp>
          <p:nvSpPr>
            <p:cNvPr id="102474" name="Line 63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475" name="Line 64"/>
            <p:cNvSpPr>
              <a:spLocks noChangeShapeType="1"/>
            </p:cNvSpPr>
            <p:nvPr/>
          </p:nvSpPr>
          <p:spPr bwMode="auto">
            <a:xfrm>
              <a:off x="4621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19860" name="Group 65"/>
          <p:cNvGrpSpPr>
            <a:grpSpLocks/>
          </p:cNvGrpSpPr>
          <p:nvPr/>
        </p:nvGrpSpPr>
        <p:grpSpPr bwMode="auto">
          <a:xfrm rot="10800000">
            <a:off x="1736725" y="1725613"/>
            <a:ext cx="466725" cy="123825"/>
            <a:chOff x="4250" y="1692"/>
            <a:chExt cx="374" cy="86"/>
          </a:xfrm>
        </p:grpSpPr>
        <p:sp>
          <p:nvSpPr>
            <p:cNvPr id="102472" name="Line 66"/>
            <p:cNvSpPr>
              <a:spLocks noChangeShapeType="1"/>
            </p:cNvSpPr>
            <p:nvPr/>
          </p:nvSpPr>
          <p:spPr bwMode="auto">
            <a:xfrm>
              <a:off x="4253" y="1741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473" name="Line 67"/>
            <p:cNvSpPr>
              <a:spLocks noChangeShapeType="1"/>
            </p:cNvSpPr>
            <p:nvPr/>
          </p:nvSpPr>
          <p:spPr bwMode="auto">
            <a:xfrm>
              <a:off x="4624" y="1694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9861" name="Freeform 69"/>
          <p:cNvSpPr>
            <a:spLocks/>
          </p:cNvSpPr>
          <p:nvPr/>
        </p:nvSpPr>
        <p:spPr bwMode="auto">
          <a:xfrm flipH="1">
            <a:off x="2628900" y="2703513"/>
            <a:ext cx="144463" cy="301625"/>
          </a:xfrm>
          <a:custGeom>
            <a:avLst/>
            <a:gdLst>
              <a:gd name="T0" fmla="*/ 2147483647 w 91"/>
              <a:gd name="T1" fmla="*/ 0 h 242"/>
              <a:gd name="T2" fmla="*/ 2147483647 w 91"/>
              <a:gd name="T3" fmla="*/ 2147483647 h 242"/>
              <a:gd name="T4" fmla="*/ 0 w 91"/>
              <a:gd name="T5" fmla="*/ 2147483647 h 2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" h="242">
                <a:moveTo>
                  <a:pt x="91" y="0"/>
                </a:moveTo>
                <a:lnTo>
                  <a:pt x="88" y="242"/>
                </a:lnTo>
                <a:lnTo>
                  <a:pt x="0" y="242"/>
                </a:lnTo>
              </a:path>
            </a:pathLst>
          </a:custGeom>
          <a:noFill/>
          <a:ln w="12700" cmpd="sng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5" name="Text Box 71"/>
          <p:cNvSpPr txBox="1">
            <a:spLocks noChangeArrowheads="1"/>
          </p:cNvSpPr>
          <p:nvPr/>
        </p:nvSpPr>
        <p:spPr bwMode="auto">
          <a:xfrm>
            <a:off x="1033463" y="4316413"/>
            <a:ext cx="2816225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5425" indent="-22542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 smtClean="0">
                <a:latin typeface="Courier New" charset="0"/>
                <a:cs typeface="+mn-cs"/>
              </a:rPr>
              <a:t>LastByteSent-</a:t>
            </a:r>
          </a:p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1800" b="1" smtClean="0">
                <a:latin typeface="Courier New" charset="0"/>
                <a:cs typeface="+mn-cs"/>
              </a:rPr>
              <a:t>	LastByteAcked</a:t>
            </a:r>
            <a:endParaRPr lang="en-US" sz="1800" smtClean="0">
              <a:latin typeface="Courier New" charset="0"/>
              <a:cs typeface="+mn-cs"/>
            </a:endParaRPr>
          </a:p>
        </p:txBody>
      </p:sp>
      <p:grpSp>
        <p:nvGrpSpPr>
          <p:cNvPr id="119863" name="Group 74"/>
          <p:cNvGrpSpPr>
            <a:grpSpLocks/>
          </p:cNvGrpSpPr>
          <p:nvPr/>
        </p:nvGrpSpPr>
        <p:grpSpPr bwMode="auto">
          <a:xfrm>
            <a:off x="3160713" y="4386263"/>
            <a:ext cx="350837" cy="336550"/>
            <a:chOff x="2059" y="2097"/>
            <a:chExt cx="221" cy="212"/>
          </a:xfrm>
        </p:grpSpPr>
        <p:sp>
          <p:nvSpPr>
            <p:cNvPr id="102470" name="Text Box 72"/>
            <p:cNvSpPr txBox="1">
              <a:spLocks noChangeArrowheads="1"/>
            </p:cNvSpPr>
            <p:nvPr/>
          </p:nvSpPr>
          <p:spPr bwMode="auto">
            <a:xfrm>
              <a:off x="2059" y="2097"/>
              <a:ext cx="2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 smtClean="0">
                  <a:cs typeface="+mn-cs"/>
                </a:rPr>
                <a:t>&lt;</a:t>
              </a:r>
            </a:p>
          </p:txBody>
        </p:sp>
        <p:sp>
          <p:nvSpPr>
            <p:cNvPr id="102471" name="Line 73"/>
            <p:cNvSpPr>
              <a:spLocks noChangeShapeType="1"/>
            </p:cNvSpPr>
            <p:nvPr/>
          </p:nvSpPr>
          <p:spPr bwMode="auto">
            <a:xfrm>
              <a:off x="2133" y="2269"/>
              <a:ext cx="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2457" name="Text Box 75"/>
          <p:cNvSpPr txBox="1">
            <a:spLocks noChangeArrowheads="1"/>
          </p:cNvSpPr>
          <p:nvPr/>
        </p:nvSpPr>
        <p:spPr bwMode="auto">
          <a:xfrm>
            <a:off x="3516313" y="4365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 smtClean="0">
                <a:latin typeface="Courier New" charset="0"/>
                <a:cs typeface="+mn-cs"/>
              </a:rPr>
              <a:t>cwnd</a:t>
            </a:r>
          </a:p>
        </p:txBody>
      </p:sp>
      <p:sp>
        <p:nvSpPr>
          <p:cNvPr id="102458" name="Rectangle 76"/>
          <p:cNvSpPr>
            <a:spLocks noChangeArrowheads="1"/>
          </p:cNvSpPr>
          <p:nvPr/>
        </p:nvSpPr>
        <p:spPr bwMode="auto">
          <a:xfrm>
            <a:off x="896938" y="4306888"/>
            <a:ext cx="3725862" cy="642937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459" name="Text Box 78"/>
          <p:cNvSpPr txBox="1">
            <a:spLocks noChangeArrowheads="1"/>
          </p:cNvSpPr>
          <p:nvPr/>
        </p:nvSpPr>
        <p:spPr bwMode="auto">
          <a:xfrm>
            <a:off x="714375" y="1390650"/>
            <a:ext cx="2720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i="1" smtClean="0">
                <a:cs typeface="+mn-cs"/>
              </a:rPr>
              <a:t>sender sequence number space </a:t>
            </a:r>
          </a:p>
        </p:txBody>
      </p:sp>
      <p:sp>
        <p:nvSpPr>
          <p:cNvPr id="102460" name="Text Box 79"/>
          <p:cNvSpPr txBox="1">
            <a:spLocks noChangeArrowheads="1"/>
          </p:cNvSpPr>
          <p:nvPr/>
        </p:nvSpPr>
        <p:spPr bwMode="auto">
          <a:xfrm>
            <a:off x="5495925" y="3727450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latin typeface="Arial" charset="0"/>
                <a:cs typeface="+mn-cs"/>
              </a:rPr>
              <a:t>rate</a:t>
            </a:r>
          </a:p>
        </p:txBody>
      </p:sp>
      <p:grpSp>
        <p:nvGrpSpPr>
          <p:cNvPr id="119868" name="Group 82"/>
          <p:cNvGrpSpPr>
            <a:grpSpLocks/>
          </p:cNvGrpSpPr>
          <p:nvPr/>
        </p:nvGrpSpPr>
        <p:grpSpPr bwMode="auto">
          <a:xfrm>
            <a:off x="5902325" y="3752850"/>
            <a:ext cx="931863" cy="441325"/>
            <a:chOff x="4214" y="2517"/>
            <a:chExt cx="587" cy="278"/>
          </a:xfrm>
        </p:grpSpPr>
        <p:sp>
          <p:nvSpPr>
            <p:cNvPr id="102468" name="Text Box 80"/>
            <p:cNvSpPr txBox="1">
              <a:spLocks noChangeArrowheads="1"/>
            </p:cNvSpPr>
            <p:nvPr/>
          </p:nvSpPr>
          <p:spPr bwMode="auto">
            <a:xfrm>
              <a:off x="4216" y="2517"/>
              <a:ext cx="5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cs typeface="+mn-cs"/>
                </a:rPr>
                <a:t>~</a:t>
              </a:r>
            </a:p>
          </p:txBody>
        </p:sp>
        <p:sp>
          <p:nvSpPr>
            <p:cNvPr id="102469" name="Text Box 81"/>
            <p:cNvSpPr txBox="1">
              <a:spLocks noChangeArrowheads="1"/>
            </p:cNvSpPr>
            <p:nvPr/>
          </p:nvSpPr>
          <p:spPr bwMode="auto">
            <a:xfrm>
              <a:off x="4214" y="2564"/>
              <a:ext cx="5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cs typeface="+mn-cs"/>
                </a:rPr>
                <a:t>~</a:t>
              </a:r>
            </a:p>
          </p:txBody>
        </p:sp>
      </p:grpSp>
      <p:grpSp>
        <p:nvGrpSpPr>
          <p:cNvPr id="119869" name="Group 86"/>
          <p:cNvGrpSpPr>
            <a:grpSpLocks/>
          </p:cNvGrpSpPr>
          <p:nvPr/>
        </p:nvGrpSpPr>
        <p:grpSpPr bwMode="auto">
          <a:xfrm>
            <a:off x="6577013" y="3603625"/>
            <a:ext cx="712787" cy="715963"/>
            <a:chOff x="4400" y="2509"/>
            <a:chExt cx="449" cy="451"/>
          </a:xfrm>
        </p:grpSpPr>
        <p:sp>
          <p:nvSpPr>
            <p:cNvPr id="102465" name="Text Box 83"/>
            <p:cNvSpPr txBox="1">
              <a:spLocks noChangeArrowheads="1"/>
            </p:cNvSpPr>
            <p:nvPr/>
          </p:nvSpPr>
          <p:spPr bwMode="auto">
            <a:xfrm>
              <a:off x="4400" y="2509"/>
              <a:ext cx="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cs typeface="+mn-cs"/>
                </a:rPr>
                <a:t>cwnd</a:t>
              </a:r>
            </a:p>
          </p:txBody>
        </p:sp>
        <p:sp>
          <p:nvSpPr>
            <p:cNvPr id="102466" name="Text Box 84"/>
            <p:cNvSpPr txBox="1">
              <a:spLocks noChangeArrowheads="1"/>
            </p:cNvSpPr>
            <p:nvPr/>
          </p:nvSpPr>
          <p:spPr bwMode="auto">
            <a:xfrm>
              <a:off x="4443" y="2729"/>
              <a:ext cx="3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cs typeface="+mn-cs"/>
                </a:rPr>
                <a:t>RTT</a:t>
              </a:r>
            </a:p>
          </p:txBody>
        </p:sp>
        <p:sp>
          <p:nvSpPr>
            <p:cNvPr id="102467" name="Line 85"/>
            <p:cNvSpPr>
              <a:spLocks noChangeShapeType="1"/>
            </p:cNvSpPr>
            <p:nvPr/>
          </p:nvSpPr>
          <p:spPr bwMode="auto">
            <a:xfrm>
              <a:off x="4430" y="2731"/>
              <a:ext cx="3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2463" name="Text Box 87"/>
          <p:cNvSpPr txBox="1">
            <a:spLocks noChangeArrowheads="1"/>
          </p:cNvSpPr>
          <p:nvPr/>
        </p:nvSpPr>
        <p:spPr bwMode="auto">
          <a:xfrm>
            <a:off x="7294563" y="3762375"/>
            <a:ext cx="1138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bytes/sec</a:t>
            </a:r>
          </a:p>
        </p:txBody>
      </p:sp>
      <p:sp>
        <p:nvSpPr>
          <p:cNvPr id="102464" name="Rectangle 88"/>
          <p:cNvSpPr>
            <a:spLocks noChangeArrowheads="1"/>
          </p:cNvSpPr>
          <p:nvPr/>
        </p:nvSpPr>
        <p:spPr bwMode="auto">
          <a:xfrm>
            <a:off x="5451475" y="3638550"/>
            <a:ext cx="3035300" cy="644525"/>
          </a:xfrm>
          <a:prstGeom prst="rect">
            <a:avLst/>
          </a:prstGeom>
          <a:noFill/>
          <a:ln w="1270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645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342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6BC8E538-2F3D-8E41-B3E8-54A17DCABF96}" type="slidenum">
              <a:rPr lang="en-US" sz="1200" smtClean="0"/>
              <a:pPr>
                <a:defRPr/>
              </a:pPr>
              <a:t>38</a:t>
            </a:fld>
            <a:endParaRPr lang="en-US" sz="1200" smtClean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149225"/>
            <a:ext cx="7772400" cy="10414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Slow Start 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1663" y="1397000"/>
            <a:ext cx="4249737" cy="46482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Gill Sans MT" charset="0"/>
                <a:cs typeface="+mn-cs"/>
              </a:rPr>
              <a:t>when connection begins, increase rate exponentially until first loss event: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initially </a:t>
            </a:r>
            <a:r>
              <a:rPr lang="en-US" b="1" dirty="0" err="1">
                <a:latin typeface="Courier New" charset="0"/>
              </a:rPr>
              <a:t>cwnd</a:t>
            </a:r>
            <a:r>
              <a:rPr lang="en-US" dirty="0">
                <a:latin typeface="Gill Sans MT" charset="0"/>
              </a:rPr>
              <a:t> = 1 MSS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double </a:t>
            </a:r>
            <a:r>
              <a:rPr lang="en-US" b="1" dirty="0" err="1">
                <a:latin typeface="Courier New" charset="0"/>
              </a:rPr>
              <a:t>cwnd</a:t>
            </a:r>
            <a:r>
              <a:rPr lang="en-US" dirty="0">
                <a:latin typeface="Gill Sans MT" charset="0"/>
              </a:rPr>
              <a:t> every RTT</a:t>
            </a:r>
          </a:p>
          <a:p>
            <a:pPr lvl="1">
              <a:defRPr/>
            </a:pPr>
            <a:r>
              <a:rPr lang="en-US" dirty="0">
                <a:latin typeface="Gill Sans MT" charset="0"/>
              </a:rPr>
              <a:t>done by incrementing </a:t>
            </a:r>
            <a:r>
              <a:rPr lang="en-US" b="1" dirty="0" err="1">
                <a:latin typeface="Courier New" charset="0"/>
              </a:rPr>
              <a:t>cwnd</a:t>
            </a:r>
            <a:r>
              <a:rPr lang="en-US" dirty="0">
                <a:latin typeface="Gill Sans MT" charset="0"/>
              </a:rPr>
              <a:t> for every ACK received</a:t>
            </a:r>
          </a:p>
          <a:p>
            <a:pPr>
              <a:defRPr/>
            </a:pPr>
            <a:r>
              <a:rPr lang="en-US" i="1" u="sng" dirty="0">
                <a:solidFill>
                  <a:srgbClr val="CC0000"/>
                </a:solidFill>
                <a:latin typeface="Gill Sans MT" charset="0"/>
                <a:cs typeface="+mn-cs"/>
              </a:rPr>
              <a:t>summary: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cs typeface="+mn-cs"/>
              </a:rPr>
              <a:t> </a:t>
            </a:r>
            <a:r>
              <a:rPr lang="en-US" dirty="0">
                <a:latin typeface="Gill Sans MT" charset="0"/>
                <a:cs typeface="+mn-cs"/>
              </a:rPr>
              <a:t>initial rate is slow but ramps up exponentially fast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5616575" y="23098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31" name="Text Box 8"/>
          <p:cNvSpPr txBox="1">
            <a:spLocks noChangeArrowheads="1"/>
          </p:cNvSpPr>
          <p:nvPr/>
        </p:nvSpPr>
        <p:spPr bwMode="auto">
          <a:xfrm>
            <a:off x="5213350" y="117157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Host A</a:t>
            </a:r>
          </a:p>
        </p:txBody>
      </p:sp>
      <p:sp>
        <p:nvSpPr>
          <p:cNvPr id="103432" name="Text Box 9"/>
          <p:cNvSpPr txBox="1">
            <a:spLocks noChangeArrowheads="1"/>
          </p:cNvSpPr>
          <p:nvPr/>
        </p:nvSpPr>
        <p:spPr bwMode="auto">
          <a:xfrm rot="408567">
            <a:off x="6623050" y="2276475"/>
            <a:ext cx="12080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one segment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103433" name="Text Box 10"/>
          <p:cNvSpPr txBox="1">
            <a:spLocks noChangeArrowheads="1"/>
          </p:cNvSpPr>
          <p:nvPr/>
        </p:nvSpPr>
        <p:spPr bwMode="auto">
          <a:xfrm rot="-5400000">
            <a:off x="5174456" y="2513807"/>
            <a:ext cx="5286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RTT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103434" name="Text Box 12"/>
          <p:cNvSpPr txBox="1">
            <a:spLocks noChangeArrowheads="1"/>
          </p:cNvSpPr>
          <p:nvPr/>
        </p:nvSpPr>
        <p:spPr bwMode="auto">
          <a:xfrm>
            <a:off x="7650163" y="1157288"/>
            <a:ext cx="86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Host B</a:t>
            </a:r>
          </a:p>
        </p:txBody>
      </p:sp>
      <p:sp>
        <p:nvSpPr>
          <p:cNvPr id="103435" name="Line 13"/>
          <p:cNvSpPr>
            <a:spLocks noChangeShapeType="1"/>
          </p:cNvSpPr>
          <p:nvPr/>
        </p:nvSpPr>
        <p:spPr bwMode="auto">
          <a:xfrm>
            <a:off x="5611813" y="21240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36" name="Line 14"/>
          <p:cNvSpPr>
            <a:spLocks noChangeShapeType="1"/>
          </p:cNvSpPr>
          <p:nvPr/>
        </p:nvSpPr>
        <p:spPr bwMode="auto">
          <a:xfrm>
            <a:off x="8126413" y="2162175"/>
            <a:ext cx="0" cy="3848100"/>
          </a:xfrm>
          <a:prstGeom prst="line">
            <a:avLst/>
          </a:prstGeom>
          <a:noFill/>
          <a:ln w="19050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37" name="Line 15"/>
          <p:cNvSpPr>
            <a:spLocks noChangeShapeType="1"/>
          </p:cNvSpPr>
          <p:nvPr/>
        </p:nvSpPr>
        <p:spPr bwMode="auto">
          <a:xfrm flipH="1" flipV="1">
            <a:off x="5430838" y="2273300"/>
            <a:ext cx="4762" cy="219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38" name="Line 16"/>
          <p:cNvSpPr>
            <a:spLocks noChangeShapeType="1"/>
          </p:cNvSpPr>
          <p:nvPr/>
        </p:nvSpPr>
        <p:spPr bwMode="auto">
          <a:xfrm>
            <a:off x="5440363" y="2879725"/>
            <a:ext cx="4762" cy="2238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39" name="Line 17"/>
          <p:cNvSpPr>
            <a:spLocks noChangeShapeType="1"/>
          </p:cNvSpPr>
          <p:nvPr/>
        </p:nvSpPr>
        <p:spPr bwMode="auto">
          <a:xfrm flipV="1">
            <a:off x="5592763" y="2714625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20847" name="Group 18"/>
          <p:cNvGrpSpPr>
            <a:grpSpLocks/>
          </p:cNvGrpSpPr>
          <p:nvPr/>
        </p:nvGrpSpPr>
        <p:grpSpPr bwMode="auto">
          <a:xfrm>
            <a:off x="7840663" y="5456238"/>
            <a:ext cx="615950" cy="366712"/>
            <a:chOff x="3317" y="3527"/>
            <a:chExt cx="388" cy="231"/>
          </a:xfrm>
        </p:grpSpPr>
        <p:sp>
          <p:nvSpPr>
            <p:cNvPr id="103494" name="Rectangle 19"/>
            <p:cNvSpPr>
              <a:spLocks noChangeArrowheads="1"/>
            </p:cNvSpPr>
            <p:nvPr/>
          </p:nvSpPr>
          <p:spPr bwMode="auto">
            <a:xfrm>
              <a:off x="3342" y="3576"/>
              <a:ext cx="324" cy="1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95" name="Text Box 20"/>
            <p:cNvSpPr txBox="1">
              <a:spLocks noChangeArrowheads="1"/>
            </p:cNvSpPr>
            <p:nvPr/>
          </p:nvSpPr>
          <p:spPr bwMode="auto">
            <a:xfrm>
              <a:off x="3317" y="3527"/>
              <a:ext cx="3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latin typeface="Arial" charset="0"/>
                  <a:cs typeface="+mn-cs"/>
                </a:rPr>
                <a:t>time</a:t>
              </a:r>
              <a:endParaRPr lang="en-US" sz="1000" smtClean="0">
                <a:latin typeface="Arial" charset="0"/>
                <a:cs typeface="+mn-cs"/>
              </a:endParaRPr>
            </a:p>
          </p:txBody>
        </p:sp>
      </p:grpSp>
      <p:sp>
        <p:nvSpPr>
          <p:cNvPr id="103441" name="Line 21"/>
          <p:cNvSpPr>
            <a:spLocks noChangeShapeType="1"/>
          </p:cNvSpPr>
          <p:nvPr/>
        </p:nvSpPr>
        <p:spPr bwMode="auto">
          <a:xfrm>
            <a:off x="5621338" y="309086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42" name="Line 22"/>
          <p:cNvSpPr>
            <a:spLocks noChangeShapeType="1"/>
          </p:cNvSpPr>
          <p:nvPr/>
        </p:nvSpPr>
        <p:spPr bwMode="auto">
          <a:xfrm>
            <a:off x="5616575" y="3176588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43" name="Line 23"/>
          <p:cNvSpPr>
            <a:spLocks noChangeShapeType="1"/>
          </p:cNvSpPr>
          <p:nvPr/>
        </p:nvSpPr>
        <p:spPr bwMode="auto">
          <a:xfrm flipV="1">
            <a:off x="5616575" y="3700463"/>
            <a:ext cx="2528888" cy="3619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44" name="Line 24"/>
          <p:cNvSpPr>
            <a:spLocks noChangeShapeType="1"/>
          </p:cNvSpPr>
          <p:nvPr/>
        </p:nvSpPr>
        <p:spPr bwMode="auto">
          <a:xfrm flipV="1">
            <a:off x="5589588" y="3960813"/>
            <a:ext cx="2505075" cy="352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3445" name="Text Box 25"/>
          <p:cNvSpPr txBox="1">
            <a:spLocks noChangeArrowheads="1"/>
          </p:cNvSpPr>
          <p:nvPr/>
        </p:nvSpPr>
        <p:spPr bwMode="auto">
          <a:xfrm rot="408567">
            <a:off x="6621463" y="3062288"/>
            <a:ext cx="12779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two segments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103446" name="Text Box 26"/>
          <p:cNvSpPr txBox="1">
            <a:spLocks noChangeArrowheads="1"/>
          </p:cNvSpPr>
          <p:nvPr/>
        </p:nvSpPr>
        <p:spPr bwMode="auto">
          <a:xfrm rot="408567">
            <a:off x="6713538" y="4076700"/>
            <a:ext cx="13065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four segments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grpSp>
        <p:nvGrpSpPr>
          <p:cNvPr id="120854" name="Group 27"/>
          <p:cNvGrpSpPr>
            <a:grpSpLocks/>
          </p:cNvGrpSpPr>
          <p:nvPr/>
        </p:nvGrpSpPr>
        <p:grpSpPr bwMode="auto">
          <a:xfrm>
            <a:off x="5611813" y="4095750"/>
            <a:ext cx="2519362" cy="652463"/>
            <a:chOff x="3954" y="2214"/>
            <a:chExt cx="1587" cy="411"/>
          </a:xfrm>
        </p:grpSpPr>
        <p:sp>
          <p:nvSpPr>
            <p:cNvPr id="103490" name="Line 28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91" name="Line 29"/>
            <p:cNvSpPr>
              <a:spLocks noChangeShapeType="1"/>
            </p:cNvSpPr>
            <p:nvPr/>
          </p:nvSpPr>
          <p:spPr bwMode="auto">
            <a:xfrm>
              <a:off x="3954" y="227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92" name="Line 30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93" name="Line 31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0855" name="Group 32"/>
          <p:cNvGrpSpPr>
            <a:grpSpLocks/>
          </p:cNvGrpSpPr>
          <p:nvPr/>
        </p:nvGrpSpPr>
        <p:grpSpPr bwMode="auto">
          <a:xfrm flipV="1">
            <a:off x="5897563" y="4476750"/>
            <a:ext cx="2228850" cy="604838"/>
            <a:chOff x="3954" y="2214"/>
            <a:chExt cx="1587" cy="411"/>
          </a:xfrm>
        </p:grpSpPr>
        <p:sp>
          <p:nvSpPr>
            <p:cNvPr id="103486" name="Line 33"/>
            <p:cNvSpPr>
              <a:spLocks noChangeShapeType="1"/>
            </p:cNvSpPr>
            <p:nvPr/>
          </p:nvSpPr>
          <p:spPr bwMode="auto">
            <a:xfrm>
              <a:off x="3963" y="2214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87" name="Line 34"/>
            <p:cNvSpPr>
              <a:spLocks noChangeShapeType="1"/>
            </p:cNvSpPr>
            <p:nvPr/>
          </p:nvSpPr>
          <p:spPr bwMode="auto">
            <a:xfrm>
              <a:off x="3954" y="2274"/>
              <a:ext cx="1578" cy="2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88" name="Line 35"/>
            <p:cNvSpPr>
              <a:spLocks noChangeShapeType="1"/>
            </p:cNvSpPr>
            <p:nvPr/>
          </p:nvSpPr>
          <p:spPr bwMode="auto">
            <a:xfrm>
              <a:off x="3963" y="2340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89" name="Line 36"/>
            <p:cNvSpPr>
              <a:spLocks noChangeShapeType="1"/>
            </p:cNvSpPr>
            <p:nvPr/>
          </p:nvSpPr>
          <p:spPr bwMode="auto">
            <a:xfrm>
              <a:off x="3957" y="2403"/>
              <a:ext cx="1578" cy="2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pic>
        <p:nvPicPr>
          <p:cNvPr id="120856" name="Picture 3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9271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0857" name="Group 43"/>
          <p:cNvGrpSpPr>
            <a:grpSpLocks/>
          </p:cNvGrpSpPr>
          <p:nvPr/>
        </p:nvGrpSpPr>
        <p:grpSpPr bwMode="auto">
          <a:xfrm>
            <a:off x="5173663" y="1495425"/>
            <a:ext cx="654050" cy="601663"/>
            <a:chOff x="-44" y="1473"/>
            <a:chExt cx="981" cy="1105"/>
          </a:xfrm>
        </p:grpSpPr>
        <p:pic>
          <p:nvPicPr>
            <p:cNvPr id="120891" name="Picture 4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892" name="Freeform 4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0858" name="Group 46"/>
          <p:cNvGrpSpPr>
            <a:grpSpLocks/>
          </p:cNvGrpSpPr>
          <p:nvPr/>
        </p:nvGrpSpPr>
        <p:grpSpPr bwMode="auto">
          <a:xfrm>
            <a:off x="7908925" y="1509713"/>
            <a:ext cx="382588" cy="547687"/>
            <a:chOff x="4140" y="429"/>
            <a:chExt cx="1425" cy="2396"/>
          </a:xfrm>
        </p:grpSpPr>
        <p:sp>
          <p:nvSpPr>
            <p:cNvPr id="120859" name="Freeform 4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6 w 354"/>
                <a:gd name="T1" fmla="*/ 0 h 2742"/>
                <a:gd name="T2" fmla="*/ 145 w 354"/>
                <a:gd name="T3" fmla="*/ 164 h 2742"/>
                <a:gd name="T4" fmla="*/ 142 w 354"/>
                <a:gd name="T5" fmla="*/ 1268 h 2742"/>
                <a:gd name="T6" fmla="*/ 0 w 354"/>
                <a:gd name="T7" fmla="*/ 1325 h 2742"/>
                <a:gd name="T8" fmla="*/ 2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3" name="Rectangle 48"/>
            <p:cNvSpPr>
              <a:spLocks noChangeArrowheads="1"/>
            </p:cNvSpPr>
            <p:nvPr/>
          </p:nvSpPr>
          <p:spPr bwMode="auto">
            <a:xfrm>
              <a:off x="4205" y="429"/>
              <a:ext cx="1047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0861" name="Freeform 4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3 w 211"/>
                <a:gd name="T1" fmla="*/ 0 h 2537"/>
                <a:gd name="T2" fmla="*/ 87 w 211"/>
                <a:gd name="T3" fmla="*/ 106 h 2537"/>
                <a:gd name="T4" fmla="*/ 3 w 211"/>
                <a:gd name="T5" fmla="*/ 1208 h 2537"/>
                <a:gd name="T6" fmla="*/ 3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62" name="Freeform 5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2 h 226"/>
                <a:gd name="T4" fmla="*/ 135 w 328"/>
                <a:gd name="T5" fmla="*/ 110 h 226"/>
                <a:gd name="T6" fmla="*/ 0 w 328"/>
                <a:gd name="T7" fmla="*/ 4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56" name="Rectangle 51"/>
            <p:cNvSpPr>
              <a:spLocks noChangeArrowheads="1"/>
            </p:cNvSpPr>
            <p:nvPr/>
          </p:nvSpPr>
          <p:spPr bwMode="auto">
            <a:xfrm>
              <a:off x="4211" y="693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0864" name="Group 5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3482" name="AutoShape 53"/>
              <p:cNvSpPr>
                <a:spLocks noChangeArrowheads="1"/>
              </p:cNvSpPr>
              <p:nvPr/>
            </p:nvSpPr>
            <p:spPr bwMode="auto">
              <a:xfrm>
                <a:off x="614" y="2565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483" name="AutoShape 54"/>
              <p:cNvSpPr>
                <a:spLocks noChangeArrowheads="1"/>
              </p:cNvSpPr>
              <p:nvPr/>
            </p:nvSpPr>
            <p:spPr bwMode="auto">
              <a:xfrm>
                <a:off x="629" y="2579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3458" name="Rectangle 55"/>
            <p:cNvSpPr>
              <a:spLocks noChangeArrowheads="1"/>
            </p:cNvSpPr>
            <p:nvPr/>
          </p:nvSpPr>
          <p:spPr bwMode="auto">
            <a:xfrm>
              <a:off x="4223" y="1019"/>
              <a:ext cx="59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0866" name="Group 5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3480" name="AutoShape 5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481" name="AutoShape 58"/>
              <p:cNvSpPr>
                <a:spLocks noChangeArrowheads="1"/>
              </p:cNvSpPr>
              <p:nvPr/>
            </p:nvSpPr>
            <p:spPr bwMode="auto">
              <a:xfrm>
                <a:off x="631" y="2580"/>
                <a:ext cx="694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3460" name="Rectangle 59"/>
            <p:cNvSpPr>
              <a:spLocks noChangeArrowheads="1"/>
            </p:cNvSpPr>
            <p:nvPr/>
          </p:nvSpPr>
          <p:spPr bwMode="auto">
            <a:xfrm>
              <a:off x="4217" y="1360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61" name="Rectangle 60"/>
            <p:cNvSpPr>
              <a:spLocks noChangeArrowheads="1"/>
            </p:cNvSpPr>
            <p:nvPr/>
          </p:nvSpPr>
          <p:spPr bwMode="auto">
            <a:xfrm>
              <a:off x="4229" y="1658"/>
              <a:ext cx="597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0869" name="Group 6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3478" name="AutoShape 62"/>
              <p:cNvSpPr>
                <a:spLocks noChangeArrowheads="1"/>
              </p:cNvSpPr>
              <p:nvPr/>
            </p:nvSpPr>
            <p:spPr bwMode="auto">
              <a:xfrm>
                <a:off x="617" y="2571"/>
                <a:ext cx="72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479" name="AutoShape 63"/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0870" name="Freeform 6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36 w 328"/>
                <a:gd name="T3" fmla="*/ 61 h 226"/>
                <a:gd name="T4" fmla="*/ 135 w 328"/>
                <a:gd name="T5" fmla="*/ 108 h 226"/>
                <a:gd name="T6" fmla="*/ 0 w 328"/>
                <a:gd name="T7" fmla="*/ 4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0871" name="Group 6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3476" name="AutoShape 66"/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9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3477" name="AutoShape 67"/>
              <p:cNvSpPr>
                <a:spLocks noChangeArrowheads="1"/>
              </p:cNvSpPr>
              <p:nvPr/>
            </p:nvSpPr>
            <p:spPr bwMode="auto">
              <a:xfrm>
                <a:off x="626" y="2580"/>
                <a:ext cx="70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3465" name="Rectangle 68"/>
            <p:cNvSpPr>
              <a:spLocks noChangeArrowheads="1"/>
            </p:cNvSpPr>
            <p:nvPr/>
          </p:nvSpPr>
          <p:spPr bwMode="auto">
            <a:xfrm>
              <a:off x="5252" y="429"/>
              <a:ext cx="65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0873" name="Freeform 6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20 w 296"/>
                <a:gd name="T3" fmla="*/ 69 h 256"/>
                <a:gd name="T4" fmla="*/ 122 w 296"/>
                <a:gd name="T5" fmla="*/ 122 h 256"/>
                <a:gd name="T6" fmla="*/ 0 w 296"/>
                <a:gd name="T7" fmla="*/ 4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74" name="Freeform 7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26 w 304"/>
                <a:gd name="T3" fmla="*/ 79 h 288"/>
                <a:gd name="T4" fmla="*/ 118 w 304"/>
                <a:gd name="T5" fmla="*/ 139 h 288"/>
                <a:gd name="T6" fmla="*/ 3 w 304"/>
                <a:gd name="T7" fmla="*/ 6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68" name="Oval 71"/>
            <p:cNvSpPr>
              <a:spLocks noChangeArrowheads="1"/>
            </p:cNvSpPr>
            <p:nvPr/>
          </p:nvSpPr>
          <p:spPr bwMode="auto">
            <a:xfrm>
              <a:off x="5518" y="2610"/>
              <a:ext cx="47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0876" name="Freeform 7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51 h 240"/>
                <a:gd name="T2" fmla="*/ 2 w 306"/>
                <a:gd name="T3" fmla="*/ 116 h 240"/>
                <a:gd name="T4" fmla="*/ 126 w 306"/>
                <a:gd name="T5" fmla="*/ 53 h 240"/>
                <a:gd name="T6" fmla="*/ 123 w 306"/>
                <a:gd name="T7" fmla="*/ 0 h 240"/>
                <a:gd name="T8" fmla="*/ 0 w 306"/>
                <a:gd name="T9" fmla="*/ 51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70" name="AutoShape 73"/>
            <p:cNvSpPr>
              <a:spLocks noChangeArrowheads="1"/>
            </p:cNvSpPr>
            <p:nvPr/>
          </p:nvSpPr>
          <p:spPr bwMode="auto">
            <a:xfrm>
              <a:off x="4140" y="2679"/>
              <a:ext cx="1200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71" name="AutoShape 74"/>
            <p:cNvSpPr>
              <a:spLocks noChangeArrowheads="1"/>
            </p:cNvSpPr>
            <p:nvPr/>
          </p:nvSpPr>
          <p:spPr bwMode="auto">
            <a:xfrm>
              <a:off x="4205" y="2714"/>
              <a:ext cx="1070" cy="7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72" name="Oval 75"/>
            <p:cNvSpPr>
              <a:spLocks noChangeArrowheads="1"/>
            </p:cNvSpPr>
            <p:nvPr/>
          </p:nvSpPr>
          <p:spPr bwMode="auto">
            <a:xfrm>
              <a:off x="4306" y="2381"/>
              <a:ext cx="160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73" name="Oval 76"/>
            <p:cNvSpPr>
              <a:spLocks noChangeArrowheads="1"/>
            </p:cNvSpPr>
            <p:nvPr/>
          </p:nvSpPr>
          <p:spPr bwMode="auto">
            <a:xfrm>
              <a:off x="4489" y="2387"/>
              <a:ext cx="160" cy="13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03474" name="Oval 77"/>
            <p:cNvSpPr>
              <a:spLocks noChangeArrowheads="1"/>
            </p:cNvSpPr>
            <p:nvPr/>
          </p:nvSpPr>
          <p:spPr bwMode="auto">
            <a:xfrm>
              <a:off x="4660" y="2381"/>
              <a:ext cx="160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475" name="Rectangle 78"/>
            <p:cNvSpPr>
              <a:spLocks noChangeArrowheads="1"/>
            </p:cNvSpPr>
            <p:nvPr/>
          </p:nvSpPr>
          <p:spPr bwMode="auto">
            <a:xfrm>
              <a:off x="5062" y="1832"/>
              <a:ext cx="83" cy="764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5845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445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DEC2D82D-3C38-D54F-B3BA-5FF6D9F86818}" type="slidenum">
              <a:rPr lang="en-US" sz="1200" smtClean="0"/>
              <a:pPr>
                <a:defRPr/>
              </a:pPr>
              <a:t>39</a:t>
            </a:fld>
            <a:endParaRPr lang="en-US" sz="1200" smtClean="0"/>
          </a:p>
        </p:txBody>
      </p:sp>
      <p:pic>
        <p:nvPicPr>
          <p:cNvPr id="121859" name="Picture 1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10318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TCP: detecting, reacting to loss</a:t>
            </a:r>
          </a:p>
        </p:txBody>
      </p:sp>
      <p:sp>
        <p:nvSpPr>
          <p:cNvPr id="1044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524000"/>
            <a:ext cx="8577263" cy="2438400"/>
          </a:xfrm>
        </p:spPr>
        <p:txBody>
          <a:bodyPr/>
          <a:lstStyle/>
          <a:p>
            <a:pPr>
              <a:defRPr/>
            </a:pPr>
            <a:r>
              <a:rPr lang="en-US" sz="3200">
                <a:latin typeface="Gill Sans MT" charset="0"/>
                <a:cs typeface="+mn-cs"/>
              </a:rPr>
              <a:t>loss indicated by timeout:</a:t>
            </a:r>
          </a:p>
          <a:p>
            <a:pPr lvl="1">
              <a:defRPr/>
            </a:pPr>
            <a:r>
              <a:rPr lang="en-US" sz="2800" b="1">
                <a:latin typeface="Courier New" charset="0"/>
              </a:rPr>
              <a:t>cwnd</a:t>
            </a:r>
            <a:r>
              <a:rPr lang="en-US" sz="2800">
                <a:latin typeface="Gill Sans MT" charset="0"/>
              </a:rPr>
              <a:t> set to 1 MSS; 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window then grows exponentially (as in slow start) to threshold, then grows linearly</a:t>
            </a:r>
          </a:p>
          <a:p>
            <a:pPr>
              <a:defRPr/>
            </a:pPr>
            <a:r>
              <a:rPr lang="en-US" sz="3200">
                <a:latin typeface="Gill Sans MT" charset="0"/>
                <a:cs typeface="+mn-cs"/>
              </a:rPr>
              <a:t>loss indicated by 3 duplicate ACKs: </a:t>
            </a:r>
            <a:r>
              <a:rPr lang="en-US">
                <a:latin typeface="Gill Sans MT" charset="0"/>
                <a:cs typeface="+mn-cs"/>
              </a:rPr>
              <a:t>TCP RENO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dup ACKs indicate network capable of  delivering some segments </a:t>
            </a:r>
          </a:p>
          <a:p>
            <a:pPr lvl="1">
              <a:defRPr/>
            </a:pPr>
            <a:r>
              <a:rPr lang="en-US" sz="2800" b="1">
                <a:latin typeface="Courier New" charset="0"/>
              </a:rPr>
              <a:t>cwnd</a:t>
            </a:r>
            <a:r>
              <a:rPr lang="en-US" sz="2800">
                <a:latin typeface="Gill Sans MT" charset="0"/>
              </a:rPr>
              <a:t> is cut in half window then grows linearly</a:t>
            </a:r>
          </a:p>
          <a:p>
            <a:pPr>
              <a:defRPr/>
            </a:pPr>
            <a:r>
              <a:rPr lang="en-US" sz="3200">
                <a:latin typeface="Gill Sans MT" charset="0"/>
                <a:cs typeface="+mn-cs"/>
              </a:rPr>
              <a:t>TCP Tahoe always sets </a:t>
            </a:r>
            <a:r>
              <a:rPr lang="en-US" b="1">
                <a:latin typeface="Courier New" charset="0"/>
                <a:cs typeface="+mn-cs"/>
              </a:rPr>
              <a:t>cwnd</a:t>
            </a:r>
            <a:r>
              <a:rPr lang="en-US" sz="3200">
                <a:latin typeface="Gill Sans MT" charset="0"/>
                <a:cs typeface="+mn-cs"/>
              </a:rPr>
              <a:t> to 1 (timeout or 3 duplicate acks)</a:t>
            </a:r>
          </a:p>
          <a:p>
            <a:pPr lvl="1">
              <a:defRPr/>
            </a:pPr>
            <a:endParaRPr lang="en-US" sz="280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85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86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1AAA8E36-FE4D-414E-8E33-FAA616A448E7}" type="slidenum">
              <a:rPr lang="en-US" sz="1200" smtClean="0"/>
              <a:pPr>
                <a:defRPr/>
              </a:pPr>
              <a:t>4</a:t>
            </a:fld>
            <a:endParaRPr lang="en-US" sz="1200" smtClean="0"/>
          </a:p>
        </p:txBody>
      </p:sp>
      <p:pic>
        <p:nvPicPr>
          <p:cNvPr id="83971" name="Picture 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985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Oval 7"/>
          <p:cNvSpPr>
            <a:spLocks noChangeArrowheads="1"/>
          </p:cNvSpPr>
          <p:nvPr/>
        </p:nvSpPr>
        <p:spPr bwMode="auto">
          <a:xfrm>
            <a:off x="2897188" y="2730500"/>
            <a:ext cx="1071562" cy="97155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2822575" y="2778125"/>
            <a:ext cx="1071563" cy="9715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5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87325"/>
            <a:ext cx="7734300" cy="898525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sender </a:t>
            </a:r>
            <a:r>
              <a:rPr lang="en-US" sz="3200">
                <a:latin typeface="Gill Sans MT" charset="0"/>
                <a:cs typeface="+mj-cs"/>
              </a:rPr>
              <a:t>(simplified)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2979738" y="2781300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wait</a:t>
            </a:r>
          </a:p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for </a:t>
            </a:r>
          </a:p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event</a:t>
            </a:r>
          </a:p>
        </p:txBody>
      </p:sp>
      <p:sp>
        <p:nvSpPr>
          <p:cNvPr id="68617" name="Line 8"/>
          <p:cNvSpPr>
            <a:spLocks noChangeShapeType="1"/>
          </p:cNvSpPr>
          <p:nvPr/>
        </p:nvSpPr>
        <p:spPr bwMode="auto">
          <a:xfrm>
            <a:off x="1855788" y="2247900"/>
            <a:ext cx="1071562" cy="688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314325" y="2874963"/>
            <a:ext cx="254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latin typeface="Arial" charset="0"/>
                <a:cs typeface="+mn-cs"/>
              </a:rPr>
              <a:t>NextSeqNum = InitialSeqNum</a:t>
            </a:r>
          </a:p>
          <a:p>
            <a:pPr algn="l">
              <a:defRPr/>
            </a:pPr>
            <a:r>
              <a:rPr lang="en-US" sz="1400" smtClean="0">
                <a:latin typeface="Arial" charset="0"/>
                <a:cs typeface="+mn-cs"/>
              </a:rPr>
              <a:t>SendBase = InitialSeqNum</a:t>
            </a:r>
          </a:p>
        </p:txBody>
      </p:sp>
      <p:sp>
        <p:nvSpPr>
          <p:cNvPr id="68619" name="Line 10"/>
          <p:cNvSpPr>
            <a:spLocks noChangeShapeType="1"/>
          </p:cNvSpPr>
          <p:nvPr/>
        </p:nvSpPr>
        <p:spPr bwMode="auto">
          <a:xfrm>
            <a:off x="417513" y="2889250"/>
            <a:ext cx="2179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1287463" y="2571750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Symbol" charset="0"/>
                <a:cs typeface="+mn-cs"/>
              </a:rPr>
              <a:t>L</a:t>
            </a:r>
          </a:p>
        </p:txBody>
      </p:sp>
      <p:grpSp>
        <p:nvGrpSpPr>
          <p:cNvPr id="83980" name="Group 23"/>
          <p:cNvGrpSpPr>
            <a:grpSpLocks/>
          </p:cNvGrpSpPr>
          <p:nvPr/>
        </p:nvGrpSpPr>
        <p:grpSpPr bwMode="auto">
          <a:xfrm>
            <a:off x="4605338" y="1333500"/>
            <a:ext cx="4251325" cy="1928813"/>
            <a:chOff x="3003" y="1263"/>
            <a:chExt cx="2678" cy="1215"/>
          </a:xfrm>
        </p:grpSpPr>
        <p:sp>
          <p:nvSpPr>
            <p:cNvPr id="68633" name="Text Box 12"/>
            <p:cNvSpPr txBox="1">
              <a:spLocks noChangeArrowheads="1"/>
            </p:cNvSpPr>
            <p:nvPr/>
          </p:nvSpPr>
          <p:spPr bwMode="auto">
            <a:xfrm>
              <a:off x="3019" y="1456"/>
              <a:ext cx="2662" cy="1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lnSpc>
                  <a:spcPct val="105000"/>
                </a:lnSpc>
                <a:defRPr/>
              </a:pPr>
              <a:r>
                <a:rPr lang="en-US" smtClean="0">
                  <a:cs typeface="+mn-cs"/>
                </a:rPr>
                <a:t>create segment, seq. #: NextSeqNum</a:t>
              </a:r>
            </a:p>
            <a:p>
              <a:pPr algn="l">
                <a:lnSpc>
                  <a:spcPct val="105000"/>
                </a:lnSpc>
                <a:defRPr/>
              </a:pPr>
              <a:r>
                <a:rPr lang="en-US" smtClean="0">
                  <a:cs typeface="+mn-cs"/>
                </a:rPr>
                <a:t>pass segment to IP (i.e., </a:t>
              </a:r>
              <a:r>
                <a:rPr lang="ja-JP" altLang="en-US" smtClean="0">
                  <a:cs typeface="+mn-cs"/>
                </a:rPr>
                <a:t>“</a:t>
              </a:r>
              <a:r>
                <a:rPr lang="en-US" smtClean="0">
                  <a:cs typeface="+mn-cs"/>
                </a:rPr>
                <a:t>send</a:t>
              </a:r>
              <a:r>
                <a:rPr lang="ja-JP" altLang="en-US" smtClean="0">
                  <a:cs typeface="+mn-cs"/>
                </a:rPr>
                <a:t>”</a:t>
              </a:r>
              <a:r>
                <a:rPr lang="en-US" smtClean="0">
                  <a:cs typeface="+mn-cs"/>
                </a:rPr>
                <a:t>)</a:t>
              </a:r>
            </a:p>
            <a:p>
              <a:pPr algn="l">
                <a:lnSpc>
                  <a:spcPct val="105000"/>
                </a:lnSpc>
                <a:defRPr/>
              </a:pPr>
              <a:r>
                <a:rPr lang="en-US" smtClean="0">
                  <a:cs typeface="+mn-cs"/>
                </a:rPr>
                <a:t>NextSeqNum = NextSeqNum + length(data) </a:t>
              </a:r>
            </a:p>
            <a:p>
              <a:pPr algn="l">
                <a:lnSpc>
                  <a:spcPct val="105000"/>
                </a:lnSpc>
                <a:defRPr/>
              </a:pPr>
              <a:r>
                <a:rPr lang="en-US" smtClean="0">
                  <a:cs typeface="+mn-cs"/>
                </a:rPr>
                <a:t>if (timer currently not running)</a:t>
              </a:r>
            </a:p>
            <a:p>
              <a:pPr algn="l">
                <a:lnSpc>
                  <a:spcPct val="105000"/>
                </a:lnSpc>
                <a:defRPr/>
              </a:pPr>
              <a:r>
                <a:rPr lang="en-US" smtClean="0">
                  <a:cs typeface="+mn-cs"/>
                </a:rPr>
                <a:t>    start timer</a:t>
              </a:r>
            </a:p>
            <a:p>
              <a:pPr algn="l">
                <a:defRPr/>
              </a:pPr>
              <a:r>
                <a:rPr lang="en-US" smtClean="0">
                  <a:cs typeface="+mn-cs"/>
                </a:rPr>
                <a:t>                 </a:t>
              </a:r>
            </a:p>
          </p:txBody>
        </p:sp>
        <p:sp>
          <p:nvSpPr>
            <p:cNvPr id="68634" name="Text Box 13"/>
            <p:cNvSpPr txBox="1">
              <a:spLocks noChangeArrowheads="1"/>
            </p:cNvSpPr>
            <p:nvPr/>
          </p:nvSpPr>
          <p:spPr bwMode="auto">
            <a:xfrm>
              <a:off x="3003" y="1263"/>
              <a:ext cx="2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data received from application above</a:t>
              </a:r>
            </a:p>
          </p:txBody>
        </p:sp>
        <p:sp>
          <p:nvSpPr>
            <p:cNvPr id="68635" name="Line 15"/>
            <p:cNvSpPr>
              <a:spLocks noChangeShapeType="1"/>
            </p:cNvSpPr>
            <p:nvPr/>
          </p:nvSpPr>
          <p:spPr bwMode="auto">
            <a:xfrm>
              <a:off x="3081" y="1490"/>
              <a:ext cx="17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3981" name="Group 20"/>
          <p:cNvGrpSpPr>
            <a:grpSpLocks/>
          </p:cNvGrpSpPr>
          <p:nvPr/>
        </p:nvGrpSpPr>
        <p:grpSpPr bwMode="auto">
          <a:xfrm>
            <a:off x="4805363" y="3406775"/>
            <a:ext cx="3298825" cy="1147763"/>
            <a:chOff x="1270" y="3518"/>
            <a:chExt cx="2078" cy="723"/>
          </a:xfrm>
        </p:grpSpPr>
        <p:sp>
          <p:nvSpPr>
            <p:cNvPr id="68630" name="Text Box 16"/>
            <p:cNvSpPr txBox="1">
              <a:spLocks noChangeArrowheads="1"/>
            </p:cNvSpPr>
            <p:nvPr/>
          </p:nvSpPr>
          <p:spPr bwMode="auto">
            <a:xfrm>
              <a:off x="1275" y="3721"/>
              <a:ext cx="207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mtClean="0">
                  <a:cs typeface="+mn-cs"/>
                </a:rPr>
                <a:t>retransmit not-yet-acked segment         	with smallest seq. #</a:t>
              </a:r>
            </a:p>
            <a:p>
              <a:pPr algn="l">
                <a:defRPr/>
              </a:pPr>
              <a:r>
                <a:rPr lang="en-US" smtClean="0">
                  <a:cs typeface="+mn-cs"/>
                </a:rPr>
                <a:t>start timer</a:t>
              </a:r>
            </a:p>
          </p:txBody>
        </p:sp>
        <p:sp>
          <p:nvSpPr>
            <p:cNvPr id="68631" name="Text Box 17"/>
            <p:cNvSpPr txBox="1">
              <a:spLocks noChangeArrowheads="1"/>
            </p:cNvSpPr>
            <p:nvPr/>
          </p:nvSpPr>
          <p:spPr bwMode="auto">
            <a:xfrm>
              <a:off x="1270" y="3518"/>
              <a:ext cx="5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timeout</a:t>
              </a:r>
            </a:p>
          </p:txBody>
        </p:sp>
        <p:sp>
          <p:nvSpPr>
            <p:cNvPr id="68632" name="Line 18"/>
            <p:cNvSpPr>
              <a:spLocks noChangeShapeType="1"/>
            </p:cNvSpPr>
            <p:nvPr/>
          </p:nvSpPr>
          <p:spPr bwMode="auto">
            <a:xfrm>
              <a:off x="1342" y="3741"/>
              <a:ext cx="1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3982" name="Group 24"/>
          <p:cNvGrpSpPr>
            <a:grpSpLocks/>
          </p:cNvGrpSpPr>
          <p:nvPr/>
        </p:nvGrpSpPr>
        <p:grpSpPr bwMode="auto">
          <a:xfrm>
            <a:off x="952500" y="4513263"/>
            <a:ext cx="4703763" cy="2181225"/>
            <a:chOff x="678" y="2592"/>
            <a:chExt cx="2963" cy="1374"/>
          </a:xfrm>
        </p:grpSpPr>
        <p:sp>
          <p:nvSpPr>
            <p:cNvPr id="68627" name="Text Box 3"/>
            <p:cNvSpPr txBox="1">
              <a:spLocks noChangeArrowheads="1"/>
            </p:cNvSpPr>
            <p:nvPr/>
          </p:nvSpPr>
          <p:spPr bwMode="auto">
            <a:xfrm>
              <a:off x="678" y="2830"/>
              <a:ext cx="2963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if (y &gt; SendBase) { 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SendBase = y 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/* SendBase–1: last cumulatively ACKed byte */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if (there are currently not-yet-acked segments)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     start timer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   else stop timer </a:t>
              </a:r>
            </a:p>
            <a:p>
              <a:pPr algn="l">
                <a:defRPr/>
              </a:pPr>
              <a:r>
                <a:rPr lang="en-US" smtClean="0">
                  <a:latin typeface="Arial" charset="0"/>
                  <a:cs typeface="+mn-cs"/>
                </a:rPr>
                <a:t>     } </a:t>
              </a:r>
            </a:p>
          </p:txBody>
        </p:sp>
        <p:sp>
          <p:nvSpPr>
            <p:cNvPr id="68628" name="Text Box 21"/>
            <p:cNvSpPr txBox="1">
              <a:spLocks noChangeArrowheads="1"/>
            </p:cNvSpPr>
            <p:nvPr/>
          </p:nvSpPr>
          <p:spPr bwMode="auto">
            <a:xfrm>
              <a:off x="705" y="2592"/>
              <a:ext cx="22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ACK received, with ACK field value y </a:t>
              </a:r>
            </a:p>
          </p:txBody>
        </p:sp>
        <p:sp>
          <p:nvSpPr>
            <p:cNvPr id="68629" name="Line 22"/>
            <p:cNvSpPr>
              <a:spLocks noChangeShapeType="1"/>
            </p:cNvSpPr>
            <p:nvPr/>
          </p:nvSpPr>
          <p:spPr bwMode="auto">
            <a:xfrm>
              <a:off x="748" y="2815"/>
              <a:ext cx="20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83983" name="Freeform 26"/>
          <p:cNvSpPr>
            <a:spLocks/>
          </p:cNvSpPr>
          <p:nvPr/>
        </p:nvSpPr>
        <p:spPr bwMode="auto">
          <a:xfrm>
            <a:off x="3649663" y="1644650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984" name="Freeform 27"/>
          <p:cNvSpPr>
            <a:spLocks/>
          </p:cNvSpPr>
          <p:nvPr/>
        </p:nvSpPr>
        <p:spPr bwMode="auto">
          <a:xfrm rot="4468137">
            <a:off x="3972719" y="3117057"/>
            <a:ext cx="1254125" cy="1258887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3985" name="Freeform 28"/>
          <p:cNvSpPr>
            <a:spLocks/>
          </p:cNvSpPr>
          <p:nvPr/>
        </p:nvSpPr>
        <p:spPr bwMode="auto">
          <a:xfrm rot="10674503">
            <a:off x="1914525" y="3616325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54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6105D76A-C475-9248-8F76-D791C154F557}" type="slidenum">
              <a:rPr lang="en-US" sz="1200" smtClean="0"/>
              <a:pPr>
                <a:defRPr/>
              </a:pPr>
              <a:t>40</a:t>
            </a:fld>
            <a:endParaRPr lang="en-US" sz="1200" smtClean="0"/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2819400" cy="25146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2400">
                <a:solidFill>
                  <a:srgbClr val="FF0000"/>
                </a:solidFill>
                <a:latin typeface="Gill Sans MT" charset="0"/>
                <a:cs typeface="+mn-cs"/>
              </a:rPr>
              <a:t>Q:</a:t>
            </a:r>
            <a:r>
              <a:rPr lang="en-US" sz="2400">
                <a:latin typeface="Gill Sans MT" charset="0"/>
                <a:cs typeface="+mn-cs"/>
              </a:rPr>
              <a:t> when should the exponential increase switch to linear? </a:t>
            </a:r>
          </a:p>
          <a:p>
            <a:pPr>
              <a:buFont typeface="Wingdings" charset="0"/>
              <a:buNone/>
              <a:defRPr/>
            </a:pPr>
            <a:r>
              <a:rPr lang="en-US" sz="2400">
                <a:solidFill>
                  <a:srgbClr val="FF0000"/>
                </a:solidFill>
                <a:latin typeface="Gill Sans MT" charset="0"/>
                <a:cs typeface="+mn-cs"/>
              </a:rPr>
              <a:t>A:</a:t>
            </a:r>
            <a:r>
              <a:rPr lang="en-US" sz="2400">
                <a:latin typeface="Gill Sans MT" charset="0"/>
                <a:cs typeface="+mn-cs"/>
              </a:rPr>
              <a:t> when </a:t>
            </a:r>
            <a:r>
              <a:rPr lang="en-US" sz="2400" b="1">
                <a:latin typeface="Courier New" charset="0"/>
                <a:cs typeface="+mn-cs"/>
              </a:rPr>
              <a:t>cwnd</a:t>
            </a:r>
            <a:r>
              <a:rPr lang="en-US" sz="2400">
                <a:latin typeface="Gill Sans MT" charset="0"/>
                <a:cs typeface="+mn-cs"/>
              </a:rPr>
              <a:t> gets to 1/2 of its value before timeout.</a:t>
            </a:r>
          </a:p>
          <a:p>
            <a:pPr>
              <a:buFont typeface="Wingdings" charset="0"/>
              <a:buNone/>
              <a:defRPr/>
            </a:pPr>
            <a:endParaRPr lang="en-US" sz="2400">
              <a:latin typeface="Gill Sans MT" charset="0"/>
              <a:cs typeface="+mn-cs"/>
            </a:endParaRPr>
          </a:p>
          <a:p>
            <a:pPr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 </a:t>
            </a:r>
          </a:p>
        </p:txBody>
      </p:sp>
      <p:sp>
        <p:nvSpPr>
          <p:cNvPr id="10547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962400"/>
            <a:ext cx="3810000" cy="19050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>
                <a:solidFill>
                  <a:srgbClr val="FF0000"/>
                </a:solidFill>
                <a:latin typeface="Gill Sans MT" charset="0"/>
                <a:cs typeface="+mn-cs"/>
              </a:rPr>
              <a:t>Implementation:</a:t>
            </a: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variable </a:t>
            </a:r>
            <a:r>
              <a:rPr lang="en-US" sz="2400" b="1">
                <a:latin typeface="Courier New" charset="0"/>
                <a:cs typeface="+mn-cs"/>
              </a:rPr>
              <a:t>ssthresh</a:t>
            </a:r>
            <a:r>
              <a:rPr lang="en-US" sz="2400">
                <a:latin typeface="Courier New" charset="0"/>
                <a:cs typeface="+mn-cs"/>
              </a:rPr>
              <a:t> 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on loss event, </a:t>
            </a:r>
            <a:r>
              <a:rPr lang="en-US" sz="2400" b="1">
                <a:latin typeface="Courier New" charset="0"/>
                <a:cs typeface="+mn-cs"/>
              </a:rPr>
              <a:t>ssthresh</a:t>
            </a:r>
            <a:r>
              <a:rPr lang="en-US" sz="2400">
                <a:latin typeface="Gill Sans MT" charset="0"/>
                <a:cs typeface="+mn-cs"/>
              </a:rPr>
              <a:t> is set to 1/2 of </a:t>
            </a:r>
            <a:r>
              <a:rPr lang="en-US" sz="2400" b="1">
                <a:latin typeface="Courier New" charset="0"/>
                <a:cs typeface="+mn-cs"/>
              </a:rPr>
              <a:t>cwnd</a:t>
            </a:r>
            <a:r>
              <a:rPr lang="en-US" sz="2400">
                <a:latin typeface="Courier New" charset="0"/>
                <a:cs typeface="+mn-cs"/>
              </a:rPr>
              <a:t> </a:t>
            </a:r>
            <a:r>
              <a:rPr lang="en-US" sz="2400">
                <a:latin typeface="Gill Sans MT" charset="0"/>
                <a:cs typeface="+mn-cs"/>
              </a:rPr>
              <a:t>just before loss event</a:t>
            </a:r>
          </a:p>
        </p:txBody>
      </p:sp>
      <p:pic>
        <p:nvPicPr>
          <p:cNvPr id="10547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025" y="1770063"/>
            <a:ext cx="5105400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2886" name="Picture 9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9429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80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139700"/>
            <a:ext cx="8043863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TCP: switching from slow start to CA</a:t>
            </a:r>
          </a:p>
        </p:txBody>
      </p:sp>
    </p:spTree>
    <p:extLst>
      <p:ext uri="{BB962C8B-B14F-4D97-AF65-F5344CB8AC3E}">
        <p14:creationId xmlns:p14="http://schemas.microsoft.com/office/powerpoint/2010/main" val="408988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649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3275B971-0320-FE47-9B95-52242DAB7505}" type="slidenum">
              <a:rPr lang="en-US" sz="1200" smtClean="0"/>
              <a:pPr>
                <a:defRPr/>
              </a:pPr>
              <a:t>41</a:t>
            </a:fld>
            <a:endParaRPr lang="en-US" sz="1200" smtClean="0"/>
          </a:p>
        </p:txBody>
      </p:sp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675" y="187325"/>
            <a:ext cx="7772400" cy="860425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Summary: TCP Congestion Control</a:t>
            </a:r>
          </a:p>
        </p:txBody>
      </p:sp>
      <p:grpSp>
        <p:nvGrpSpPr>
          <p:cNvPr id="274672" name="Group 240"/>
          <p:cNvGrpSpPr>
            <a:grpSpLocks/>
          </p:cNvGrpSpPr>
          <p:nvPr/>
        </p:nvGrpSpPr>
        <p:grpSpPr bwMode="auto">
          <a:xfrm>
            <a:off x="3441700" y="2908300"/>
            <a:ext cx="2133600" cy="814388"/>
            <a:chOff x="2168" y="1727"/>
            <a:chExt cx="1344" cy="513"/>
          </a:xfrm>
        </p:grpSpPr>
        <p:grpSp>
          <p:nvGrpSpPr>
            <p:cNvPr id="124010" name="Group 171"/>
            <p:cNvGrpSpPr>
              <a:grpSpLocks/>
            </p:cNvGrpSpPr>
            <p:nvPr/>
          </p:nvGrpSpPr>
          <p:grpSpPr bwMode="auto">
            <a:xfrm>
              <a:off x="2280" y="1727"/>
              <a:ext cx="1118" cy="513"/>
              <a:chOff x="2280" y="1727"/>
              <a:chExt cx="1118" cy="513"/>
            </a:xfrm>
          </p:grpSpPr>
          <p:sp>
            <p:nvSpPr>
              <p:cNvPr id="106605" name="Text Box 172"/>
              <p:cNvSpPr txBox="1">
                <a:spLocks noChangeArrowheads="1"/>
              </p:cNvSpPr>
              <p:nvPr/>
            </p:nvSpPr>
            <p:spPr bwMode="auto">
              <a:xfrm>
                <a:off x="2640" y="1727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606" name="Text Box 173"/>
              <p:cNvSpPr txBox="1">
                <a:spLocks noChangeArrowheads="1"/>
              </p:cNvSpPr>
              <p:nvPr/>
            </p:nvSpPr>
            <p:spPr bwMode="auto">
              <a:xfrm>
                <a:off x="2280" y="1838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eaLnBrk="1" hangingPunct="1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607" name="Line 174"/>
              <p:cNvSpPr>
                <a:spLocks noChangeShapeType="1"/>
              </p:cNvSpPr>
              <p:nvPr/>
            </p:nvSpPr>
            <p:spPr bwMode="auto">
              <a:xfrm>
                <a:off x="2491" y="1857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06604" name="Line 175"/>
            <p:cNvSpPr>
              <a:spLocks noChangeShapeType="1"/>
            </p:cNvSpPr>
            <p:nvPr/>
          </p:nvSpPr>
          <p:spPr bwMode="auto">
            <a:xfrm flipH="1">
              <a:off x="2168" y="173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74671" name="Group 239"/>
          <p:cNvGrpSpPr>
            <a:grpSpLocks/>
          </p:cNvGrpSpPr>
          <p:nvPr/>
        </p:nvGrpSpPr>
        <p:grpSpPr bwMode="auto">
          <a:xfrm>
            <a:off x="3471863" y="2432050"/>
            <a:ext cx="2133600" cy="398463"/>
            <a:chOff x="2187" y="1427"/>
            <a:chExt cx="1344" cy="251"/>
          </a:xfrm>
        </p:grpSpPr>
        <p:sp>
          <p:nvSpPr>
            <p:cNvPr id="106597" name="Line 176"/>
            <p:cNvSpPr>
              <a:spLocks noChangeShapeType="1"/>
            </p:cNvSpPr>
            <p:nvPr/>
          </p:nvSpPr>
          <p:spPr bwMode="auto">
            <a:xfrm flipH="1">
              <a:off x="2187" y="1673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6598" name="Text Box 181"/>
            <p:cNvSpPr txBox="1">
              <a:spLocks noChangeArrowheads="1"/>
            </p:cNvSpPr>
            <p:nvPr/>
          </p:nvSpPr>
          <p:spPr bwMode="auto">
            <a:xfrm>
              <a:off x="2740" y="1543"/>
              <a:ext cx="171" cy="1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80000"/>
                </a:lnSpc>
                <a:defRPr/>
              </a:pPr>
              <a:r>
                <a:rPr lang="en-US" sz="1000" smtClean="0">
                  <a:latin typeface="Symbol" charset="0"/>
                  <a:cs typeface="+mn-cs"/>
                </a:rPr>
                <a:t>L</a:t>
              </a:r>
              <a:endParaRPr lang="en-US" sz="1200" smtClean="0">
                <a:latin typeface="Symbol" charset="0"/>
                <a:cs typeface="+mn-cs"/>
              </a:endParaRPr>
            </a:p>
          </p:txBody>
        </p:sp>
        <p:sp>
          <p:nvSpPr>
            <p:cNvPr id="106599" name="Line 182"/>
            <p:cNvSpPr>
              <a:spLocks noChangeShapeType="1"/>
            </p:cNvSpPr>
            <p:nvPr/>
          </p:nvSpPr>
          <p:spPr bwMode="auto">
            <a:xfrm>
              <a:off x="2572" y="1554"/>
              <a:ext cx="5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4007" name="Group 183"/>
            <p:cNvGrpSpPr>
              <a:grpSpLocks/>
            </p:cNvGrpSpPr>
            <p:nvPr/>
          </p:nvGrpSpPr>
          <p:grpSpPr bwMode="auto">
            <a:xfrm>
              <a:off x="2486" y="1427"/>
              <a:ext cx="694" cy="154"/>
              <a:chOff x="2458" y="1450"/>
              <a:chExt cx="694" cy="154"/>
            </a:xfrm>
          </p:grpSpPr>
          <p:sp>
            <p:nvSpPr>
              <p:cNvPr id="106601" name="Text Box 184"/>
              <p:cNvSpPr txBox="1">
                <a:spLocks noChangeArrowheads="1"/>
              </p:cNvSpPr>
              <p:nvPr/>
            </p:nvSpPr>
            <p:spPr bwMode="auto">
              <a:xfrm>
                <a:off x="2458" y="1450"/>
                <a:ext cx="694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&gt; ssthresh</a:t>
                </a:r>
              </a:p>
            </p:txBody>
          </p:sp>
          <p:sp>
            <p:nvSpPr>
              <p:cNvPr id="106602" name="Line 185"/>
              <p:cNvSpPr>
                <a:spLocks noChangeShapeType="1"/>
              </p:cNvSpPr>
              <p:nvPr/>
            </p:nvSpPr>
            <p:spPr bwMode="auto">
              <a:xfrm>
                <a:off x="2724" y="1557"/>
                <a:ext cx="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74674" name="Group 242"/>
          <p:cNvGrpSpPr>
            <a:grpSpLocks/>
          </p:cNvGrpSpPr>
          <p:nvPr/>
        </p:nvGrpSpPr>
        <p:grpSpPr bwMode="auto">
          <a:xfrm>
            <a:off x="5586413" y="1370013"/>
            <a:ext cx="2682875" cy="2365375"/>
            <a:chOff x="3519" y="786"/>
            <a:chExt cx="1690" cy="1490"/>
          </a:xfrm>
        </p:grpSpPr>
        <p:grpSp>
          <p:nvGrpSpPr>
            <p:cNvPr id="123990" name="Group 164"/>
            <p:cNvGrpSpPr>
              <a:grpSpLocks/>
            </p:cNvGrpSpPr>
            <p:nvPr/>
          </p:nvGrpSpPr>
          <p:grpSpPr bwMode="auto">
            <a:xfrm>
              <a:off x="3602" y="1330"/>
              <a:ext cx="817" cy="754"/>
              <a:chOff x="2293" y="2021"/>
              <a:chExt cx="817" cy="754"/>
            </a:xfrm>
          </p:grpSpPr>
          <p:sp>
            <p:nvSpPr>
              <p:cNvPr id="106595" name="Oval 165"/>
              <p:cNvSpPr>
                <a:spLocks noChangeArrowheads="1"/>
              </p:cNvSpPr>
              <p:nvPr/>
            </p:nvSpPr>
            <p:spPr bwMode="auto">
              <a:xfrm>
                <a:off x="2293" y="2021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6" name="Text Box 166"/>
              <p:cNvSpPr txBox="1">
                <a:spLocks noChangeArrowheads="1"/>
              </p:cNvSpPr>
              <p:nvPr/>
            </p:nvSpPr>
            <p:spPr bwMode="auto">
              <a:xfrm>
                <a:off x="2298" y="2191"/>
                <a:ext cx="812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congestion</a:t>
                </a:r>
              </a:p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avoidance </a:t>
                </a:r>
              </a:p>
              <a:p>
                <a:pPr eaLnBrk="1" hangingPunct="1"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23991" name="Group 190"/>
            <p:cNvGrpSpPr>
              <a:grpSpLocks/>
            </p:cNvGrpSpPr>
            <p:nvPr/>
          </p:nvGrpSpPr>
          <p:grpSpPr bwMode="auto">
            <a:xfrm>
              <a:off x="3519" y="786"/>
              <a:ext cx="1409" cy="541"/>
              <a:chOff x="3542" y="904"/>
              <a:chExt cx="1409" cy="541"/>
            </a:xfrm>
          </p:grpSpPr>
          <p:sp>
            <p:nvSpPr>
              <p:cNvPr id="106591" name="Text Box 191"/>
              <p:cNvSpPr txBox="1">
                <a:spLocks noChangeArrowheads="1"/>
              </p:cNvSpPr>
              <p:nvPr/>
            </p:nvSpPr>
            <p:spPr bwMode="auto">
              <a:xfrm>
                <a:off x="3542" y="103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 + MSS    (MSS/cwnd)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endParaRPr lang="en-US" sz="1200" i="1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92" name="Line 192"/>
              <p:cNvSpPr>
                <a:spLocks noChangeShapeType="1"/>
              </p:cNvSpPr>
              <p:nvPr/>
            </p:nvSpPr>
            <p:spPr bwMode="auto">
              <a:xfrm>
                <a:off x="3976" y="105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3" name="Text Box 193"/>
              <p:cNvSpPr txBox="1">
                <a:spLocks noChangeArrowheads="1"/>
              </p:cNvSpPr>
              <p:nvPr/>
            </p:nvSpPr>
            <p:spPr bwMode="auto">
              <a:xfrm>
                <a:off x="4014" y="923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new ACK</a:t>
                </a:r>
              </a:p>
            </p:txBody>
          </p:sp>
          <p:sp>
            <p:nvSpPr>
              <p:cNvPr id="106594" name="Text Box 194"/>
              <p:cNvSpPr txBox="1">
                <a:spLocks noChangeArrowheads="1"/>
              </p:cNvSpPr>
              <p:nvPr/>
            </p:nvSpPr>
            <p:spPr bwMode="auto">
              <a:xfrm>
                <a:off x="4311" y="904"/>
                <a:ext cx="16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2400" smtClean="0">
                    <a:latin typeface="Times New Roman" charset="0"/>
                    <a:cs typeface="+mn-cs"/>
                  </a:rPr>
                  <a:t>.</a:t>
                </a:r>
              </a:p>
            </p:txBody>
          </p:sp>
        </p:grpSp>
        <p:sp>
          <p:nvSpPr>
            <p:cNvPr id="123992" name="Freeform 195"/>
            <p:cNvSpPr>
              <a:spLocks/>
            </p:cNvSpPr>
            <p:nvPr/>
          </p:nvSpPr>
          <p:spPr bwMode="auto">
            <a:xfrm rot="9705213">
              <a:off x="4212" y="1145"/>
              <a:ext cx="333" cy="452"/>
            </a:xfrm>
            <a:custGeom>
              <a:avLst/>
              <a:gdLst>
                <a:gd name="T0" fmla="*/ 231 w 376"/>
                <a:gd name="T1" fmla="*/ 306 h 452"/>
                <a:gd name="T2" fmla="*/ 51 w 376"/>
                <a:gd name="T3" fmla="*/ 269 h 452"/>
                <a:gd name="T4" fmla="*/ 128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93" name="Group 196"/>
            <p:cNvGrpSpPr>
              <a:grpSpLocks/>
            </p:cNvGrpSpPr>
            <p:nvPr/>
          </p:nvGrpSpPr>
          <p:grpSpPr bwMode="auto">
            <a:xfrm>
              <a:off x="4509" y="1909"/>
              <a:ext cx="700" cy="367"/>
              <a:chOff x="4274" y="2922"/>
              <a:chExt cx="700" cy="367"/>
            </a:xfrm>
          </p:grpSpPr>
          <p:sp>
            <p:nvSpPr>
              <p:cNvPr id="106588" name="Text Box 197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89" name="Line 198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90" name="Text Box 199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123994" name="Freeform 200"/>
            <p:cNvSpPr>
              <a:spLocks/>
            </p:cNvSpPr>
            <p:nvPr/>
          </p:nvSpPr>
          <p:spPr bwMode="auto">
            <a:xfrm rot="-7516021">
              <a:off x="4290" y="1673"/>
              <a:ext cx="333" cy="452"/>
            </a:xfrm>
            <a:custGeom>
              <a:avLst/>
              <a:gdLst>
                <a:gd name="T0" fmla="*/ 231 w 376"/>
                <a:gd name="T1" fmla="*/ 306 h 452"/>
                <a:gd name="T2" fmla="*/ 51 w 376"/>
                <a:gd name="T3" fmla="*/ 269 h 452"/>
                <a:gd name="T4" fmla="*/ 128 w 376"/>
                <a:gd name="T5" fmla="*/ 0 h 4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6" h="452">
                  <a:moveTo>
                    <a:pt x="376" y="306"/>
                  </a:moveTo>
                  <a:cubicBezTo>
                    <a:pt x="332" y="380"/>
                    <a:pt x="164" y="452"/>
                    <a:pt x="82" y="269"/>
                  </a:cubicBezTo>
                  <a:cubicBezTo>
                    <a:pt x="0" y="86"/>
                    <a:pt x="66" y="18"/>
                    <a:pt x="20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7" name="Group 245"/>
          <p:cNvGrpSpPr>
            <a:grpSpLocks/>
          </p:cNvGrpSpPr>
          <p:nvPr/>
        </p:nvGrpSpPr>
        <p:grpSpPr bwMode="auto">
          <a:xfrm>
            <a:off x="4029075" y="4821238"/>
            <a:ext cx="3279775" cy="1717675"/>
            <a:chOff x="2538" y="2960"/>
            <a:chExt cx="2066" cy="1082"/>
          </a:xfrm>
        </p:grpSpPr>
        <p:grpSp>
          <p:nvGrpSpPr>
            <p:cNvPr id="123981" name="Group 167"/>
            <p:cNvGrpSpPr>
              <a:grpSpLocks/>
            </p:cNvGrpSpPr>
            <p:nvPr/>
          </p:nvGrpSpPr>
          <p:grpSpPr bwMode="auto">
            <a:xfrm>
              <a:off x="2538" y="2960"/>
              <a:ext cx="800" cy="754"/>
              <a:chOff x="2454" y="3045"/>
              <a:chExt cx="800" cy="754"/>
            </a:xfrm>
          </p:grpSpPr>
          <p:sp>
            <p:nvSpPr>
              <p:cNvPr id="106580" name="Oval 168"/>
              <p:cNvSpPr>
                <a:spLocks noChangeArrowheads="1"/>
              </p:cNvSpPr>
              <p:nvPr/>
            </p:nvSpPr>
            <p:spPr bwMode="auto">
              <a:xfrm>
                <a:off x="2454" y="3045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81" name="Text Box 169"/>
              <p:cNvSpPr txBox="1">
                <a:spLocks noChangeArrowheads="1"/>
              </p:cNvSpPr>
              <p:nvPr/>
            </p:nvSpPr>
            <p:spPr bwMode="auto">
              <a:xfrm>
                <a:off x="2796" y="3212"/>
                <a:ext cx="156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 </a:t>
                </a:r>
              </a:p>
              <a:p>
                <a:pPr eaLnBrk="1" hangingPunct="1"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82" name="Text Box 170"/>
              <p:cNvSpPr txBox="1">
                <a:spLocks noChangeArrowheads="1"/>
              </p:cNvSpPr>
              <p:nvPr/>
            </p:nvSpPr>
            <p:spPr bwMode="auto">
              <a:xfrm>
                <a:off x="2510" y="3204"/>
                <a:ext cx="708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fast</a:t>
                </a:r>
              </a:p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recovery </a:t>
                </a:r>
              </a:p>
              <a:p>
                <a:pPr eaLnBrk="1" hangingPunct="1">
                  <a:defRPr/>
                </a:pPr>
                <a:endParaRPr lang="en-US" sz="1800" smtClean="0">
                  <a:latin typeface="Arial" charset="0"/>
                  <a:cs typeface="+mn-cs"/>
                </a:endParaRPr>
              </a:p>
            </p:txBody>
          </p:sp>
        </p:grpSp>
        <p:sp>
          <p:nvSpPr>
            <p:cNvPr id="123982" name="Freeform 220"/>
            <p:cNvSpPr>
              <a:spLocks/>
            </p:cNvSpPr>
            <p:nvPr/>
          </p:nvSpPr>
          <p:spPr bwMode="auto">
            <a:xfrm>
              <a:off x="2775" y="3708"/>
              <a:ext cx="384" cy="161"/>
            </a:xfrm>
            <a:custGeom>
              <a:avLst/>
              <a:gdLst>
                <a:gd name="T0" fmla="*/ 317 w 384"/>
                <a:gd name="T1" fmla="*/ 0 h 161"/>
                <a:gd name="T2" fmla="*/ 189 w 384"/>
                <a:gd name="T3" fmla="*/ 155 h 161"/>
                <a:gd name="T4" fmla="*/ 59 w 384"/>
                <a:gd name="T5" fmla="*/ 13 h 1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161">
                  <a:moveTo>
                    <a:pt x="317" y="0"/>
                  </a:moveTo>
                  <a:cubicBezTo>
                    <a:pt x="384" y="42"/>
                    <a:pt x="378" y="149"/>
                    <a:pt x="189" y="155"/>
                  </a:cubicBezTo>
                  <a:cubicBezTo>
                    <a:pt x="0" y="161"/>
                    <a:pt x="3" y="87"/>
                    <a:pt x="59" y="1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83" name="Group 221"/>
            <p:cNvGrpSpPr>
              <a:grpSpLocks/>
            </p:cNvGrpSpPr>
            <p:nvPr/>
          </p:nvGrpSpPr>
          <p:grpSpPr bwMode="auto">
            <a:xfrm>
              <a:off x="3191" y="3592"/>
              <a:ext cx="1413" cy="450"/>
              <a:chOff x="3542" y="3496"/>
              <a:chExt cx="1413" cy="450"/>
            </a:xfrm>
          </p:grpSpPr>
          <p:sp>
            <p:nvSpPr>
              <p:cNvPr id="106577" name="Text Box 222"/>
              <p:cNvSpPr txBox="1">
                <a:spLocks noChangeArrowheads="1"/>
              </p:cNvSpPr>
              <p:nvPr/>
            </p:nvSpPr>
            <p:spPr bwMode="auto">
              <a:xfrm>
                <a:off x="3546" y="3632"/>
                <a:ext cx="1409" cy="3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 + MSS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  <a:defRPr/>
                </a:pPr>
                <a:endParaRPr lang="en-US" sz="1200" i="1" smtClean="0">
                  <a:solidFill>
                    <a:schemeClr val="bg2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06578" name="Line 223"/>
              <p:cNvSpPr>
                <a:spLocks noChangeShapeType="1"/>
              </p:cNvSpPr>
              <p:nvPr/>
            </p:nvSpPr>
            <p:spPr bwMode="auto">
              <a:xfrm>
                <a:off x="3600" y="364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79" name="Text Box 224"/>
              <p:cNvSpPr txBox="1">
                <a:spLocks noChangeArrowheads="1"/>
              </p:cNvSpPr>
              <p:nvPr/>
            </p:nvSpPr>
            <p:spPr bwMode="auto">
              <a:xfrm>
                <a:off x="3542" y="3496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</p:grpSp>
      <p:grpSp>
        <p:nvGrpSpPr>
          <p:cNvPr id="274678" name="Group 246"/>
          <p:cNvGrpSpPr>
            <a:grpSpLocks/>
          </p:cNvGrpSpPr>
          <p:nvPr/>
        </p:nvGrpSpPr>
        <p:grpSpPr bwMode="auto">
          <a:xfrm>
            <a:off x="928688" y="3502025"/>
            <a:ext cx="3724275" cy="1927225"/>
            <a:chOff x="585" y="2129"/>
            <a:chExt cx="2346" cy="1214"/>
          </a:xfrm>
        </p:grpSpPr>
        <p:grpSp>
          <p:nvGrpSpPr>
            <p:cNvPr id="123971" name="Group 212"/>
            <p:cNvGrpSpPr>
              <a:grpSpLocks/>
            </p:cNvGrpSpPr>
            <p:nvPr/>
          </p:nvGrpSpPr>
          <p:grpSpPr bwMode="auto">
            <a:xfrm>
              <a:off x="585" y="2818"/>
              <a:ext cx="1095" cy="525"/>
              <a:chOff x="444" y="2768"/>
              <a:chExt cx="1095" cy="525"/>
            </a:xfrm>
          </p:grpSpPr>
          <p:sp>
            <p:nvSpPr>
              <p:cNvPr id="106571" name="Text Box 213"/>
              <p:cNvSpPr txBox="1">
                <a:spLocks noChangeArrowheads="1"/>
              </p:cNvSpPr>
              <p:nvPr/>
            </p:nvSpPr>
            <p:spPr bwMode="auto">
              <a:xfrm>
                <a:off x="444" y="2912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r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ssthresh= cwnd/2</a:t>
                </a: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 + 3</a:t>
                </a: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1200" smtClean="0">
                  <a:solidFill>
                    <a:schemeClr val="bg2"/>
                  </a:solidFill>
                  <a:latin typeface="Arial" charset="0"/>
                  <a:cs typeface="+mn-cs"/>
                </a:endParaRPr>
              </a:p>
            </p:txBody>
          </p:sp>
          <p:sp>
            <p:nvSpPr>
              <p:cNvPr id="106572" name="Line 214"/>
              <p:cNvSpPr>
                <a:spLocks noChangeShapeType="1"/>
              </p:cNvSpPr>
              <p:nvPr/>
            </p:nvSpPr>
            <p:spPr bwMode="auto">
              <a:xfrm>
                <a:off x="925" y="2913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73" name="Text Box 215"/>
              <p:cNvSpPr txBox="1">
                <a:spLocks noChangeArrowheads="1"/>
              </p:cNvSpPr>
              <p:nvPr/>
            </p:nvSpPr>
            <p:spPr bwMode="auto">
              <a:xfrm>
                <a:off x="751" y="2768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== 3</a:t>
                </a:r>
              </a:p>
            </p:txBody>
          </p:sp>
        </p:grpSp>
        <p:grpSp>
          <p:nvGrpSpPr>
            <p:cNvPr id="123972" name="Group 216"/>
            <p:cNvGrpSpPr>
              <a:grpSpLocks/>
            </p:cNvGrpSpPr>
            <p:nvPr/>
          </p:nvGrpSpPr>
          <p:grpSpPr bwMode="auto">
            <a:xfrm>
              <a:off x="1813" y="2454"/>
              <a:ext cx="1118" cy="519"/>
              <a:chOff x="419" y="2872"/>
              <a:chExt cx="1118" cy="519"/>
            </a:xfrm>
          </p:grpSpPr>
          <p:sp>
            <p:nvSpPr>
              <p:cNvPr id="106568" name="Text Box 217"/>
              <p:cNvSpPr txBox="1">
                <a:spLocks noChangeArrowheads="1"/>
              </p:cNvSpPr>
              <p:nvPr/>
            </p:nvSpPr>
            <p:spPr bwMode="auto">
              <a:xfrm>
                <a:off x="439" y="2872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569" name="Text Box 218"/>
              <p:cNvSpPr txBox="1">
                <a:spLocks noChangeArrowheads="1"/>
              </p:cNvSpPr>
              <p:nvPr/>
            </p:nvSpPr>
            <p:spPr bwMode="auto">
              <a:xfrm>
                <a:off x="419" y="2989"/>
                <a:ext cx="1118" cy="4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l" eaLnBrk="1" hangingPunct="1">
                  <a:lnSpc>
                    <a:spcPct val="85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570" name="Line 219"/>
              <p:cNvSpPr>
                <a:spLocks noChangeShapeType="1"/>
              </p:cNvSpPr>
              <p:nvPr/>
            </p:nvSpPr>
            <p:spPr bwMode="auto">
              <a:xfrm>
                <a:off x="471" y="3014"/>
                <a:ext cx="69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23973" name="Freeform 225"/>
            <p:cNvSpPr>
              <a:spLocks/>
            </p:cNvSpPr>
            <p:nvPr/>
          </p:nvSpPr>
          <p:spPr bwMode="auto">
            <a:xfrm>
              <a:off x="1722" y="2129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74" name="Freeform 226"/>
            <p:cNvSpPr>
              <a:spLocks/>
            </p:cNvSpPr>
            <p:nvPr/>
          </p:nvSpPr>
          <p:spPr bwMode="auto">
            <a:xfrm>
              <a:off x="1791" y="2146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6" name="Group 244"/>
          <p:cNvGrpSpPr>
            <a:grpSpLocks/>
          </p:cNvGrpSpPr>
          <p:nvPr/>
        </p:nvGrpSpPr>
        <p:grpSpPr bwMode="auto">
          <a:xfrm>
            <a:off x="5351463" y="3494088"/>
            <a:ext cx="2921000" cy="1916112"/>
            <a:chOff x="3371" y="2124"/>
            <a:chExt cx="1840" cy="1207"/>
          </a:xfrm>
        </p:grpSpPr>
        <p:grpSp>
          <p:nvGrpSpPr>
            <p:cNvPr id="123966" name="Group 201"/>
            <p:cNvGrpSpPr>
              <a:grpSpLocks/>
            </p:cNvGrpSpPr>
            <p:nvPr/>
          </p:nvGrpSpPr>
          <p:grpSpPr bwMode="auto">
            <a:xfrm>
              <a:off x="4120" y="2796"/>
              <a:ext cx="1091" cy="535"/>
              <a:chOff x="4142" y="2802"/>
              <a:chExt cx="1091" cy="535"/>
            </a:xfrm>
          </p:grpSpPr>
          <p:sp>
            <p:nvSpPr>
              <p:cNvPr id="106561" name="Text Box 202"/>
              <p:cNvSpPr txBox="1">
                <a:spLocks noChangeArrowheads="1"/>
              </p:cNvSpPr>
              <p:nvPr/>
            </p:nvSpPr>
            <p:spPr bwMode="auto">
              <a:xfrm>
                <a:off x="4142" y="2956"/>
                <a:ext cx="109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ssthresh= cwnd/2</a:t>
                </a:r>
              </a:p>
              <a:p>
                <a:pPr algn="l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 + 3</a:t>
                </a:r>
              </a:p>
              <a:p>
                <a:pPr algn="l" eaLnBrk="1" hangingPunct="1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</a:p>
              <a:p>
                <a:pPr algn="l" eaLnBrk="1" hangingPunct="1">
                  <a:lnSpc>
                    <a:spcPct val="80000"/>
                  </a:lnSpc>
                  <a:defRPr/>
                </a:pPr>
                <a:endParaRPr lang="en-US" sz="1200" i="1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62" name="Line 203"/>
              <p:cNvSpPr>
                <a:spLocks noChangeShapeType="1"/>
              </p:cNvSpPr>
              <p:nvPr/>
            </p:nvSpPr>
            <p:spPr bwMode="auto">
              <a:xfrm>
                <a:off x="4211" y="2950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63" name="Text Box 204"/>
              <p:cNvSpPr txBox="1">
                <a:spLocks noChangeArrowheads="1"/>
              </p:cNvSpPr>
              <p:nvPr/>
            </p:nvSpPr>
            <p:spPr bwMode="auto">
              <a:xfrm>
                <a:off x="4154" y="2802"/>
                <a:ext cx="78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== 3</a:t>
                </a:r>
              </a:p>
            </p:txBody>
          </p:sp>
        </p:grpSp>
        <p:sp>
          <p:nvSpPr>
            <p:cNvPr id="123967" name="Freeform 227"/>
            <p:cNvSpPr>
              <a:spLocks/>
            </p:cNvSpPr>
            <p:nvPr/>
          </p:nvSpPr>
          <p:spPr bwMode="auto">
            <a:xfrm flipH="1">
              <a:off x="3371" y="2124"/>
              <a:ext cx="740" cy="1146"/>
            </a:xfrm>
            <a:custGeom>
              <a:avLst/>
              <a:gdLst>
                <a:gd name="T0" fmla="*/ 0 w 740"/>
                <a:gd name="T1" fmla="*/ 0 h 1146"/>
                <a:gd name="T2" fmla="*/ 0 w 740"/>
                <a:gd name="T3" fmla="*/ 1146 h 1146"/>
                <a:gd name="T4" fmla="*/ 740 w 740"/>
                <a:gd name="T5" fmla="*/ 1146 h 11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40" h="1146">
                  <a:moveTo>
                    <a:pt x="0" y="0"/>
                  </a:moveTo>
                  <a:lnTo>
                    <a:pt x="0" y="1146"/>
                  </a:lnTo>
                  <a:lnTo>
                    <a:pt x="740" y="114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675" name="Group 243"/>
          <p:cNvGrpSpPr>
            <a:grpSpLocks/>
          </p:cNvGrpSpPr>
          <p:nvPr/>
        </p:nvGrpSpPr>
        <p:grpSpPr bwMode="auto">
          <a:xfrm>
            <a:off x="5186363" y="3519488"/>
            <a:ext cx="1206500" cy="1668462"/>
            <a:chOff x="3267" y="2140"/>
            <a:chExt cx="760" cy="1051"/>
          </a:xfrm>
        </p:grpSpPr>
        <p:sp>
          <p:nvSpPr>
            <p:cNvPr id="123960" name="Freeform 228"/>
            <p:cNvSpPr>
              <a:spLocks/>
            </p:cNvSpPr>
            <p:nvPr/>
          </p:nvSpPr>
          <p:spPr bwMode="auto">
            <a:xfrm flipH="1">
              <a:off x="3327" y="2140"/>
              <a:ext cx="700" cy="1051"/>
            </a:xfrm>
            <a:custGeom>
              <a:avLst/>
              <a:gdLst>
                <a:gd name="T0" fmla="*/ 700 w 700"/>
                <a:gd name="T1" fmla="*/ 1051 h 1051"/>
                <a:gd name="T2" fmla="*/ 0 w 700"/>
                <a:gd name="T3" fmla="*/ 1051 h 1051"/>
                <a:gd name="T4" fmla="*/ 0 w 700"/>
                <a:gd name="T5" fmla="*/ 0 h 10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00" h="1051">
                  <a:moveTo>
                    <a:pt x="700" y="1051"/>
                  </a:moveTo>
                  <a:lnTo>
                    <a:pt x="0" y="1051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61" name="Group 229"/>
            <p:cNvGrpSpPr>
              <a:grpSpLocks/>
            </p:cNvGrpSpPr>
            <p:nvPr/>
          </p:nvGrpSpPr>
          <p:grpSpPr bwMode="auto">
            <a:xfrm>
              <a:off x="3267" y="2649"/>
              <a:ext cx="741" cy="525"/>
              <a:chOff x="1059" y="3496"/>
              <a:chExt cx="741" cy="525"/>
            </a:xfrm>
          </p:grpSpPr>
          <p:sp>
            <p:nvSpPr>
              <p:cNvPr id="106555" name="Text Box 230"/>
              <p:cNvSpPr txBox="1">
                <a:spLocks noChangeArrowheads="1"/>
              </p:cNvSpPr>
              <p:nvPr/>
            </p:nvSpPr>
            <p:spPr bwMode="auto">
              <a:xfrm>
                <a:off x="1059" y="3640"/>
                <a:ext cx="741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r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ssthresh</a:t>
                </a: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1000" smtClean="0">
                  <a:latin typeface="Arial" charset="0"/>
                  <a:cs typeface="+mn-cs"/>
                </a:endParaRPr>
              </a:p>
              <a:p>
                <a:pPr algn="r" eaLnBrk="1" hangingPunct="1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grpSp>
            <p:nvGrpSpPr>
              <p:cNvPr id="123963" name="Group 231"/>
              <p:cNvGrpSpPr>
                <a:grpSpLocks/>
              </p:cNvGrpSpPr>
              <p:nvPr/>
            </p:nvGrpSpPr>
            <p:grpSpPr bwMode="auto">
              <a:xfrm>
                <a:off x="1190" y="3496"/>
                <a:ext cx="582" cy="154"/>
                <a:chOff x="1190" y="3496"/>
                <a:chExt cx="582" cy="154"/>
              </a:xfrm>
            </p:grpSpPr>
            <p:sp>
              <p:nvSpPr>
                <p:cNvPr id="106557" name="Line 232"/>
                <p:cNvSpPr>
                  <a:spLocks noChangeShapeType="1"/>
                </p:cNvSpPr>
                <p:nvPr/>
              </p:nvSpPr>
              <p:spPr bwMode="auto">
                <a:xfrm>
                  <a:off x="1190" y="3641"/>
                  <a:ext cx="53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06558" name="Text Box 233"/>
                <p:cNvSpPr txBox="1">
                  <a:spLocks noChangeArrowheads="1"/>
                </p:cNvSpPr>
                <p:nvPr/>
              </p:nvSpPr>
              <p:spPr bwMode="auto">
                <a:xfrm>
                  <a:off x="1310" y="3496"/>
                  <a:ext cx="462" cy="1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Tahoma" charset="0"/>
                      <a:ea typeface="ＭＳ Ｐゴシック" charset="0"/>
                    </a:defRPr>
                  </a:lvl9pPr>
                </a:lstStyle>
                <a:p>
                  <a:pPr algn="r" eaLnBrk="1" hangingPunct="1">
                    <a:defRPr/>
                  </a:pPr>
                  <a:r>
                    <a:rPr lang="en-US" sz="1000" smtClean="0">
                      <a:latin typeface="Arial" charset="0"/>
                      <a:cs typeface="+mn-cs"/>
                    </a:rPr>
                    <a:t>New ACK</a:t>
                  </a:r>
                </a:p>
              </p:txBody>
            </p:sp>
          </p:grpSp>
        </p:grpSp>
      </p:grpSp>
      <p:grpSp>
        <p:nvGrpSpPr>
          <p:cNvPr id="274673" name="Group 241"/>
          <p:cNvGrpSpPr>
            <a:grpSpLocks/>
          </p:cNvGrpSpPr>
          <p:nvPr/>
        </p:nvGrpSpPr>
        <p:grpSpPr bwMode="auto">
          <a:xfrm>
            <a:off x="820738" y="1485900"/>
            <a:ext cx="4865687" cy="2659063"/>
            <a:chOff x="517" y="859"/>
            <a:chExt cx="3065" cy="1675"/>
          </a:xfrm>
        </p:grpSpPr>
        <p:grpSp>
          <p:nvGrpSpPr>
            <p:cNvPr id="123937" name="Group 161"/>
            <p:cNvGrpSpPr>
              <a:grpSpLocks/>
            </p:cNvGrpSpPr>
            <p:nvPr/>
          </p:nvGrpSpPr>
          <p:grpSpPr bwMode="auto">
            <a:xfrm>
              <a:off x="1329" y="1320"/>
              <a:ext cx="800" cy="754"/>
              <a:chOff x="996" y="1773"/>
              <a:chExt cx="800" cy="754"/>
            </a:xfrm>
          </p:grpSpPr>
          <p:sp>
            <p:nvSpPr>
              <p:cNvPr id="106551" name="Oval 162"/>
              <p:cNvSpPr>
                <a:spLocks noChangeArrowheads="1"/>
              </p:cNvSpPr>
              <p:nvPr/>
            </p:nvSpPr>
            <p:spPr bwMode="auto">
              <a:xfrm>
                <a:off x="996" y="1773"/>
                <a:ext cx="800" cy="75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52" name="Text Box 163"/>
              <p:cNvSpPr txBox="1">
                <a:spLocks noChangeArrowheads="1"/>
              </p:cNvSpPr>
              <p:nvPr/>
            </p:nvSpPr>
            <p:spPr bwMode="auto">
              <a:xfrm>
                <a:off x="1179" y="1946"/>
                <a:ext cx="444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slow </a:t>
                </a:r>
              </a:p>
              <a:p>
                <a:pPr eaLnBrk="1" hangingPunct="1">
                  <a:defRPr/>
                </a:pPr>
                <a:r>
                  <a:rPr lang="en-US" sz="1800" smtClean="0">
                    <a:latin typeface="Arial" charset="0"/>
                    <a:cs typeface="+mn-cs"/>
                  </a:rPr>
                  <a:t>start</a:t>
                </a:r>
              </a:p>
            </p:txBody>
          </p:sp>
        </p:grpSp>
        <p:grpSp>
          <p:nvGrpSpPr>
            <p:cNvPr id="123938" name="Group 177"/>
            <p:cNvGrpSpPr>
              <a:grpSpLocks/>
            </p:cNvGrpSpPr>
            <p:nvPr/>
          </p:nvGrpSpPr>
          <p:grpSpPr bwMode="auto">
            <a:xfrm>
              <a:off x="530" y="2026"/>
              <a:ext cx="1118" cy="508"/>
              <a:chOff x="418" y="2713"/>
              <a:chExt cx="1118" cy="508"/>
            </a:xfrm>
          </p:grpSpPr>
          <p:sp>
            <p:nvSpPr>
              <p:cNvPr id="106548" name="Text Box 178"/>
              <p:cNvSpPr txBox="1">
                <a:spLocks noChangeArrowheads="1"/>
              </p:cNvSpPr>
              <p:nvPr/>
            </p:nvSpPr>
            <p:spPr bwMode="auto">
              <a:xfrm>
                <a:off x="777" y="2713"/>
                <a:ext cx="377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timeout</a:t>
                </a:r>
              </a:p>
            </p:txBody>
          </p:sp>
          <p:sp>
            <p:nvSpPr>
              <p:cNvPr id="106549" name="Text Box 179"/>
              <p:cNvSpPr txBox="1">
                <a:spLocks noChangeArrowheads="1"/>
              </p:cNvSpPr>
              <p:nvPr/>
            </p:nvSpPr>
            <p:spPr bwMode="auto">
              <a:xfrm>
                <a:off x="418" y="2840"/>
                <a:ext cx="1118" cy="3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cwnd/2 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retransmit missing segment</a:t>
                </a:r>
                <a:r>
                  <a:rPr lang="en-US" sz="1200" smtClean="0">
                    <a:latin typeface="Arial" charset="0"/>
                    <a:cs typeface="+mn-cs"/>
                  </a:rPr>
                  <a:t> </a:t>
                </a:r>
              </a:p>
            </p:txBody>
          </p:sp>
          <p:sp>
            <p:nvSpPr>
              <p:cNvPr id="106550" name="Line 180"/>
              <p:cNvSpPr>
                <a:spLocks noChangeShapeType="1"/>
              </p:cNvSpPr>
              <p:nvPr/>
            </p:nvSpPr>
            <p:spPr bwMode="auto">
              <a:xfrm>
                <a:off x="709" y="2855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23939" name="Group 186"/>
            <p:cNvGrpSpPr>
              <a:grpSpLocks/>
            </p:cNvGrpSpPr>
            <p:nvPr/>
          </p:nvGrpSpPr>
          <p:grpSpPr bwMode="auto">
            <a:xfrm>
              <a:off x="2173" y="960"/>
              <a:ext cx="1409" cy="527"/>
              <a:chOff x="2683" y="798"/>
              <a:chExt cx="1409" cy="527"/>
            </a:xfrm>
          </p:grpSpPr>
          <p:sp>
            <p:nvSpPr>
              <p:cNvPr id="106545" name="Text Box 187"/>
              <p:cNvSpPr txBox="1">
                <a:spLocks noChangeArrowheads="1"/>
              </p:cNvSpPr>
              <p:nvPr/>
            </p:nvSpPr>
            <p:spPr bwMode="auto">
              <a:xfrm>
                <a:off x="2683" y="917"/>
                <a:ext cx="140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cwnd+MSS</a:t>
                </a:r>
              </a:p>
              <a:p>
                <a:pPr algn="l" eaLnBrk="1" hangingPunct="1">
                  <a:lnSpc>
                    <a:spcPct val="9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</a:p>
              <a:p>
                <a:pPr algn="l" eaLnBrk="1" hangingPunct="1">
                  <a:lnSpc>
                    <a:spcPct val="90000"/>
                  </a:lnSpc>
                  <a:defRPr/>
                </a:pPr>
                <a:r>
                  <a:rPr lang="en-US" sz="1000" i="1" smtClean="0">
                    <a:solidFill>
                      <a:srgbClr val="000099"/>
                    </a:solidFill>
                    <a:latin typeface="Arial" charset="0"/>
                    <a:cs typeface="+mn-cs"/>
                  </a:rPr>
                  <a:t>transmit new segment(s), as allowed</a:t>
                </a:r>
              </a:p>
              <a:p>
                <a:pPr algn="l" eaLnBrk="1" hangingPunct="1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6" name="Line 188"/>
              <p:cNvSpPr>
                <a:spLocks noChangeShapeType="1"/>
              </p:cNvSpPr>
              <p:nvPr/>
            </p:nvSpPr>
            <p:spPr bwMode="auto">
              <a:xfrm>
                <a:off x="2744" y="934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47" name="Text Box 189"/>
              <p:cNvSpPr txBox="1">
                <a:spLocks noChangeArrowheads="1"/>
              </p:cNvSpPr>
              <p:nvPr/>
            </p:nvSpPr>
            <p:spPr bwMode="auto">
              <a:xfrm>
                <a:off x="2697" y="798"/>
                <a:ext cx="448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new ACK</a:t>
                </a:r>
              </a:p>
            </p:txBody>
          </p:sp>
        </p:grpSp>
        <p:sp>
          <p:nvSpPr>
            <p:cNvPr id="123940" name="Freeform 205"/>
            <p:cNvSpPr>
              <a:spLocks/>
            </p:cNvSpPr>
            <p:nvPr/>
          </p:nvSpPr>
          <p:spPr bwMode="auto">
            <a:xfrm>
              <a:off x="1601" y="1129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41" name="Freeform 206"/>
            <p:cNvSpPr>
              <a:spLocks/>
            </p:cNvSpPr>
            <p:nvPr/>
          </p:nvSpPr>
          <p:spPr bwMode="auto">
            <a:xfrm rot="2575893">
              <a:off x="1950" y="1316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3942" name="Group 207"/>
            <p:cNvGrpSpPr>
              <a:grpSpLocks/>
            </p:cNvGrpSpPr>
            <p:nvPr/>
          </p:nvGrpSpPr>
          <p:grpSpPr bwMode="auto">
            <a:xfrm>
              <a:off x="1465" y="859"/>
              <a:ext cx="700" cy="367"/>
              <a:chOff x="4274" y="2922"/>
              <a:chExt cx="700" cy="367"/>
            </a:xfrm>
          </p:grpSpPr>
          <p:sp>
            <p:nvSpPr>
              <p:cNvPr id="106542" name="Text Box 208"/>
              <p:cNvSpPr txBox="1">
                <a:spLocks noChangeArrowheads="1"/>
              </p:cNvSpPr>
              <p:nvPr/>
            </p:nvSpPr>
            <p:spPr bwMode="auto">
              <a:xfrm>
                <a:off x="4274" y="3062"/>
                <a:ext cx="700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dupACKcount++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3" name="Line 209"/>
              <p:cNvSpPr>
                <a:spLocks noChangeShapeType="1"/>
              </p:cNvSpPr>
              <p:nvPr/>
            </p:nvSpPr>
            <p:spPr bwMode="auto">
              <a:xfrm>
                <a:off x="4353" y="3071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6544" name="Text Box 210"/>
              <p:cNvSpPr txBox="1">
                <a:spLocks noChangeArrowheads="1"/>
              </p:cNvSpPr>
              <p:nvPr/>
            </p:nvSpPr>
            <p:spPr bwMode="auto">
              <a:xfrm>
                <a:off x="4295" y="2922"/>
                <a:ext cx="62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duplicate ACK</a:t>
                </a:r>
              </a:p>
            </p:txBody>
          </p:sp>
        </p:grpSp>
        <p:sp>
          <p:nvSpPr>
            <p:cNvPr id="123943" name="Freeform 211"/>
            <p:cNvSpPr>
              <a:spLocks/>
            </p:cNvSpPr>
            <p:nvPr/>
          </p:nvSpPr>
          <p:spPr bwMode="auto">
            <a:xfrm rot="-8222029">
              <a:off x="1204" y="1903"/>
              <a:ext cx="313" cy="201"/>
            </a:xfrm>
            <a:custGeom>
              <a:avLst/>
              <a:gdLst>
                <a:gd name="T0" fmla="*/ 25 w 313"/>
                <a:gd name="T1" fmla="*/ 169 h 201"/>
                <a:gd name="T2" fmla="*/ 153 w 313"/>
                <a:gd name="T3" fmla="*/ 7 h 201"/>
                <a:gd name="T4" fmla="*/ 258 w 313"/>
                <a:gd name="T5" fmla="*/ 201 h 2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201">
                  <a:moveTo>
                    <a:pt x="25" y="169"/>
                  </a:moveTo>
                  <a:cubicBezTo>
                    <a:pt x="0" y="108"/>
                    <a:pt x="5" y="0"/>
                    <a:pt x="153" y="7"/>
                  </a:cubicBezTo>
                  <a:cubicBezTo>
                    <a:pt x="302" y="12"/>
                    <a:pt x="313" y="87"/>
                    <a:pt x="258" y="20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6537" name="Line 234"/>
            <p:cNvSpPr>
              <a:spLocks noChangeShapeType="1"/>
            </p:cNvSpPr>
            <p:nvPr/>
          </p:nvSpPr>
          <p:spPr bwMode="auto">
            <a:xfrm>
              <a:off x="536" y="1649"/>
              <a:ext cx="75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23945" name="Group 235"/>
            <p:cNvGrpSpPr>
              <a:grpSpLocks/>
            </p:cNvGrpSpPr>
            <p:nvPr/>
          </p:nvGrpSpPr>
          <p:grpSpPr bwMode="auto">
            <a:xfrm>
              <a:off x="517" y="1255"/>
              <a:ext cx="741" cy="416"/>
              <a:chOff x="539" y="936"/>
              <a:chExt cx="741" cy="416"/>
            </a:xfrm>
          </p:grpSpPr>
          <p:sp>
            <p:nvSpPr>
              <p:cNvPr id="106539" name="Text Box 236"/>
              <p:cNvSpPr txBox="1">
                <a:spLocks noChangeArrowheads="1"/>
              </p:cNvSpPr>
              <p:nvPr/>
            </p:nvSpPr>
            <p:spPr bwMode="auto">
              <a:xfrm>
                <a:off x="816" y="936"/>
                <a:ext cx="17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defRPr/>
                </a:pPr>
                <a:r>
                  <a:rPr lang="en-US" sz="1000" smtClean="0">
                    <a:latin typeface="Symbol" charset="0"/>
                    <a:cs typeface="+mn-cs"/>
                  </a:rPr>
                  <a:t>L</a:t>
                </a:r>
              </a:p>
            </p:txBody>
          </p:sp>
          <p:sp>
            <p:nvSpPr>
              <p:cNvPr id="106540" name="Text Box 237"/>
              <p:cNvSpPr txBox="1">
                <a:spLocks noChangeArrowheads="1"/>
              </p:cNvSpPr>
              <p:nvPr/>
            </p:nvSpPr>
            <p:spPr bwMode="auto">
              <a:xfrm>
                <a:off x="539" y="1063"/>
                <a:ext cx="741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cwnd = 1 MSS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ssthresh = 64 KB</a:t>
                </a:r>
              </a:p>
              <a:p>
                <a:pPr eaLnBrk="1" hangingPunct="1">
                  <a:lnSpc>
                    <a:spcPct val="80000"/>
                  </a:lnSpc>
                  <a:defRPr/>
                </a:pPr>
                <a:r>
                  <a:rPr lang="en-US" sz="1000" smtClean="0">
                    <a:latin typeface="Arial" charset="0"/>
                    <a:cs typeface="+mn-cs"/>
                  </a:rPr>
                  <a:t>dupACKcount = 0</a:t>
                </a:r>
                <a:endParaRPr lang="en-US" sz="1200" smtClean="0">
                  <a:latin typeface="Arial" charset="0"/>
                  <a:cs typeface="+mn-cs"/>
                </a:endParaRPr>
              </a:p>
            </p:txBody>
          </p:sp>
          <p:sp>
            <p:nvSpPr>
              <p:cNvPr id="106541" name="Line 238"/>
              <p:cNvSpPr>
                <a:spLocks noChangeShapeType="1"/>
              </p:cNvSpPr>
              <p:nvPr/>
            </p:nvSpPr>
            <p:spPr bwMode="auto">
              <a:xfrm>
                <a:off x="641" y="1078"/>
                <a:ext cx="5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74687" name="Group 255"/>
          <p:cNvGrpSpPr>
            <a:grpSpLocks/>
          </p:cNvGrpSpPr>
          <p:nvPr/>
        </p:nvGrpSpPr>
        <p:grpSpPr bwMode="auto">
          <a:xfrm>
            <a:off x="804863" y="2922588"/>
            <a:ext cx="3167062" cy="1312862"/>
            <a:chOff x="509" y="1766"/>
            <a:chExt cx="1995" cy="827"/>
          </a:xfrm>
        </p:grpSpPr>
        <p:pic>
          <p:nvPicPr>
            <p:cNvPr id="106527" name="Picture 25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9" y="1992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8" name="Picture 25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242" y="1766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06529" name="Picture 25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164" y="2348"/>
              <a:ext cx="26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</p:grpSp>
      <p:grpSp>
        <p:nvGrpSpPr>
          <p:cNvPr id="274729" name="Group 297"/>
          <p:cNvGrpSpPr>
            <a:grpSpLocks/>
          </p:cNvGrpSpPr>
          <p:nvPr/>
        </p:nvGrpSpPr>
        <p:grpSpPr bwMode="auto">
          <a:xfrm>
            <a:off x="3502025" y="1149350"/>
            <a:ext cx="4333875" cy="3243263"/>
            <a:chOff x="2205" y="641"/>
            <a:chExt cx="2730" cy="2043"/>
          </a:xfrm>
        </p:grpSpPr>
        <p:grpSp>
          <p:nvGrpSpPr>
            <p:cNvPr id="123919" name="Group 282"/>
            <p:cNvGrpSpPr>
              <a:grpSpLocks/>
            </p:cNvGrpSpPr>
            <p:nvPr/>
          </p:nvGrpSpPr>
          <p:grpSpPr bwMode="auto">
            <a:xfrm>
              <a:off x="3381" y="2381"/>
              <a:ext cx="583" cy="303"/>
              <a:chOff x="1166" y="3601"/>
              <a:chExt cx="583" cy="303"/>
            </a:xfrm>
          </p:grpSpPr>
          <p:grpSp>
            <p:nvGrpSpPr>
              <p:cNvPr id="123930" name="Group 28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5" name="Picture 28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6" name="Rectangle 28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24" name="Text Box 28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123920" name="Group 287"/>
            <p:cNvGrpSpPr>
              <a:grpSpLocks/>
            </p:cNvGrpSpPr>
            <p:nvPr/>
          </p:nvGrpSpPr>
          <p:grpSpPr bwMode="auto">
            <a:xfrm>
              <a:off x="2205" y="700"/>
              <a:ext cx="583" cy="303"/>
              <a:chOff x="1166" y="3601"/>
              <a:chExt cx="583" cy="303"/>
            </a:xfrm>
          </p:grpSpPr>
          <p:grpSp>
            <p:nvGrpSpPr>
              <p:cNvPr id="123926" name="Group 288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21" name="Picture 289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2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20" name="Text Box 291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  <p:grpSp>
          <p:nvGrpSpPr>
            <p:cNvPr id="123921" name="Group 292"/>
            <p:cNvGrpSpPr>
              <a:grpSpLocks/>
            </p:cNvGrpSpPr>
            <p:nvPr/>
          </p:nvGrpSpPr>
          <p:grpSpPr bwMode="auto">
            <a:xfrm>
              <a:off x="4352" y="641"/>
              <a:ext cx="583" cy="303"/>
              <a:chOff x="1166" y="3601"/>
              <a:chExt cx="583" cy="303"/>
            </a:xfrm>
          </p:grpSpPr>
          <p:grpSp>
            <p:nvGrpSpPr>
              <p:cNvPr id="123922" name="Group 293"/>
              <p:cNvGrpSpPr>
                <a:grpSpLocks/>
              </p:cNvGrpSpPr>
              <p:nvPr/>
            </p:nvGrpSpPr>
            <p:grpSpPr bwMode="auto">
              <a:xfrm>
                <a:off x="1166" y="3601"/>
                <a:ext cx="583" cy="303"/>
                <a:chOff x="990" y="4570"/>
                <a:chExt cx="597" cy="380"/>
              </a:xfrm>
            </p:grpSpPr>
            <p:pic>
              <p:nvPicPr>
                <p:cNvPr id="106517" name="Picture 294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" y="4570"/>
                  <a:ext cx="597" cy="3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106518" name="Rectangle 295"/>
                <p:cNvSpPr>
                  <a:spLocks noChangeArrowheads="1"/>
                </p:cNvSpPr>
                <p:nvPr/>
              </p:nvSpPr>
              <p:spPr bwMode="auto">
                <a:xfrm>
                  <a:off x="1124" y="4679"/>
                  <a:ext cx="358" cy="14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6516" name="Text Box 296"/>
              <p:cNvSpPr txBox="1">
                <a:spLocks noChangeArrowheads="1"/>
              </p:cNvSpPr>
              <p:nvPr/>
            </p:nvSpPr>
            <p:spPr bwMode="auto">
              <a:xfrm>
                <a:off x="1274" y="3633"/>
                <a:ext cx="397" cy="2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New</a:t>
                </a:r>
              </a:p>
              <a:p>
                <a:pPr>
                  <a:lnSpc>
                    <a:spcPct val="80000"/>
                  </a:lnSpc>
                  <a:defRPr/>
                </a:pPr>
                <a:r>
                  <a:rPr lang="en-US" sz="1200" b="1" i="1" smtClean="0">
                    <a:solidFill>
                      <a:schemeClr val="accent2"/>
                    </a:solidFill>
                    <a:latin typeface="Comic Sans MS" charset="0"/>
                    <a:cs typeface="+mn-cs"/>
                  </a:rPr>
                  <a:t>ACK!</a:t>
                </a:r>
              </a:p>
            </p:txBody>
          </p:sp>
        </p:grpSp>
      </p:grpSp>
      <p:pic>
        <p:nvPicPr>
          <p:cNvPr id="123918" name="Picture 298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8286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7284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4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4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182CF773-4E97-0242-A317-2DADCB503A53}" type="slidenum">
              <a:rPr lang="en-US" sz="1200" smtClean="0"/>
              <a:pPr>
                <a:defRPr/>
              </a:pPr>
              <a:t>42</a:t>
            </a:fld>
            <a:endParaRPr lang="en-US" sz="1200" smtClean="0"/>
          </a:p>
        </p:txBody>
      </p:sp>
      <p:pic>
        <p:nvPicPr>
          <p:cNvPr id="124931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3" y="925513"/>
            <a:ext cx="38242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239713"/>
            <a:ext cx="7772400" cy="928687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throughput</a:t>
            </a:r>
          </a:p>
        </p:txBody>
      </p:sp>
      <p:sp>
        <p:nvSpPr>
          <p:cNvPr id="1075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362075"/>
            <a:ext cx="8269288" cy="4648200"/>
          </a:xfrm>
        </p:spPr>
        <p:txBody>
          <a:bodyPr/>
          <a:lstStyle/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avg. TCP thruput as function of window size, RTT?</a:t>
            </a:r>
          </a:p>
          <a:p>
            <a:pPr lvl="1">
              <a:defRPr/>
            </a:pPr>
            <a:r>
              <a:rPr lang="en-US" sz="2400">
                <a:latin typeface="Gill Sans MT" charset="0"/>
              </a:rPr>
              <a:t>ignore slow start, assume always data to send</a:t>
            </a:r>
          </a:p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W: window size </a:t>
            </a:r>
            <a:r>
              <a:rPr lang="en-US" sz="1600">
                <a:latin typeface="Gill Sans MT" charset="0"/>
                <a:cs typeface="+mn-cs"/>
              </a:rPr>
              <a:t>(measured in bytes)</a:t>
            </a:r>
            <a:r>
              <a:rPr lang="en-US" sz="2800">
                <a:latin typeface="Gill Sans MT" charset="0"/>
                <a:cs typeface="+mn-cs"/>
              </a:rPr>
              <a:t> where loss occurs</a:t>
            </a:r>
          </a:p>
          <a:p>
            <a:pPr lvl="1">
              <a:defRPr/>
            </a:pPr>
            <a:r>
              <a:rPr lang="en-US" sz="2400">
                <a:latin typeface="Gill Sans MT" charset="0"/>
              </a:rPr>
              <a:t>avg. window size (# in-flight bytes) is ¾ W</a:t>
            </a:r>
          </a:p>
          <a:p>
            <a:pPr lvl="1">
              <a:defRPr/>
            </a:pPr>
            <a:r>
              <a:rPr lang="en-US" sz="2400">
                <a:latin typeface="Gill Sans MT" charset="0"/>
              </a:rPr>
              <a:t>avg. thruput is 3/4W per RTT</a:t>
            </a:r>
          </a:p>
        </p:txBody>
      </p:sp>
      <p:grpSp>
        <p:nvGrpSpPr>
          <p:cNvPr id="124934" name="Group 35"/>
          <p:cNvGrpSpPr>
            <a:grpSpLocks/>
          </p:cNvGrpSpPr>
          <p:nvPr/>
        </p:nvGrpSpPr>
        <p:grpSpPr bwMode="auto">
          <a:xfrm>
            <a:off x="1830388" y="4300538"/>
            <a:ext cx="4873625" cy="1998662"/>
            <a:chOff x="279" y="2432"/>
            <a:chExt cx="3070" cy="1259"/>
          </a:xfrm>
        </p:grpSpPr>
        <p:sp>
          <p:nvSpPr>
            <p:cNvPr id="124945" name="Freeform 26"/>
            <p:cNvSpPr>
              <a:spLocks/>
            </p:cNvSpPr>
            <p:nvPr/>
          </p:nvSpPr>
          <p:spPr bwMode="auto">
            <a:xfrm>
              <a:off x="678" y="2556"/>
              <a:ext cx="2481" cy="579"/>
            </a:xfrm>
            <a:custGeom>
              <a:avLst/>
              <a:gdLst>
                <a:gd name="T0" fmla="*/ 0 w 2481"/>
                <a:gd name="T1" fmla="*/ 573 h 579"/>
                <a:gd name="T2" fmla="*/ 414 w 2481"/>
                <a:gd name="T3" fmla="*/ 18 h 579"/>
                <a:gd name="T4" fmla="*/ 414 w 2481"/>
                <a:gd name="T5" fmla="*/ 579 h 579"/>
                <a:gd name="T6" fmla="*/ 819 w 2481"/>
                <a:gd name="T7" fmla="*/ 18 h 579"/>
                <a:gd name="T8" fmla="*/ 825 w 2481"/>
                <a:gd name="T9" fmla="*/ 579 h 579"/>
                <a:gd name="T10" fmla="*/ 1245 w 2481"/>
                <a:gd name="T11" fmla="*/ 15 h 579"/>
                <a:gd name="T12" fmla="*/ 1245 w 2481"/>
                <a:gd name="T13" fmla="*/ 576 h 579"/>
                <a:gd name="T14" fmla="*/ 1647 w 2481"/>
                <a:gd name="T15" fmla="*/ 6 h 579"/>
                <a:gd name="T16" fmla="*/ 1647 w 2481"/>
                <a:gd name="T17" fmla="*/ 570 h 579"/>
                <a:gd name="T18" fmla="*/ 2064 w 2481"/>
                <a:gd name="T19" fmla="*/ 6 h 579"/>
                <a:gd name="T20" fmla="*/ 2064 w 2481"/>
                <a:gd name="T21" fmla="*/ 564 h 579"/>
                <a:gd name="T22" fmla="*/ 2481 w 2481"/>
                <a:gd name="T23" fmla="*/ 0 h 57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81" h="579">
                  <a:moveTo>
                    <a:pt x="0" y="573"/>
                  </a:moveTo>
                  <a:lnTo>
                    <a:pt x="414" y="18"/>
                  </a:lnTo>
                  <a:lnTo>
                    <a:pt x="414" y="579"/>
                  </a:lnTo>
                  <a:lnTo>
                    <a:pt x="819" y="18"/>
                  </a:lnTo>
                  <a:lnTo>
                    <a:pt x="825" y="579"/>
                  </a:lnTo>
                  <a:lnTo>
                    <a:pt x="1245" y="15"/>
                  </a:lnTo>
                  <a:lnTo>
                    <a:pt x="1245" y="576"/>
                  </a:lnTo>
                  <a:lnTo>
                    <a:pt x="1647" y="6"/>
                  </a:lnTo>
                  <a:lnTo>
                    <a:pt x="1647" y="570"/>
                  </a:lnTo>
                  <a:lnTo>
                    <a:pt x="2064" y="6"/>
                  </a:lnTo>
                  <a:lnTo>
                    <a:pt x="2064" y="564"/>
                  </a:lnTo>
                  <a:lnTo>
                    <a:pt x="2481" y="0"/>
                  </a:lnTo>
                </a:path>
              </a:pathLst>
            </a:custGeom>
            <a:noFill/>
            <a:ln w="2857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7539" name="Line 28"/>
            <p:cNvSpPr>
              <a:spLocks noChangeShapeType="1"/>
            </p:cNvSpPr>
            <p:nvPr/>
          </p:nvSpPr>
          <p:spPr bwMode="auto">
            <a:xfrm>
              <a:off x="675" y="3685"/>
              <a:ext cx="267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40" name="Line 29"/>
            <p:cNvSpPr>
              <a:spLocks noChangeShapeType="1"/>
            </p:cNvSpPr>
            <p:nvPr/>
          </p:nvSpPr>
          <p:spPr bwMode="auto">
            <a:xfrm>
              <a:off x="682" y="2432"/>
              <a:ext cx="0" cy="125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41" name="Line 31"/>
            <p:cNvSpPr>
              <a:spLocks noChangeShapeType="1"/>
            </p:cNvSpPr>
            <p:nvPr/>
          </p:nvSpPr>
          <p:spPr bwMode="auto">
            <a:xfrm>
              <a:off x="606" y="2571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42" name="Line 32"/>
            <p:cNvSpPr>
              <a:spLocks noChangeShapeType="1"/>
            </p:cNvSpPr>
            <p:nvPr/>
          </p:nvSpPr>
          <p:spPr bwMode="auto">
            <a:xfrm>
              <a:off x="606" y="3117"/>
              <a:ext cx="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7543" name="Text Box 33"/>
            <p:cNvSpPr txBox="1">
              <a:spLocks noChangeArrowheads="1"/>
            </p:cNvSpPr>
            <p:nvPr/>
          </p:nvSpPr>
          <p:spPr bwMode="auto">
            <a:xfrm>
              <a:off x="380" y="2453"/>
              <a:ext cx="2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W</a:t>
              </a:r>
            </a:p>
          </p:txBody>
        </p:sp>
        <p:sp>
          <p:nvSpPr>
            <p:cNvPr id="107544" name="Text Box 34"/>
            <p:cNvSpPr txBox="1">
              <a:spLocks noChangeArrowheads="1"/>
            </p:cNvSpPr>
            <p:nvPr/>
          </p:nvSpPr>
          <p:spPr bwMode="auto">
            <a:xfrm>
              <a:off x="279" y="300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mtClean="0">
                  <a:cs typeface="+mn-cs"/>
                </a:rPr>
                <a:t>W/2</a:t>
              </a:r>
            </a:p>
          </p:txBody>
        </p:sp>
      </p:grpSp>
      <p:grpSp>
        <p:nvGrpSpPr>
          <p:cNvPr id="124935" name="Group 45"/>
          <p:cNvGrpSpPr>
            <a:grpSpLocks/>
          </p:cNvGrpSpPr>
          <p:nvPr/>
        </p:nvGrpSpPr>
        <p:grpSpPr bwMode="auto">
          <a:xfrm>
            <a:off x="2733675" y="3440113"/>
            <a:ext cx="3795713" cy="620712"/>
            <a:chOff x="1722" y="2139"/>
            <a:chExt cx="2391" cy="391"/>
          </a:xfrm>
        </p:grpSpPr>
        <p:sp>
          <p:nvSpPr>
            <p:cNvPr id="107529" name="Text Box 36"/>
            <p:cNvSpPr txBox="1">
              <a:spLocks noChangeArrowheads="1"/>
            </p:cNvSpPr>
            <p:nvPr/>
          </p:nvSpPr>
          <p:spPr bwMode="auto">
            <a:xfrm>
              <a:off x="1722" y="2219"/>
              <a:ext cx="13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smtClean="0">
                  <a:cs typeface="+mn-cs"/>
                </a:rPr>
                <a:t>avg TCP thruput = </a:t>
              </a:r>
            </a:p>
          </p:txBody>
        </p:sp>
        <p:grpSp>
          <p:nvGrpSpPr>
            <p:cNvPr id="124937" name="Group 44"/>
            <p:cNvGrpSpPr>
              <a:grpSpLocks/>
            </p:cNvGrpSpPr>
            <p:nvPr/>
          </p:nvGrpSpPr>
          <p:grpSpPr bwMode="auto">
            <a:xfrm>
              <a:off x="2986" y="2139"/>
              <a:ext cx="1127" cy="391"/>
              <a:chOff x="3498" y="2153"/>
              <a:chExt cx="1127" cy="391"/>
            </a:xfrm>
          </p:grpSpPr>
          <p:sp>
            <p:nvSpPr>
              <p:cNvPr id="107531" name="Text Box 37"/>
              <p:cNvSpPr txBox="1">
                <a:spLocks noChangeArrowheads="1"/>
              </p:cNvSpPr>
              <p:nvPr/>
            </p:nvSpPr>
            <p:spPr bwMode="auto">
              <a:xfrm>
                <a:off x="3501" y="215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cs typeface="+mn-cs"/>
                  </a:rPr>
                  <a:t>3</a:t>
                </a:r>
              </a:p>
            </p:txBody>
          </p:sp>
          <p:sp>
            <p:nvSpPr>
              <p:cNvPr id="107532" name="Text Box 38"/>
              <p:cNvSpPr txBox="1">
                <a:spLocks noChangeArrowheads="1"/>
              </p:cNvSpPr>
              <p:nvPr/>
            </p:nvSpPr>
            <p:spPr bwMode="auto">
              <a:xfrm>
                <a:off x="3498" y="2313"/>
                <a:ext cx="19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cs typeface="+mn-cs"/>
                  </a:rPr>
                  <a:t>4</a:t>
                </a:r>
              </a:p>
            </p:txBody>
          </p:sp>
          <p:sp>
            <p:nvSpPr>
              <p:cNvPr id="107533" name="Line 39"/>
              <p:cNvSpPr>
                <a:spLocks noChangeShapeType="1"/>
              </p:cNvSpPr>
              <p:nvPr/>
            </p:nvSpPr>
            <p:spPr bwMode="auto">
              <a:xfrm>
                <a:off x="3550" y="2352"/>
                <a:ext cx="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7534" name="Text Box 40"/>
              <p:cNvSpPr txBox="1">
                <a:spLocks noChangeArrowheads="1"/>
              </p:cNvSpPr>
              <p:nvPr/>
            </p:nvSpPr>
            <p:spPr bwMode="auto">
              <a:xfrm>
                <a:off x="3702" y="2157"/>
                <a:ext cx="24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cs typeface="+mn-cs"/>
                  </a:rPr>
                  <a:t>W</a:t>
                </a:r>
              </a:p>
            </p:txBody>
          </p:sp>
          <p:sp>
            <p:nvSpPr>
              <p:cNvPr id="107535" name="Text Box 41"/>
              <p:cNvSpPr txBox="1">
                <a:spLocks noChangeArrowheads="1"/>
              </p:cNvSpPr>
              <p:nvPr/>
            </p:nvSpPr>
            <p:spPr bwMode="auto">
              <a:xfrm>
                <a:off x="3658" y="2309"/>
                <a:ext cx="3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 smtClean="0">
                    <a:cs typeface="+mn-cs"/>
                  </a:rPr>
                  <a:t>RTT</a:t>
                </a:r>
              </a:p>
            </p:txBody>
          </p:sp>
          <p:sp>
            <p:nvSpPr>
              <p:cNvPr id="107536" name="Line 42"/>
              <p:cNvSpPr>
                <a:spLocks noChangeShapeType="1"/>
              </p:cNvSpPr>
              <p:nvPr/>
            </p:nvSpPr>
            <p:spPr bwMode="auto">
              <a:xfrm>
                <a:off x="3726" y="2352"/>
                <a:ext cx="21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7537" name="Text Box 43"/>
              <p:cNvSpPr txBox="1">
                <a:spLocks noChangeArrowheads="1"/>
              </p:cNvSpPr>
              <p:nvPr/>
            </p:nvSpPr>
            <p:spPr bwMode="auto">
              <a:xfrm>
                <a:off x="3975" y="2243"/>
                <a:ext cx="65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mtClean="0">
                    <a:cs typeface="+mn-cs"/>
                  </a:rPr>
                  <a:t>bytes/sec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860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854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1A67A149-89F6-6B42-9042-5221C85CD848}" type="slidenum">
              <a:rPr lang="en-US" sz="1200" smtClean="0"/>
              <a:pPr>
                <a:defRPr/>
              </a:pPr>
              <a:t>43</a:t>
            </a:fld>
            <a:endParaRPr lang="en-US" sz="1200" smtClean="0"/>
          </a:p>
        </p:txBody>
      </p:sp>
      <p:pic>
        <p:nvPicPr>
          <p:cNvPr id="125955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952500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latin typeface="Gill Sans MT" charset="0"/>
                <a:cs typeface="+mj-cs"/>
              </a:rPr>
              <a:t>TCP Futures: TCP over </a:t>
            </a:r>
            <a:r>
              <a:rPr lang="ja-JP" altLang="en-US" sz="3600">
                <a:latin typeface="Gill Sans MT" charset="0"/>
                <a:cs typeface="+mj-cs"/>
              </a:rPr>
              <a:t>“</a:t>
            </a:r>
            <a:r>
              <a:rPr lang="en-US" sz="3600">
                <a:latin typeface="Gill Sans MT" charset="0"/>
                <a:cs typeface="+mj-cs"/>
              </a:rPr>
              <a:t>long, fat pipes</a:t>
            </a:r>
            <a:r>
              <a:rPr lang="ja-JP" altLang="en-US" sz="3600">
                <a:latin typeface="Gill Sans MT" charset="0"/>
                <a:cs typeface="+mj-cs"/>
              </a:rPr>
              <a:t>”</a:t>
            </a:r>
            <a:endParaRPr lang="en-US" sz="3600">
              <a:latin typeface="Gill Sans MT" charset="0"/>
              <a:cs typeface="+mj-cs"/>
            </a:endParaRPr>
          </a:p>
        </p:txBody>
      </p:sp>
      <p:sp>
        <p:nvSpPr>
          <p:cNvPr id="1085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6002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example: 1500 byte segments, 100ms RTT, want 10 Gbps throughput</a:t>
            </a:r>
          </a:p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requires W = 83,333 in-flight segments</a:t>
            </a:r>
          </a:p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throughput in terms of segment loss probability, L </a:t>
            </a:r>
            <a:r>
              <a:rPr lang="en-US" sz="2000">
                <a:latin typeface="Gill Sans MT" charset="0"/>
                <a:cs typeface="+mn-cs"/>
              </a:rPr>
              <a:t>[Mathis 1997]:</a:t>
            </a:r>
            <a:r>
              <a:rPr lang="en-US" sz="2800">
                <a:latin typeface="Gill Sans MT" charset="0"/>
                <a:cs typeface="+mn-cs"/>
              </a:rPr>
              <a:t/>
            </a:r>
            <a:br>
              <a:rPr lang="en-US" sz="2800">
                <a:latin typeface="Gill Sans MT" charset="0"/>
                <a:cs typeface="+mn-cs"/>
              </a:rPr>
            </a:br>
            <a:r>
              <a:rPr lang="en-US" sz="2800">
                <a:latin typeface="Gill Sans MT" charset="0"/>
                <a:cs typeface="+mn-cs"/>
              </a:rPr>
              <a:t/>
            </a:r>
            <a:br>
              <a:rPr lang="en-US" sz="2800">
                <a:latin typeface="Gill Sans MT" charset="0"/>
                <a:cs typeface="+mn-cs"/>
              </a:rPr>
            </a:br>
            <a:r>
              <a:rPr lang="en-US" sz="2800">
                <a:latin typeface="Gill Sans MT" charset="0"/>
                <a:cs typeface="+mn-cs"/>
              </a:rPr>
              <a:t/>
            </a:r>
            <a:br>
              <a:rPr lang="en-US" sz="2800">
                <a:latin typeface="Gill Sans MT" charset="0"/>
                <a:cs typeface="+mn-cs"/>
              </a:rPr>
            </a:br>
            <a:endParaRPr lang="en-US" sz="2800">
              <a:latin typeface="Gill Sans MT" charset="0"/>
              <a:cs typeface="+mn-cs"/>
            </a:endParaRPr>
          </a:p>
          <a:p>
            <a:pPr lvl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400">
                <a:latin typeface="MS Mincho" charset="0"/>
                <a:ea typeface="MS Mincho" charset="0"/>
                <a:cs typeface="MS Mincho" charset="0"/>
              </a:rPr>
              <a:t>➜ </a:t>
            </a:r>
            <a:r>
              <a:rPr lang="en-US" sz="2400">
                <a:latin typeface="Gill Sans MT" charset="0"/>
                <a:ea typeface="MS Mincho" charset="0"/>
                <a:cs typeface="MS Mincho" charset="0"/>
              </a:rPr>
              <a:t>to achieve 10 Gbps throughput, need a loss rate of </a:t>
            </a:r>
            <a:r>
              <a:rPr lang="en-US" sz="2400">
                <a:latin typeface="Gill Sans MT" charset="0"/>
              </a:rPr>
              <a:t>L = 2</a:t>
            </a:r>
            <a:r>
              <a:rPr lang="el-GR" sz="2400">
                <a:latin typeface="Gill Sans MT" charset="0"/>
              </a:rPr>
              <a:t>·</a:t>
            </a:r>
            <a:r>
              <a:rPr lang="en-US" sz="2400">
                <a:latin typeface="Gill Sans MT" charset="0"/>
              </a:rPr>
              <a:t>10</a:t>
            </a:r>
            <a:r>
              <a:rPr lang="en-US" sz="2400" baseline="30000">
                <a:latin typeface="Gill Sans MT" charset="0"/>
              </a:rPr>
              <a:t>-10  </a:t>
            </a:r>
            <a:r>
              <a:rPr lang="en-US" sz="2400" i="1">
                <a:solidFill>
                  <a:srgbClr val="FF0000"/>
                </a:solidFill>
                <a:latin typeface="Gill Sans MT" charset="0"/>
              </a:rPr>
              <a:t> – a very small loss rate!</a:t>
            </a:r>
          </a:p>
          <a:p>
            <a:pPr>
              <a:defRPr/>
            </a:pPr>
            <a:r>
              <a:rPr lang="en-US" sz="2800">
                <a:latin typeface="Gill Sans MT" charset="0"/>
                <a:cs typeface="+mn-cs"/>
              </a:rPr>
              <a:t>new versions of TCP for high-speed</a:t>
            </a:r>
            <a:endParaRPr lang="en-US" sz="2800" baseline="30000">
              <a:latin typeface="Gill Sans MT" charset="0"/>
              <a:cs typeface="+mn-cs"/>
            </a:endParaRPr>
          </a:p>
          <a:p>
            <a:pPr>
              <a:defRPr/>
            </a:pPr>
            <a:endParaRPr lang="en-US" sz="2800">
              <a:latin typeface="Gill Sans MT" charset="0"/>
              <a:cs typeface="+mn-cs"/>
            </a:endParaRPr>
          </a:p>
        </p:txBody>
      </p:sp>
      <p:grpSp>
        <p:nvGrpSpPr>
          <p:cNvPr id="125958" name="Group 16"/>
          <p:cNvGrpSpPr>
            <a:grpSpLocks/>
          </p:cNvGrpSpPr>
          <p:nvPr/>
        </p:nvGrpSpPr>
        <p:grpSpPr bwMode="auto">
          <a:xfrm>
            <a:off x="1947863" y="3462338"/>
            <a:ext cx="4160837" cy="962025"/>
            <a:chOff x="422" y="3400"/>
            <a:chExt cx="2621" cy="606"/>
          </a:xfrm>
        </p:grpSpPr>
        <p:sp>
          <p:nvSpPr>
            <p:cNvPr id="108552" name="Text Box 6"/>
            <p:cNvSpPr txBox="1">
              <a:spLocks noChangeArrowheads="1"/>
            </p:cNvSpPr>
            <p:nvPr/>
          </p:nvSpPr>
          <p:spPr bwMode="auto">
            <a:xfrm>
              <a:off x="422" y="3566"/>
              <a:ext cx="16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  <a:cs typeface="+mn-cs"/>
                </a:rPr>
                <a:t>TCP throughput = </a:t>
              </a:r>
            </a:p>
          </p:txBody>
        </p:sp>
        <p:sp>
          <p:nvSpPr>
            <p:cNvPr id="108553" name="Text Box 7"/>
            <p:cNvSpPr txBox="1">
              <a:spLocks noChangeArrowheads="1"/>
            </p:cNvSpPr>
            <p:nvPr/>
          </p:nvSpPr>
          <p:spPr bwMode="auto">
            <a:xfrm>
              <a:off x="2010" y="3470"/>
              <a:ext cx="49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latin typeface="Arial" charset="0"/>
                  <a:cs typeface="+mn-cs"/>
                </a:rPr>
                <a:t>1.22</a:t>
              </a:r>
            </a:p>
          </p:txBody>
        </p:sp>
        <p:grpSp>
          <p:nvGrpSpPr>
            <p:cNvPr id="125961" name="Group 15"/>
            <p:cNvGrpSpPr>
              <a:grpSpLocks/>
            </p:cNvGrpSpPr>
            <p:nvPr/>
          </p:nvGrpSpPr>
          <p:grpSpPr bwMode="auto">
            <a:xfrm>
              <a:off x="2092" y="3400"/>
              <a:ext cx="951" cy="606"/>
              <a:chOff x="2092" y="3400"/>
              <a:chExt cx="951" cy="606"/>
            </a:xfrm>
          </p:grpSpPr>
          <p:sp>
            <p:nvSpPr>
              <p:cNvPr id="108555" name="Text Box 8"/>
              <p:cNvSpPr txBox="1">
                <a:spLocks noChangeArrowheads="1"/>
              </p:cNvSpPr>
              <p:nvPr/>
            </p:nvSpPr>
            <p:spPr bwMode="auto">
              <a:xfrm>
                <a:off x="2423" y="3400"/>
                <a:ext cx="16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b="1" smtClean="0">
                    <a:latin typeface="Arial" charset="0"/>
                    <a:cs typeface="+mn-cs"/>
                  </a:rPr>
                  <a:t>.</a:t>
                </a:r>
              </a:p>
            </p:txBody>
          </p:sp>
          <p:sp>
            <p:nvSpPr>
              <p:cNvPr id="108556" name="Text Box 9"/>
              <p:cNvSpPr txBox="1">
                <a:spLocks noChangeArrowheads="1"/>
              </p:cNvSpPr>
              <p:nvPr/>
            </p:nvSpPr>
            <p:spPr bwMode="auto">
              <a:xfrm>
                <a:off x="2511" y="3472"/>
                <a:ext cx="5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MSS</a:t>
                </a:r>
              </a:p>
            </p:txBody>
          </p:sp>
          <p:sp>
            <p:nvSpPr>
              <p:cNvPr id="108557" name="Line 10"/>
              <p:cNvSpPr>
                <a:spLocks noChangeShapeType="1"/>
              </p:cNvSpPr>
              <p:nvPr/>
            </p:nvSpPr>
            <p:spPr bwMode="auto">
              <a:xfrm>
                <a:off x="2092" y="3720"/>
                <a:ext cx="87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558" name="Text Box 11"/>
              <p:cNvSpPr txBox="1">
                <a:spLocks noChangeArrowheads="1"/>
              </p:cNvSpPr>
              <p:nvPr/>
            </p:nvSpPr>
            <p:spPr bwMode="auto">
              <a:xfrm>
                <a:off x="2133" y="3696"/>
                <a:ext cx="4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RTT</a:t>
                </a:r>
              </a:p>
            </p:txBody>
          </p:sp>
          <p:sp>
            <p:nvSpPr>
              <p:cNvPr id="125966" name="Freeform 13"/>
              <p:cNvSpPr>
                <a:spLocks/>
              </p:cNvSpPr>
              <p:nvPr/>
            </p:nvSpPr>
            <p:spPr bwMode="auto">
              <a:xfrm>
                <a:off x="2607" y="3740"/>
                <a:ext cx="294" cy="220"/>
              </a:xfrm>
              <a:custGeom>
                <a:avLst/>
                <a:gdLst>
                  <a:gd name="T0" fmla="*/ 0 w 294"/>
                  <a:gd name="T1" fmla="*/ 158 h 220"/>
                  <a:gd name="T2" fmla="*/ 32 w 294"/>
                  <a:gd name="T3" fmla="*/ 140 h 220"/>
                  <a:gd name="T4" fmla="*/ 72 w 294"/>
                  <a:gd name="T5" fmla="*/ 220 h 220"/>
                  <a:gd name="T6" fmla="*/ 132 w 294"/>
                  <a:gd name="T7" fmla="*/ 0 h 220"/>
                  <a:gd name="T8" fmla="*/ 294 w 294"/>
                  <a:gd name="T9" fmla="*/ 0 h 2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4" h="220">
                    <a:moveTo>
                      <a:pt x="0" y="158"/>
                    </a:moveTo>
                    <a:lnTo>
                      <a:pt x="32" y="140"/>
                    </a:lnTo>
                    <a:lnTo>
                      <a:pt x="72" y="220"/>
                    </a:lnTo>
                    <a:lnTo>
                      <a:pt x="132" y="0"/>
                    </a:lnTo>
                    <a:lnTo>
                      <a:pt x="294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8560" name="Text Box 14"/>
              <p:cNvSpPr txBox="1">
                <a:spLocks noChangeArrowheads="1"/>
              </p:cNvSpPr>
              <p:nvPr/>
            </p:nvSpPr>
            <p:spPr bwMode="auto">
              <a:xfrm>
                <a:off x="2704" y="371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smtClean="0">
                    <a:latin typeface="Arial" charset="0"/>
                    <a:cs typeface="+mn-cs"/>
                  </a:rPr>
                  <a:t>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788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0957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1A020AAB-EC90-B346-B6D6-A624ACC03C27}" type="slidenum">
              <a:rPr lang="en-US" sz="1200" smtClean="0"/>
              <a:pPr>
                <a:defRPr/>
              </a:pPr>
              <a:t>44</a:t>
            </a:fld>
            <a:endParaRPr lang="en-US" sz="1200" smtClean="0"/>
          </a:p>
        </p:txBody>
      </p:sp>
      <p:sp>
        <p:nvSpPr>
          <p:cNvPr id="109572" name="Line 68"/>
          <p:cNvSpPr>
            <a:spLocks noChangeShapeType="1"/>
          </p:cNvSpPr>
          <p:nvPr/>
        </p:nvSpPr>
        <p:spPr bwMode="auto">
          <a:xfrm>
            <a:off x="4857750" y="4229100"/>
            <a:ext cx="5588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26980" name="Group 59"/>
          <p:cNvGrpSpPr>
            <a:grpSpLocks/>
          </p:cNvGrpSpPr>
          <p:nvPr/>
        </p:nvGrpSpPr>
        <p:grpSpPr bwMode="auto">
          <a:xfrm>
            <a:off x="3779838" y="3898900"/>
            <a:ext cx="1082675" cy="538163"/>
            <a:chOff x="2356" y="1300"/>
            <a:chExt cx="555" cy="194"/>
          </a:xfrm>
        </p:grpSpPr>
        <p:sp>
          <p:nvSpPr>
            <p:cNvPr id="12700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2700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2701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27011" name="Group 63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7014" name="Freeform 6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15" name="Freeform 6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605" name="Line 66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606" name="Line 67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6981" name="Group 50"/>
          <p:cNvGrpSpPr>
            <a:grpSpLocks/>
          </p:cNvGrpSpPr>
          <p:nvPr/>
        </p:nvGrpSpPr>
        <p:grpSpPr bwMode="auto">
          <a:xfrm>
            <a:off x="5413375" y="3883025"/>
            <a:ext cx="1082675" cy="538163"/>
            <a:chOff x="2356" y="1300"/>
            <a:chExt cx="555" cy="194"/>
          </a:xfrm>
        </p:grpSpPr>
        <p:sp>
          <p:nvSpPr>
            <p:cNvPr id="12700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2700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12700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 sz="2400">
                <a:latin typeface="Times New Roman" charset="0"/>
                <a:cs typeface="Arial" charset="0"/>
              </a:endParaRPr>
            </a:p>
          </p:txBody>
        </p:sp>
        <p:grpSp>
          <p:nvGrpSpPr>
            <p:cNvPr id="127003" name="Group 5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27006" name="Freeform 5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007" name="Freeform 5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9597" name="Line 57"/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9598" name="Line 58"/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95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44513" y="1412875"/>
            <a:ext cx="7620000" cy="21907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latin typeface="Gill Sans MT" charset="0"/>
                <a:cs typeface="+mn-cs"/>
              </a:rPr>
              <a:t>fairness goal:</a:t>
            </a:r>
            <a:r>
              <a:rPr lang="en-US">
                <a:latin typeface="Gill Sans MT" charset="0"/>
                <a:cs typeface="+mn-cs"/>
              </a:rPr>
              <a:t> if K TCP sessions share same bottleneck link of bandwidth R, each should have average rate of R/K</a:t>
            </a:r>
          </a:p>
        </p:txBody>
      </p:sp>
      <p:sp>
        <p:nvSpPr>
          <p:cNvPr id="109576" name="Rectangle 25"/>
          <p:cNvSpPr>
            <a:spLocks noChangeArrowheads="1"/>
          </p:cNvSpPr>
          <p:nvPr/>
        </p:nvSpPr>
        <p:spPr bwMode="auto">
          <a:xfrm>
            <a:off x="5068888" y="4025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9577" name="Rectangle 26"/>
          <p:cNvSpPr>
            <a:spLocks noChangeArrowheads="1"/>
          </p:cNvSpPr>
          <p:nvPr/>
        </p:nvSpPr>
        <p:spPr bwMode="auto">
          <a:xfrm>
            <a:off x="4378325" y="4087813"/>
            <a:ext cx="147638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9578" name="Rectangle 27"/>
          <p:cNvSpPr>
            <a:spLocks noChangeArrowheads="1"/>
          </p:cNvSpPr>
          <p:nvPr/>
        </p:nvSpPr>
        <p:spPr bwMode="auto">
          <a:xfrm>
            <a:off x="4668838" y="4025900"/>
            <a:ext cx="147637" cy="200025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9579" name="Text Box 28"/>
          <p:cNvSpPr txBox="1">
            <a:spLocks noChangeArrowheads="1"/>
          </p:cNvSpPr>
          <p:nvPr/>
        </p:nvSpPr>
        <p:spPr bwMode="auto">
          <a:xfrm>
            <a:off x="1131888" y="3017838"/>
            <a:ext cx="2000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TCP connection 1</a:t>
            </a:r>
          </a:p>
        </p:txBody>
      </p:sp>
      <p:sp>
        <p:nvSpPr>
          <p:cNvPr id="109580" name="Text Box 29"/>
          <p:cNvSpPr txBox="1">
            <a:spLocks noChangeArrowheads="1"/>
          </p:cNvSpPr>
          <p:nvPr/>
        </p:nvSpPr>
        <p:spPr bwMode="auto">
          <a:xfrm>
            <a:off x="3529013" y="4471988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bottleneck</a:t>
            </a:r>
          </a:p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router</a:t>
            </a:r>
          </a:p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capacity R</a:t>
            </a:r>
          </a:p>
        </p:txBody>
      </p:sp>
      <p:sp>
        <p:nvSpPr>
          <p:cNvPr id="126988" name="Freeform 40"/>
          <p:cNvSpPr>
            <a:spLocks/>
          </p:cNvSpPr>
          <p:nvPr/>
        </p:nvSpPr>
        <p:spPr bwMode="auto">
          <a:xfrm>
            <a:off x="2863850" y="3502025"/>
            <a:ext cx="4003675" cy="719138"/>
          </a:xfrm>
          <a:custGeom>
            <a:avLst/>
            <a:gdLst>
              <a:gd name="T0" fmla="*/ 0 w 2412"/>
              <a:gd name="T1" fmla="*/ 0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0"/>
                </a:moveTo>
                <a:cubicBezTo>
                  <a:pt x="93" y="65"/>
                  <a:pt x="156" y="318"/>
                  <a:pt x="558" y="390"/>
                </a:cubicBezTo>
                <a:cubicBezTo>
                  <a:pt x="959" y="453"/>
                  <a:pt x="2026" y="423"/>
                  <a:pt x="2412" y="432"/>
                </a:cubicBezTo>
              </a:path>
            </a:pathLst>
          </a:custGeom>
          <a:noFill/>
          <a:ln w="38100" cap="flat" cmpd="sng">
            <a:solidFill>
              <a:srgbClr val="0099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2" name="Rectangle 41"/>
          <p:cNvSpPr>
            <a:spLocks noChangeArrowheads="1"/>
          </p:cNvSpPr>
          <p:nvPr/>
        </p:nvSpPr>
        <p:spPr bwMode="auto">
          <a:xfrm>
            <a:off x="4540250" y="4087813"/>
            <a:ext cx="147638" cy="2000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6990" name="Freeform 42"/>
          <p:cNvSpPr>
            <a:spLocks/>
          </p:cNvSpPr>
          <p:nvPr/>
        </p:nvSpPr>
        <p:spPr bwMode="auto">
          <a:xfrm>
            <a:off x="2806700" y="4237038"/>
            <a:ext cx="4044950" cy="719137"/>
          </a:xfrm>
          <a:custGeom>
            <a:avLst/>
            <a:gdLst>
              <a:gd name="T0" fmla="*/ 0 w 2412"/>
              <a:gd name="T1" fmla="*/ 2147483647 h 453"/>
              <a:gd name="T2" fmla="*/ 2147483647 w 2412"/>
              <a:gd name="T3" fmla="*/ 2147483647 h 453"/>
              <a:gd name="T4" fmla="*/ 2147483647 w 2412"/>
              <a:gd name="T5" fmla="*/ 2147483647 h 4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" h="453">
                <a:moveTo>
                  <a:pt x="0" y="453"/>
                </a:moveTo>
                <a:cubicBezTo>
                  <a:pt x="93" y="388"/>
                  <a:pt x="156" y="134"/>
                  <a:pt x="558" y="63"/>
                </a:cubicBezTo>
                <a:cubicBezTo>
                  <a:pt x="959" y="0"/>
                  <a:pt x="2026" y="36"/>
                  <a:pt x="2412" y="29"/>
                </a:cubicBezTo>
              </a:path>
            </a:pathLst>
          </a:custGeom>
          <a:noFill/>
          <a:ln w="3810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Rectangle 43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Fairness</a:t>
            </a:r>
          </a:p>
        </p:txBody>
      </p:sp>
      <p:pic>
        <p:nvPicPr>
          <p:cNvPr id="126992" name="Picture 4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969963"/>
            <a:ext cx="3656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86" name="Text Box 48"/>
          <p:cNvSpPr txBox="1">
            <a:spLocks noChangeArrowheads="1"/>
          </p:cNvSpPr>
          <p:nvPr/>
        </p:nvSpPr>
        <p:spPr bwMode="auto">
          <a:xfrm>
            <a:off x="1125538" y="5146675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TCP connection 2</a:t>
            </a:r>
          </a:p>
        </p:txBody>
      </p:sp>
      <p:grpSp>
        <p:nvGrpSpPr>
          <p:cNvPr id="126994" name="Group 69"/>
          <p:cNvGrpSpPr>
            <a:grpSpLocks/>
          </p:cNvGrpSpPr>
          <p:nvPr/>
        </p:nvGrpSpPr>
        <p:grpSpPr bwMode="auto">
          <a:xfrm>
            <a:off x="2057400" y="3333750"/>
            <a:ext cx="766763" cy="704850"/>
            <a:chOff x="-44" y="1473"/>
            <a:chExt cx="981" cy="1105"/>
          </a:xfrm>
        </p:grpSpPr>
        <p:pic>
          <p:nvPicPr>
            <p:cNvPr id="126998" name="Picture 7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999" name="Freeform 7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26995" name="Group 72"/>
          <p:cNvGrpSpPr>
            <a:grpSpLocks/>
          </p:cNvGrpSpPr>
          <p:nvPr/>
        </p:nvGrpSpPr>
        <p:grpSpPr bwMode="auto">
          <a:xfrm>
            <a:off x="2073275" y="4579938"/>
            <a:ext cx="766763" cy="704850"/>
            <a:chOff x="-44" y="1473"/>
            <a:chExt cx="981" cy="1105"/>
          </a:xfrm>
        </p:grpSpPr>
        <p:pic>
          <p:nvPicPr>
            <p:cNvPr id="126996" name="Picture 7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6997" name="Freeform 7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4940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059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C2CE3430-F63D-F74F-A09F-91FF4A61E8CC}" type="slidenum">
              <a:rPr lang="en-US" sz="1200" smtClean="0"/>
              <a:pPr>
                <a:defRPr/>
              </a:pPr>
              <a:t>45</a:t>
            </a:fld>
            <a:endParaRPr lang="en-US" sz="1200" smtClean="0"/>
          </a:p>
        </p:txBody>
      </p:sp>
      <p:pic>
        <p:nvPicPr>
          <p:cNvPr id="128003" name="Picture 2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" y="10271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Why is TCP fair?</a:t>
            </a:r>
          </a:p>
        </p:txBody>
      </p:sp>
      <p:sp>
        <p:nvSpPr>
          <p:cNvPr id="1105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400175"/>
            <a:ext cx="83058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latin typeface="Gill Sans MT" charset="0"/>
                <a:cs typeface="+mn-cs"/>
              </a:rPr>
              <a:t>two competing sessions: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additive increase gives slope of 1, as throughout increases</a:t>
            </a:r>
          </a:p>
          <a:p>
            <a:pPr>
              <a:defRPr/>
            </a:pPr>
            <a:r>
              <a:rPr lang="en-US" sz="2400">
                <a:latin typeface="Gill Sans MT" charset="0"/>
                <a:cs typeface="+mn-cs"/>
              </a:rPr>
              <a:t>multiplicative decrease decreases throughput proportionally </a:t>
            </a:r>
          </a:p>
        </p:txBody>
      </p:sp>
      <p:sp>
        <p:nvSpPr>
          <p:cNvPr id="110599" name="Line 4"/>
          <p:cNvSpPr>
            <a:spLocks noChangeShapeType="1"/>
          </p:cNvSpPr>
          <p:nvPr/>
        </p:nvSpPr>
        <p:spPr bwMode="auto">
          <a:xfrm>
            <a:off x="2400300" y="5848350"/>
            <a:ext cx="36385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600" name="Line 5"/>
          <p:cNvSpPr>
            <a:spLocks noChangeShapeType="1"/>
          </p:cNvSpPr>
          <p:nvPr/>
        </p:nvSpPr>
        <p:spPr bwMode="auto">
          <a:xfrm flipV="1">
            <a:off x="2400300" y="2752725"/>
            <a:ext cx="0" cy="3086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601" name="Line 6"/>
          <p:cNvSpPr>
            <a:spLocks noChangeShapeType="1"/>
          </p:cNvSpPr>
          <p:nvPr/>
        </p:nvSpPr>
        <p:spPr bwMode="auto">
          <a:xfrm rot="-2938105" flipH="1" flipV="1">
            <a:off x="1793875" y="4487863"/>
            <a:ext cx="3560763" cy="142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602" name="Line 7"/>
          <p:cNvSpPr>
            <a:spLocks noChangeShapeType="1"/>
          </p:cNvSpPr>
          <p:nvPr/>
        </p:nvSpPr>
        <p:spPr bwMode="auto">
          <a:xfrm>
            <a:off x="2381250" y="3000375"/>
            <a:ext cx="2819400" cy="28098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603" name="Text Box 8"/>
          <p:cNvSpPr txBox="1">
            <a:spLocks noChangeArrowheads="1"/>
          </p:cNvSpPr>
          <p:nvPr/>
        </p:nvSpPr>
        <p:spPr bwMode="auto">
          <a:xfrm>
            <a:off x="2030413" y="28289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smtClean="0">
                <a:latin typeface="Arial" charset="0"/>
                <a:cs typeface="+mn-cs"/>
              </a:rPr>
              <a:t>R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110604" name="Text Box 9"/>
          <p:cNvSpPr txBox="1">
            <a:spLocks noChangeArrowheads="1"/>
          </p:cNvSpPr>
          <p:nvPr/>
        </p:nvSpPr>
        <p:spPr bwMode="auto">
          <a:xfrm>
            <a:off x="4983163" y="5876925"/>
            <a:ext cx="403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2000" smtClean="0">
                <a:latin typeface="Arial" charset="0"/>
                <a:cs typeface="+mn-cs"/>
              </a:rPr>
              <a:t>R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110605" name="Text Box 10"/>
          <p:cNvSpPr txBox="1">
            <a:spLocks noChangeArrowheads="1"/>
          </p:cNvSpPr>
          <p:nvPr/>
        </p:nvSpPr>
        <p:spPr bwMode="auto">
          <a:xfrm>
            <a:off x="3259138" y="2819400"/>
            <a:ext cx="354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smtClean="0">
                <a:latin typeface="Arial" charset="0"/>
                <a:cs typeface="+mn-cs"/>
              </a:rPr>
              <a:t>equal bandwidth share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110606" name="Text Box 11"/>
          <p:cNvSpPr txBox="1">
            <a:spLocks noChangeArrowheads="1"/>
          </p:cNvSpPr>
          <p:nvPr/>
        </p:nvSpPr>
        <p:spPr bwMode="auto">
          <a:xfrm>
            <a:off x="1839913" y="5857875"/>
            <a:ext cx="3546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smtClean="0">
                <a:latin typeface="Arial" charset="0"/>
                <a:cs typeface="+mn-cs"/>
              </a:rPr>
              <a:t>Connection 1 throughput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110607" name="Text Box 12"/>
          <p:cNvSpPr txBox="1">
            <a:spLocks noChangeArrowheads="1"/>
          </p:cNvSpPr>
          <p:nvPr/>
        </p:nvSpPr>
        <p:spPr bwMode="auto">
          <a:xfrm rot="-5396642">
            <a:off x="424656" y="4396582"/>
            <a:ext cx="3546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800" smtClean="0">
                <a:latin typeface="Arial" charset="0"/>
                <a:cs typeface="+mn-cs"/>
              </a:rPr>
              <a:t>Connection 2 throughput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215053" name="Line 13"/>
          <p:cNvSpPr>
            <a:spLocks noChangeShapeType="1"/>
          </p:cNvSpPr>
          <p:nvPr/>
        </p:nvSpPr>
        <p:spPr bwMode="auto">
          <a:xfrm rot="-2938105" flipH="1" flipV="1">
            <a:off x="3503612" y="5105401"/>
            <a:ext cx="1293813" cy="47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54" name="Text Box 14"/>
          <p:cNvSpPr txBox="1">
            <a:spLocks noChangeArrowheads="1"/>
          </p:cNvSpPr>
          <p:nvPr/>
        </p:nvSpPr>
        <p:spPr bwMode="auto">
          <a:xfrm>
            <a:off x="4173538" y="4676775"/>
            <a:ext cx="4537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mtClean="0">
                <a:latin typeface="Arial" charset="0"/>
                <a:cs typeface="+mn-cs"/>
              </a:rPr>
              <a:t>congestion avoidance: additive increase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215055" name="Line 15"/>
          <p:cNvSpPr>
            <a:spLocks noChangeShapeType="1"/>
          </p:cNvSpPr>
          <p:nvPr/>
        </p:nvSpPr>
        <p:spPr bwMode="auto">
          <a:xfrm flipH="1">
            <a:off x="3390900" y="4638675"/>
            <a:ext cx="1171575" cy="631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56" name="Text Box 16"/>
          <p:cNvSpPr txBox="1">
            <a:spLocks noChangeArrowheads="1"/>
          </p:cNvSpPr>
          <p:nvPr/>
        </p:nvSpPr>
        <p:spPr bwMode="auto">
          <a:xfrm>
            <a:off x="4705350" y="4432300"/>
            <a:ext cx="3460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loss: decrease window by factor of 2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215057" name="Line 17"/>
          <p:cNvSpPr>
            <a:spLocks noChangeShapeType="1"/>
          </p:cNvSpPr>
          <p:nvPr/>
        </p:nvSpPr>
        <p:spPr bwMode="auto">
          <a:xfrm rot="-2938105" flipH="1" flipV="1">
            <a:off x="3182938" y="4778375"/>
            <a:ext cx="1303337" cy="238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58" name="Text Box 18"/>
          <p:cNvSpPr txBox="1">
            <a:spLocks noChangeArrowheads="1"/>
          </p:cNvSpPr>
          <p:nvPr/>
        </p:nvSpPr>
        <p:spPr bwMode="auto">
          <a:xfrm>
            <a:off x="3887788" y="4191000"/>
            <a:ext cx="4537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mtClean="0">
                <a:latin typeface="Arial" charset="0"/>
                <a:cs typeface="+mn-cs"/>
              </a:rPr>
              <a:t>congestion avoidance: additive increase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215059" name="Line 19"/>
          <p:cNvSpPr>
            <a:spLocks noChangeShapeType="1"/>
          </p:cNvSpPr>
          <p:nvPr/>
        </p:nvSpPr>
        <p:spPr bwMode="auto">
          <a:xfrm flipH="1">
            <a:off x="3248025" y="4352925"/>
            <a:ext cx="981075" cy="765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60" name="Text Box 20"/>
          <p:cNvSpPr txBox="1">
            <a:spLocks noChangeArrowheads="1"/>
          </p:cNvSpPr>
          <p:nvPr/>
        </p:nvSpPr>
        <p:spPr bwMode="auto">
          <a:xfrm>
            <a:off x="4305300" y="3984625"/>
            <a:ext cx="34607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loss: decrease window by factor of 2</a:t>
            </a:r>
            <a:endParaRPr lang="en-US" sz="1000" smtClean="0">
              <a:latin typeface="Arial" charset="0"/>
              <a:cs typeface="+mn-cs"/>
            </a:endParaRPr>
          </a:p>
        </p:txBody>
      </p:sp>
      <p:sp>
        <p:nvSpPr>
          <p:cNvPr id="215061" name="Line 21"/>
          <p:cNvSpPr>
            <a:spLocks noChangeShapeType="1"/>
          </p:cNvSpPr>
          <p:nvPr/>
        </p:nvSpPr>
        <p:spPr bwMode="auto">
          <a:xfrm rot="-2938105" flipH="1" flipV="1">
            <a:off x="3039269" y="46315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62" name="Line 22"/>
          <p:cNvSpPr>
            <a:spLocks noChangeShapeType="1"/>
          </p:cNvSpPr>
          <p:nvPr/>
        </p:nvSpPr>
        <p:spPr bwMode="auto">
          <a:xfrm flipH="1">
            <a:off x="3181350" y="4171950"/>
            <a:ext cx="911225" cy="889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5063" name="Line 23"/>
          <p:cNvSpPr>
            <a:spLocks noChangeShapeType="1"/>
          </p:cNvSpPr>
          <p:nvPr/>
        </p:nvSpPr>
        <p:spPr bwMode="auto">
          <a:xfrm rot="-2938105" flipH="1" flipV="1">
            <a:off x="2959894" y="4568032"/>
            <a:ext cx="1279525" cy="142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1369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15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0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1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5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1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1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4" grpId="0" autoUpdateAnimBg="0"/>
      <p:bldP spid="215056" grpId="0" autoUpdateAnimBg="0"/>
      <p:bldP spid="215058" grpId="0" autoUpdateAnimBg="0"/>
      <p:bldP spid="215060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161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A90D8E54-5376-6540-87AB-2D42ADD7959B}" type="slidenum">
              <a:rPr lang="en-US" sz="1200" smtClean="0"/>
              <a:pPr>
                <a:defRPr/>
              </a:pPr>
              <a:t>46</a:t>
            </a:fld>
            <a:endParaRPr lang="en-US" sz="1200" smtClean="0"/>
          </a:p>
        </p:txBody>
      </p:sp>
      <p:pic>
        <p:nvPicPr>
          <p:cNvPr id="129027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822325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2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Fairness (more)</a:t>
            </a:r>
          </a:p>
        </p:txBody>
      </p:sp>
      <p:sp>
        <p:nvSpPr>
          <p:cNvPr id="1116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9900" y="1219200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Fairness and UDP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multimedia apps often do not use TCP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do not want rate throttled by congestion control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instead use UDP: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 audio/video at constant rate, tolerate packet loss</a:t>
            </a: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  <p:sp>
        <p:nvSpPr>
          <p:cNvPr id="11162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98963" y="1206500"/>
            <a:ext cx="457835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  <a:defRPr/>
            </a:pPr>
            <a:r>
              <a:rPr lang="en-US" i="1">
                <a:solidFill>
                  <a:srgbClr val="000099"/>
                </a:solidFill>
                <a:latin typeface="Gill Sans MT" charset="0"/>
                <a:cs typeface="+mn-cs"/>
              </a:rPr>
              <a:t>Fairness, parallel TCP connections</a:t>
            </a:r>
          </a:p>
          <a:p>
            <a:pPr>
              <a:lnSpc>
                <a:spcPct val="90000"/>
              </a:lnSpc>
              <a:defRPr/>
            </a:pPr>
            <a:r>
              <a:rPr lang="en-US">
                <a:latin typeface="Gill Sans MT" charset="0"/>
                <a:cs typeface="+mn-cs"/>
              </a:rPr>
              <a:t>application can open multiple parallel connections between two hosts</a:t>
            </a:r>
          </a:p>
          <a:p>
            <a:pPr>
              <a:lnSpc>
                <a:spcPct val="90000"/>
              </a:lnSpc>
              <a:defRPr/>
            </a:pPr>
            <a:r>
              <a:rPr lang="en-US">
                <a:latin typeface="Gill Sans MT" charset="0"/>
                <a:cs typeface="+mn-cs"/>
              </a:rPr>
              <a:t>web browsers do this </a:t>
            </a:r>
          </a:p>
          <a:p>
            <a:pPr>
              <a:lnSpc>
                <a:spcPct val="90000"/>
              </a:lnSpc>
              <a:defRPr/>
            </a:pPr>
            <a:r>
              <a:rPr lang="en-US">
                <a:latin typeface="Gill Sans MT" charset="0"/>
                <a:cs typeface="+mn-cs"/>
              </a:rPr>
              <a:t>e.g., link of rate R with 9 existing connections: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>
                <a:latin typeface="Gill Sans MT" charset="0"/>
              </a:rPr>
              <a:t>new app asks for 1 TCP, gets rate R/10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000">
                <a:latin typeface="Gill Sans MT" charset="0"/>
              </a:rPr>
              <a:t>new app asks for 11 TCPs, gets R/2 </a:t>
            </a:r>
          </a:p>
          <a:p>
            <a:pPr>
              <a:lnSpc>
                <a:spcPct val="90000"/>
              </a:lnSpc>
              <a:defRPr/>
            </a:pPr>
            <a:endParaRPr lang="en-US" sz="2000">
              <a:latin typeface="Gill Sans MT" charset="0"/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61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11264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5DE42A94-9830-0D41-B90E-9562196D4C20}" type="slidenum">
              <a:rPr lang="en-US" sz="1200" smtClean="0"/>
              <a:pPr>
                <a:defRPr/>
              </a:pPr>
              <a:t>47</a:t>
            </a:fld>
            <a:endParaRPr lang="en-US" sz="1200" smtClean="0"/>
          </a:p>
        </p:txBody>
      </p:sp>
      <p:pic>
        <p:nvPicPr>
          <p:cNvPr id="130051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8" y="90487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88913"/>
            <a:ext cx="7772400" cy="981075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Chapter 3: summary</a:t>
            </a:r>
          </a:p>
        </p:txBody>
      </p:sp>
      <p:sp>
        <p:nvSpPr>
          <p:cNvPr id="1126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33413" y="1360488"/>
            <a:ext cx="4398962" cy="3952875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principles behind transport layer services: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multiplexing, demultiplexing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reliable data transfer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flow control</a:t>
            </a:r>
          </a:p>
          <a:p>
            <a:pPr lvl="1">
              <a:defRPr/>
            </a:pPr>
            <a:r>
              <a:rPr lang="en-US" sz="2800">
                <a:latin typeface="Gill Sans MT" charset="0"/>
              </a:rPr>
              <a:t>congestion control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instantiation, implementation in the Internet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UDP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TCP</a:t>
            </a:r>
          </a:p>
        </p:txBody>
      </p:sp>
      <p:sp>
        <p:nvSpPr>
          <p:cNvPr id="11264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95925" y="2389188"/>
            <a:ext cx="3333750" cy="245745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>
                <a:solidFill>
                  <a:srgbClr val="CC0000"/>
                </a:solidFill>
                <a:latin typeface="Gill Sans MT" charset="0"/>
                <a:cs typeface="+mn-cs"/>
              </a:rPr>
              <a:t>next:</a:t>
            </a:r>
            <a:endParaRPr lang="en-US">
              <a:solidFill>
                <a:srgbClr val="CC0000"/>
              </a:solidFill>
              <a:latin typeface="Gill Sans MT" charset="0"/>
              <a:cs typeface="+mn-cs"/>
            </a:endParaRP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leaving the network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>
                <a:latin typeface="Gill Sans MT" charset="0"/>
                <a:cs typeface="+mn-cs"/>
              </a:rPr>
              <a:t>edge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r>
              <a:rPr lang="en-US">
                <a:latin typeface="Gill Sans MT" charset="0"/>
                <a:cs typeface="+mn-cs"/>
              </a:rPr>
              <a:t> (application, transport layers)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into the network </a:t>
            </a:r>
            <a:r>
              <a:rPr lang="ja-JP" altLang="en-US">
                <a:latin typeface="Gill Sans MT" charset="0"/>
                <a:cs typeface="+mn-cs"/>
              </a:rPr>
              <a:t>“</a:t>
            </a:r>
            <a:r>
              <a:rPr lang="en-US">
                <a:latin typeface="Gill Sans MT" charset="0"/>
                <a:cs typeface="+mn-cs"/>
              </a:rPr>
              <a:t>core</a:t>
            </a:r>
            <a:r>
              <a:rPr lang="ja-JP" altLang="en-US">
                <a:latin typeface="Gill Sans MT" charset="0"/>
                <a:cs typeface="+mn-cs"/>
              </a:rPr>
              <a:t>”</a:t>
            </a:r>
            <a:endParaRPr lang="en-US">
              <a:latin typeface="Gill Sans MT" charset="0"/>
              <a:cs typeface="+mn-cs"/>
            </a:endParaRPr>
          </a:p>
          <a:p>
            <a:pPr>
              <a:defRPr/>
            </a:pPr>
            <a:endParaRPr lang="en-US">
              <a:latin typeface="Gill Sans MT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4686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69635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6FE2991D-C93A-2343-ACD3-FDC7A3F0FB58}" type="slidenum">
              <a:rPr lang="en-US" sz="1200" smtClean="0"/>
              <a:pPr>
                <a:defRPr/>
              </a:pPr>
              <a:t>5</a:t>
            </a:fld>
            <a:endParaRPr lang="en-US" sz="1200" smtClean="0"/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TCP: retransmission scenarios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69637" name="Text Box 105"/>
          <p:cNvSpPr txBox="1">
            <a:spLocks noChangeArrowheads="1"/>
          </p:cNvSpPr>
          <p:nvPr/>
        </p:nvSpPr>
        <p:spPr bwMode="auto">
          <a:xfrm>
            <a:off x="1282700" y="5946775"/>
            <a:ext cx="192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lost ACK scenario</a:t>
            </a:r>
            <a:endParaRPr lang="en-US" sz="1000" smtClean="0">
              <a:cs typeface="+mn-cs"/>
            </a:endParaRPr>
          </a:p>
        </p:txBody>
      </p:sp>
      <p:sp>
        <p:nvSpPr>
          <p:cNvPr id="69638" name="Line 99"/>
          <p:cNvSpPr>
            <a:spLocks noChangeShapeType="1"/>
          </p:cNvSpPr>
          <p:nvPr/>
        </p:nvSpPr>
        <p:spPr bwMode="auto">
          <a:xfrm>
            <a:off x="1065213" y="4184650"/>
            <a:ext cx="2351087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39" name="Line 100"/>
          <p:cNvSpPr>
            <a:spLocks noChangeShapeType="1"/>
          </p:cNvSpPr>
          <p:nvPr/>
        </p:nvSpPr>
        <p:spPr bwMode="auto">
          <a:xfrm>
            <a:off x="1077913" y="241617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0" name="Line 104"/>
          <p:cNvSpPr>
            <a:spLocks noChangeShapeType="1"/>
          </p:cNvSpPr>
          <p:nvPr/>
        </p:nvSpPr>
        <p:spPr bwMode="auto">
          <a:xfrm flipH="1">
            <a:off x="2114550" y="3078163"/>
            <a:ext cx="1273175" cy="427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1" name="Text Box 107"/>
          <p:cNvSpPr txBox="1">
            <a:spLocks noChangeArrowheads="1"/>
          </p:cNvSpPr>
          <p:nvPr/>
        </p:nvSpPr>
        <p:spPr bwMode="auto">
          <a:xfrm>
            <a:off x="3016250" y="125730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B</a:t>
            </a:r>
          </a:p>
        </p:txBody>
      </p:sp>
      <p:sp>
        <p:nvSpPr>
          <p:cNvPr id="69642" name="Text Box 111"/>
          <p:cNvSpPr txBox="1">
            <a:spLocks noChangeArrowheads="1"/>
          </p:cNvSpPr>
          <p:nvPr/>
        </p:nvSpPr>
        <p:spPr bwMode="auto">
          <a:xfrm>
            <a:off x="682625" y="127476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A</a:t>
            </a:r>
          </a:p>
        </p:txBody>
      </p:sp>
      <p:sp>
        <p:nvSpPr>
          <p:cNvPr id="69643" name="Rectangle 112"/>
          <p:cNvSpPr>
            <a:spLocks noChangeArrowheads="1"/>
          </p:cNvSpPr>
          <p:nvPr/>
        </p:nvSpPr>
        <p:spPr bwMode="auto">
          <a:xfrm>
            <a:off x="1781175" y="249713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4" name="Text Box 113"/>
          <p:cNvSpPr txBox="1">
            <a:spLocks noChangeArrowheads="1"/>
          </p:cNvSpPr>
          <p:nvPr/>
        </p:nvSpPr>
        <p:spPr bwMode="auto">
          <a:xfrm>
            <a:off x="1222375" y="254952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Seq=92, 8 bytes of data</a:t>
            </a:r>
          </a:p>
        </p:txBody>
      </p:sp>
      <p:sp>
        <p:nvSpPr>
          <p:cNvPr id="69645" name="Rectangle 114"/>
          <p:cNvSpPr>
            <a:spLocks noChangeArrowheads="1"/>
          </p:cNvSpPr>
          <p:nvPr/>
        </p:nvSpPr>
        <p:spPr bwMode="auto">
          <a:xfrm>
            <a:off x="2349500" y="3163888"/>
            <a:ext cx="747713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6" name="Text Box 115"/>
          <p:cNvSpPr txBox="1">
            <a:spLocks noChangeArrowheads="1"/>
          </p:cNvSpPr>
          <p:nvPr/>
        </p:nvSpPr>
        <p:spPr bwMode="auto">
          <a:xfrm>
            <a:off x="2270125" y="311943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ACK=100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69647" name="Line 118"/>
          <p:cNvSpPr>
            <a:spLocks noChangeShapeType="1"/>
          </p:cNvSpPr>
          <p:nvPr/>
        </p:nvSpPr>
        <p:spPr bwMode="auto">
          <a:xfrm>
            <a:off x="1057275" y="217487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8" name="Line 119"/>
          <p:cNvSpPr>
            <a:spLocks noChangeShapeType="1"/>
          </p:cNvSpPr>
          <p:nvPr/>
        </p:nvSpPr>
        <p:spPr bwMode="auto">
          <a:xfrm>
            <a:off x="3484563" y="217011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49" name="Rectangle 122"/>
          <p:cNvSpPr>
            <a:spLocks noChangeArrowheads="1"/>
          </p:cNvSpPr>
          <p:nvPr/>
        </p:nvSpPr>
        <p:spPr bwMode="auto">
          <a:xfrm>
            <a:off x="1674813" y="4178300"/>
            <a:ext cx="989012" cy="4302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50" name="Text Box 123"/>
          <p:cNvSpPr txBox="1">
            <a:spLocks noChangeArrowheads="1"/>
          </p:cNvSpPr>
          <p:nvPr/>
        </p:nvSpPr>
        <p:spPr bwMode="auto">
          <a:xfrm>
            <a:off x="1211263" y="4259263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Seq=92, 8 bytes of data</a:t>
            </a:r>
          </a:p>
        </p:txBody>
      </p:sp>
      <p:sp>
        <p:nvSpPr>
          <p:cNvPr id="69651" name="Text Box 124"/>
          <p:cNvSpPr txBox="1">
            <a:spLocks noChangeArrowheads="1"/>
          </p:cNvSpPr>
          <p:nvPr/>
        </p:nvSpPr>
        <p:spPr bwMode="auto">
          <a:xfrm>
            <a:off x="1903413" y="330993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mtClean="0">
                <a:solidFill>
                  <a:srgbClr val="FF0000"/>
                </a:solidFill>
                <a:cs typeface="+mn-cs"/>
              </a:rPr>
              <a:t>X</a:t>
            </a:r>
          </a:p>
        </p:txBody>
      </p:sp>
      <p:sp>
        <p:nvSpPr>
          <p:cNvPr id="69652" name="Text Box 126"/>
          <p:cNvSpPr txBox="1">
            <a:spLocks noChangeArrowheads="1"/>
          </p:cNvSpPr>
          <p:nvPr/>
        </p:nvSpPr>
        <p:spPr bwMode="auto">
          <a:xfrm rot="10800000">
            <a:off x="684213" y="296386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timeout</a:t>
            </a:r>
          </a:p>
        </p:txBody>
      </p:sp>
      <p:sp>
        <p:nvSpPr>
          <p:cNvPr id="69653" name="Line 127"/>
          <p:cNvSpPr>
            <a:spLocks noChangeShapeType="1"/>
          </p:cNvSpPr>
          <p:nvPr/>
        </p:nvSpPr>
        <p:spPr bwMode="auto">
          <a:xfrm flipH="1">
            <a:off x="1054100" y="4776788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54" name="Rectangle 128"/>
          <p:cNvSpPr>
            <a:spLocks noChangeArrowheads="1"/>
          </p:cNvSpPr>
          <p:nvPr/>
        </p:nvSpPr>
        <p:spPr bwMode="auto">
          <a:xfrm>
            <a:off x="1887538" y="50339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55" name="Text Box 129"/>
          <p:cNvSpPr txBox="1">
            <a:spLocks noChangeArrowheads="1"/>
          </p:cNvSpPr>
          <p:nvPr/>
        </p:nvSpPr>
        <p:spPr bwMode="auto">
          <a:xfrm>
            <a:off x="1808163" y="4989513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ACK=100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grpSp>
        <p:nvGrpSpPr>
          <p:cNvPr id="85015" name="Group 134"/>
          <p:cNvGrpSpPr>
            <a:grpSpLocks/>
          </p:cNvGrpSpPr>
          <p:nvPr/>
        </p:nvGrpSpPr>
        <p:grpSpPr bwMode="auto">
          <a:xfrm>
            <a:off x="825500" y="2420938"/>
            <a:ext cx="104775" cy="508000"/>
            <a:chOff x="3099" y="1749"/>
            <a:chExt cx="66" cy="320"/>
          </a:xfrm>
        </p:grpSpPr>
        <p:sp>
          <p:nvSpPr>
            <p:cNvPr id="69710" name="Line 132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11" name="Line 133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5016" name="Group 135"/>
          <p:cNvGrpSpPr>
            <a:grpSpLocks/>
          </p:cNvGrpSpPr>
          <p:nvPr/>
        </p:nvGrpSpPr>
        <p:grpSpPr bwMode="auto">
          <a:xfrm rot="10800000">
            <a:off x="820738" y="3663950"/>
            <a:ext cx="104775" cy="508000"/>
            <a:chOff x="3099" y="1749"/>
            <a:chExt cx="66" cy="320"/>
          </a:xfrm>
        </p:grpSpPr>
        <p:sp>
          <p:nvSpPr>
            <p:cNvPr id="69708" name="Line 136"/>
            <p:cNvSpPr>
              <a:spLocks noChangeShapeType="1"/>
            </p:cNvSpPr>
            <p:nvPr/>
          </p:nvSpPr>
          <p:spPr bwMode="auto">
            <a:xfrm flipV="1">
              <a:off x="3131" y="1751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9" name="Line 137"/>
            <p:cNvSpPr>
              <a:spLocks noChangeShapeType="1"/>
            </p:cNvSpPr>
            <p:nvPr/>
          </p:nvSpPr>
          <p:spPr bwMode="auto">
            <a:xfrm>
              <a:off x="3101" y="1754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9658" name="Text Box 172"/>
          <p:cNvSpPr txBox="1">
            <a:spLocks noChangeArrowheads="1"/>
          </p:cNvSpPr>
          <p:nvPr/>
        </p:nvSpPr>
        <p:spPr bwMode="auto">
          <a:xfrm>
            <a:off x="5945188" y="5953125"/>
            <a:ext cx="2073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premature timeout</a:t>
            </a:r>
            <a:endParaRPr lang="en-US" sz="1000" smtClean="0">
              <a:cs typeface="+mn-cs"/>
            </a:endParaRPr>
          </a:p>
        </p:txBody>
      </p:sp>
      <p:sp>
        <p:nvSpPr>
          <p:cNvPr id="69659" name="Line 173"/>
          <p:cNvSpPr>
            <a:spLocks noChangeShapeType="1"/>
          </p:cNvSpPr>
          <p:nvPr/>
        </p:nvSpPr>
        <p:spPr bwMode="auto">
          <a:xfrm>
            <a:off x="5781675" y="419100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0" name="Line 174"/>
          <p:cNvSpPr>
            <a:spLocks noChangeShapeType="1"/>
          </p:cNvSpPr>
          <p:nvPr/>
        </p:nvSpPr>
        <p:spPr bwMode="auto">
          <a:xfrm>
            <a:off x="5815013" y="242252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1" name="Line 175"/>
          <p:cNvSpPr>
            <a:spLocks noChangeShapeType="1"/>
          </p:cNvSpPr>
          <p:nvPr/>
        </p:nvSpPr>
        <p:spPr bwMode="auto">
          <a:xfrm flipH="1">
            <a:off x="5789613" y="3084513"/>
            <a:ext cx="2335212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2" name="Text Box 177"/>
          <p:cNvSpPr txBox="1">
            <a:spLocks noChangeArrowheads="1"/>
          </p:cNvSpPr>
          <p:nvPr/>
        </p:nvSpPr>
        <p:spPr bwMode="auto">
          <a:xfrm>
            <a:off x="7753350" y="126365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B</a:t>
            </a:r>
          </a:p>
        </p:txBody>
      </p:sp>
      <p:sp>
        <p:nvSpPr>
          <p:cNvPr id="69663" name="Text Box 181"/>
          <p:cNvSpPr txBox="1">
            <a:spLocks noChangeArrowheads="1"/>
          </p:cNvSpPr>
          <p:nvPr/>
        </p:nvSpPr>
        <p:spPr bwMode="auto">
          <a:xfrm>
            <a:off x="5419725" y="128111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A</a:t>
            </a:r>
          </a:p>
        </p:txBody>
      </p:sp>
      <p:sp>
        <p:nvSpPr>
          <p:cNvPr id="69664" name="Rectangle 182"/>
          <p:cNvSpPr>
            <a:spLocks noChangeArrowheads="1"/>
          </p:cNvSpPr>
          <p:nvPr/>
        </p:nvSpPr>
        <p:spPr bwMode="auto">
          <a:xfrm>
            <a:off x="6518275" y="250348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5" name="Text Box 183"/>
          <p:cNvSpPr txBox="1">
            <a:spLocks noChangeArrowheads="1"/>
          </p:cNvSpPr>
          <p:nvPr/>
        </p:nvSpPr>
        <p:spPr bwMode="auto">
          <a:xfrm>
            <a:off x="5959475" y="255587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Seq=92, 8 bytes of data</a:t>
            </a:r>
          </a:p>
        </p:txBody>
      </p:sp>
      <p:grpSp>
        <p:nvGrpSpPr>
          <p:cNvPr id="85025" name="Group 202"/>
          <p:cNvGrpSpPr>
            <a:grpSpLocks/>
          </p:cNvGrpSpPr>
          <p:nvPr/>
        </p:nvGrpSpPr>
        <p:grpSpPr bwMode="auto">
          <a:xfrm>
            <a:off x="6691313" y="3576638"/>
            <a:ext cx="949325" cy="304800"/>
            <a:chOff x="4215" y="2253"/>
            <a:chExt cx="598" cy="192"/>
          </a:xfrm>
        </p:grpSpPr>
        <p:sp>
          <p:nvSpPr>
            <p:cNvPr id="69706" name="Rectangle 184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7" name="Text Box 185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sp>
        <p:nvSpPr>
          <p:cNvPr id="69667" name="Line 186"/>
          <p:cNvSpPr>
            <a:spLocks noChangeShapeType="1"/>
          </p:cNvSpPr>
          <p:nvPr/>
        </p:nvSpPr>
        <p:spPr bwMode="auto">
          <a:xfrm>
            <a:off x="5794375" y="218122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8" name="Line 187"/>
          <p:cNvSpPr>
            <a:spLocks noChangeShapeType="1"/>
          </p:cNvSpPr>
          <p:nvPr/>
        </p:nvSpPr>
        <p:spPr bwMode="auto">
          <a:xfrm>
            <a:off x="8199438" y="217646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69" name="Rectangle 188"/>
          <p:cNvSpPr>
            <a:spLocks noChangeArrowheads="1"/>
          </p:cNvSpPr>
          <p:nvPr/>
        </p:nvSpPr>
        <p:spPr bwMode="auto">
          <a:xfrm>
            <a:off x="6807200" y="4308475"/>
            <a:ext cx="1057275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70" name="Text Box 189"/>
          <p:cNvSpPr txBox="1">
            <a:spLocks noChangeArrowheads="1"/>
          </p:cNvSpPr>
          <p:nvPr/>
        </p:nvSpPr>
        <p:spPr bwMode="auto">
          <a:xfrm>
            <a:off x="6727825" y="4341813"/>
            <a:ext cx="1212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Seq=92,  8</a:t>
            </a:r>
          </a:p>
          <a:p>
            <a:pPr algn="l">
              <a:defRPr/>
            </a:pPr>
            <a:r>
              <a:rPr lang="en-US" sz="1400" smtClean="0">
                <a:cs typeface="+mn-cs"/>
              </a:rPr>
              <a:t>bytes of data</a:t>
            </a:r>
          </a:p>
        </p:txBody>
      </p:sp>
      <p:sp>
        <p:nvSpPr>
          <p:cNvPr id="69671" name="Text Box 191"/>
          <p:cNvSpPr txBox="1">
            <a:spLocks noChangeArrowheads="1"/>
          </p:cNvSpPr>
          <p:nvPr/>
        </p:nvSpPr>
        <p:spPr bwMode="auto">
          <a:xfrm rot="10800000">
            <a:off x="5421313" y="297021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timeout</a:t>
            </a:r>
          </a:p>
        </p:txBody>
      </p:sp>
      <p:sp>
        <p:nvSpPr>
          <p:cNvPr id="69672" name="Line 192"/>
          <p:cNvSpPr>
            <a:spLocks noChangeShapeType="1"/>
          </p:cNvSpPr>
          <p:nvPr/>
        </p:nvSpPr>
        <p:spPr bwMode="auto">
          <a:xfrm flipH="1">
            <a:off x="5813425" y="4894263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73" name="Rectangle 193"/>
          <p:cNvSpPr>
            <a:spLocks noChangeArrowheads="1"/>
          </p:cNvSpPr>
          <p:nvPr/>
        </p:nvSpPr>
        <p:spPr bwMode="auto">
          <a:xfrm>
            <a:off x="6646863" y="5151438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9674" name="Text Box 194"/>
          <p:cNvSpPr txBox="1">
            <a:spLocks noChangeArrowheads="1"/>
          </p:cNvSpPr>
          <p:nvPr/>
        </p:nvSpPr>
        <p:spPr bwMode="auto">
          <a:xfrm>
            <a:off x="6567488" y="510698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ACK=120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grpSp>
        <p:nvGrpSpPr>
          <p:cNvPr id="85034" name="Group 195"/>
          <p:cNvGrpSpPr>
            <a:grpSpLocks/>
          </p:cNvGrpSpPr>
          <p:nvPr/>
        </p:nvGrpSpPr>
        <p:grpSpPr bwMode="auto">
          <a:xfrm>
            <a:off x="5562600" y="2427288"/>
            <a:ext cx="104775" cy="508000"/>
            <a:chOff x="3099" y="1749"/>
            <a:chExt cx="66" cy="320"/>
          </a:xfrm>
        </p:grpSpPr>
        <p:sp>
          <p:nvSpPr>
            <p:cNvPr id="69704" name="Line 196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5" name="Line 197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5035" name="Group 198"/>
          <p:cNvGrpSpPr>
            <a:grpSpLocks/>
          </p:cNvGrpSpPr>
          <p:nvPr/>
        </p:nvGrpSpPr>
        <p:grpSpPr bwMode="auto">
          <a:xfrm rot="10800000">
            <a:off x="5557838" y="3670300"/>
            <a:ext cx="104775" cy="508000"/>
            <a:chOff x="3099" y="1749"/>
            <a:chExt cx="66" cy="320"/>
          </a:xfrm>
        </p:grpSpPr>
        <p:sp>
          <p:nvSpPr>
            <p:cNvPr id="69702" name="Line 199"/>
            <p:cNvSpPr>
              <a:spLocks noChangeShapeType="1"/>
            </p:cNvSpPr>
            <p:nvPr/>
          </p:nvSpPr>
          <p:spPr bwMode="auto">
            <a:xfrm flipV="1">
              <a:off x="3131" y="1751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3" name="Line 200"/>
            <p:cNvSpPr>
              <a:spLocks noChangeShapeType="1"/>
            </p:cNvSpPr>
            <p:nvPr/>
          </p:nvSpPr>
          <p:spPr bwMode="auto">
            <a:xfrm>
              <a:off x="3101" y="1754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85036" name="Group 206"/>
          <p:cNvGrpSpPr>
            <a:grpSpLocks/>
          </p:cNvGrpSpPr>
          <p:nvPr/>
        </p:nvGrpSpPr>
        <p:grpSpPr bwMode="auto">
          <a:xfrm>
            <a:off x="5800725" y="2808288"/>
            <a:ext cx="2346325" cy="571500"/>
            <a:chOff x="3759" y="1622"/>
            <a:chExt cx="1478" cy="360"/>
          </a:xfrm>
        </p:grpSpPr>
        <p:sp>
          <p:nvSpPr>
            <p:cNvPr id="69699" name="Line 203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0" name="Rectangle 204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701" name="Text Box 205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Seq=100, 20 bytes of data</a:t>
              </a:r>
            </a:p>
          </p:txBody>
        </p:sp>
      </p:grpSp>
      <p:sp>
        <p:nvSpPr>
          <p:cNvPr id="69678" name="Line 207"/>
          <p:cNvSpPr>
            <a:spLocks noChangeShapeType="1"/>
          </p:cNvSpPr>
          <p:nvPr/>
        </p:nvSpPr>
        <p:spPr bwMode="auto">
          <a:xfrm flipH="1">
            <a:off x="5794375" y="3440113"/>
            <a:ext cx="2335213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85038" name="Group 208"/>
          <p:cNvGrpSpPr>
            <a:grpSpLocks/>
          </p:cNvGrpSpPr>
          <p:nvPr/>
        </p:nvGrpSpPr>
        <p:grpSpPr bwMode="auto">
          <a:xfrm>
            <a:off x="6931025" y="3852863"/>
            <a:ext cx="949325" cy="304800"/>
            <a:chOff x="4215" y="2253"/>
            <a:chExt cx="598" cy="192"/>
          </a:xfrm>
        </p:grpSpPr>
        <p:sp>
          <p:nvSpPr>
            <p:cNvPr id="69697" name="Rectangle 20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9698" name="Text Box 21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ACK=120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sp>
        <p:nvSpPr>
          <p:cNvPr id="69680" name="Text Box 211"/>
          <p:cNvSpPr txBox="1">
            <a:spLocks noChangeArrowheads="1"/>
          </p:cNvSpPr>
          <p:nvPr/>
        </p:nvSpPr>
        <p:spPr bwMode="auto">
          <a:xfrm>
            <a:off x="4427538" y="4495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SendBase=100</a:t>
            </a:r>
          </a:p>
        </p:txBody>
      </p:sp>
      <p:sp>
        <p:nvSpPr>
          <p:cNvPr id="69681" name="Text Box 212"/>
          <p:cNvSpPr txBox="1">
            <a:spLocks noChangeArrowheads="1"/>
          </p:cNvSpPr>
          <p:nvPr/>
        </p:nvSpPr>
        <p:spPr bwMode="auto">
          <a:xfrm>
            <a:off x="4446588" y="4837113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SendBase=120</a:t>
            </a:r>
          </a:p>
        </p:txBody>
      </p:sp>
      <p:sp>
        <p:nvSpPr>
          <p:cNvPr id="69682" name="Text Box 213"/>
          <p:cNvSpPr txBox="1">
            <a:spLocks noChangeArrowheads="1"/>
          </p:cNvSpPr>
          <p:nvPr/>
        </p:nvSpPr>
        <p:spPr bwMode="auto">
          <a:xfrm>
            <a:off x="4465638" y="5511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SendBase=120</a:t>
            </a:r>
          </a:p>
        </p:txBody>
      </p:sp>
      <p:sp>
        <p:nvSpPr>
          <p:cNvPr id="69683" name="Text Box 214"/>
          <p:cNvSpPr txBox="1">
            <a:spLocks noChangeArrowheads="1"/>
          </p:cNvSpPr>
          <p:nvPr/>
        </p:nvSpPr>
        <p:spPr bwMode="auto">
          <a:xfrm>
            <a:off x="4492625" y="2266950"/>
            <a:ext cx="126682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SendBase=92</a:t>
            </a:r>
          </a:p>
        </p:txBody>
      </p:sp>
      <p:pic>
        <p:nvPicPr>
          <p:cNvPr id="85043" name="Picture 2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44" name="Group 219"/>
          <p:cNvGrpSpPr>
            <a:grpSpLocks/>
          </p:cNvGrpSpPr>
          <p:nvPr/>
        </p:nvGrpSpPr>
        <p:grpSpPr bwMode="auto">
          <a:xfrm>
            <a:off x="5372100" y="1543050"/>
            <a:ext cx="630238" cy="533400"/>
            <a:chOff x="-44" y="1473"/>
            <a:chExt cx="981" cy="1105"/>
          </a:xfrm>
        </p:grpSpPr>
        <p:pic>
          <p:nvPicPr>
            <p:cNvPr id="85054" name="Picture 2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5" name="Freeform 2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5" name="Group 225"/>
          <p:cNvGrpSpPr>
            <a:grpSpLocks/>
          </p:cNvGrpSpPr>
          <p:nvPr/>
        </p:nvGrpSpPr>
        <p:grpSpPr bwMode="auto">
          <a:xfrm flipH="1">
            <a:off x="7939088" y="1549400"/>
            <a:ext cx="631825" cy="622300"/>
            <a:chOff x="-44" y="1473"/>
            <a:chExt cx="981" cy="1105"/>
          </a:xfrm>
        </p:grpSpPr>
        <p:pic>
          <p:nvPicPr>
            <p:cNvPr id="85052" name="Picture 2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3" name="Freeform 2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6" name="Group 228"/>
          <p:cNvGrpSpPr>
            <a:grpSpLocks/>
          </p:cNvGrpSpPr>
          <p:nvPr/>
        </p:nvGrpSpPr>
        <p:grpSpPr bwMode="auto">
          <a:xfrm>
            <a:off x="647700" y="1547813"/>
            <a:ext cx="630238" cy="533400"/>
            <a:chOff x="-44" y="1473"/>
            <a:chExt cx="981" cy="1105"/>
          </a:xfrm>
        </p:grpSpPr>
        <p:pic>
          <p:nvPicPr>
            <p:cNvPr id="85050" name="Picture 2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1" name="Freeform 2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5047" name="Group 231"/>
          <p:cNvGrpSpPr>
            <a:grpSpLocks/>
          </p:cNvGrpSpPr>
          <p:nvPr/>
        </p:nvGrpSpPr>
        <p:grpSpPr bwMode="auto">
          <a:xfrm flipH="1">
            <a:off x="3225800" y="1531938"/>
            <a:ext cx="709613" cy="600075"/>
            <a:chOff x="-44" y="1473"/>
            <a:chExt cx="981" cy="1105"/>
          </a:xfrm>
        </p:grpSpPr>
        <p:pic>
          <p:nvPicPr>
            <p:cNvPr id="85048" name="Picture 232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49" name="Freeform 2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285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065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0938646E-F842-1D4A-96A1-3122450EDE52}" type="slidenum">
              <a:rPr lang="en-US" sz="1200" smtClean="0"/>
              <a:pPr>
                <a:defRPr/>
              </a:pPr>
              <a:t>6</a:t>
            </a:fld>
            <a:endParaRPr lang="en-US" sz="1200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TCP: retransmission scenarios</a:t>
            </a:r>
            <a:endParaRPr lang="en-US">
              <a:latin typeface="Gill Sans MT" charset="0"/>
              <a:cs typeface="+mj-cs"/>
            </a:endParaRPr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b="1" smtClean="0">
                <a:solidFill>
                  <a:srgbClr val="FF0000"/>
                </a:solidFill>
                <a:cs typeface="+mn-cs"/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cumulative ACK</a:t>
            </a:r>
            <a:endParaRPr lang="en-US" sz="1000" smtClean="0">
              <a:cs typeface="+mn-cs"/>
            </a:endParaRPr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1400" smtClean="0">
                <a:cs typeface="+mn-cs"/>
              </a:rPr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1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1" y="1754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ACK=120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8817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FB4FD13B-C1A3-314B-B855-3B1F71A0F960}" type="slidenum">
              <a:rPr lang="en-US" sz="1200" smtClean="0"/>
              <a:pPr>
                <a:defRPr/>
              </a:pPr>
              <a:t>7</a:t>
            </a:fld>
            <a:endParaRPr lang="en-US" sz="1200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0838"/>
            <a:ext cx="7772400" cy="669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>
                <a:latin typeface="Gill Sans MT" charset="0"/>
                <a:cs typeface="+mj-cs"/>
              </a:rPr>
              <a:t>TCP ACK generation</a:t>
            </a:r>
            <a:r>
              <a:rPr lang="en-US">
                <a:latin typeface="Gill Sans MT" charset="0"/>
                <a:cs typeface="+mj-cs"/>
              </a:rPr>
              <a:t> </a:t>
            </a:r>
            <a:r>
              <a:rPr lang="en-US" sz="1800">
                <a:latin typeface="Gill Sans MT" charset="0"/>
                <a:cs typeface="+mj-cs"/>
              </a:rPr>
              <a:t>[RFC 1122, RFC 2581]</a:t>
            </a: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337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  <a:cs typeface="+mn-cs"/>
              </a:rPr>
              <a:t>event at receiver</a:t>
            </a:r>
            <a:endParaRPr lang="en-US" sz="1800" i="1" smtClean="0">
              <a:solidFill>
                <a:srgbClr val="CC0000"/>
              </a:solidFill>
              <a:latin typeface="Arial" charset="0"/>
              <a:cs typeface="+mn-cs"/>
            </a:endParaRPr>
          </a:p>
          <a:p>
            <a:pPr algn="l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arrival of in-order segment with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expected seq #. All data up to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expected seq # already ACKed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arrival of in-order segment with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expected seq #. One other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segment has ACK pending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arrival of out-of-order segment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higher-than-expect seq. # .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Gap detected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arrival of segment that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partially or completely fills gap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  <a:cs typeface="+mn-cs"/>
              </a:rPr>
              <a:t>TCP receiver action</a:t>
            </a:r>
            <a:endParaRPr lang="en-US" sz="1800" i="1" smtClean="0">
              <a:solidFill>
                <a:srgbClr val="CC0000"/>
              </a:solidFill>
              <a:latin typeface="Arial" charset="0"/>
              <a:cs typeface="+mn-cs"/>
            </a:endParaRPr>
          </a:p>
          <a:p>
            <a:pPr algn="l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delayed ACK. Wait up to 500ms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for next segment. If no next segment,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send ACK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immediately send single cumulative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ACK, ACKing both in-order segments 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immediately send </a:t>
            </a:r>
            <a:r>
              <a:rPr lang="en-US" sz="1800" i="1" smtClean="0">
                <a:solidFill>
                  <a:srgbClr val="CC0000"/>
                </a:solidFill>
                <a:latin typeface="Arial" charset="0"/>
                <a:cs typeface="+mn-cs"/>
              </a:rPr>
              <a:t>duplicate ACK</a:t>
            </a:r>
            <a:r>
              <a:rPr lang="en-US" sz="1800" smtClean="0">
                <a:solidFill>
                  <a:srgbClr val="CC0000"/>
                </a:solidFill>
                <a:latin typeface="Arial" charset="0"/>
                <a:cs typeface="+mn-cs"/>
              </a:rPr>
              <a:t>,</a:t>
            </a:r>
            <a:r>
              <a:rPr lang="en-US" sz="1800" smtClean="0">
                <a:latin typeface="Arial" charset="0"/>
                <a:cs typeface="+mn-cs"/>
              </a:rPr>
              <a:t> 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indicating seq. # of next expected byte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immediate send ACK, provided that</a:t>
            </a:r>
          </a:p>
          <a:p>
            <a:pPr algn="l">
              <a:defRPr/>
            </a:pPr>
            <a:r>
              <a:rPr lang="en-US" sz="1800" smtClean="0">
                <a:latin typeface="Arial" charset="0"/>
                <a:cs typeface="+mn-cs"/>
              </a:rPr>
              <a:t>segment starts at lower end of gap</a:t>
            </a:r>
          </a:p>
          <a:p>
            <a:pPr algn="l">
              <a:defRPr/>
            </a:pPr>
            <a:endParaRPr lang="en-US" sz="1800" smtClean="0">
              <a:latin typeface="Arial" charset="0"/>
              <a:cs typeface="+mn-cs"/>
            </a:endParaRPr>
          </a:p>
          <a:p>
            <a:pPr algn="l">
              <a:defRPr/>
            </a:pP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89095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52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768350" y="21447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690" name="Line 12"/>
          <p:cNvSpPr>
            <a:spLocks noChangeShapeType="1"/>
          </p:cNvSpPr>
          <p:nvPr/>
        </p:nvSpPr>
        <p:spPr bwMode="auto">
          <a:xfrm>
            <a:off x="752475" y="31988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691" name="Line 13"/>
          <p:cNvSpPr>
            <a:spLocks noChangeShapeType="1"/>
          </p:cNvSpPr>
          <p:nvPr/>
        </p:nvSpPr>
        <p:spPr bwMode="auto">
          <a:xfrm>
            <a:off x="769938" y="4297363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1692" name="Line 14"/>
          <p:cNvSpPr>
            <a:spLocks noChangeShapeType="1"/>
          </p:cNvSpPr>
          <p:nvPr/>
        </p:nvSpPr>
        <p:spPr bwMode="auto">
          <a:xfrm>
            <a:off x="763588" y="5386388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36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270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22C74BBA-A5D4-B546-9D77-C0DBDA20EE46}" type="slidenum">
              <a:rPr lang="en-US" sz="1200" smtClean="0"/>
              <a:pPr>
                <a:defRPr/>
              </a:pPr>
              <a:t>8</a:t>
            </a:fld>
            <a:endParaRPr lang="en-US" sz="1200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time-out period  often relatively long: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long delay before resending lost packet</a:t>
            </a:r>
          </a:p>
          <a:p>
            <a:pPr>
              <a:defRPr/>
            </a:pPr>
            <a:r>
              <a:rPr lang="en-US">
                <a:latin typeface="Gill Sans MT" charset="0"/>
                <a:cs typeface="+mn-cs"/>
              </a:rPr>
              <a:t>detect lost segments via duplicate ACKs.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sender often sends many segments back-to-back</a:t>
            </a:r>
          </a:p>
          <a:p>
            <a:pPr lvl="1">
              <a:defRPr/>
            </a:pPr>
            <a:r>
              <a:rPr lang="en-US">
                <a:latin typeface="Gill Sans MT" charset="0"/>
              </a:rPr>
              <a:t>if segment is lost, there will likely be many duplicate ACKs.</a:t>
            </a:r>
          </a:p>
          <a:p>
            <a:pPr lvl="1">
              <a:defRPr/>
            </a:pPr>
            <a:endParaRPr lang="en-US">
              <a:latin typeface="Gill Sans MT" charset="0"/>
            </a:endParaRPr>
          </a:p>
          <a:p>
            <a:pPr lvl="1">
              <a:defRPr/>
            </a:pPr>
            <a:endParaRPr lang="en-US">
              <a:latin typeface="Gill Sans MT" charset="0"/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827588" y="2143125"/>
            <a:ext cx="3567112" cy="3813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>
                <a:latin typeface="Gill Sans MT" charset="0"/>
                <a:cs typeface="+mn-cs"/>
              </a:rPr>
              <a:t>if sender receives 3 ACKs for same data</a:t>
            </a:r>
          </a:p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cs typeface="+mn-cs"/>
              </a:rPr>
              <a:t>(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triple duplicate ACKs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),</a:t>
            </a:r>
            <a:r>
              <a:rPr lang="en-US" sz="2800">
                <a:latin typeface="Gill Sans MT" charset="0"/>
                <a:cs typeface="+mn-cs"/>
              </a:rPr>
              <a:t> resend unacked segment with smallest seq #</a:t>
            </a:r>
          </a:p>
          <a:p>
            <a:pPr marL="463550" lvl="1" indent="-238125"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400">
                <a:latin typeface="Gill Sans MT" charset="0"/>
                <a:cs typeface="+mn-cs"/>
              </a:rPr>
              <a:t>likely that unacked segment lost, so don</a:t>
            </a:r>
            <a:r>
              <a:rPr lang="ja-JP" altLang="en-US" sz="2400">
                <a:latin typeface="Gill Sans MT" charset="0"/>
                <a:cs typeface="+mn-cs"/>
              </a:rPr>
              <a:t>’</a:t>
            </a:r>
            <a:r>
              <a:rPr lang="en-US" sz="2400">
                <a:latin typeface="Gill Sans MT" charset="0"/>
                <a:cs typeface="+mn-cs"/>
              </a:rPr>
              <a:t>t wait for timeout</a:t>
            </a: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4751388" y="1914525"/>
            <a:ext cx="3509962" cy="3681413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883150" y="1679575"/>
            <a:ext cx="27733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i="1" smtClean="0">
                <a:solidFill>
                  <a:srgbClr val="CC0000"/>
                </a:solidFill>
                <a:cs typeface="+mn-cs"/>
              </a:rPr>
              <a:t>TCP fast retransmit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794250" y="2925763"/>
            <a:ext cx="3408363" cy="54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400">
                <a:latin typeface="Gill Sans MT" charset="0"/>
                <a:cs typeface="+mn-cs"/>
              </a:rPr>
              <a:t>(</a:t>
            </a:r>
            <a:r>
              <a:rPr lang="ja-JP" altLang="en-US" sz="2400">
                <a:latin typeface="Gill Sans MT" charset="0"/>
                <a:cs typeface="+mn-cs"/>
              </a:rPr>
              <a:t>“</a:t>
            </a:r>
            <a:r>
              <a:rPr lang="en-US" sz="2400">
                <a:latin typeface="Gill Sans MT" charset="0"/>
                <a:cs typeface="+mn-cs"/>
              </a:rPr>
              <a:t>triple duplicate ACKs</a:t>
            </a:r>
            <a:r>
              <a:rPr lang="ja-JP" altLang="en-US" sz="2400">
                <a:latin typeface="Gill Sans MT" charset="0"/>
                <a:cs typeface="+mn-cs"/>
              </a:rPr>
              <a:t>”</a:t>
            </a:r>
            <a:r>
              <a:rPr lang="en-US" sz="2400">
                <a:latin typeface="Gill Sans MT" charset="0"/>
                <a:cs typeface="+mn-cs"/>
              </a:rPr>
              <a:t>),</a:t>
            </a:r>
            <a:r>
              <a:rPr lang="en-US" sz="2800">
                <a:latin typeface="Gill Sans MT" charset="0"/>
                <a:cs typeface="+mn-cs"/>
              </a:rPr>
              <a:t> </a:t>
            </a:r>
          </a:p>
        </p:txBody>
      </p: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176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/>
              <a:t>Transport</a:t>
            </a:r>
            <a:r>
              <a:rPr lang="en-US" sz="1400"/>
              <a:t> </a:t>
            </a:r>
            <a:r>
              <a:rPr lang="en-US" sz="1200"/>
              <a:t>Layer</a:t>
            </a:r>
          </a:p>
        </p:txBody>
      </p:sp>
      <p:sp>
        <p:nvSpPr>
          <p:cNvPr id="73731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smtClean="0"/>
              <a:t>3-</a:t>
            </a:r>
            <a:fld id="{0C697B61-6C0B-914E-91A7-855E443F94AD}" type="slidenum">
              <a:rPr lang="en-US" sz="1200" smtClean="0"/>
              <a:pPr>
                <a:defRPr/>
              </a:pPr>
              <a:t>9</a:t>
            </a:fld>
            <a:endParaRPr lang="en-US" sz="1200" smtClean="0"/>
          </a:p>
        </p:txBody>
      </p:sp>
      <p:sp>
        <p:nvSpPr>
          <p:cNvPr id="73732" name="Line 3"/>
          <p:cNvSpPr>
            <a:spLocks noChangeShapeType="1"/>
          </p:cNvSpPr>
          <p:nvPr/>
        </p:nvSpPr>
        <p:spPr bwMode="auto">
          <a:xfrm>
            <a:off x="3068638" y="23193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3" name="Line 9"/>
          <p:cNvSpPr>
            <a:spLocks noChangeShapeType="1"/>
          </p:cNvSpPr>
          <p:nvPr/>
        </p:nvSpPr>
        <p:spPr bwMode="auto">
          <a:xfrm>
            <a:off x="3068638" y="2547938"/>
            <a:ext cx="1757362" cy="414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4" name="Line 10"/>
          <p:cNvSpPr>
            <a:spLocks noChangeShapeType="1"/>
          </p:cNvSpPr>
          <p:nvPr/>
        </p:nvSpPr>
        <p:spPr bwMode="auto">
          <a:xfrm flipH="1">
            <a:off x="3065463" y="2014538"/>
            <a:ext cx="3175" cy="399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5" name="Line 11"/>
          <p:cNvSpPr>
            <a:spLocks noChangeShapeType="1"/>
          </p:cNvSpPr>
          <p:nvPr/>
        </p:nvSpPr>
        <p:spPr bwMode="auto">
          <a:xfrm>
            <a:off x="5583238" y="2090738"/>
            <a:ext cx="11112" cy="390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6" name="Line 12"/>
          <p:cNvSpPr>
            <a:spLocks noChangeShapeType="1"/>
          </p:cNvSpPr>
          <p:nvPr/>
        </p:nvSpPr>
        <p:spPr bwMode="auto">
          <a:xfrm flipH="1">
            <a:off x="3032125" y="2962275"/>
            <a:ext cx="2519363" cy="8096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7" name="Line 14"/>
          <p:cNvSpPr>
            <a:spLocks noChangeShapeType="1"/>
          </p:cNvSpPr>
          <p:nvPr/>
        </p:nvSpPr>
        <p:spPr bwMode="auto">
          <a:xfrm>
            <a:off x="3068638" y="27765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8" name="Line 15"/>
          <p:cNvSpPr>
            <a:spLocks noChangeShapeType="1"/>
          </p:cNvSpPr>
          <p:nvPr/>
        </p:nvSpPr>
        <p:spPr bwMode="auto">
          <a:xfrm>
            <a:off x="3068638" y="32337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39" name="Line 16"/>
          <p:cNvSpPr>
            <a:spLocks noChangeShapeType="1"/>
          </p:cNvSpPr>
          <p:nvPr/>
        </p:nvSpPr>
        <p:spPr bwMode="auto">
          <a:xfrm>
            <a:off x="3068638" y="30051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40" name="Line 17"/>
          <p:cNvSpPr>
            <a:spLocks noChangeShapeType="1"/>
          </p:cNvSpPr>
          <p:nvPr/>
        </p:nvSpPr>
        <p:spPr bwMode="auto">
          <a:xfrm flipH="1">
            <a:off x="3033713" y="3386138"/>
            <a:ext cx="2530475" cy="830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41" name="Line 18"/>
          <p:cNvSpPr>
            <a:spLocks noChangeShapeType="1"/>
          </p:cNvSpPr>
          <p:nvPr/>
        </p:nvSpPr>
        <p:spPr bwMode="auto">
          <a:xfrm flipH="1">
            <a:off x="3068638" y="3614738"/>
            <a:ext cx="2506662" cy="887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42" name="Line 19"/>
          <p:cNvSpPr>
            <a:spLocks noChangeShapeType="1"/>
          </p:cNvSpPr>
          <p:nvPr/>
        </p:nvSpPr>
        <p:spPr bwMode="auto">
          <a:xfrm flipH="1">
            <a:off x="3068638" y="3843338"/>
            <a:ext cx="2495550" cy="9001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43" name="Text Box 20"/>
          <p:cNvSpPr txBox="1">
            <a:spLocks noChangeArrowheads="1"/>
          </p:cNvSpPr>
          <p:nvPr/>
        </p:nvSpPr>
        <p:spPr bwMode="auto">
          <a:xfrm>
            <a:off x="4741863" y="2714625"/>
            <a:ext cx="28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FF0000"/>
                </a:solidFill>
                <a:latin typeface="Arial" charset="0"/>
                <a:cs typeface="+mn-cs"/>
              </a:rPr>
              <a:t>X</a:t>
            </a:r>
            <a:endParaRPr lang="en-US" sz="1000" smtClean="0">
              <a:latin typeface="Times New Roman" charset="0"/>
              <a:cs typeface="+mn-cs"/>
            </a:endParaRPr>
          </a:p>
        </p:txBody>
      </p:sp>
      <p:sp>
        <p:nvSpPr>
          <p:cNvPr id="73744" name="Line 24"/>
          <p:cNvSpPr>
            <a:spLocks noChangeShapeType="1"/>
          </p:cNvSpPr>
          <p:nvPr/>
        </p:nvSpPr>
        <p:spPr bwMode="auto">
          <a:xfrm>
            <a:off x="3094038" y="478472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2806700" y="5986463"/>
            <a:ext cx="317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cs typeface="+mn-cs"/>
              </a:rPr>
              <a:t>fast retransmit after sender </a:t>
            </a:r>
          </a:p>
          <a:p>
            <a:pPr>
              <a:defRPr/>
            </a:pPr>
            <a:r>
              <a:rPr lang="en-US" sz="1800" smtClean="0">
                <a:cs typeface="+mn-cs"/>
              </a:rPr>
              <a:t>receipt of triple duplicate ACK</a:t>
            </a:r>
            <a:endParaRPr lang="en-US" sz="1000" smtClean="0">
              <a:cs typeface="+mn-cs"/>
            </a:endParaRPr>
          </a:p>
        </p:txBody>
      </p:sp>
      <p:sp>
        <p:nvSpPr>
          <p:cNvPr id="73746" name="Text Box 34"/>
          <p:cNvSpPr txBox="1">
            <a:spLocks noChangeArrowheads="1"/>
          </p:cNvSpPr>
          <p:nvPr/>
        </p:nvSpPr>
        <p:spPr bwMode="auto">
          <a:xfrm>
            <a:off x="5110163" y="1139825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B</a:t>
            </a:r>
          </a:p>
        </p:txBody>
      </p:sp>
      <p:sp>
        <p:nvSpPr>
          <p:cNvPr id="73747" name="Text Box 38"/>
          <p:cNvSpPr txBox="1">
            <a:spLocks noChangeArrowheads="1"/>
          </p:cNvSpPr>
          <p:nvPr/>
        </p:nvSpPr>
        <p:spPr bwMode="auto">
          <a:xfrm>
            <a:off x="2776538" y="1157288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cs typeface="+mn-cs"/>
              </a:rPr>
              <a:t>Host A</a:t>
            </a:r>
          </a:p>
        </p:txBody>
      </p:sp>
      <p:sp>
        <p:nvSpPr>
          <p:cNvPr id="73748" name="Text Box 40"/>
          <p:cNvSpPr txBox="1">
            <a:spLocks noChangeArrowheads="1"/>
          </p:cNvSpPr>
          <p:nvPr/>
        </p:nvSpPr>
        <p:spPr bwMode="auto">
          <a:xfrm>
            <a:off x="3216275" y="2239963"/>
            <a:ext cx="208597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Seq=92, 8 bytes of data</a:t>
            </a:r>
          </a:p>
        </p:txBody>
      </p:sp>
      <p:grpSp>
        <p:nvGrpSpPr>
          <p:cNvPr id="91156" name="Group 41"/>
          <p:cNvGrpSpPr>
            <a:grpSpLocks/>
          </p:cNvGrpSpPr>
          <p:nvPr/>
        </p:nvGrpSpPr>
        <p:grpSpPr bwMode="auto">
          <a:xfrm>
            <a:off x="3170238" y="3489325"/>
            <a:ext cx="949325" cy="304800"/>
            <a:chOff x="4215" y="2253"/>
            <a:chExt cx="598" cy="192"/>
          </a:xfrm>
        </p:grpSpPr>
        <p:sp>
          <p:nvSpPr>
            <p:cNvPr id="73779" name="Rectangle 42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80" name="Text Box 43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grpSp>
        <p:nvGrpSpPr>
          <p:cNvPr id="91157" name="Group 78"/>
          <p:cNvGrpSpPr>
            <a:grpSpLocks/>
          </p:cNvGrpSpPr>
          <p:nvPr/>
        </p:nvGrpSpPr>
        <p:grpSpPr bwMode="auto">
          <a:xfrm>
            <a:off x="2684463" y="2292350"/>
            <a:ext cx="396875" cy="3524250"/>
            <a:chOff x="397" y="868"/>
            <a:chExt cx="250" cy="2220"/>
          </a:xfrm>
        </p:grpSpPr>
        <p:sp>
          <p:nvSpPr>
            <p:cNvPr id="73772" name="Text Box 50"/>
            <p:cNvSpPr txBox="1">
              <a:spLocks noChangeArrowheads="1"/>
            </p:cNvSpPr>
            <p:nvPr/>
          </p:nvSpPr>
          <p:spPr bwMode="auto">
            <a:xfrm rot="10800000">
              <a:off x="397" y="1778"/>
              <a:ext cx="250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cs typeface="+mn-cs"/>
                </a:rPr>
                <a:t>timeout</a:t>
              </a:r>
            </a:p>
          </p:txBody>
        </p:sp>
        <p:grpSp>
          <p:nvGrpSpPr>
            <p:cNvPr id="91180" name="Group 51"/>
            <p:cNvGrpSpPr>
              <a:grpSpLocks/>
            </p:cNvGrpSpPr>
            <p:nvPr/>
          </p:nvGrpSpPr>
          <p:grpSpPr bwMode="auto">
            <a:xfrm>
              <a:off x="488" y="868"/>
              <a:ext cx="66" cy="893"/>
              <a:chOff x="3099" y="1749"/>
              <a:chExt cx="66" cy="320"/>
            </a:xfrm>
          </p:grpSpPr>
          <p:sp>
            <p:nvSpPr>
              <p:cNvPr id="73777" name="Line 52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78" name="Line 53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91181" name="Group 54"/>
            <p:cNvGrpSpPr>
              <a:grpSpLocks/>
            </p:cNvGrpSpPr>
            <p:nvPr/>
          </p:nvGrpSpPr>
          <p:grpSpPr bwMode="auto">
            <a:xfrm rot="10800000">
              <a:off x="485" y="2224"/>
              <a:ext cx="66" cy="864"/>
              <a:chOff x="3099" y="1749"/>
              <a:chExt cx="66" cy="320"/>
            </a:xfrm>
          </p:grpSpPr>
          <p:sp>
            <p:nvSpPr>
              <p:cNvPr id="73775" name="Line 55"/>
              <p:cNvSpPr>
                <a:spLocks noChangeShapeType="1"/>
              </p:cNvSpPr>
              <p:nvPr/>
            </p:nvSpPr>
            <p:spPr bwMode="auto">
              <a:xfrm flipV="1">
                <a:off x="3131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776" name="Line 56"/>
              <p:cNvSpPr>
                <a:spLocks noChangeShapeType="1"/>
              </p:cNvSpPr>
              <p:nvPr/>
            </p:nvSpPr>
            <p:spPr bwMode="auto">
              <a:xfrm>
                <a:off x="3101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91158" name="Group 71"/>
          <p:cNvGrpSpPr>
            <a:grpSpLocks/>
          </p:cNvGrpSpPr>
          <p:nvPr/>
        </p:nvGrpSpPr>
        <p:grpSpPr bwMode="auto">
          <a:xfrm>
            <a:off x="3181350" y="3800475"/>
            <a:ext cx="949325" cy="304800"/>
            <a:chOff x="35" y="1825"/>
            <a:chExt cx="598" cy="192"/>
          </a:xfrm>
        </p:grpSpPr>
        <p:sp>
          <p:nvSpPr>
            <p:cNvPr id="73770" name="Rectangle 6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71" name="Text Box 6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grpSp>
        <p:nvGrpSpPr>
          <p:cNvPr id="91159" name="Group 72"/>
          <p:cNvGrpSpPr>
            <a:grpSpLocks/>
          </p:cNvGrpSpPr>
          <p:nvPr/>
        </p:nvGrpSpPr>
        <p:grpSpPr bwMode="auto">
          <a:xfrm>
            <a:off x="3167063" y="4130675"/>
            <a:ext cx="949325" cy="304800"/>
            <a:chOff x="35" y="1825"/>
            <a:chExt cx="598" cy="192"/>
          </a:xfrm>
        </p:grpSpPr>
        <p:sp>
          <p:nvSpPr>
            <p:cNvPr id="73768" name="Rectangle 73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69" name="Text Box 74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grpSp>
        <p:nvGrpSpPr>
          <p:cNvPr id="91160" name="Group 75"/>
          <p:cNvGrpSpPr>
            <a:grpSpLocks/>
          </p:cNvGrpSpPr>
          <p:nvPr/>
        </p:nvGrpSpPr>
        <p:grpSpPr bwMode="auto">
          <a:xfrm>
            <a:off x="3175000" y="4427538"/>
            <a:ext cx="949325" cy="304800"/>
            <a:chOff x="35" y="1825"/>
            <a:chExt cx="598" cy="192"/>
          </a:xfrm>
        </p:grpSpPr>
        <p:sp>
          <p:nvSpPr>
            <p:cNvPr id="73766" name="Rectangle 7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3767" name="Text Box 7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smtClean="0">
                  <a:latin typeface="Arial" charset="0"/>
                  <a:cs typeface="+mn-cs"/>
                </a:rPr>
                <a:t>ACK=100</a:t>
              </a:r>
              <a:endParaRPr lang="en-US" sz="1000" smtClean="0">
                <a:latin typeface="Times New Roman" charset="0"/>
                <a:cs typeface="+mn-cs"/>
              </a:endParaRPr>
            </a:p>
          </p:txBody>
        </p:sp>
      </p:grp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latin typeface="Gill Sans MT" charset="0"/>
                <a:cs typeface="+mj-cs"/>
              </a:rPr>
              <a:t>TCP fast retransmit</a:t>
            </a: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57" name="Text Box 83"/>
          <p:cNvSpPr txBox="1">
            <a:spLocks noChangeArrowheads="1"/>
          </p:cNvSpPr>
          <p:nvPr/>
        </p:nvSpPr>
        <p:spPr bwMode="auto">
          <a:xfrm>
            <a:off x="3192463" y="2506663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Seq=100, 20 bytes of data</a:t>
            </a:r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73759" name="Text Box 86"/>
          <p:cNvSpPr txBox="1">
            <a:spLocks noChangeArrowheads="1"/>
          </p:cNvSpPr>
          <p:nvPr/>
        </p:nvSpPr>
        <p:spPr bwMode="auto">
          <a:xfrm>
            <a:off x="3154363" y="4714875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cs typeface="+mn-cs"/>
              </a:rPr>
              <a:t>Seq=100, 20 bytes of data</a:t>
            </a:r>
          </a:p>
        </p:txBody>
      </p:sp>
      <p:grpSp>
        <p:nvGrpSpPr>
          <p:cNvPr id="91167" name="Group 93"/>
          <p:cNvGrpSpPr>
            <a:grpSpLocks/>
          </p:cNvGrpSpPr>
          <p:nvPr/>
        </p:nvGrpSpPr>
        <p:grpSpPr bwMode="auto">
          <a:xfrm>
            <a:off x="2686050" y="1397000"/>
            <a:ext cx="630238" cy="533400"/>
            <a:chOff x="-44" y="1473"/>
            <a:chExt cx="981" cy="1105"/>
          </a:xfrm>
        </p:grpSpPr>
        <p:pic>
          <p:nvPicPr>
            <p:cNvPr id="91171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2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91168" name="Group 96"/>
          <p:cNvGrpSpPr>
            <a:grpSpLocks/>
          </p:cNvGrpSpPr>
          <p:nvPr/>
        </p:nvGrpSpPr>
        <p:grpSpPr bwMode="auto">
          <a:xfrm flipH="1">
            <a:off x="5264150" y="1423988"/>
            <a:ext cx="654050" cy="579437"/>
            <a:chOff x="-44" y="1473"/>
            <a:chExt cx="981" cy="1105"/>
          </a:xfrm>
        </p:grpSpPr>
        <p:pic>
          <p:nvPicPr>
            <p:cNvPr id="91169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0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967 w 356"/>
                <a:gd name="T3" fmla="*/ 50 h 368"/>
                <a:gd name="T4" fmla="*/ 1147 w 356"/>
                <a:gd name="T5" fmla="*/ 1052 h 368"/>
                <a:gd name="T6" fmla="*/ 253 w 356"/>
                <a:gd name="T7" fmla="*/ 1316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8025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3696</Words>
  <Application>Microsoft Macintosh PowerPoint</Application>
  <PresentationFormat>On-screen Show (4:3)</PresentationFormat>
  <Paragraphs>862</Paragraphs>
  <Slides>47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Chapter 3 outline</vt:lpstr>
      <vt:lpstr>TCP reliable data transfer</vt:lpstr>
      <vt:lpstr>TCP sender events:</vt:lpstr>
      <vt:lpstr>TCP sender (simplified)</vt:lpstr>
      <vt:lpstr>TCP: retransmission scenarios</vt:lpstr>
      <vt:lpstr>TCP: retransmission scenarios</vt:lpstr>
      <vt:lpstr>TCP ACK generation [RFC 1122, RFC 2581]</vt:lpstr>
      <vt:lpstr>TCP fast retransmit</vt:lpstr>
      <vt:lpstr>TCP fast retransmit</vt:lpstr>
      <vt:lpstr>Chapter 3 outline</vt:lpstr>
      <vt:lpstr>TCP flow control</vt:lpstr>
      <vt:lpstr>TCP flow control</vt:lpstr>
      <vt:lpstr>Chapter 3 outline</vt:lpstr>
      <vt:lpstr>Connection Management</vt:lpstr>
      <vt:lpstr>Agreeing to establish a connection</vt:lpstr>
      <vt:lpstr>Agreeing to establish a connection</vt:lpstr>
      <vt:lpstr>TCP 3-way handshake</vt:lpstr>
      <vt:lpstr>TCP 3-way handshake: FSM</vt:lpstr>
      <vt:lpstr>TCP: closing a connection</vt:lpstr>
      <vt:lpstr>TCP: closing a connection</vt:lpstr>
      <vt:lpstr>Chapter 3 outline</vt:lpstr>
      <vt:lpstr>Principles of congestion control</vt:lpstr>
      <vt:lpstr>Causes/costs of congestion: scenario 1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2 </vt:lpstr>
      <vt:lpstr>Causes/costs of congestion: scenario 3 </vt:lpstr>
      <vt:lpstr>Causes/costs of congestion: scenario 3 </vt:lpstr>
      <vt:lpstr>Approaches towards congestion control</vt:lpstr>
      <vt:lpstr>Case study: ATM ABR congestion control</vt:lpstr>
      <vt:lpstr>Case study: ATM ABR congestion control</vt:lpstr>
      <vt:lpstr>Chapter 3 outline</vt:lpstr>
      <vt:lpstr>TCP congestion control: additive increase multiplicative decrease</vt:lpstr>
      <vt:lpstr>TCP Congestion Control: details</vt:lpstr>
      <vt:lpstr>TCP Slow Start </vt:lpstr>
      <vt:lpstr>TCP: detecting, reacting to loss</vt:lpstr>
      <vt:lpstr>TCP: switching from slow start to CA</vt:lpstr>
      <vt:lpstr>Summary: TCP Congestion Control</vt:lpstr>
      <vt:lpstr>TCP throughput</vt:lpstr>
      <vt:lpstr>TCP Futures: TCP over “long, fat pipes”</vt:lpstr>
      <vt:lpstr>TCP Fairness</vt:lpstr>
      <vt:lpstr>Why is TCP fair?</vt:lpstr>
      <vt:lpstr>Fairness (more)</vt:lpstr>
      <vt:lpstr>Chapter 3: summary</vt:lpstr>
    </vt:vector>
  </TitlesOfParts>
  <Manager/>
  <Company>RHIT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outline</dc:title>
  <dc:subject/>
  <dc:creator>Gregory Aaron Wilkin</dc:creator>
  <cp:keywords/>
  <dc:description/>
  <cp:lastModifiedBy>Gregory Aaron Wilkin</cp:lastModifiedBy>
  <cp:revision>2</cp:revision>
  <dcterms:created xsi:type="dcterms:W3CDTF">2015-03-23T16:34:54Z</dcterms:created>
  <dcterms:modified xsi:type="dcterms:W3CDTF">2015-03-23T16:35:21Z</dcterms:modified>
  <cp:category/>
</cp:coreProperties>
</file>