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A1FED-B719-2840-96F8-A40B5ACC988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84490-E0FF-5146-A8DE-C37C4DF8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5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7348" indent="-27974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18997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66596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4195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1793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09392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56991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04590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fld id="{DE0859DF-902C-7143-9287-941DB6455545}" type="slidenum">
              <a:rPr lang="en-US" sz="1200">
                <a:latin typeface="Times New Roman" charset="0"/>
              </a:rPr>
              <a:pPr>
                <a:defRPr/>
              </a:pPr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latin typeface="Times New Roman" charset="0"/>
                <a:cs typeface="+mn-cs"/>
              </a:rPr>
              <a:t>Kurose and Ross forgot to say anything about wrapping the carry and adding it to low order bit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1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4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4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8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1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9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9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9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B755-703B-5849-865E-DF5A8F3C9331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7CD56-5FAD-B447-BE2F-FD5FEDFF4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3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20" Type="http://schemas.openxmlformats.org/officeDocument/2006/relationships/image" Target="../media/image22.png"/><Relationship Id="rId21" Type="http://schemas.openxmlformats.org/officeDocument/2006/relationships/image" Target="../media/image2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Relationship Id="rId19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gif"/><Relationship Id="rId7" Type="http://schemas.openxmlformats.org/officeDocument/2006/relationships/image" Target="../media/image28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20" Type="http://schemas.openxmlformats.org/officeDocument/2006/relationships/image" Target="../media/image22.png"/><Relationship Id="rId21" Type="http://schemas.openxmlformats.org/officeDocument/2006/relationships/image" Target="../media/image2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Relationship Id="rId19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9538"/>
            <a:ext cx="2895600" cy="287337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</a:rPr>
              <a:t>Transport Layer</a:t>
            </a:r>
            <a:endParaRPr lang="en-US" sz="1200" dirty="0">
              <a:latin typeface="Tahoma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</a:rPr>
              <a:t>3-</a:t>
            </a:r>
            <a:fld id="{DF9580E3-6C63-0042-95BF-F06F03F4FCB3}" type="slidenum">
              <a:rPr lang="en-US" sz="1200" smtClean="0">
                <a:latin typeface="Tahoma" charset="0"/>
              </a:rPr>
              <a:pPr>
                <a:defRPr/>
              </a:pPr>
              <a:t>1</a:t>
            </a:fld>
            <a:endParaRPr lang="en-US" sz="1200" dirty="0" smtClean="0">
              <a:latin typeface="Tahoma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>
              <a:lnSpc>
                <a:spcPct val="85000"/>
              </a:lnSpc>
              <a:defRPr/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3</a:t>
            </a:r>
            <a: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Transport Layer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i="1" dirty="0">
                <a:solidFill>
                  <a:srgbClr val="008000"/>
                </a:solidFill>
                <a:latin typeface="Gill Sans MT" charset="0"/>
                <a:cs typeface="Arial" charset="0"/>
              </a:rPr>
              <a:t>Computer Networking: A Top Down Approach </a:t>
            </a:r>
            <a:r>
              <a:rPr lang="en-US" sz="2800" dirty="0">
                <a:solidFill>
                  <a:srgbClr val="008000"/>
                </a:solidFill>
                <a:latin typeface="Gill Sans MT" charset="0"/>
                <a:cs typeface="Arial" charset="0"/>
              </a:rPr>
              <a:t/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326866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800" dirty="0" smtClean="0"/>
              <a:t>A note on the use of these </a:t>
            </a:r>
            <a:r>
              <a:rPr lang="en-US" sz="1800" dirty="0" err="1" smtClean="0"/>
              <a:t>ppt</a:t>
            </a:r>
            <a:r>
              <a:rPr lang="en-US" sz="1800" dirty="0" smtClean="0"/>
              <a:t> slides:</a:t>
            </a:r>
          </a:p>
          <a:p>
            <a:pPr algn="l">
              <a:defRPr/>
            </a:pPr>
            <a:r>
              <a:rPr lang="en-US" sz="1200" dirty="0" smtClean="0"/>
              <a:t>We</a:t>
            </a:r>
            <a:r>
              <a:rPr lang="ja-JP" altLang="en-US" sz="1200" dirty="0" smtClean="0"/>
              <a:t>’</a:t>
            </a:r>
            <a:r>
              <a:rPr lang="en-US" sz="1200" dirty="0" smtClean="0"/>
              <a:t>re making these slides freely available to all (faculty, students, readers). They</a:t>
            </a:r>
            <a:r>
              <a:rPr lang="ja-JP" altLang="en-US" sz="1200" dirty="0" smtClean="0"/>
              <a:t>’</a:t>
            </a:r>
            <a:r>
              <a:rPr lang="en-US" sz="1200" dirty="0" smtClean="0"/>
              <a:t>re in PowerPoint form so you see the animations; and can add, modify, and delete slides  (including this one) and slide content to suit your needs. They obviously represent a </a:t>
            </a:r>
            <a:r>
              <a:rPr lang="en-US" sz="1200" i="1" dirty="0" smtClean="0"/>
              <a:t>lot</a:t>
            </a:r>
            <a:r>
              <a:rPr lang="en-US" sz="1200" dirty="0" smtClean="0"/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defRPr/>
            </a:pPr>
            <a:endParaRPr lang="en-US" sz="1400" dirty="0" smtClean="0"/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>
              <a:lnSpc>
                <a:spcPct val="85000"/>
              </a:lnSpc>
              <a:defRPr/>
            </a:pPr>
            <a:endParaRPr lang="en-US" sz="1400" dirty="0" smtClean="0">
              <a:latin typeface="Gill Sans MT" charset="0"/>
            </a:endParaRPr>
          </a:p>
          <a:p>
            <a:pPr algn="l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1200" dirty="0" smtClean="0"/>
              <a:t>If you use these slides (e.g., in a class) that you mention their source (after all, we</a:t>
            </a:r>
            <a:r>
              <a:rPr lang="ja-JP" altLang="en-US" sz="1200" dirty="0" smtClean="0"/>
              <a:t>’</a:t>
            </a:r>
            <a:r>
              <a:rPr lang="en-US" sz="1200" dirty="0" smtClean="0"/>
              <a:t>d like people to use our book!)</a:t>
            </a:r>
          </a:p>
          <a:p>
            <a:pPr algn="l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1200" dirty="0" smtClean="0"/>
              <a:t>If you post any slides on a www site, that you note that they are adapted from (or perhaps identical to) our slides, and note our copyright of this material.</a:t>
            </a:r>
          </a:p>
          <a:p>
            <a:pPr algn="l"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 smtClean="0"/>
          </a:p>
          <a:p>
            <a:pPr algn="l"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 smtClean="0"/>
              <a:t>Thanks and enjoy!  JFK/KWR</a:t>
            </a:r>
          </a:p>
          <a:p>
            <a:pPr algn="l">
              <a:lnSpc>
                <a:spcPct val="85000"/>
              </a:lnSpc>
              <a:defRPr/>
            </a:pPr>
            <a:endParaRPr lang="en-US" sz="1200" dirty="0" smtClean="0"/>
          </a:p>
          <a:p>
            <a:pPr algn="l">
              <a:lnSpc>
                <a:spcPct val="85000"/>
              </a:lnSpc>
              <a:defRPr/>
            </a:pPr>
            <a:r>
              <a:rPr lang="en-US" sz="1200" dirty="0" smtClean="0"/>
              <a:t>     All material copyright 1996-2012</a:t>
            </a:r>
          </a:p>
          <a:p>
            <a:pPr algn="l">
              <a:lnSpc>
                <a:spcPct val="85000"/>
              </a:lnSpc>
              <a:defRPr/>
            </a:pPr>
            <a:r>
              <a:rPr lang="en-US" sz="1200" dirty="0" smtClean="0"/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5368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1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417DFF49-E600-C743-B264-952023BE3607}" type="slidenum">
              <a:rPr lang="en-US" sz="1200" smtClean="0"/>
              <a:pPr>
                <a:defRPr/>
              </a:pPr>
              <a:t>10</a:t>
            </a:fld>
            <a:endParaRPr lang="en-US" sz="1200" smtClean="0"/>
          </a:p>
        </p:txBody>
      </p:sp>
      <p:pic>
        <p:nvPicPr>
          <p:cNvPr id="23555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0223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75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" name="Rectangle 65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How demultiplexing works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9224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1595438"/>
            <a:ext cx="4438650" cy="279082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host receives IP datagrams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each datagram has source IP address, destination IP address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each datagram carries one transport-layer segment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each segment has source, destination port number 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host uses </a:t>
            </a: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IP addresses &amp; port numbers</a:t>
            </a:r>
            <a:r>
              <a:rPr lang="en-US">
                <a:latin typeface="Gill Sans MT" charset="0"/>
                <a:cs typeface="+mn-cs"/>
              </a:rPr>
              <a:t> to direct segment to appropriate socket</a:t>
            </a:r>
          </a:p>
        </p:txBody>
      </p:sp>
      <p:sp>
        <p:nvSpPr>
          <p:cNvPr id="9225" name="Text Box 63"/>
          <p:cNvSpPr txBox="1">
            <a:spLocks noChangeArrowheads="1"/>
          </p:cNvSpPr>
          <p:nvPr/>
        </p:nvSpPr>
        <p:spPr bwMode="auto">
          <a:xfrm>
            <a:off x="5307013" y="2108200"/>
            <a:ext cx="156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solidFill>
                  <a:srgbClr val="CC0000"/>
                </a:solidFill>
                <a:cs typeface="+mn-cs"/>
              </a:rPr>
              <a:t>source port #</a:t>
            </a:r>
            <a:endParaRPr lang="en-US" sz="2400" smtClean="0">
              <a:solidFill>
                <a:srgbClr val="CC0000"/>
              </a:solidFill>
              <a:cs typeface="+mn-cs"/>
            </a:endParaRPr>
          </a:p>
        </p:txBody>
      </p:sp>
      <p:sp>
        <p:nvSpPr>
          <p:cNvPr id="9226" name="Text Box 64"/>
          <p:cNvSpPr txBox="1">
            <a:spLocks noChangeArrowheads="1"/>
          </p:cNvSpPr>
          <p:nvPr/>
        </p:nvSpPr>
        <p:spPr bwMode="auto">
          <a:xfrm>
            <a:off x="7092950" y="2108200"/>
            <a:ext cx="132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solidFill>
                  <a:srgbClr val="CC0000"/>
                </a:solidFill>
                <a:cs typeface="+mn-cs"/>
              </a:rPr>
              <a:t>dest port #</a:t>
            </a:r>
            <a:endParaRPr lang="en-US" sz="2400" smtClean="0">
              <a:solidFill>
                <a:srgbClr val="CC0000"/>
              </a:solidFill>
              <a:cs typeface="+mn-cs"/>
            </a:endParaRPr>
          </a:p>
        </p:txBody>
      </p:sp>
      <p:sp>
        <p:nvSpPr>
          <p:cNvPr id="9227" name="Line 66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8" name="Line 68"/>
          <p:cNvSpPr>
            <a:spLocks noChangeShapeType="1"/>
          </p:cNvSpPr>
          <p:nvPr/>
        </p:nvSpPr>
        <p:spPr bwMode="auto">
          <a:xfrm flipV="1">
            <a:off x="5267325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9" name="Line 69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6450013" y="16557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32 bits</a:t>
            </a:r>
            <a:endParaRPr lang="en-US" sz="2400" smtClean="0">
              <a:cs typeface="+mn-cs"/>
            </a:endParaRPr>
          </a:p>
        </p:txBody>
      </p:sp>
      <p:sp>
        <p:nvSpPr>
          <p:cNvPr id="9231" name="Line 71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2" name="Line 72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3" name="Text Box 73"/>
          <p:cNvSpPr txBox="1">
            <a:spLocks noChangeArrowheads="1"/>
          </p:cNvSpPr>
          <p:nvPr/>
        </p:nvSpPr>
        <p:spPr bwMode="auto">
          <a:xfrm>
            <a:off x="6161088" y="3816350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application</a:t>
            </a:r>
          </a:p>
          <a:p>
            <a:pPr>
              <a:defRPr/>
            </a:pPr>
            <a:r>
              <a:rPr lang="en-US" sz="2000" smtClean="0">
                <a:cs typeface="+mn-cs"/>
              </a:rPr>
              <a:t>data </a:t>
            </a:r>
          </a:p>
          <a:p>
            <a:pPr>
              <a:defRPr/>
            </a:pPr>
            <a:r>
              <a:rPr lang="en-US" sz="2000" smtClean="0">
                <a:cs typeface="+mn-cs"/>
              </a:rPr>
              <a:t>(payload)</a:t>
            </a:r>
            <a:endParaRPr lang="en-US" sz="2400" smtClean="0">
              <a:cs typeface="+mn-cs"/>
            </a:endParaRPr>
          </a:p>
        </p:txBody>
      </p:sp>
      <p:sp>
        <p:nvSpPr>
          <p:cNvPr id="9234" name="Text Box 74"/>
          <p:cNvSpPr txBox="1">
            <a:spLocks noChangeArrowheads="1"/>
          </p:cNvSpPr>
          <p:nvPr/>
        </p:nvSpPr>
        <p:spPr bwMode="auto">
          <a:xfrm>
            <a:off x="5776913" y="2849563"/>
            <a:ext cx="229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other header fields</a:t>
            </a:r>
            <a:endParaRPr lang="en-US" sz="2400" smtClean="0">
              <a:cs typeface="+mn-cs"/>
            </a:endParaRPr>
          </a:p>
        </p:txBody>
      </p:sp>
      <p:sp>
        <p:nvSpPr>
          <p:cNvPr id="9235" name="Text Box 76"/>
          <p:cNvSpPr txBox="1">
            <a:spLocks noChangeArrowheads="1"/>
          </p:cNvSpPr>
          <p:nvPr/>
        </p:nvSpPr>
        <p:spPr bwMode="auto">
          <a:xfrm>
            <a:off x="5480050" y="5380038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TCP/UDP segment format</a:t>
            </a:r>
            <a:endParaRPr lang="en-US" sz="24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29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9BFA1F1-6D97-F840-9DA0-EC97038393A3}" type="slidenum">
              <a:rPr lang="en-US" sz="1200" smtClean="0"/>
              <a:pPr>
                <a:defRPr/>
              </a:pPr>
              <a:t>11</a:t>
            </a:fld>
            <a:endParaRPr lang="en-US" sz="1200" smtClean="0"/>
          </a:p>
        </p:txBody>
      </p:sp>
      <p:pic>
        <p:nvPicPr>
          <p:cNvPr id="24579" name="Picture 1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9350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460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Connectionless demultiplexing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000" y="1495425"/>
            <a:ext cx="4940300" cy="1858963"/>
          </a:xfrm>
        </p:spPr>
        <p:txBody>
          <a:bodyPr/>
          <a:lstStyle/>
          <a:p>
            <a:pPr marL="347663" indent="-290513">
              <a:defRPr/>
            </a:pPr>
            <a:r>
              <a:rPr lang="en-US" i="1">
                <a:latin typeface="Gill Sans MT" charset="0"/>
                <a:cs typeface="+mn-cs"/>
              </a:rPr>
              <a:t>recall:</a:t>
            </a:r>
            <a:r>
              <a:rPr lang="en-US">
                <a:latin typeface="Gill Sans MT" charset="0"/>
                <a:cs typeface="+mn-cs"/>
              </a:rPr>
              <a:t> created socket has host-local port #:</a:t>
            </a:r>
          </a:p>
          <a:p>
            <a:pPr marL="347663" indent="-290513">
              <a:buFont typeface="Wingdings" charset="0"/>
              <a:buNone/>
              <a:defRPr/>
            </a:pPr>
            <a:r>
              <a:rPr lang="en-US" sz="2000" b="1">
                <a:latin typeface="Courier New" charset="0"/>
                <a:cs typeface="+mn-cs"/>
              </a:rPr>
              <a:t>  DatagramSocket mySocket1        = new DatagramSocket(</a:t>
            </a:r>
            <a:r>
              <a:rPr lang="en-US" sz="2000" b="1">
                <a:solidFill>
                  <a:srgbClr val="CC0000"/>
                </a:solidFill>
                <a:latin typeface="Courier New" charset="0"/>
                <a:cs typeface="+mn-cs"/>
              </a:rPr>
              <a:t>12534</a:t>
            </a:r>
            <a:r>
              <a:rPr lang="en-US" sz="2000" b="1">
                <a:latin typeface="Courier New" charset="0"/>
                <a:cs typeface="+mn-cs"/>
              </a:rPr>
              <a:t>);</a:t>
            </a:r>
          </a:p>
          <a:p>
            <a:pPr marL="347663" indent="-290513">
              <a:buFont typeface="Wingdings" charset="0"/>
              <a:buNone/>
              <a:defRPr/>
            </a:pPr>
            <a:endParaRPr lang="en-US" sz="2000">
              <a:latin typeface="Courier New" charset="0"/>
              <a:cs typeface="+mn-cs"/>
            </a:endParaRPr>
          </a:p>
        </p:txBody>
      </p:sp>
      <p:sp>
        <p:nvSpPr>
          <p:cNvPr id="240745" name="Rectangle 105"/>
          <p:cNvSpPr>
            <a:spLocks noGrp="1" noChangeArrowheads="1"/>
          </p:cNvSpPr>
          <p:nvPr>
            <p:ph type="body" sz="half" idx="2"/>
          </p:nvPr>
        </p:nvSpPr>
        <p:spPr>
          <a:xfrm>
            <a:off x="312738" y="3862388"/>
            <a:ext cx="4114800" cy="23685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when host receives UDP segment: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checks destination port # in segment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directs UDP segment to socket with that port #</a:t>
            </a:r>
          </a:p>
        </p:txBody>
      </p:sp>
      <p:sp>
        <p:nvSpPr>
          <p:cNvPr id="10248" name="Rectangle 108"/>
          <p:cNvSpPr>
            <a:spLocks noChangeArrowheads="1"/>
          </p:cNvSpPr>
          <p:nvPr/>
        </p:nvSpPr>
        <p:spPr bwMode="auto">
          <a:xfrm>
            <a:off x="4678363" y="1162050"/>
            <a:ext cx="4465637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7663" indent="-290513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000">
              <a:latin typeface="Courier New" charset="0"/>
              <a:cs typeface="+mn-cs"/>
            </a:endParaRPr>
          </a:p>
          <a:p>
            <a:pPr marL="347663" indent="-290513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 i="1">
                <a:latin typeface="Gill Sans MT" charset="0"/>
                <a:cs typeface="+mn-cs"/>
              </a:rPr>
              <a:t>recall:</a:t>
            </a:r>
            <a:r>
              <a:rPr lang="en-US" sz="2800">
                <a:latin typeface="Gill Sans MT" charset="0"/>
                <a:cs typeface="+mn-cs"/>
              </a:rPr>
              <a:t> when creating datagram to send into UDP socket, must specify</a:t>
            </a:r>
          </a:p>
          <a:p>
            <a:pPr marL="850900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destination IP address</a:t>
            </a:r>
          </a:p>
          <a:p>
            <a:pPr marL="850900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destination port #</a:t>
            </a:r>
          </a:p>
        </p:txBody>
      </p:sp>
      <p:sp>
        <p:nvSpPr>
          <p:cNvPr id="240751" name="Rectangle 111"/>
          <p:cNvSpPr>
            <a:spLocks noChangeArrowheads="1"/>
          </p:cNvSpPr>
          <p:nvPr/>
        </p:nvSpPr>
        <p:spPr bwMode="auto">
          <a:xfrm>
            <a:off x="5260975" y="3895725"/>
            <a:ext cx="3432175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cs typeface="+mn-cs"/>
              </a:rPr>
              <a:t>IP datagrams with </a:t>
            </a:r>
            <a:r>
              <a:rPr lang="en-US" sz="2400" i="1">
                <a:solidFill>
                  <a:srgbClr val="CC0000"/>
                </a:solidFill>
                <a:latin typeface="Gill Sans MT" charset="0"/>
                <a:cs typeface="+mn-cs"/>
              </a:rPr>
              <a:t>same dest. port #,</a:t>
            </a:r>
            <a:r>
              <a:rPr lang="en-US" sz="2400">
                <a:latin typeface="Gill Sans MT" charset="0"/>
                <a:cs typeface="+mn-cs"/>
              </a:rPr>
              <a:t> but different source IP addresses and/or source port numbers will be directed to </a:t>
            </a:r>
            <a:r>
              <a:rPr lang="en-US" sz="2400" i="1">
                <a:solidFill>
                  <a:srgbClr val="CC0000"/>
                </a:solidFill>
                <a:latin typeface="Gill Sans MT" charset="0"/>
                <a:cs typeface="+mn-cs"/>
              </a:rPr>
              <a:t>same socket </a:t>
            </a:r>
            <a:r>
              <a:rPr lang="en-US" sz="2400">
                <a:latin typeface="Gill Sans MT" charset="0"/>
                <a:cs typeface="+mn-cs"/>
              </a:rPr>
              <a:t>at dest</a:t>
            </a:r>
          </a:p>
        </p:txBody>
      </p:sp>
      <p:sp>
        <p:nvSpPr>
          <p:cNvPr id="10250" name="Line 112"/>
          <p:cNvSpPr>
            <a:spLocks noChangeShapeType="1"/>
          </p:cNvSpPr>
          <p:nvPr/>
        </p:nvSpPr>
        <p:spPr bwMode="auto">
          <a:xfrm>
            <a:off x="1400175" y="3541713"/>
            <a:ext cx="5845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0753" name="AutoShape 113"/>
          <p:cNvSpPr>
            <a:spLocks noChangeArrowheads="1"/>
          </p:cNvSpPr>
          <p:nvPr/>
        </p:nvSpPr>
        <p:spPr bwMode="auto">
          <a:xfrm>
            <a:off x="4467225" y="4770438"/>
            <a:ext cx="560388" cy="311150"/>
          </a:xfrm>
          <a:prstGeom prst="rightArrow">
            <a:avLst>
              <a:gd name="adj1" fmla="val 50000"/>
              <a:gd name="adj2" fmla="val 45026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29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745" grpId="0" build="p"/>
      <p:bldP spid="2407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8F43B1D-2FB3-434C-8DEA-835390A79F33}" type="slidenum">
              <a:rPr lang="en-US" sz="1200" smtClean="0"/>
              <a:pPr>
                <a:defRPr/>
              </a:pPr>
              <a:t>12</a:t>
            </a:fld>
            <a:endParaRPr lang="en-US" sz="1200" smtClean="0"/>
          </a:p>
        </p:txBody>
      </p:sp>
      <p:pic>
        <p:nvPicPr>
          <p:cNvPr id="25603" name="Picture 2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8858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7772400" cy="93503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Connectionless demux: example</a:t>
            </a:r>
          </a:p>
        </p:txBody>
      </p:sp>
      <p:sp>
        <p:nvSpPr>
          <p:cNvPr id="24170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2870200" y="1320800"/>
            <a:ext cx="3211513" cy="725488"/>
          </a:xfrm>
        </p:spPr>
        <p:txBody>
          <a:bodyPr>
            <a:normAutofit fontScale="70000" lnSpcReduction="20000"/>
          </a:bodyPr>
          <a:lstStyle/>
          <a:p>
            <a:pPr marL="173038" indent="-173038">
              <a:buFont typeface="Wingdings" charset="0"/>
              <a:buNone/>
              <a:defRPr/>
            </a:pPr>
            <a:r>
              <a:rPr lang="en-US" sz="2000" b="1">
                <a:latin typeface="Courier New" charset="0"/>
                <a:cs typeface="+mn-cs"/>
              </a:rPr>
              <a:t>DatagramSocket serverSocket = new DatagramSocket</a:t>
            </a:r>
          </a:p>
          <a:p>
            <a:pPr marL="173038" indent="-173038">
              <a:buFont typeface="Wingdings" charset="0"/>
              <a:buNone/>
              <a:defRPr/>
            </a:pPr>
            <a:r>
              <a:rPr lang="en-US" sz="2000" b="1">
                <a:latin typeface="Courier New" charset="0"/>
                <a:cs typeface="+mn-cs"/>
              </a:rPr>
              <a:t> (</a:t>
            </a:r>
            <a:r>
              <a:rPr lang="en-US" sz="2000" b="1">
                <a:solidFill>
                  <a:srgbClr val="CC0000"/>
                </a:solidFill>
                <a:latin typeface="Courier New" charset="0"/>
                <a:cs typeface="+mn-cs"/>
              </a:rPr>
              <a:t>6428</a:t>
            </a:r>
            <a:r>
              <a:rPr lang="en-US" sz="2000" b="1">
                <a:latin typeface="Courier New" charset="0"/>
                <a:cs typeface="+mn-cs"/>
              </a:rPr>
              <a:t>);</a:t>
            </a:r>
          </a:p>
          <a:p>
            <a:pPr marL="173038" indent="-173038">
              <a:defRPr/>
            </a:pPr>
            <a:endParaRPr lang="en-US" sz="4000">
              <a:latin typeface="Gill Sans MT" charset="0"/>
              <a:cs typeface="+mn-cs"/>
            </a:endParaRPr>
          </a:p>
        </p:txBody>
      </p:sp>
      <p:sp>
        <p:nvSpPr>
          <p:cNvPr id="25606" name="Freeform 89"/>
          <p:cNvSpPr>
            <a:spLocks/>
          </p:cNvSpPr>
          <p:nvPr/>
        </p:nvSpPr>
        <p:spPr bwMode="auto">
          <a:xfrm>
            <a:off x="3189288" y="24780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Freeform 97"/>
          <p:cNvSpPr>
            <a:spLocks/>
          </p:cNvSpPr>
          <p:nvPr/>
        </p:nvSpPr>
        <p:spPr bwMode="auto">
          <a:xfrm>
            <a:off x="404813" y="27828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Rectangle 23"/>
          <p:cNvSpPr>
            <a:spLocks noChangeArrowheads="1"/>
          </p:cNvSpPr>
          <p:nvPr/>
        </p:nvSpPr>
        <p:spPr bwMode="auto">
          <a:xfrm>
            <a:off x="909638" y="2749550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09" name="Rectangle 24"/>
          <p:cNvSpPr>
            <a:spLocks noChangeArrowheads="1"/>
          </p:cNvSpPr>
          <p:nvPr/>
        </p:nvSpPr>
        <p:spPr bwMode="auto">
          <a:xfrm>
            <a:off x="871538" y="28035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10" name="Line 25"/>
          <p:cNvSpPr>
            <a:spLocks noChangeShapeType="1"/>
          </p:cNvSpPr>
          <p:nvPr/>
        </p:nvSpPr>
        <p:spPr bwMode="auto">
          <a:xfrm>
            <a:off x="881063" y="3563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26"/>
          <p:cNvSpPr txBox="1">
            <a:spLocks noChangeArrowheads="1"/>
          </p:cNvSpPr>
          <p:nvPr/>
        </p:nvSpPr>
        <p:spPr bwMode="auto">
          <a:xfrm>
            <a:off x="838200" y="35464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12" name="Line 27"/>
          <p:cNvSpPr>
            <a:spLocks noChangeShapeType="1"/>
          </p:cNvSpPr>
          <p:nvPr/>
        </p:nvSpPr>
        <p:spPr bwMode="auto">
          <a:xfrm>
            <a:off x="889000" y="38846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28"/>
          <p:cNvSpPr>
            <a:spLocks noChangeShapeType="1"/>
          </p:cNvSpPr>
          <p:nvPr/>
        </p:nvSpPr>
        <p:spPr bwMode="auto">
          <a:xfrm>
            <a:off x="874713" y="41941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29"/>
          <p:cNvSpPr>
            <a:spLocks noChangeShapeType="1"/>
          </p:cNvSpPr>
          <p:nvPr/>
        </p:nvSpPr>
        <p:spPr bwMode="auto">
          <a:xfrm>
            <a:off x="874713" y="44799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26"/>
          <p:cNvSpPr txBox="1">
            <a:spLocks noChangeArrowheads="1"/>
          </p:cNvSpPr>
          <p:nvPr/>
        </p:nvSpPr>
        <p:spPr bwMode="auto">
          <a:xfrm>
            <a:off x="873125" y="27940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16" name="Text Box 26"/>
          <p:cNvSpPr txBox="1">
            <a:spLocks noChangeArrowheads="1"/>
          </p:cNvSpPr>
          <p:nvPr/>
        </p:nvSpPr>
        <p:spPr bwMode="auto">
          <a:xfrm>
            <a:off x="828675" y="44513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847725" y="41656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18" name="Text Box 26"/>
          <p:cNvSpPr txBox="1">
            <a:spLocks noChangeArrowheads="1"/>
          </p:cNvSpPr>
          <p:nvPr/>
        </p:nvSpPr>
        <p:spPr bwMode="auto">
          <a:xfrm>
            <a:off x="838200" y="38703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1284" name="Oval 110"/>
          <p:cNvSpPr>
            <a:spLocks noChangeArrowheads="1"/>
          </p:cNvSpPr>
          <p:nvPr/>
        </p:nvSpPr>
        <p:spPr bwMode="auto">
          <a:xfrm>
            <a:off x="1208088" y="307975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P3</a:t>
            </a:r>
          </a:p>
        </p:txBody>
      </p:sp>
      <p:grpSp>
        <p:nvGrpSpPr>
          <p:cNvPr id="241775" name="Group 111"/>
          <p:cNvGrpSpPr>
            <a:grpSpLocks/>
          </p:cNvGrpSpPr>
          <p:nvPr/>
        </p:nvGrpSpPr>
        <p:grpSpPr bwMode="auto">
          <a:xfrm>
            <a:off x="1176338" y="3403600"/>
            <a:ext cx="620712" cy="228600"/>
            <a:chOff x="1287" y="2524"/>
            <a:chExt cx="260" cy="100"/>
          </a:xfrm>
        </p:grpSpPr>
        <p:sp>
          <p:nvSpPr>
            <p:cNvPr id="11390" name="Rectangle 11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91" name="Rectangle 11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92" name="Rectangle 11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93" name="Rectangle 11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5621" name="Rectangle 23"/>
          <p:cNvSpPr>
            <a:spLocks noChangeArrowheads="1"/>
          </p:cNvSpPr>
          <p:nvPr/>
        </p:nvSpPr>
        <p:spPr bwMode="auto">
          <a:xfrm>
            <a:off x="3736975" y="2516188"/>
            <a:ext cx="1497013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22" name="Rectangle 24"/>
          <p:cNvSpPr>
            <a:spLocks noChangeArrowheads="1"/>
          </p:cNvSpPr>
          <p:nvPr/>
        </p:nvSpPr>
        <p:spPr bwMode="auto">
          <a:xfrm>
            <a:off x="3702050" y="2570163"/>
            <a:ext cx="147320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23" name="Line 25"/>
          <p:cNvSpPr>
            <a:spLocks noChangeShapeType="1"/>
          </p:cNvSpPr>
          <p:nvPr/>
        </p:nvSpPr>
        <p:spPr bwMode="auto">
          <a:xfrm>
            <a:off x="3708400" y="3340100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26"/>
          <p:cNvSpPr txBox="1">
            <a:spLocks noChangeArrowheads="1"/>
          </p:cNvSpPr>
          <p:nvPr/>
        </p:nvSpPr>
        <p:spPr bwMode="auto">
          <a:xfrm>
            <a:off x="3779838" y="33226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25" name="Line 27"/>
          <p:cNvSpPr>
            <a:spLocks noChangeShapeType="1"/>
          </p:cNvSpPr>
          <p:nvPr/>
        </p:nvSpPr>
        <p:spPr bwMode="auto">
          <a:xfrm>
            <a:off x="3709988" y="36576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776663" y="25368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27" name="Text Box 26"/>
          <p:cNvSpPr txBox="1">
            <a:spLocks noChangeArrowheads="1"/>
          </p:cNvSpPr>
          <p:nvPr/>
        </p:nvSpPr>
        <p:spPr bwMode="auto">
          <a:xfrm>
            <a:off x="3773488" y="42275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28" name="Text Box 26"/>
          <p:cNvSpPr txBox="1">
            <a:spLocks noChangeArrowheads="1"/>
          </p:cNvSpPr>
          <p:nvPr/>
        </p:nvSpPr>
        <p:spPr bwMode="auto">
          <a:xfrm>
            <a:off x="3773488" y="39417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3773488" y="3643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25630" name="Line 27"/>
          <p:cNvSpPr>
            <a:spLocks noChangeShapeType="1"/>
          </p:cNvSpPr>
          <p:nvPr/>
        </p:nvSpPr>
        <p:spPr bwMode="auto">
          <a:xfrm>
            <a:off x="3706813" y="396875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27"/>
          <p:cNvSpPr>
            <a:spLocks noChangeShapeType="1"/>
          </p:cNvSpPr>
          <p:nvPr/>
        </p:nvSpPr>
        <p:spPr bwMode="auto">
          <a:xfrm>
            <a:off x="3703638" y="42672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128"/>
          <p:cNvSpPr>
            <a:spLocks noChangeArrowheads="1"/>
          </p:cNvSpPr>
          <p:nvPr/>
        </p:nvSpPr>
        <p:spPr bwMode="auto">
          <a:xfrm>
            <a:off x="4121150" y="2876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P1</a:t>
            </a:r>
          </a:p>
        </p:txBody>
      </p:sp>
      <p:grpSp>
        <p:nvGrpSpPr>
          <p:cNvPr id="241798" name="Group 134"/>
          <p:cNvGrpSpPr>
            <a:grpSpLocks/>
          </p:cNvGrpSpPr>
          <p:nvPr/>
        </p:nvGrpSpPr>
        <p:grpSpPr bwMode="auto">
          <a:xfrm>
            <a:off x="3992563" y="3192463"/>
            <a:ext cx="887412" cy="228600"/>
            <a:chOff x="1383" y="2620"/>
            <a:chExt cx="260" cy="100"/>
          </a:xfrm>
        </p:grpSpPr>
        <p:sp>
          <p:nvSpPr>
            <p:cNvPr id="11386" name="Rectangle 135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7" name="Rectangle 136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8" name="Rectangle 137"/>
            <p:cNvSpPr>
              <a:spLocks noChangeArrowheads="1"/>
            </p:cNvSpPr>
            <p:nvPr/>
          </p:nvSpPr>
          <p:spPr bwMode="auto">
            <a:xfrm>
              <a:off x="1599" y="2678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9" name="Rectangle 138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5634" name="Rectangle 23"/>
          <p:cNvSpPr>
            <a:spLocks noChangeArrowheads="1"/>
          </p:cNvSpPr>
          <p:nvPr/>
        </p:nvSpPr>
        <p:spPr bwMode="auto">
          <a:xfrm>
            <a:off x="6743700" y="2741613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35" name="Rectangle 24"/>
          <p:cNvSpPr>
            <a:spLocks noChangeArrowheads="1"/>
          </p:cNvSpPr>
          <p:nvPr/>
        </p:nvSpPr>
        <p:spPr bwMode="auto">
          <a:xfrm>
            <a:off x="6705600" y="27955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5636" name="Line 25"/>
          <p:cNvSpPr>
            <a:spLocks noChangeShapeType="1"/>
          </p:cNvSpPr>
          <p:nvPr/>
        </p:nvSpPr>
        <p:spPr bwMode="auto">
          <a:xfrm>
            <a:off x="6715125" y="3556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Text Box 26"/>
          <p:cNvSpPr txBox="1">
            <a:spLocks noChangeArrowheads="1"/>
          </p:cNvSpPr>
          <p:nvPr/>
        </p:nvSpPr>
        <p:spPr bwMode="auto">
          <a:xfrm>
            <a:off x="6672263" y="35385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38" name="Line 27"/>
          <p:cNvSpPr>
            <a:spLocks noChangeShapeType="1"/>
          </p:cNvSpPr>
          <p:nvPr/>
        </p:nvSpPr>
        <p:spPr bwMode="auto">
          <a:xfrm>
            <a:off x="6723063" y="38766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Line 28"/>
          <p:cNvSpPr>
            <a:spLocks noChangeShapeType="1"/>
          </p:cNvSpPr>
          <p:nvPr/>
        </p:nvSpPr>
        <p:spPr bwMode="auto">
          <a:xfrm>
            <a:off x="6708775" y="41862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0" name="Line 29"/>
          <p:cNvSpPr>
            <a:spLocks noChangeShapeType="1"/>
          </p:cNvSpPr>
          <p:nvPr/>
        </p:nvSpPr>
        <p:spPr bwMode="auto">
          <a:xfrm>
            <a:off x="6708775" y="44719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Text Box 26"/>
          <p:cNvSpPr txBox="1">
            <a:spLocks noChangeArrowheads="1"/>
          </p:cNvSpPr>
          <p:nvPr/>
        </p:nvSpPr>
        <p:spPr bwMode="auto">
          <a:xfrm>
            <a:off x="6707188" y="27860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42" name="Text Box 26"/>
          <p:cNvSpPr txBox="1">
            <a:spLocks noChangeArrowheads="1"/>
          </p:cNvSpPr>
          <p:nvPr/>
        </p:nvSpPr>
        <p:spPr bwMode="auto">
          <a:xfrm>
            <a:off x="6662738" y="44434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43" name="Text Box 26"/>
          <p:cNvSpPr txBox="1">
            <a:spLocks noChangeArrowheads="1"/>
          </p:cNvSpPr>
          <p:nvPr/>
        </p:nvSpPr>
        <p:spPr bwMode="auto">
          <a:xfrm>
            <a:off x="6681788" y="41576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44" name="Text Box 26"/>
          <p:cNvSpPr txBox="1">
            <a:spLocks noChangeArrowheads="1"/>
          </p:cNvSpPr>
          <p:nvPr/>
        </p:nvSpPr>
        <p:spPr bwMode="auto">
          <a:xfrm>
            <a:off x="6672263" y="38623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1310" name="Oval 153"/>
          <p:cNvSpPr>
            <a:spLocks noChangeArrowheads="1"/>
          </p:cNvSpPr>
          <p:nvPr/>
        </p:nvSpPr>
        <p:spPr bwMode="auto">
          <a:xfrm>
            <a:off x="7042150" y="30940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P4</a:t>
            </a:r>
          </a:p>
        </p:txBody>
      </p:sp>
      <p:sp>
        <p:nvSpPr>
          <p:cNvPr id="25646" name="Freeform 154"/>
          <p:cNvSpPr>
            <a:spLocks/>
          </p:cNvSpPr>
          <p:nvPr/>
        </p:nvSpPr>
        <p:spPr bwMode="auto">
          <a:xfrm>
            <a:off x="8002588" y="27622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1820" name="Group 156"/>
          <p:cNvGrpSpPr>
            <a:grpSpLocks/>
          </p:cNvGrpSpPr>
          <p:nvPr/>
        </p:nvGrpSpPr>
        <p:grpSpPr bwMode="auto">
          <a:xfrm>
            <a:off x="7035800" y="3425825"/>
            <a:ext cx="620713" cy="204788"/>
            <a:chOff x="1287" y="2524"/>
            <a:chExt cx="260" cy="100"/>
          </a:xfrm>
        </p:grpSpPr>
        <p:sp>
          <p:nvSpPr>
            <p:cNvPr id="11382" name="Rectangle 157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3" name="Rectangle 158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4" name="Rectangle 159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5" name="Rectangle 160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41837" name="Rectangle 173"/>
          <p:cNvSpPr>
            <a:spLocks noChangeArrowheads="1"/>
          </p:cNvSpPr>
          <p:nvPr/>
        </p:nvSpPr>
        <p:spPr bwMode="auto">
          <a:xfrm>
            <a:off x="6162675" y="1752600"/>
            <a:ext cx="2659063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latin typeface="Courier New" charset="0"/>
                <a:cs typeface="+mn-cs"/>
              </a:rPr>
              <a:t>DatagramSocket mySocket1 = new DatagramSocket (</a:t>
            </a:r>
            <a:r>
              <a:rPr lang="en-US" sz="1800" b="1">
                <a:solidFill>
                  <a:srgbClr val="CC0000"/>
                </a:solidFill>
                <a:latin typeface="Courier New" charset="0"/>
                <a:cs typeface="+mn-cs"/>
              </a:rPr>
              <a:t>5775</a:t>
            </a:r>
            <a:r>
              <a:rPr lang="en-US" sz="1800" b="1">
                <a:latin typeface="Courier New" charset="0"/>
                <a:cs typeface="+mn-cs"/>
              </a:rPr>
              <a:t>);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1800">
              <a:latin typeface="Courier New" charset="0"/>
              <a:cs typeface="+mn-cs"/>
            </a:endParaRPr>
          </a:p>
        </p:txBody>
      </p:sp>
      <p:sp>
        <p:nvSpPr>
          <p:cNvPr id="241838" name="Rectangle 174"/>
          <p:cNvSpPr>
            <a:spLocks noChangeArrowheads="1"/>
          </p:cNvSpPr>
          <p:nvPr/>
        </p:nvSpPr>
        <p:spPr bwMode="auto">
          <a:xfrm>
            <a:off x="196850" y="1703388"/>
            <a:ext cx="261302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latin typeface="Courier New" charset="0"/>
                <a:cs typeface="+mn-cs"/>
              </a:rPr>
              <a:t>DatagramSocket mySocket2 = new DatagramSocket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>
                <a:latin typeface="Courier New" charset="0"/>
                <a:cs typeface="+mn-cs"/>
              </a:rPr>
              <a:t> (</a:t>
            </a:r>
            <a:r>
              <a:rPr lang="en-US" sz="1800" b="1">
                <a:solidFill>
                  <a:srgbClr val="CC0000"/>
                </a:solidFill>
                <a:latin typeface="Courier New" charset="0"/>
                <a:cs typeface="+mn-cs"/>
              </a:rPr>
              <a:t>9157</a:t>
            </a:r>
            <a:r>
              <a:rPr lang="en-US" sz="1800" b="1">
                <a:latin typeface="Courier New" charset="0"/>
                <a:cs typeface="+mn-cs"/>
              </a:rPr>
              <a:t>);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000">
              <a:latin typeface="Courier New" charset="0"/>
              <a:cs typeface="+mn-cs"/>
            </a:endParaRPr>
          </a:p>
        </p:txBody>
      </p:sp>
      <p:sp>
        <p:nvSpPr>
          <p:cNvPr id="241841" name="Line 177"/>
          <p:cNvSpPr>
            <a:spLocks noChangeShapeType="1"/>
          </p:cNvSpPr>
          <p:nvPr/>
        </p:nvSpPr>
        <p:spPr bwMode="auto">
          <a:xfrm>
            <a:off x="1412875" y="35067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2" name="Line 178"/>
          <p:cNvSpPr>
            <a:spLocks noChangeShapeType="1"/>
          </p:cNvSpPr>
          <p:nvPr/>
        </p:nvSpPr>
        <p:spPr bwMode="auto">
          <a:xfrm>
            <a:off x="4343400" y="326548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4" name="Line 180"/>
          <p:cNvSpPr>
            <a:spLocks noChangeShapeType="1"/>
          </p:cNvSpPr>
          <p:nvPr/>
        </p:nvSpPr>
        <p:spPr bwMode="auto">
          <a:xfrm>
            <a:off x="1412875" y="566578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5" name="Line 181"/>
          <p:cNvSpPr>
            <a:spLocks noChangeShapeType="1"/>
          </p:cNvSpPr>
          <p:nvPr/>
        </p:nvSpPr>
        <p:spPr bwMode="auto">
          <a:xfrm>
            <a:off x="4219575" y="327818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6" name="Line 182"/>
          <p:cNvSpPr>
            <a:spLocks noChangeShapeType="1"/>
          </p:cNvSpPr>
          <p:nvPr/>
        </p:nvSpPr>
        <p:spPr bwMode="auto">
          <a:xfrm>
            <a:off x="1520825" y="5507038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7" name="Line 183"/>
          <p:cNvSpPr>
            <a:spLocks noChangeShapeType="1"/>
          </p:cNvSpPr>
          <p:nvPr/>
        </p:nvSpPr>
        <p:spPr bwMode="auto">
          <a:xfrm>
            <a:off x="1514475" y="349408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8" name="Line 184"/>
          <p:cNvSpPr>
            <a:spLocks noChangeShapeType="1"/>
          </p:cNvSpPr>
          <p:nvPr/>
        </p:nvSpPr>
        <p:spPr bwMode="auto">
          <a:xfrm>
            <a:off x="7423150" y="35448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49" name="Line 185"/>
          <p:cNvSpPr>
            <a:spLocks noChangeShapeType="1"/>
          </p:cNvSpPr>
          <p:nvPr/>
        </p:nvSpPr>
        <p:spPr bwMode="auto">
          <a:xfrm>
            <a:off x="7305675" y="351313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50" name="Line 186"/>
          <p:cNvSpPr>
            <a:spLocks noChangeShapeType="1"/>
          </p:cNvSpPr>
          <p:nvPr/>
        </p:nvSpPr>
        <p:spPr bwMode="auto">
          <a:xfrm>
            <a:off x="4486275" y="328453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51" name="Line 187"/>
          <p:cNvSpPr>
            <a:spLocks noChangeShapeType="1"/>
          </p:cNvSpPr>
          <p:nvPr/>
        </p:nvSpPr>
        <p:spPr bwMode="auto">
          <a:xfrm>
            <a:off x="4619625" y="329723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52" name="Line 188"/>
          <p:cNvSpPr>
            <a:spLocks noChangeShapeType="1"/>
          </p:cNvSpPr>
          <p:nvPr/>
        </p:nvSpPr>
        <p:spPr bwMode="auto">
          <a:xfrm>
            <a:off x="4508500" y="568483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1853" name="Line 189"/>
          <p:cNvSpPr>
            <a:spLocks noChangeShapeType="1"/>
          </p:cNvSpPr>
          <p:nvPr/>
        </p:nvSpPr>
        <p:spPr bwMode="auto">
          <a:xfrm>
            <a:off x="4594225" y="5516563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41860" name="Group 196"/>
          <p:cNvGrpSpPr>
            <a:grpSpLocks/>
          </p:cNvGrpSpPr>
          <p:nvPr/>
        </p:nvGrpSpPr>
        <p:grpSpPr bwMode="auto">
          <a:xfrm>
            <a:off x="1130300" y="5765800"/>
            <a:ext cx="1644650" cy="652463"/>
            <a:chOff x="1318" y="3697"/>
            <a:chExt cx="1036" cy="411"/>
          </a:xfrm>
        </p:grpSpPr>
        <p:sp>
          <p:nvSpPr>
            <p:cNvPr id="11379" name="Rectangle 19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0" name="Line 19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81" name="Text Box 195"/>
            <p:cNvSpPr txBox="1">
              <a:spLocks noChangeArrowheads="1"/>
            </p:cNvSpPr>
            <p:nvPr/>
          </p:nvSpPr>
          <p:spPr bwMode="auto">
            <a:xfrm>
              <a:off x="1318" y="3822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port: 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port: 6428</a:t>
              </a:r>
            </a:p>
          </p:txBody>
        </p:sp>
      </p:grpSp>
      <p:grpSp>
        <p:nvGrpSpPr>
          <p:cNvPr id="241865" name="Group 201"/>
          <p:cNvGrpSpPr>
            <a:grpSpLocks/>
          </p:cNvGrpSpPr>
          <p:nvPr/>
        </p:nvGrpSpPr>
        <p:grpSpPr bwMode="auto">
          <a:xfrm>
            <a:off x="2428875" y="4889500"/>
            <a:ext cx="1692275" cy="652463"/>
            <a:chOff x="2741" y="3750"/>
            <a:chExt cx="1066" cy="411"/>
          </a:xfrm>
        </p:grpSpPr>
        <p:sp>
          <p:nvSpPr>
            <p:cNvPr id="11376" name="Rectangle 1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7" name="Line 1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8" name="Text Box 200"/>
            <p:cNvSpPr txBox="1">
              <a:spLocks noChangeArrowheads="1"/>
            </p:cNvSpPr>
            <p:nvPr/>
          </p:nvSpPr>
          <p:spPr bwMode="auto">
            <a:xfrm>
              <a:off x="2813" y="3875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port: 6428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port: 9157</a:t>
              </a:r>
            </a:p>
          </p:txBody>
        </p:sp>
      </p:grpSp>
      <p:grpSp>
        <p:nvGrpSpPr>
          <p:cNvPr id="241866" name="Group 202"/>
          <p:cNvGrpSpPr>
            <a:grpSpLocks/>
          </p:cNvGrpSpPr>
          <p:nvPr/>
        </p:nvGrpSpPr>
        <p:grpSpPr bwMode="auto">
          <a:xfrm>
            <a:off x="5453063" y="4889500"/>
            <a:ext cx="1341437" cy="652463"/>
            <a:chOff x="1509" y="3697"/>
            <a:chExt cx="845" cy="411"/>
          </a:xfrm>
        </p:grpSpPr>
        <p:sp>
          <p:nvSpPr>
            <p:cNvPr id="11373" name="Rectangle 20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4" name="Line 20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5" name="Text Box 205"/>
            <p:cNvSpPr txBox="1">
              <a:spLocks noChangeArrowheads="1"/>
            </p:cNvSpPr>
            <p:nvPr/>
          </p:nvSpPr>
          <p:spPr bwMode="auto">
            <a:xfrm>
              <a:off x="1509" y="3822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port: ?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port: ?</a:t>
              </a:r>
            </a:p>
          </p:txBody>
        </p:sp>
      </p:grpSp>
      <p:grpSp>
        <p:nvGrpSpPr>
          <p:cNvPr id="241870" name="Group 206"/>
          <p:cNvGrpSpPr>
            <a:grpSpLocks/>
          </p:cNvGrpSpPr>
          <p:nvPr/>
        </p:nvGrpSpPr>
        <p:grpSpPr bwMode="auto">
          <a:xfrm>
            <a:off x="4694238" y="5743575"/>
            <a:ext cx="1389062" cy="652463"/>
            <a:chOff x="2741" y="3750"/>
            <a:chExt cx="875" cy="411"/>
          </a:xfrm>
        </p:grpSpPr>
        <p:sp>
          <p:nvSpPr>
            <p:cNvPr id="11370" name="Rectangle 20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1" name="Line 20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72" name="Text Box 209"/>
            <p:cNvSpPr txBox="1">
              <a:spLocks noChangeArrowheads="1"/>
            </p:cNvSpPr>
            <p:nvPr/>
          </p:nvSpPr>
          <p:spPr bwMode="auto">
            <a:xfrm>
              <a:off x="2813" y="3875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port: ?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port: ?</a:t>
              </a:r>
            </a:p>
          </p:txBody>
        </p:sp>
      </p:grpSp>
      <p:grpSp>
        <p:nvGrpSpPr>
          <p:cNvPr id="25666" name="Group 214"/>
          <p:cNvGrpSpPr>
            <a:grpSpLocks/>
          </p:cNvGrpSpPr>
          <p:nvPr/>
        </p:nvGrpSpPr>
        <p:grpSpPr bwMode="auto">
          <a:xfrm>
            <a:off x="0" y="4381500"/>
            <a:ext cx="711200" cy="669925"/>
            <a:chOff x="-44" y="1473"/>
            <a:chExt cx="981" cy="1105"/>
          </a:xfrm>
        </p:grpSpPr>
        <p:pic>
          <p:nvPicPr>
            <p:cNvPr id="25703" name="Picture 21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704" name="Freeform 21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667" name="Group 217"/>
          <p:cNvGrpSpPr>
            <a:grpSpLocks/>
          </p:cNvGrpSpPr>
          <p:nvPr/>
        </p:nvGrpSpPr>
        <p:grpSpPr bwMode="auto">
          <a:xfrm flipH="1">
            <a:off x="8269288" y="4505325"/>
            <a:ext cx="711200" cy="669925"/>
            <a:chOff x="-44" y="1473"/>
            <a:chExt cx="981" cy="1105"/>
          </a:xfrm>
        </p:grpSpPr>
        <p:pic>
          <p:nvPicPr>
            <p:cNvPr id="25701" name="Picture 21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702" name="Freeform 21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668" name="Group 220"/>
          <p:cNvGrpSpPr>
            <a:grpSpLocks/>
          </p:cNvGrpSpPr>
          <p:nvPr/>
        </p:nvGrpSpPr>
        <p:grpSpPr bwMode="auto">
          <a:xfrm>
            <a:off x="3092450" y="3903663"/>
            <a:ext cx="358775" cy="704850"/>
            <a:chOff x="4140" y="429"/>
            <a:chExt cx="1425" cy="2396"/>
          </a:xfrm>
        </p:grpSpPr>
        <p:sp>
          <p:nvSpPr>
            <p:cNvPr id="25669" name="Freeform 22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Rectangle 22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71" name="Freeform 22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Freeform 22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Rectangle 22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5674" name="Group 22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364" name="AutoShape 22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65" name="AutoShape 22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340" name="Rectangle 22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5676" name="Group 23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362" name="AutoShape 23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63" name="AutoShape 23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342" name="Rectangle 23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43" name="Rectangle 23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5679" name="Group 23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360" name="AutoShape 23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61" name="AutoShape 23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5680" name="Freeform 23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81" name="Group 23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358" name="AutoShape 24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59" name="AutoShape 24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347" name="Rectangle 24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83" name="Freeform 24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Freeform 24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Oval 24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86" name="Freeform 24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AutoShape 24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53" name="AutoShape 24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54" name="Oval 24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55" name="Oval 25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356" name="Oval 25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357" name="Rectangle 25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44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4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4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08" grpId="0" build="p"/>
      <p:bldP spid="2418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D75C04A-0067-494B-BEED-D4AB9CC20FF0}" type="slidenum">
              <a:rPr lang="en-US" sz="1200" smtClean="0"/>
              <a:pPr>
                <a:defRPr/>
              </a:pPr>
              <a:t>13</a:t>
            </a:fld>
            <a:endParaRPr lang="en-US" sz="12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Connection-oriented demux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3962400" cy="46482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TCP socket identified by 4-tuple: </a:t>
            </a:r>
          </a:p>
          <a:p>
            <a:pPr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source IP address</a:t>
            </a:r>
          </a:p>
          <a:p>
            <a:pPr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source port number</a:t>
            </a:r>
          </a:p>
          <a:p>
            <a:pPr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dest IP address</a:t>
            </a:r>
          </a:p>
          <a:p>
            <a:pPr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dest port number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demux: receiver uses all four values to direct segment to appropriate socket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587500"/>
            <a:ext cx="4114800" cy="4648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server host may support many simultaneous TCP sockets: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each socket identified by its own 4-tuple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web servers have different sockets for each connecting client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non-persistent HTTP will have different socket for each request</a:t>
            </a:r>
          </a:p>
        </p:txBody>
      </p:sp>
      <p:pic>
        <p:nvPicPr>
          <p:cNvPr id="26630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727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93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AAE8B2DE-D3F3-4F4A-9D85-F0AF4CD15712}" type="slidenum">
              <a:rPr lang="en-US" sz="1200" smtClean="0"/>
              <a:pPr>
                <a:defRPr/>
              </a:pPr>
              <a:t>14</a:t>
            </a:fld>
            <a:endParaRPr lang="en-US" sz="1200" smtClean="0"/>
          </a:p>
        </p:txBody>
      </p:sp>
      <p:pic>
        <p:nvPicPr>
          <p:cNvPr id="27651" name="Picture 159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Connection-oriented demux: example</a:t>
            </a:r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819400" y="176530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417513" y="19446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56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57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59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63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64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7665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P3</a:t>
            </a:r>
          </a:p>
        </p:txBody>
      </p:sp>
      <p:grpSp>
        <p:nvGrpSpPr>
          <p:cNvPr id="27667" name="Group 20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3451" name="Rectangle 2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52" name="Rectangle 2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53" name="Rectangle 2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54" name="Rectangle 2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668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69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70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71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72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13339" name="Oval 36"/>
          <p:cNvSpPr>
            <a:spLocks noChangeArrowheads="1"/>
          </p:cNvSpPr>
          <p:nvPr/>
        </p:nvSpPr>
        <p:spPr bwMode="auto">
          <a:xfrm>
            <a:off x="3497263" y="2014538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P4</a:t>
            </a:r>
          </a:p>
        </p:txBody>
      </p:sp>
      <p:sp>
        <p:nvSpPr>
          <p:cNvPr id="27675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76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7677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78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79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80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7681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47" name="Oval 53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P2</a:t>
            </a:r>
          </a:p>
        </p:txBody>
      </p:sp>
      <p:sp>
        <p:nvSpPr>
          <p:cNvPr id="27683" name="Freeform 54"/>
          <p:cNvSpPr>
            <a:spLocks/>
          </p:cNvSpPr>
          <p:nvPr/>
        </p:nvSpPr>
        <p:spPr bwMode="auto">
          <a:xfrm>
            <a:off x="8026400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84" name="Group 76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3448" name="Rectangle 77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9" name="Line 78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50" name="Text Box 79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 port: B,80</a:t>
              </a:r>
            </a:p>
          </p:txBody>
        </p:sp>
      </p:grpSp>
      <p:grpSp>
        <p:nvGrpSpPr>
          <p:cNvPr id="27685" name="Group 80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3445" name="Rectangle 81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6" name="Line 82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7" name="Text Box 83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B,80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IP,port: A,9157</a:t>
              </a:r>
            </a:p>
          </p:txBody>
        </p:sp>
      </p:grpSp>
      <p:sp>
        <p:nvSpPr>
          <p:cNvPr id="13351" name="Text Box 93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host: IP address A</a:t>
            </a:r>
          </a:p>
        </p:txBody>
      </p:sp>
      <p:sp>
        <p:nvSpPr>
          <p:cNvPr id="13352" name="Text Box 94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host: IP address C</a:t>
            </a:r>
          </a:p>
        </p:txBody>
      </p:sp>
      <p:sp>
        <p:nvSpPr>
          <p:cNvPr id="13353" name="Line 96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54" name="Line 97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0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56" name="Line 99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57" name="Line 100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7693" name="Group 101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3441" name="Rectangle 10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2" name="Rectangle 10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3" name="Rectangle 10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4" name="Rectangle 10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359" name="Oval 106"/>
          <p:cNvSpPr>
            <a:spLocks noChangeArrowheads="1"/>
          </p:cNvSpPr>
          <p:nvPr/>
        </p:nvSpPr>
        <p:spPr bwMode="auto">
          <a:xfrm>
            <a:off x="4864100" y="20193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P6</a:t>
            </a:r>
          </a:p>
        </p:txBody>
      </p:sp>
      <p:sp>
        <p:nvSpPr>
          <p:cNvPr id="13360" name="Oval 112"/>
          <p:cNvSpPr>
            <a:spLocks noChangeArrowheads="1"/>
          </p:cNvSpPr>
          <p:nvPr/>
        </p:nvSpPr>
        <p:spPr bwMode="auto">
          <a:xfrm>
            <a:off x="4192588" y="2017713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P5</a:t>
            </a:r>
          </a:p>
        </p:txBody>
      </p:sp>
      <p:grpSp>
        <p:nvGrpSpPr>
          <p:cNvPr id="27696" name="Group 118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3437" name="Rectangle 11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8" name="Rectangle 12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9" name="Rectangle 12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40" name="Rectangle 12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697" name="Group 123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3433" name="Rectangle 124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4" name="Rectangle 125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5" name="Rectangle 126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6" name="Rectangle 127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363" name="Line 133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64" name="Line 134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65" name="Line 135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66" name="Line 136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7702" name="Group 128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3429" name="Rectangle 12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0" name="Rectangle 13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1" name="Rectangle 13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32" name="Rectangle 13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703" name="Group 137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3425" name="Rectangle 138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6" name="Rectangle 139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7" name="Rectangle 140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8" name="Rectangle 141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3369" name="Oval 143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P3</a:t>
            </a:r>
          </a:p>
        </p:txBody>
      </p:sp>
      <p:sp>
        <p:nvSpPr>
          <p:cNvPr id="27705" name="Freeform 144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706" name="Freeform 145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707" name="Freeform 146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7708" name="Group 147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3422" name="Rectangle 14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3" name="Line 14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4" name="Text Box 15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C,5775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IP,port: B,80</a:t>
              </a:r>
            </a:p>
          </p:txBody>
        </p:sp>
      </p:grpSp>
      <p:grpSp>
        <p:nvGrpSpPr>
          <p:cNvPr id="27709" name="Group 151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3419" name="Rectangle 152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0" name="Line 153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21" name="Text Box 154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dirty="0" smtClean="0">
                  <a:cs typeface="+mn-cs"/>
                </a:rPr>
                <a:t>source </a:t>
              </a:r>
              <a:r>
                <a:rPr lang="en-US" sz="1400" dirty="0" err="1" smtClean="0">
                  <a:cs typeface="+mn-cs"/>
                </a:rPr>
                <a:t>IP,port</a:t>
              </a:r>
              <a:r>
                <a:rPr lang="en-US" sz="1400" dirty="0" smtClean="0">
                  <a:cs typeface="+mn-cs"/>
                </a:rPr>
                <a:t>: C,9157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dirty="0" err="1" smtClean="0">
                  <a:cs typeface="+mn-cs"/>
                </a:rPr>
                <a:t>dest</a:t>
              </a:r>
              <a:r>
                <a:rPr lang="en-US" sz="1400" dirty="0" smtClean="0">
                  <a:cs typeface="+mn-cs"/>
                </a:rPr>
                <a:t> </a:t>
              </a:r>
              <a:r>
                <a:rPr lang="en-US" sz="1400" dirty="0" err="1" smtClean="0">
                  <a:cs typeface="+mn-cs"/>
                </a:rPr>
                <a:t>IP,port</a:t>
              </a:r>
              <a:r>
                <a:rPr lang="en-US" sz="1400" dirty="0" smtClean="0">
                  <a:cs typeface="+mn-cs"/>
                </a:rPr>
                <a:t>: B,80</a:t>
              </a:r>
            </a:p>
          </p:txBody>
        </p:sp>
      </p:grpSp>
      <p:sp>
        <p:nvSpPr>
          <p:cNvPr id="364699" name="Text Box 155"/>
          <p:cNvSpPr txBox="1">
            <a:spLocks noChangeArrowheads="1"/>
          </p:cNvSpPr>
          <p:nvPr/>
        </p:nvSpPr>
        <p:spPr bwMode="auto">
          <a:xfrm>
            <a:off x="508000" y="6081713"/>
            <a:ext cx="48593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three segments, all destined to IP address: B,</a:t>
            </a:r>
          </a:p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 dest port: 80 are demultiplexed to </a:t>
            </a:r>
            <a:r>
              <a:rPr lang="en-US" i="1" smtClean="0">
                <a:solidFill>
                  <a:srgbClr val="CC0000"/>
                </a:solidFill>
                <a:cs typeface="+mn-cs"/>
              </a:rPr>
              <a:t>different </a:t>
            </a:r>
            <a:r>
              <a:rPr lang="en-US" smtClean="0">
                <a:solidFill>
                  <a:srgbClr val="CC0000"/>
                </a:solidFill>
                <a:cs typeface="+mn-cs"/>
              </a:rPr>
              <a:t>sockets</a:t>
            </a:r>
          </a:p>
        </p:txBody>
      </p:sp>
      <p:sp>
        <p:nvSpPr>
          <p:cNvPr id="364700" name="Line 156"/>
          <p:cNvSpPr>
            <a:spLocks noChangeShapeType="1"/>
          </p:cNvSpPr>
          <p:nvPr/>
        </p:nvSpPr>
        <p:spPr bwMode="auto">
          <a:xfrm>
            <a:off x="3502025" y="5770563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4701" name="Line 157"/>
          <p:cNvSpPr>
            <a:spLocks noChangeShapeType="1"/>
          </p:cNvSpPr>
          <p:nvPr/>
        </p:nvSpPr>
        <p:spPr bwMode="auto">
          <a:xfrm>
            <a:off x="6570663" y="529272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4702" name="Line 158"/>
          <p:cNvSpPr>
            <a:spLocks noChangeShapeType="1"/>
          </p:cNvSpPr>
          <p:nvPr/>
        </p:nvSpPr>
        <p:spPr bwMode="auto">
          <a:xfrm>
            <a:off x="6646863" y="608647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79" name="Text Box 160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server: IP address B</a:t>
            </a:r>
          </a:p>
        </p:txBody>
      </p:sp>
      <p:grpSp>
        <p:nvGrpSpPr>
          <p:cNvPr id="27715" name="Group 161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7722" name="Freeform 16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Rectangle 163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724" name="Freeform 16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25" name="Freeform 16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1" name="Rectangle 166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7727" name="Group 16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417" name="AutoShape 168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18" name="AutoShape 169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3393" name="Rectangle 170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7729" name="Group 17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415" name="AutoShape 172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16" name="AutoShape 173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3395" name="Rectangle 174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396" name="Rectangle 175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7732" name="Group 17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413" name="AutoShape 17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14" name="AutoShape 178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7733" name="Freeform 17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734" name="Group 18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411" name="AutoShape 181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12" name="AutoShape 18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3400" name="Rectangle 183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736" name="Freeform 18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37" name="Freeform 18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3" name="Oval 186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739" name="Freeform 18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AutoShape 188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06" name="AutoShape 189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07" name="Oval 190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08" name="Oval 191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409" name="Oval 192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410" name="Rectangle 193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716" name="Group 194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7720" name="Picture 19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21" name="Freeform 19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717" name="Group 197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7718" name="Picture 19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19" name="Freeform 19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1993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6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97518F4C-02DC-484C-8249-57B788AFE142}" type="slidenum">
              <a:rPr lang="en-US" sz="1200" smtClean="0"/>
              <a:pPr>
                <a:defRPr/>
              </a:pPr>
              <a:t>15</a:t>
            </a:fld>
            <a:endParaRPr lang="en-US" sz="120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Connection-oriented demux: example</a:t>
            </a: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830513" y="17541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438150" y="1933575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79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80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682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686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687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688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P3</a:t>
            </a:r>
          </a:p>
        </p:txBody>
      </p:sp>
      <p:grpSp>
        <p:nvGrpSpPr>
          <p:cNvPr id="28690" name="Group 19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4471" name="Rectangle 2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72" name="Rectangle 2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73" name="Rectangle 2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74" name="Rectangle 2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93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694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696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697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98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700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701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702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703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69" name="Oval 38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P2</a:t>
            </a:r>
          </a:p>
        </p:txBody>
      </p:sp>
      <p:sp>
        <p:nvSpPr>
          <p:cNvPr id="28705" name="Freeform 39"/>
          <p:cNvSpPr>
            <a:spLocks/>
          </p:cNvSpPr>
          <p:nvPr/>
        </p:nvSpPr>
        <p:spPr bwMode="auto">
          <a:xfrm>
            <a:off x="8004175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706" name="Group 42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4468" name="Rectangle 4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9" name="Line 4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70" name="Text Box 45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 port: B,80</a:t>
              </a:r>
            </a:p>
          </p:txBody>
        </p:sp>
      </p:grpSp>
      <p:grpSp>
        <p:nvGrpSpPr>
          <p:cNvPr id="28707" name="Group 46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4465" name="Rectangle 4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6" name="Line 4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7" name="Text Box 49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B,80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IP,port: A,9157</a:t>
              </a:r>
            </a:p>
          </p:txBody>
        </p:sp>
      </p:grpSp>
      <p:sp>
        <p:nvSpPr>
          <p:cNvPr id="14373" name="Text Box 50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host: IP address A</a:t>
            </a:r>
          </a:p>
        </p:txBody>
      </p:sp>
      <p:sp>
        <p:nvSpPr>
          <p:cNvPr id="14374" name="Text Box 51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host: IP address C</a:t>
            </a:r>
          </a:p>
        </p:txBody>
      </p:sp>
      <p:sp>
        <p:nvSpPr>
          <p:cNvPr id="14375" name="Text Box 52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  <a:cs typeface="+mn-cs"/>
              </a:rPr>
              <a:t>server: IP address B</a:t>
            </a:r>
          </a:p>
        </p:txBody>
      </p:sp>
      <p:sp>
        <p:nvSpPr>
          <p:cNvPr id="14376" name="Line 53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77" name="Line 54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3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79" name="Line 56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80" name="Line 57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8716" name="Group 58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4461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2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3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4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717" name="Group 65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4457" name="Rectangle 66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8" name="Rectangle 67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9" name="Rectangle 68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60" name="Rectangle 6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718" name="Group 70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4453" name="Rectangle 7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4" name="Rectangle 7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5" name="Rectangle 7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6" name="Rectangle 7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384" name="Line 75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85" name="Line 76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86" name="Line 77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87" name="Line 78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8723" name="Group 79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4449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0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1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52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724" name="Group 84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4445" name="Rectangle 85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6" name="Rectangle 86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7" name="Rectangle 87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8" name="Rectangle 88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390" name="Oval 89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P3</a:t>
            </a:r>
          </a:p>
        </p:txBody>
      </p:sp>
      <p:sp>
        <p:nvSpPr>
          <p:cNvPr id="28726" name="Freeform 90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727" name="Freeform 91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728" name="Freeform 92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8729" name="Group 93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4442" name="Rectangle 94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3" name="Line 95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4" name="Text Box 96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source IP,port: C,5775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>
                  <a:cs typeface="+mn-cs"/>
                </a:rPr>
                <a:t>dest IP,port: B,80</a:t>
              </a:r>
            </a:p>
          </p:txBody>
        </p:sp>
      </p:grpSp>
      <p:grpSp>
        <p:nvGrpSpPr>
          <p:cNvPr id="28730" name="Group 97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4439" name="Rectangle 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0" name="Line 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41" name="Text Box 10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dirty="0" smtClean="0">
                  <a:cs typeface="+mn-cs"/>
                </a:rPr>
                <a:t>source </a:t>
              </a:r>
              <a:r>
                <a:rPr lang="en-US" sz="1400" dirty="0" err="1" smtClean="0">
                  <a:cs typeface="+mn-cs"/>
                </a:rPr>
                <a:t>IP,port</a:t>
              </a:r>
              <a:r>
                <a:rPr lang="en-US" sz="1400" dirty="0" smtClean="0">
                  <a:cs typeface="+mn-cs"/>
                </a:rPr>
                <a:t>: C,9157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dirty="0" err="1" smtClean="0">
                  <a:cs typeface="+mn-cs"/>
                </a:rPr>
                <a:t>dest</a:t>
              </a:r>
              <a:r>
                <a:rPr lang="en-US" sz="1400" dirty="0" smtClean="0">
                  <a:cs typeface="+mn-cs"/>
                </a:rPr>
                <a:t> </a:t>
              </a:r>
              <a:r>
                <a:rPr lang="en-US" sz="1400" dirty="0" err="1" smtClean="0">
                  <a:cs typeface="+mn-cs"/>
                </a:rPr>
                <a:t>IP,port</a:t>
              </a:r>
              <a:r>
                <a:rPr lang="en-US" sz="1400" dirty="0" smtClean="0">
                  <a:cs typeface="+mn-cs"/>
                </a:rPr>
                <a:t>: B,80</a:t>
              </a:r>
            </a:p>
          </p:txBody>
        </p:sp>
      </p:grpSp>
      <p:sp>
        <p:nvSpPr>
          <p:cNvPr id="14396" name="Oval 30"/>
          <p:cNvSpPr>
            <a:spLocks noChangeArrowheads="1"/>
          </p:cNvSpPr>
          <p:nvPr/>
        </p:nvSpPr>
        <p:spPr bwMode="auto">
          <a:xfrm>
            <a:off x="3497263" y="2103438"/>
            <a:ext cx="20335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P4</a:t>
            </a:r>
          </a:p>
        </p:txBody>
      </p:sp>
      <p:sp>
        <p:nvSpPr>
          <p:cNvPr id="14397" name="Text Box 101"/>
          <p:cNvSpPr txBox="1">
            <a:spLocks noChangeArrowheads="1"/>
          </p:cNvSpPr>
          <p:nvPr/>
        </p:nvSpPr>
        <p:spPr bwMode="auto">
          <a:xfrm>
            <a:off x="4970463" y="1171575"/>
            <a:ext cx="195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C0000"/>
                </a:solidFill>
                <a:cs typeface="+mn-cs"/>
              </a:rPr>
              <a:t>threaded server</a:t>
            </a:r>
          </a:p>
        </p:txBody>
      </p:sp>
      <p:sp>
        <p:nvSpPr>
          <p:cNvPr id="14398" name="Line 102"/>
          <p:cNvSpPr>
            <a:spLocks noChangeShapeType="1"/>
          </p:cNvSpPr>
          <p:nvPr/>
        </p:nvSpPr>
        <p:spPr bwMode="auto">
          <a:xfrm flipH="1">
            <a:off x="4779963" y="1516063"/>
            <a:ext cx="579437" cy="7524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28734" name="Picture 103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735" name="Group 104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8772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73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736" name="Group 107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8770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71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737" name="Group 110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8738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Rectangle 11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740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1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Rectangle 11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8743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433" name="AutoShape 1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434" name="AutoShape 11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4409" name="Rectangle 11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8745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431" name="AutoShape 12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432" name="AutoShape 12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4411" name="Rectangle 12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12" name="Rectangle 12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8748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429" name="AutoShape 12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430" name="AutoShape 12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8749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50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427" name="AutoShape 13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428" name="AutoShape 13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4416" name="Rectangle 13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752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9" name="Oval 13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755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AutoShape 13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22" name="AutoShape 13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23" name="Oval 13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24" name="Oval 14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425" name="Oval 14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426" name="Rectangle 14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7103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536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69BE2E5B-5BD0-7F40-A9F2-B3C2491AAB0E}" type="slidenum">
              <a:rPr lang="en-US" sz="1200" smtClean="0"/>
              <a:pPr>
                <a:defRPr/>
              </a:pPr>
              <a:t>16</a:t>
            </a:fld>
            <a:endParaRPr lang="en-US" sz="120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1536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29702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17588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510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590C355E-77DC-B14E-9404-DDA00259E9D3}" type="slidenum">
              <a:rPr lang="en-US" sz="1200" smtClean="0"/>
              <a:pPr>
                <a:defRPr/>
              </a:pPr>
              <a:t>17</a:t>
            </a:fld>
            <a:endParaRPr lang="en-US" sz="1200" smtClean="0"/>
          </a:p>
        </p:txBody>
      </p:sp>
      <p:pic>
        <p:nvPicPr>
          <p:cNvPr id="30723" name="Picture 10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8477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182563"/>
            <a:ext cx="8529637" cy="922337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UDP: User Datagram Protocol </a:t>
            </a:r>
            <a:r>
              <a:rPr lang="en-US" sz="3200">
                <a:latin typeface="Gill Sans MT" charset="0"/>
                <a:cs typeface="+mj-cs"/>
              </a:rPr>
              <a:t>[RFC 768]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32556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no frills,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bare bones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Internet transport protocol</a:t>
            </a:r>
          </a:p>
          <a:p>
            <a:pPr>
              <a:defRPr/>
            </a:pP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best effort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service, UDP segments may be: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lost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delivered out-of-order to app</a:t>
            </a:r>
          </a:p>
          <a:p>
            <a:pPr>
              <a:defRPr/>
            </a:pPr>
            <a:r>
              <a:rPr lang="en-US" sz="2400" i="1">
                <a:solidFill>
                  <a:srgbClr val="CC0000"/>
                </a:solidFill>
                <a:latin typeface="Gill Sans MT" charset="0"/>
                <a:cs typeface="+mn-cs"/>
              </a:rPr>
              <a:t>connectionless:</a:t>
            </a:r>
            <a:endParaRPr lang="en-US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>
                <a:latin typeface="Gill Sans MT" charset="0"/>
              </a:rPr>
              <a:t>no handshaking between UDP sender, receiver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each UDP segment handled independently of others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4745038" y="1271588"/>
            <a:ext cx="405288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cs typeface="+mn-cs"/>
              </a:rPr>
              <a:t>UDP use: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streaming multimedia apps (loss tolerant, rate sensitive)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DNS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SNMP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cs typeface="+mn-cs"/>
              </a:rPr>
              <a:t>reliable transfer over UDP: 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add reliability at application layer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application-specific error recovery!</a:t>
            </a:r>
          </a:p>
        </p:txBody>
      </p:sp>
    </p:spTree>
    <p:extLst>
      <p:ext uri="{BB962C8B-B14F-4D97-AF65-F5344CB8AC3E}">
        <p14:creationId xmlns:p14="http://schemas.microsoft.com/office/powerpoint/2010/main" val="293143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CF924602-783C-F343-B50C-5DA99BB061DC}" type="slidenum">
              <a:rPr lang="en-US" sz="1200" smtClean="0"/>
              <a:pPr>
                <a:defRPr/>
              </a:pPr>
              <a:t>18</a:t>
            </a:fld>
            <a:endParaRPr lang="en-US" sz="1200" smtClean="0"/>
          </a:p>
        </p:txBody>
      </p:sp>
      <p:pic>
        <p:nvPicPr>
          <p:cNvPr id="31747" name="Picture 3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9509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49238"/>
            <a:ext cx="8343900" cy="993775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UDP: segment header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714375" y="1852613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38175" y="1947863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677863" y="1960563"/>
            <a:ext cx="156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source port #</a:t>
            </a:r>
            <a:endParaRPr lang="en-US" sz="2400" smtClean="0">
              <a:cs typeface="+mn-cs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463800" y="1960563"/>
            <a:ext cx="1328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dest port #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V="1">
            <a:off x="628650" y="2347913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V="1">
            <a:off x="619125" y="2747963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V="1">
            <a:off x="2276475" y="1947863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1784350" y="14827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32 bits</a:t>
            </a: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2733675" y="1714500"/>
            <a:ext cx="1200150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rot="10800000">
            <a:off x="623888" y="1724025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1481138" y="3306763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application</a:t>
            </a:r>
          </a:p>
          <a:p>
            <a:pPr>
              <a:defRPr/>
            </a:pPr>
            <a:r>
              <a:rPr lang="en-US" sz="2000" smtClean="0">
                <a:cs typeface="+mn-cs"/>
              </a:rPr>
              <a:t>data </a:t>
            </a:r>
          </a:p>
          <a:p>
            <a:pPr>
              <a:defRPr/>
            </a:pPr>
            <a:r>
              <a:rPr lang="en-US" sz="2000" smtClean="0">
                <a:cs typeface="+mn-cs"/>
              </a:rPr>
              <a:t>(payload)</a:t>
            </a:r>
            <a:endParaRPr lang="en-US" sz="2400" smtClean="0">
              <a:cs typeface="+mn-cs"/>
            </a:endParaRP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1074738" y="5222875"/>
            <a:ext cx="252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UDP segment format</a:t>
            </a:r>
            <a:endParaRPr lang="en-US" sz="2400" smtClean="0">
              <a:cs typeface="+mn-cs"/>
            </a:endParaRPr>
          </a:p>
        </p:txBody>
      </p:sp>
      <p:sp>
        <p:nvSpPr>
          <p:cNvPr id="17426" name="Line 20"/>
          <p:cNvSpPr>
            <a:spLocks noChangeShapeType="1"/>
          </p:cNvSpPr>
          <p:nvPr/>
        </p:nvSpPr>
        <p:spPr bwMode="auto">
          <a:xfrm flipV="1">
            <a:off x="2276475" y="2357438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1020763" y="2351088"/>
            <a:ext cx="814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length</a:t>
            </a:r>
            <a:endParaRPr lang="en-US" sz="2400" smtClean="0">
              <a:cs typeface="+mn-cs"/>
            </a:endParaRPr>
          </a:p>
        </p:txBody>
      </p: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2566988" y="2341563"/>
            <a:ext cx="1176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checksum</a:t>
            </a:r>
            <a:endParaRPr lang="en-US" sz="2400" smtClean="0">
              <a:cs typeface="+mn-cs"/>
            </a:endParaRPr>
          </a:p>
        </p:txBody>
      </p:sp>
      <p:sp>
        <p:nvSpPr>
          <p:cNvPr id="17429" name="Text Box 24"/>
          <p:cNvSpPr txBox="1">
            <a:spLocks noChangeArrowheads="1"/>
          </p:cNvSpPr>
          <p:nvPr/>
        </p:nvSpPr>
        <p:spPr bwMode="auto">
          <a:xfrm>
            <a:off x="4260850" y="1316038"/>
            <a:ext cx="2406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>
                <a:cs typeface="+mn-cs"/>
              </a:rPr>
              <a:t>length, in bytes of UDP segment, including header</a:t>
            </a:r>
            <a:endParaRPr lang="en-US" sz="2400" smtClean="0">
              <a:cs typeface="+mn-cs"/>
            </a:endParaRPr>
          </a:p>
        </p:txBody>
      </p:sp>
      <p:sp>
        <p:nvSpPr>
          <p:cNvPr id="17430" name="Line 25"/>
          <p:cNvSpPr>
            <a:spLocks noChangeShapeType="1"/>
          </p:cNvSpPr>
          <p:nvPr/>
        </p:nvSpPr>
        <p:spPr bwMode="auto">
          <a:xfrm flipH="1">
            <a:off x="1878013" y="1631950"/>
            <a:ext cx="2873375" cy="895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1" name="Rectangle 26"/>
          <p:cNvSpPr>
            <a:spLocks noGrp="1" noChangeArrowheads="1"/>
          </p:cNvSpPr>
          <p:nvPr>
            <p:ph type="body" sz="half" idx="2"/>
          </p:nvPr>
        </p:nvSpPr>
        <p:spPr>
          <a:xfrm>
            <a:off x="4865688" y="3044825"/>
            <a:ext cx="3810000" cy="30448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no connection establishment (which can add delay)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simple: no connection state at sender, receiver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small header size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no congestion control: UDP can blast away as fast as desired</a:t>
            </a:r>
          </a:p>
        </p:txBody>
      </p:sp>
      <p:sp>
        <p:nvSpPr>
          <p:cNvPr id="17432" name="Rectangle 27"/>
          <p:cNvSpPr>
            <a:spLocks noChangeArrowheads="1"/>
          </p:cNvSpPr>
          <p:nvPr/>
        </p:nvSpPr>
        <p:spPr bwMode="auto">
          <a:xfrm>
            <a:off x="4703763" y="2924175"/>
            <a:ext cx="4048125" cy="32591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3" name="Text Box 28"/>
          <p:cNvSpPr txBox="1">
            <a:spLocks noChangeArrowheads="1"/>
          </p:cNvSpPr>
          <p:nvPr/>
        </p:nvSpPr>
        <p:spPr bwMode="auto">
          <a:xfrm>
            <a:off x="4935538" y="2643188"/>
            <a:ext cx="3130550" cy="433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smtClean="0">
                <a:solidFill>
                  <a:srgbClr val="CC0000"/>
                </a:solidFill>
                <a:latin typeface="Gill Sans MT" charset="0"/>
                <a:cs typeface="+mn-cs"/>
              </a:rPr>
              <a:t>why is there a UDP?</a:t>
            </a:r>
            <a:endParaRPr lang="en-US" smtClean="0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536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FE400281-7BAA-9048-8760-08C257354810}" type="slidenum">
              <a:rPr lang="en-US" sz="1200" smtClean="0"/>
              <a:pPr>
                <a:defRPr/>
              </a:pPr>
              <a:t>19</a:t>
            </a:fld>
            <a:endParaRPr lang="en-US" sz="12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UDP checksum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57463"/>
            <a:ext cx="3657600" cy="3495675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  <a:buFont typeface="Wingdings" charset="0"/>
              <a:buNone/>
              <a:defRPr/>
            </a:pPr>
            <a:r>
              <a:rPr lang="en-US" sz="3200">
                <a:solidFill>
                  <a:srgbClr val="CC0000"/>
                </a:solidFill>
                <a:latin typeface="Gill Sans MT" charset="0"/>
                <a:cs typeface="+mn-cs"/>
              </a:rPr>
              <a:t>sender:</a:t>
            </a:r>
          </a:p>
          <a:p>
            <a:pPr>
              <a:lnSpc>
                <a:spcPct val="8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treat segment contents, including header fields,  as sequence of 16-bit integers</a:t>
            </a:r>
          </a:p>
          <a:p>
            <a:pPr>
              <a:lnSpc>
                <a:spcPct val="8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checksum: addition (one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s complement sum) of segment contents</a:t>
            </a:r>
          </a:p>
          <a:p>
            <a:pPr>
              <a:lnSpc>
                <a:spcPct val="8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sender puts checksum value into UDP checksum field</a:t>
            </a:r>
          </a:p>
          <a:p>
            <a:pPr>
              <a:lnSpc>
                <a:spcPct val="70000"/>
              </a:lnSpc>
              <a:buFont typeface="Wingdings" charset="0"/>
              <a:buNone/>
              <a:defRPr/>
            </a:pPr>
            <a:endParaRPr lang="en-US" sz="2400">
              <a:latin typeface="Gill Sans MT" charset="0"/>
              <a:cs typeface="+mn-cs"/>
            </a:endParaRPr>
          </a:p>
          <a:p>
            <a:pPr>
              <a:lnSpc>
                <a:spcPct val="70000"/>
              </a:lnSpc>
              <a:defRPr/>
            </a:pPr>
            <a:endParaRPr lang="en-US" sz="3200">
              <a:latin typeface="Gill Sans MT" charset="0"/>
              <a:cs typeface="+mn-cs"/>
            </a:endParaRP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52700"/>
            <a:ext cx="4057650" cy="32575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receiver: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compute checksum of received segment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check if computed checksum equals checksum field value: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NO - error detected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YES - no error detected. </a:t>
            </a:r>
            <a:r>
              <a:rPr lang="en-US" i="1">
                <a:latin typeface="Gill Sans MT" charset="0"/>
              </a:rPr>
              <a:t>But maybe errors nonetheless?</a:t>
            </a:r>
            <a:r>
              <a:rPr lang="en-US">
                <a:latin typeface="Gill Sans MT" charset="0"/>
              </a:rPr>
              <a:t> More later ….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95325" y="1512888"/>
            <a:ext cx="7924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Goal:</a:t>
            </a:r>
            <a:r>
              <a:rPr lang="en-US" sz="2800">
                <a:latin typeface="Gill Sans MT" charset="0"/>
                <a:cs typeface="+mn-cs"/>
              </a:rPr>
              <a:t> detect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>
                <a:latin typeface="Gill Sans MT" charset="0"/>
                <a:cs typeface="+mn-cs"/>
              </a:rPr>
              <a:t>errors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>
                <a:latin typeface="Gill Sans MT" charset="0"/>
                <a:cs typeface="+mn-cs"/>
              </a:rPr>
              <a:t> (e.g., flipped bits) in transmitted segment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>
              <a:latin typeface="Gill Sans MT" charset="0"/>
              <a:cs typeface="+mn-cs"/>
            </a:endParaRPr>
          </a:p>
        </p:txBody>
      </p:sp>
      <p:pic>
        <p:nvPicPr>
          <p:cNvPr id="32775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27113"/>
            <a:ext cx="38385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20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FACDEC1C-29DD-D240-B25B-7B7B56B5F884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pic>
        <p:nvPicPr>
          <p:cNvPr id="16387" name="Picture 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0287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3: Transport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9388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>
                <a:solidFill>
                  <a:srgbClr val="CC0000"/>
                </a:solidFill>
                <a:latin typeface="Gill Sans MT" charset="0"/>
                <a:cs typeface="+mn-cs"/>
              </a:rPr>
              <a:t>our goals: 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understand principles behind transport layer services: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multiplexing, demultiplexing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congestion control</a:t>
            </a:r>
            <a:endParaRPr lang="en-US" sz="2800">
              <a:latin typeface="Gill Sans MT" charset="0"/>
            </a:endParaRP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8163" y="1501775"/>
            <a:ext cx="4267200" cy="4648200"/>
          </a:xfrm>
        </p:spPr>
        <p:txBody>
          <a:bodyPr/>
          <a:lstStyle/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learn about Internet transport layer protocols: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UDP: connectionless transport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TCP: connection-oriented reliable transport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TCP congestion control</a:t>
            </a:r>
            <a:endParaRPr lang="en-US" sz="2000">
              <a:latin typeface="Gill Sans MT" charset="0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886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215E43E7-6532-3A48-8F99-ED31608E874B}" type="slidenum">
              <a:rPr lang="en-US" sz="1200" smtClean="0"/>
              <a:pPr>
                <a:defRPr/>
              </a:pPr>
              <a:t>20</a:t>
            </a:fld>
            <a:endParaRPr lang="en-US" sz="1200" smtClean="0"/>
          </a:p>
        </p:txBody>
      </p:sp>
      <p:pic>
        <p:nvPicPr>
          <p:cNvPr id="33795" name="Picture 1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493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Internet checksum: example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175"/>
            <a:ext cx="7772400" cy="2743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charset="0"/>
              <a:buNone/>
              <a:defRPr/>
            </a:pPr>
            <a:r>
              <a:rPr lang="en-US" sz="2800">
                <a:latin typeface="Gill Sans MT" charset="0"/>
                <a:cs typeface="+mn-cs"/>
              </a:rPr>
              <a:t>example: add two 16-bit integers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860550" y="2190750"/>
            <a:ext cx="640080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b="1" smtClean="0">
                <a:solidFill>
                  <a:schemeClr val="bg1"/>
                </a:solidFill>
                <a:latin typeface="Comic Sans MS" charset="0"/>
                <a:cs typeface="+mn-cs"/>
              </a:rPr>
              <a:t>1</a:t>
            </a:r>
            <a:r>
              <a:rPr lang="en-US" sz="2000" b="1" smtClean="0">
                <a:latin typeface="Comic Sans MS" charset="0"/>
                <a:cs typeface="+mn-cs"/>
              </a:rPr>
              <a:t>  1  1  1  0  0  1  1  0  0  1  1  0  0  1  1  0</a:t>
            </a:r>
          </a:p>
          <a:p>
            <a:pPr algn="l">
              <a:defRPr/>
            </a:pPr>
            <a:r>
              <a:rPr lang="en-US" sz="2000" b="1" smtClean="0">
                <a:solidFill>
                  <a:schemeClr val="bg1"/>
                </a:solidFill>
                <a:latin typeface="Comic Sans MS" charset="0"/>
                <a:cs typeface="+mn-cs"/>
              </a:rPr>
              <a:t>1</a:t>
            </a:r>
            <a:r>
              <a:rPr lang="en-US" sz="2000" b="1" smtClean="0">
                <a:latin typeface="Comic Sans MS" charset="0"/>
                <a:cs typeface="+mn-cs"/>
              </a:rPr>
              <a:t>  1  1  0  1  0  1  0  1  0  1  0  1  0  1  0  1</a:t>
            </a:r>
          </a:p>
          <a:p>
            <a:pPr algn="l">
              <a:lnSpc>
                <a:spcPct val="120000"/>
              </a:lnSpc>
              <a:defRPr/>
            </a:pPr>
            <a:endParaRPr lang="en-US" sz="2000" b="1" smtClean="0">
              <a:latin typeface="Comic Sans MS" charset="0"/>
              <a:cs typeface="+mn-cs"/>
            </a:endParaRPr>
          </a:p>
          <a:p>
            <a:pPr algn="l">
              <a:defRPr/>
            </a:pPr>
            <a:r>
              <a:rPr lang="en-US" sz="2000" b="1" smtClean="0">
                <a:latin typeface="Comic Sans MS" charset="0"/>
                <a:cs typeface="+mn-cs"/>
              </a:rPr>
              <a:t>1  1  0  1  1  1  0  1  1  1  0  1  1  1  0  1  1</a:t>
            </a:r>
          </a:p>
          <a:p>
            <a:pPr algn="l">
              <a:lnSpc>
                <a:spcPct val="120000"/>
              </a:lnSpc>
              <a:defRPr/>
            </a:pPr>
            <a:endParaRPr lang="en-US" sz="2000" b="1" smtClean="0">
              <a:latin typeface="Comic Sans MS" charset="0"/>
              <a:cs typeface="+mn-cs"/>
            </a:endParaRPr>
          </a:p>
          <a:p>
            <a:pPr algn="l">
              <a:defRPr/>
            </a:pPr>
            <a:r>
              <a:rPr lang="en-US" sz="2000" b="1" smtClean="0">
                <a:solidFill>
                  <a:schemeClr val="bg1"/>
                </a:solidFill>
                <a:latin typeface="Comic Sans MS" charset="0"/>
                <a:cs typeface="+mn-cs"/>
              </a:rPr>
              <a:t>1</a:t>
            </a:r>
            <a:r>
              <a:rPr lang="en-US" sz="2000" b="1" smtClean="0">
                <a:latin typeface="Comic Sans MS" charset="0"/>
                <a:cs typeface="+mn-cs"/>
              </a:rPr>
              <a:t>  1  0  1  1  1  0  1  1  1  0  1  1  1  1  0  0</a:t>
            </a:r>
          </a:p>
          <a:p>
            <a:pPr algn="l">
              <a:defRPr/>
            </a:pPr>
            <a:r>
              <a:rPr lang="en-US" sz="2000" b="1" smtClean="0">
                <a:solidFill>
                  <a:schemeClr val="bg1"/>
                </a:solidFill>
                <a:latin typeface="Comic Sans MS" charset="0"/>
                <a:cs typeface="+mn-cs"/>
              </a:rPr>
              <a:t>1</a:t>
            </a:r>
            <a:r>
              <a:rPr lang="en-US" sz="2000" b="1" smtClean="0">
                <a:latin typeface="Comic Sans MS" charset="0"/>
                <a:cs typeface="+mn-cs"/>
              </a:rPr>
              <a:t>  0  1  0  0  0  1  0  0  0  1  0  0  0  0  1  1</a:t>
            </a:r>
            <a:endParaRPr lang="en-US" sz="2400" b="1" smtClean="0">
              <a:latin typeface="Comic Sans MS" charset="0"/>
              <a:cs typeface="+mn-cs"/>
            </a:endParaRPr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 flipH="1">
            <a:off x="1784350" y="3017838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5" name="Oval 6"/>
          <p:cNvSpPr>
            <a:spLocks noChangeArrowheads="1"/>
          </p:cNvSpPr>
          <p:nvPr/>
        </p:nvSpPr>
        <p:spPr bwMode="auto">
          <a:xfrm>
            <a:off x="1860550" y="319405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260350" y="3149600"/>
            <a:ext cx="154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  <a:cs typeface="+mn-cs"/>
              </a:rPr>
              <a:t>wraparound</a:t>
            </a:r>
          </a:p>
        </p:txBody>
      </p:sp>
      <p:sp>
        <p:nvSpPr>
          <p:cNvPr id="19467" name="Text Box 8"/>
          <p:cNvSpPr txBox="1">
            <a:spLocks noChangeArrowheads="1"/>
          </p:cNvSpPr>
          <p:nvPr/>
        </p:nvSpPr>
        <p:spPr bwMode="auto">
          <a:xfrm>
            <a:off x="1169988" y="37576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  <a:cs typeface="+mn-cs"/>
              </a:rPr>
              <a:t>sum</a:t>
            </a:r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487363" y="4110038"/>
            <a:ext cx="1319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  <a:cs typeface="+mn-cs"/>
              </a:rPr>
              <a:t>checksum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1784350" y="373697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805" name="Freeform 11"/>
          <p:cNvSpPr>
            <a:spLocks/>
          </p:cNvSpPr>
          <p:nvPr/>
        </p:nvSpPr>
        <p:spPr bwMode="auto">
          <a:xfrm>
            <a:off x="2022475" y="3500438"/>
            <a:ext cx="6013450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2147483647 h 58"/>
              <a:gd name="T4" fmla="*/ 2147483647 w 3788"/>
              <a:gd name="T5" fmla="*/ 2147483647 h 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sm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49313" y="5043488"/>
            <a:ext cx="768826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 i="1" smtClean="0">
                <a:latin typeface="Gill Sans MT" charset="0"/>
                <a:cs typeface="+mn-cs"/>
              </a:rPr>
              <a:t>Note:</a:t>
            </a:r>
            <a:r>
              <a:rPr lang="en-US" sz="2400" smtClean="0">
                <a:latin typeface="Gill Sans MT" charset="0"/>
                <a:cs typeface="+mn-cs"/>
              </a:rPr>
              <a:t> when adding numbers, a carryout from the most significant bit needs to be added to the result</a:t>
            </a:r>
          </a:p>
          <a:p>
            <a:pPr>
              <a:defRPr/>
            </a:pPr>
            <a:endParaRPr lang="en-US" sz="24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842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1FEE54B-A8CE-9A44-ADAD-748029F2E7CB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pic>
        <p:nvPicPr>
          <p:cNvPr id="17411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37671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BC2B487D-4A0B-7944-85F2-F5551407CBE1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grpSp>
        <p:nvGrpSpPr>
          <p:cNvPr id="18435" name="Group 894"/>
          <p:cNvGrpSpPr>
            <a:grpSpLocks/>
          </p:cNvGrpSpPr>
          <p:nvPr/>
        </p:nvGrpSpPr>
        <p:grpSpPr bwMode="auto">
          <a:xfrm>
            <a:off x="5102225" y="1601788"/>
            <a:ext cx="3540125" cy="4545012"/>
            <a:chOff x="3277" y="974"/>
            <a:chExt cx="2230" cy="2863"/>
          </a:xfrm>
        </p:grpSpPr>
        <p:sp>
          <p:nvSpPr>
            <p:cNvPr id="18464" name="Freeform 89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805 w 1036"/>
                <a:gd name="T1" fmla="*/ 11 h 675"/>
                <a:gd name="T2" fmla="*/ 485 w 1036"/>
                <a:gd name="T3" fmla="*/ 53 h 675"/>
                <a:gd name="T4" fmla="*/ 257 w 1036"/>
                <a:gd name="T5" fmla="*/ 129 h 675"/>
                <a:gd name="T6" fmla="*/ 190 w 1036"/>
                <a:gd name="T7" fmla="*/ 229 h 675"/>
                <a:gd name="T8" fmla="*/ 26 w 1036"/>
                <a:gd name="T9" fmla="*/ 297 h 675"/>
                <a:gd name="T10" fmla="*/ 22 w 1036"/>
                <a:gd name="T11" fmla="*/ 459 h 675"/>
                <a:gd name="T12" fmla="*/ 164 w 1036"/>
                <a:gd name="T13" fmla="*/ 489 h 675"/>
                <a:gd name="T14" fmla="*/ 570 w 1036"/>
                <a:gd name="T15" fmla="*/ 489 h 675"/>
                <a:gd name="T16" fmla="*/ 742 w 1036"/>
                <a:gd name="T17" fmla="*/ 555 h 675"/>
                <a:gd name="T18" fmla="*/ 935 w 1036"/>
                <a:gd name="T19" fmla="*/ 657 h 675"/>
                <a:gd name="T20" fmla="*/ 1081 w 1036"/>
                <a:gd name="T21" fmla="*/ 661 h 675"/>
                <a:gd name="T22" fmla="*/ 1183 w 1036"/>
                <a:gd name="T23" fmla="*/ 603 h 675"/>
                <a:gd name="T24" fmla="*/ 1234 w 1036"/>
                <a:gd name="T25" fmla="*/ 445 h 675"/>
                <a:gd name="T26" fmla="*/ 1266 w 1036"/>
                <a:gd name="T27" fmla="*/ 291 h 675"/>
                <a:gd name="T28" fmla="*/ 1270 w 1036"/>
                <a:gd name="T29" fmla="*/ 107 h 675"/>
                <a:gd name="T30" fmla="*/ 1161 w 1036"/>
                <a:gd name="T31" fmla="*/ 17 h 675"/>
                <a:gd name="T32" fmla="*/ 964 w 1036"/>
                <a:gd name="T33" fmla="*/ 3 h 675"/>
                <a:gd name="T34" fmla="*/ 805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65" name="Group 89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508" name="Rectangle 89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09" name="AutoShape 89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solidFill>
                    <a:srgbClr val="00CC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18466" name="Freeform 89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900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3" name="Line 90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4" name="Line 902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5" name="Line 903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6" name="Line 904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7" name="Line 905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8" name="Line 906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39" name="Line 907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0" name="Line 908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1" name="Line 909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2" name="Line 91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3" name="Line 911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4" name="Line 91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45" name="Line 91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481" name="Group 91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18841" name="Picture 915" descr="access_point_stylized_smal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842" name="Picture 916" descr="antenna_radiation_styliz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482" name="Freeform 91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Freeform 91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748 w 765"/>
                <a:gd name="T1" fmla="*/ 56 h 459"/>
                <a:gd name="T2" fmla="*/ 1185 w 765"/>
                <a:gd name="T3" fmla="*/ 399 h 459"/>
                <a:gd name="T4" fmla="*/ 396 w 765"/>
                <a:gd name="T5" fmla="*/ 568 h 459"/>
                <a:gd name="T6" fmla="*/ 57 w 765"/>
                <a:gd name="T7" fmla="*/ 1914 h 459"/>
                <a:gd name="T8" fmla="*/ 741 w 765"/>
                <a:gd name="T9" fmla="*/ 2529 h 459"/>
                <a:gd name="T10" fmla="*/ 1425 w 765"/>
                <a:gd name="T11" fmla="*/ 2424 h 459"/>
                <a:gd name="T12" fmla="*/ 2405 w 765"/>
                <a:gd name="T13" fmla="*/ 2529 h 459"/>
                <a:gd name="T14" fmla="*/ 2878 w 765"/>
                <a:gd name="T15" fmla="*/ 2470 h 459"/>
                <a:gd name="T16" fmla="*/ 3098 w 765"/>
                <a:gd name="T17" fmla="*/ 2119 h 459"/>
                <a:gd name="T18" fmla="*/ 3092 w 765"/>
                <a:gd name="T19" fmla="*/ 899 h 459"/>
                <a:gd name="T20" fmla="*/ 2729 w 765"/>
                <a:gd name="T21" fmla="*/ 196 h 459"/>
                <a:gd name="T22" fmla="*/ 1748 w 765"/>
                <a:gd name="T23" fmla="*/ 56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91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0" name="Line 92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1" name="Line 92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2" name="Line 92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3" name="Line 92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4" name="Line 92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5" name="Line 92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6" name="Line 92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7" name="Line 92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8" name="Line 92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59" name="Line 92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0" name="Line 93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1" name="Line 93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2" name="Line 93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3" name="Line 93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4" name="Line 93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65" name="Line 93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501" name="Group 93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18824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5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6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7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8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9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0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1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2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3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4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5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6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7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8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4" name="Oval 95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pic>
            <p:nvPicPr>
              <p:cNvPr id="18840" name="Picture 953" descr="cell_tower_radiation_gray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02" name="Group 95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80" name="Line 95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816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17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18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819" name="Group 95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18822" name="Freeform 9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23" name="Freeform 9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85" name="Line 96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86" name="Line 96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03" name="Group 96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1880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0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0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810" name="Group 96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13" name="Freeform 96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14" name="Freeform 97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76" name="Line 97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77" name="Line 97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04" name="Group 97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1879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0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80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802" name="Group 97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05" name="Freeform 97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06" name="Freeform 97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8" name="Line 98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69" name="Line 98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05" name="Group 98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1879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9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9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94" name="Group 9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97" name="Freeform 9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98" name="Freeform 9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0" name="Line 9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61" name="Line 9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06" name="Group 99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1878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8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8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86" name="Group 9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9" name="Freeform 9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90" name="Freeform 9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52" name="Line 9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53" name="Line 9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07" name="Group 100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1877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7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7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78" name="Group 10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1" name="Freeform 10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82" name="Freeform 10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44" name="Line 10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45" name="Line 10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4173" name="Line 100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509" name="Group 101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1876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6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6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70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73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74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6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37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0" name="Group 101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1875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6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6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62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65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66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8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29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1" name="Group 102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1875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5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5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54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57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58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0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21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2" name="Group 103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1874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4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4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46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9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50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2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13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3" name="Group 104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1873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3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3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38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1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42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4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05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4" name="Group 105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1872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2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872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18730" name="Group 105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33" name="Freeform 10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34" name="Freeform 10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96" name="Line 106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97" name="Line 106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15" name="Group 106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18713" name="Group 106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15" name="Freeform 106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6" name="Freeform 106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7" name="Freeform 106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8" name="Freeform 106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9" name="Freeform 107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0" name="Freeform 107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1" name="Freeform 107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2" name="Freeform 107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3" name="Freeform 107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4" name="Freeform 107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5" name="Freeform 107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6" name="Freeform 107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8714" name="Picture 107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16" name="Group 107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18699" name="Group 108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01" name="Freeform 108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2" name="Freeform 108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3" name="Freeform 108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4" name="Freeform 108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5" name="Freeform 108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6" name="Freeform 108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7" name="Freeform 108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8" name="Freeform 108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9" name="Freeform 108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0" name="Freeform 109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1" name="Freeform 109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2" name="Freeform 109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8700" name="Picture 109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82" name="Line 109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8518" name="Group 109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18697" name="Picture 10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8" name="Freeform 10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19" name="Group 109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18695" name="Picture 109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6" name="Freeform 110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20" name="Group 110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18693" name="Picture 110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4" name="Freeform 110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21" name="Group 110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18691" name="Picture 1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92" name="Freeform 110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18522" name="Picture 1107" descr="car_icon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523" name="Group 110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18689" name="Picture 1109" descr="iphone_stylized_small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90" name="Picture 1110" descr="antenna_radiation_stylized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8524" name="Group 111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18657" name="Freeform 111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3" name="Rectangle 111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59" name="Freeform 111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0" name="Freeform 111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6" name="Rectangle 111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62" name="Group 111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52" name="AutoShape 111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53" name="AutoShape 111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328" name="Rectangle 112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64" name="Group 112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50" name="AutoShape 112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51" name="AutoShape 112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330" name="Rectangle 112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31" name="Rectangle 112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67" name="Group 112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48" name="AutoShape 1127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49" name="AutoShape 112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8668" name="Freeform 112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69" name="Group 113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46" name="AutoShape 113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47" name="AutoShape 113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335" name="Rectangle 113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71" name="Freeform 113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72" name="Freeform 113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8" name="Oval 113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74" name="Freeform 113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0" name="AutoShape 113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41" name="AutoShape 113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42" name="Oval 114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43" name="Oval 114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44" name="Oval 114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45" name="Rectangle 114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25" name="Group 114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18625" name="Freeform 114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Rectangle 114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27" name="Freeform 114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8" name="Freeform 114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Rectangle 114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30" name="Group 115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20" name="AutoShape 115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21" name="AutoShape 115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296" name="Rectangle 115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32" name="Group 115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18" name="AutoShape 115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9" name="AutoShape 115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298" name="Rectangle 115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99" name="Rectangle 115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635" name="Group 115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16" name="AutoShape 1160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7" name="AutoShape 116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8636" name="Freeform 116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37" name="Group 116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14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5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4303" name="Rectangle 116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39" name="Freeform 116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0" name="Freeform 116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Oval 116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42" name="Freeform 117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AutoShape 117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09" name="AutoShape 117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10" name="Oval 117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11" name="Oval 117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12" name="Oval 117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13" name="Rectangle 117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8526" name="Group 117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18602" name="Picture 1178" descr="antenna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03" name="Picture 1179" descr="laptop_keyboar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04" name="Freeform 118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605" name="Picture 1181" descr="screen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606" name="Freeform 118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7" name="Freeform 118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8" name="Freeform 118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9" name="Freeform 118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0" name="Freeform 118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1" name="Freeform 118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12" name="Group 118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619" name="Freeform 118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0" name="Freeform 119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1" name="Freeform 119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2" name="Freeform 119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3" name="Freeform 119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4" name="Freeform 119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13" name="Freeform 119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4" name="Freeform 119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5" name="Freeform 119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6" name="Freeform 119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7" name="Freeform 119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8" name="Freeform 120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7" name="Group 120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18579" name="Picture 1202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80" name="Picture 1203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81" name="Freeform 120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82" name="Picture 1205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83" name="Freeform 120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4" name="Freeform 120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5" name="Freeform 120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6" name="Freeform 120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7" name="Freeform 121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8" name="Freeform 121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89" name="Group 121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96" name="Freeform 121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7" name="Freeform 121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8" name="Freeform 121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9" name="Freeform 121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00" name="Freeform 121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01" name="Freeform 121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90" name="Freeform 121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1" name="Freeform 122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2" name="Freeform 122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Freeform 122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Freeform 122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5" name="Freeform 122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8" name="Group 122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18556" name="Picture 1226" descr="antenna_stylized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57" name="Picture 1227" descr="laptop_keyboar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58" name="Freeform 122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59" name="Picture 1229" descr="screen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60" name="Freeform 123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Freeform 123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2" name="Freeform 123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3" name="Freeform 123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4" name="Freeform 123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5" name="Freeform 123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66" name="Group 123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73" name="Freeform 123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4" name="Freeform 123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5" name="Freeform 123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6" name="Freeform 124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7" name="Freeform 124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8" name="Freeform 124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67" name="Freeform 124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8" name="Freeform 124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9" name="Freeform 124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0" name="Freeform 124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1" name="Freeform 124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Freeform 124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9" name="Group 124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18554" name="Picture 12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55" name="Freeform 125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30" name="Group 125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18531" name="Picture 1253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32" name="Picture 1254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33" name="Freeform 125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34" name="Picture 1256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535" name="Freeform 125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6" name="Freeform 125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7" name="Freeform 125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8" name="Freeform 126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9" name="Freeform 126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0" name="Freeform 126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41" name="Group 126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48" name="Freeform 126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9" name="Freeform 126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0" name="Freeform 126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1" name="Freeform 126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2" name="Freeform 126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3" name="Freeform 126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42" name="Freeform 127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3" name="Freeform 127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4" name="Freeform 127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5" name="Freeform 127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Freeform 127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Freeform 127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8436" name="Picture 864" descr="underline_base"/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350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Transport services and protocols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511300"/>
            <a:ext cx="4086225" cy="51149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provide</a:t>
            </a:r>
            <a:r>
              <a:rPr lang="en-US" sz="2400" i="1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i="1">
                <a:solidFill>
                  <a:srgbClr val="CC0000"/>
                </a:solidFill>
                <a:latin typeface="Gill Sans MT" charset="0"/>
                <a:cs typeface="+mn-cs"/>
              </a:rPr>
              <a:t>logical communication</a:t>
            </a:r>
            <a:r>
              <a:rPr lang="en-US" sz="2400">
                <a:latin typeface="Gill Sans MT" charset="0"/>
                <a:cs typeface="+mn-cs"/>
              </a:rPr>
              <a:t> between app processes running on different hosts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transport protocols run in end systems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 side: breaks app messages into 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segments</a:t>
            </a:r>
            <a:r>
              <a:rPr lang="en-US">
                <a:latin typeface="Gill Sans MT" charset="0"/>
              </a:rPr>
              <a:t>, passes to  network layer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rcv side: reassembles segments into messages, passes to app layer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more than one transport protocol available to apps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Internet: TCP and UDP</a:t>
            </a:r>
          </a:p>
        </p:txBody>
      </p:sp>
      <p:grpSp>
        <p:nvGrpSpPr>
          <p:cNvPr id="35485" name="Group 669"/>
          <p:cNvGrpSpPr>
            <a:grpSpLocks/>
          </p:cNvGrpSpPr>
          <p:nvPr/>
        </p:nvGrpSpPr>
        <p:grpSpPr bwMode="auto">
          <a:xfrm>
            <a:off x="7856538" y="4454525"/>
            <a:ext cx="1057275" cy="957263"/>
            <a:chOff x="-153" y="1680"/>
            <a:chExt cx="666" cy="603"/>
          </a:xfrm>
        </p:grpSpPr>
        <p:grpSp>
          <p:nvGrpSpPr>
            <p:cNvPr id="18455" name="Group 670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22" name="Rectangle 671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23" name="Rectangle 672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24" name="Rectangle 673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25" name="Text Box 674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  <a:cs typeface="+mn-cs"/>
                  </a:rPr>
                  <a:t>transport</a:t>
                </a:r>
                <a:endParaRPr lang="en-US" sz="1000" smtClean="0">
                  <a:cs typeface="+mn-cs"/>
                </a:endParaRP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network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physical</a:t>
                </a:r>
                <a:endParaRPr lang="en-US" sz="2400" smtClean="0">
                  <a:cs typeface="+mn-cs"/>
                </a:endParaRPr>
              </a:p>
            </p:txBody>
          </p:sp>
          <p:sp>
            <p:nvSpPr>
              <p:cNvPr id="4126" name="Line 675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27" name="Line 676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28" name="Line 677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456" name="Freeform 678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114" name="Group 298"/>
          <p:cNvGrpSpPr>
            <a:grpSpLocks/>
          </p:cNvGrpSpPr>
          <p:nvPr/>
        </p:nvGrpSpPr>
        <p:grpSpPr bwMode="auto">
          <a:xfrm rot="2937887">
            <a:off x="5389563" y="3022600"/>
            <a:ext cx="3781425" cy="434975"/>
            <a:chOff x="2937" y="3579"/>
            <a:chExt cx="2382" cy="274"/>
          </a:xfrm>
        </p:grpSpPr>
        <p:sp>
          <p:nvSpPr>
            <p:cNvPr id="4116" name="Rectangle 295"/>
            <p:cNvSpPr>
              <a:spLocks noChangeArrowheads="1"/>
            </p:cNvSpPr>
            <p:nvPr/>
          </p:nvSpPr>
          <p:spPr bwMode="auto">
            <a:xfrm>
              <a:off x="3166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117" name="Text Box 293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chemeClr val="bg1"/>
                  </a:solidFill>
                  <a:cs typeface="+mn-cs"/>
                </a:rPr>
                <a:t>logical end-end transport</a:t>
              </a:r>
              <a:endParaRPr lang="en-US" smtClean="0">
                <a:cs typeface="+mn-cs"/>
              </a:endParaRPr>
            </a:p>
          </p:txBody>
        </p:sp>
        <p:sp>
          <p:nvSpPr>
            <p:cNvPr id="18453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681" name="Group 865"/>
          <p:cNvGrpSpPr>
            <a:grpSpLocks/>
          </p:cNvGrpSpPr>
          <p:nvPr/>
        </p:nvGrpSpPr>
        <p:grpSpPr bwMode="auto">
          <a:xfrm>
            <a:off x="5462588" y="1296988"/>
            <a:ext cx="1057275" cy="957262"/>
            <a:chOff x="-153" y="1680"/>
            <a:chExt cx="666" cy="603"/>
          </a:xfrm>
        </p:grpSpPr>
        <p:grpSp>
          <p:nvGrpSpPr>
            <p:cNvPr id="18442" name="Group 866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09" name="Rectangle 867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10" name="Rectangle 868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11" name="Rectangle 869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12" name="Text Box 870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  <a:cs typeface="+mn-cs"/>
                  </a:rPr>
                  <a:t>transport</a:t>
                </a:r>
                <a:endParaRPr lang="en-US" sz="1000" smtClean="0">
                  <a:cs typeface="+mn-cs"/>
                </a:endParaRP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network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physical</a:t>
                </a:r>
                <a:endParaRPr lang="en-US" sz="2400" smtClean="0">
                  <a:cs typeface="+mn-cs"/>
                </a:endParaRPr>
              </a:p>
            </p:txBody>
          </p:sp>
          <p:sp>
            <p:nvSpPr>
              <p:cNvPr id="4113" name="Line 871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14" name="Line 872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15" name="Line 873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8443" name="Freeform 874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530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CA15D5CE-4BAA-9544-AAAF-2185BE455FDF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pic>
        <p:nvPicPr>
          <p:cNvPr id="19459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39813"/>
            <a:ext cx="65817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Transport vs. network layer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89088"/>
            <a:ext cx="3810000" cy="46482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r>
              <a:rPr lang="en-US" sz="3200" i="1">
                <a:solidFill>
                  <a:srgbClr val="000099"/>
                </a:solidFill>
                <a:latin typeface="Gill Sans MT" charset="0"/>
                <a:cs typeface="+mn-cs"/>
              </a:rPr>
              <a:t>network layer:</a:t>
            </a:r>
            <a:r>
              <a:rPr lang="en-US" sz="3200">
                <a:latin typeface="Gill Sans MT" charset="0"/>
                <a:cs typeface="+mn-cs"/>
              </a:rPr>
              <a:t> logical communication between hosts</a:t>
            </a:r>
          </a:p>
          <a:p>
            <a:pPr>
              <a:lnSpc>
                <a:spcPct val="70000"/>
              </a:lnSpc>
              <a:defRPr/>
            </a:pPr>
            <a:r>
              <a:rPr lang="en-US" sz="3200" i="1">
                <a:solidFill>
                  <a:srgbClr val="000099"/>
                </a:solidFill>
                <a:latin typeface="Gill Sans MT" charset="0"/>
                <a:cs typeface="+mn-cs"/>
              </a:rPr>
              <a:t>transport layer:</a:t>
            </a:r>
            <a:r>
              <a:rPr lang="en-US" sz="3200">
                <a:latin typeface="Gill Sans MT" charset="0"/>
                <a:cs typeface="+mn-cs"/>
              </a:rPr>
              <a:t> logical communication between processes</a:t>
            </a:r>
            <a:r>
              <a:rPr lang="en-US">
                <a:latin typeface="Gill Sans MT" charset="0"/>
                <a:cs typeface="+mn-cs"/>
              </a:rPr>
              <a:t> </a:t>
            </a:r>
          </a:p>
          <a:p>
            <a:pPr lvl="1">
              <a:lnSpc>
                <a:spcPct val="70000"/>
              </a:lnSpc>
              <a:defRPr/>
            </a:pPr>
            <a:r>
              <a:rPr lang="en-US" sz="2800">
                <a:latin typeface="Gill Sans MT" charset="0"/>
              </a:rPr>
              <a:t>relies on, enhances, network layer services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230438"/>
            <a:ext cx="3967162" cy="4249737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70000"/>
              </a:lnSpc>
              <a:buFont typeface="Wingdings" charset="0"/>
              <a:buNone/>
              <a:defRPr/>
            </a:pPr>
            <a:r>
              <a:rPr lang="en-US" sz="2400" i="1">
                <a:latin typeface="Gill Sans MT" charset="0"/>
                <a:cs typeface="+mn-cs"/>
              </a:rPr>
              <a:t>12 kids in Ann</a:t>
            </a:r>
            <a:r>
              <a:rPr lang="ja-JP" altLang="en-US" sz="2400" i="1">
                <a:latin typeface="Gill Sans MT" charset="0"/>
                <a:cs typeface="+mn-cs"/>
              </a:rPr>
              <a:t>’</a:t>
            </a:r>
            <a:r>
              <a:rPr lang="en-US" sz="2400" i="1">
                <a:latin typeface="Gill Sans MT" charset="0"/>
                <a:cs typeface="+mn-cs"/>
              </a:rPr>
              <a:t>s house sending letters to 12 kids in Bill</a:t>
            </a:r>
            <a:r>
              <a:rPr lang="ja-JP" altLang="en-US" sz="2400" i="1">
                <a:latin typeface="Gill Sans MT" charset="0"/>
                <a:cs typeface="+mn-cs"/>
              </a:rPr>
              <a:t>’</a:t>
            </a:r>
            <a:r>
              <a:rPr lang="en-US" sz="2400" i="1">
                <a:latin typeface="Gill Sans MT" charset="0"/>
                <a:cs typeface="+mn-cs"/>
              </a:rPr>
              <a:t>s house:</a:t>
            </a:r>
            <a:endParaRPr lang="en-US" sz="2400">
              <a:latin typeface="Gill Sans MT" charset="0"/>
              <a:cs typeface="+mn-cs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hosts = houses</a:t>
            </a:r>
          </a:p>
          <a:p>
            <a:pPr>
              <a:lnSpc>
                <a:spcPct val="7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processes = kids</a:t>
            </a:r>
          </a:p>
          <a:p>
            <a:pPr>
              <a:lnSpc>
                <a:spcPct val="7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app messages = letters in envelopes</a:t>
            </a:r>
          </a:p>
          <a:p>
            <a:pPr>
              <a:lnSpc>
                <a:spcPct val="7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transport protocol = Ann and Bill who demux to in-house siblings</a:t>
            </a:r>
          </a:p>
          <a:p>
            <a:pPr>
              <a:lnSpc>
                <a:spcPct val="7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network-layer protocol = postal service</a:t>
            </a:r>
          </a:p>
          <a:p>
            <a:pPr>
              <a:lnSpc>
                <a:spcPct val="70000"/>
              </a:lnSpc>
              <a:buFont typeface="Wingdings" charset="0"/>
              <a:buNone/>
              <a:defRPr/>
            </a:pPr>
            <a:endParaRPr lang="en-US" sz="2400">
              <a:latin typeface="Gill Sans MT" charset="0"/>
              <a:cs typeface="+mn-cs"/>
            </a:endParaRP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779963" y="1947863"/>
            <a:ext cx="4016375" cy="38369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4900613" y="1724025"/>
            <a:ext cx="2695575" cy="433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 smtClean="0">
                <a:solidFill>
                  <a:srgbClr val="000099"/>
                </a:solidFill>
                <a:latin typeface="Gill Sans MT" charset="0"/>
                <a:cs typeface="+mn-cs"/>
              </a:rPr>
              <a:t>household analogy:</a:t>
            </a:r>
            <a:endParaRPr lang="en-US" sz="2800" i="1" smtClean="0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485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Transport vs. network layer</a:t>
            </a:r>
          </a:p>
        </p:txBody>
      </p:sp>
      <p:pic>
        <p:nvPicPr>
          <p:cNvPr id="19458" name="Picture 5" descr="C:\Users\shilling\AppData\Local\Microsoft\Windows\Temporary Internet Files\Content.IE5\XV249GG2\MC90044522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2817813"/>
            <a:ext cx="960437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482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530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1054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2578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102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5626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0" name="Picture 6" descr="C:\Users\shilling\AppData\Local\Microsoft\Windows\Temporary Internet Files\Content.IE5\1H909J30\MC90044522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715000"/>
            <a:ext cx="42703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1" name="Picture 7" descr="C:\Users\shilling\AppData\Local\Microsoft\Windows\Temporary Internet Files\Content.IE5\GHDE0J3P\MC900445226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50975" y="3079750"/>
            <a:ext cx="4445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2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10668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3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513" y="12192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4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13716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5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15240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6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713" y="16764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7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113" y="18288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8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13" y="19812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9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21336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0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3" y="22860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1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713" y="24384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2" name="Picture 8" descr="C:\Users\shilling\AppData\Local\Microsoft\Windows\Temporary Internet Files\Content.IE5\F746UWHA\MC90044522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2590800"/>
            <a:ext cx="54768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3" name="Picture 9" descr="C:\Users\shilling\AppData\Local\Microsoft\Windows\Temporary Internet Files\Content.IE5\GHDE0J3P\MM900163022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12988"/>
            <a:ext cx="6969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4" name="Picture 9" descr="C:\Users\shilling\AppData\Local\Microsoft\Windows\Temporary Internet Files\Content.IE5\GHDE0J3P\MM900163022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68563" y="2857500"/>
            <a:ext cx="669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Arrow Connector 20"/>
          <p:cNvCxnSpPr/>
          <p:nvPr/>
        </p:nvCxnSpPr>
        <p:spPr>
          <a:xfrm flipH="1">
            <a:off x="7148513" y="26654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7300913" y="28178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7453313" y="29702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7605713" y="31226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7758113" y="32750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910513" y="34274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8062913" y="35798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6996113" y="251301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6843713" y="2362200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6661150" y="2252663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6511925" y="2054225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5688013" y="2981325"/>
            <a:ext cx="596900" cy="1317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69925" y="36560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822325" y="38084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974725" y="39608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1127125" y="41132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1279525" y="42656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1431925" y="44180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1584325" y="45704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736725" y="47228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1889125" y="48752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2041525" y="50276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2193925" y="5180013"/>
            <a:ext cx="609600" cy="293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1903413" y="3524250"/>
            <a:ext cx="609600" cy="2936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7" name="Picture 15" descr="C:\Users\shilling\AppData\Local\Microsoft\Windows\Temporary Internet Files\Content.IE5\XV249GG2\MC900056779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3551" flipH="1">
            <a:off x="3429000" y="2598738"/>
            <a:ext cx="13144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10" name="TextBox 56"/>
          <p:cNvSpPr txBox="1">
            <a:spLocks noChangeArrowheads="1"/>
          </p:cNvSpPr>
          <p:nvPr/>
        </p:nvSpPr>
        <p:spPr bwMode="auto">
          <a:xfrm>
            <a:off x="7312025" y="4233863"/>
            <a:ext cx="1355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Multiplexing</a:t>
            </a:r>
          </a:p>
        </p:txBody>
      </p:sp>
      <p:sp>
        <p:nvSpPr>
          <p:cNvPr id="19511" name="TextBox 57"/>
          <p:cNvSpPr txBox="1">
            <a:spLocks noChangeArrowheads="1"/>
          </p:cNvSpPr>
          <p:nvPr/>
        </p:nvSpPr>
        <p:spPr bwMode="auto">
          <a:xfrm>
            <a:off x="401638" y="24812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Demultiplexing</a:t>
            </a:r>
          </a:p>
        </p:txBody>
      </p:sp>
      <p:sp>
        <p:nvSpPr>
          <p:cNvPr id="1951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/>
              <a:t>Transport Layer</a:t>
            </a:r>
            <a:endParaRPr lang="en-US" sz="1400">
              <a:latin typeface="Times New Roman" charset="0"/>
            </a:endParaRPr>
          </a:p>
        </p:txBody>
      </p:sp>
      <p:sp>
        <p:nvSpPr>
          <p:cNvPr id="1951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latin typeface="Arial" charset="0"/>
              </a:rPr>
              <a:t>3-</a:t>
            </a:r>
            <a:fld id="{6F197CF1-A0DB-234D-8434-1D49C0CA5FE0}" type="slidenum">
              <a:rPr lang="en-US" sz="1400">
                <a:latin typeface="Arial" charset="0"/>
              </a:rPr>
              <a:pPr/>
              <a:t>6</a:t>
            </a:fld>
            <a:endParaRPr 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3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14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E8B25C9A-A982-C748-9D5C-F9A6C3285512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grpSp>
        <p:nvGrpSpPr>
          <p:cNvPr id="20483" name="Group 940"/>
          <p:cNvGrpSpPr>
            <a:grpSpLocks/>
          </p:cNvGrpSpPr>
          <p:nvPr/>
        </p:nvGrpSpPr>
        <p:grpSpPr bwMode="auto">
          <a:xfrm>
            <a:off x="5048250" y="1524000"/>
            <a:ext cx="3540125" cy="4545013"/>
            <a:chOff x="3277" y="974"/>
            <a:chExt cx="2230" cy="2863"/>
          </a:xfrm>
        </p:grpSpPr>
        <p:sp>
          <p:nvSpPr>
            <p:cNvPr id="20613" name="Freeform 941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805 w 1036"/>
                <a:gd name="T1" fmla="*/ 11 h 675"/>
                <a:gd name="T2" fmla="*/ 485 w 1036"/>
                <a:gd name="T3" fmla="*/ 53 h 675"/>
                <a:gd name="T4" fmla="*/ 257 w 1036"/>
                <a:gd name="T5" fmla="*/ 129 h 675"/>
                <a:gd name="T6" fmla="*/ 190 w 1036"/>
                <a:gd name="T7" fmla="*/ 229 h 675"/>
                <a:gd name="T8" fmla="*/ 26 w 1036"/>
                <a:gd name="T9" fmla="*/ 297 h 675"/>
                <a:gd name="T10" fmla="*/ 22 w 1036"/>
                <a:gd name="T11" fmla="*/ 459 h 675"/>
                <a:gd name="T12" fmla="*/ 164 w 1036"/>
                <a:gd name="T13" fmla="*/ 489 h 675"/>
                <a:gd name="T14" fmla="*/ 570 w 1036"/>
                <a:gd name="T15" fmla="*/ 489 h 675"/>
                <a:gd name="T16" fmla="*/ 742 w 1036"/>
                <a:gd name="T17" fmla="*/ 555 h 675"/>
                <a:gd name="T18" fmla="*/ 935 w 1036"/>
                <a:gd name="T19" fmla="*/ 657 h 675"/>
                <a:gd name="T20" fmla="*/ 1081 w 1036"/>
                <a:gd name="T21" fmla="*/ 661 h 675"/>
                <a:gd name="T22" fmla="*/ 1183 w 1036"/>
                <a:gd name="T23" fmla="*/ 603 h 675"/>
                <a:gd name="T24" fmla="*/ 1234 w 1036"/>
                <a:gd name="T25" fmla="*/ 445 h 675"/>
                <a:gd name="T26" fmla="*/ 1266 w 1036"/>
                <a:gd name="T27" fmla="*/ 291 h 675"/>
                <a:gd name="T28" fmla="*/ 1270 w 1036"/>
                <a:gd name="T29" fmla="*/ 107 h 675"/>
                <a:gd name="T30" fmla="*/ 1161 w 1036"/>
                <a:gd name="T31" fmla="*/ 17 h 675"/>
                <a:gd name="T32" fmla="*/ 964 w 1036"/>
                <a:gd name="T33" fmla="*/ 3 h 675"/>
                <a:gd name="T34" fmla="*/ 805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14" name="Group 942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6657" name="Rectangle 943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58" name="AutoShape 944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solidFill>
                    <a:srgbClr val="00CC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20615" name="Freeform 945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Line 946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2" name="Line 947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3" name="Line 948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4" name="Line 949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5" name="Line 950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6" name="Line 951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7" name="Line 952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8" name="Line 953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89" name="Line 954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0" name="Line 955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1" name="Line 956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2" name="Line 957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3" name="Line 958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4" name="Line 959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0630" name="Group 960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20990" name="Picture 961" descr="access_point_stylized_smal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91" name="Picture 962" descr="antenna_radiation_styliz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0631" name="Freeform 963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2" name="Freeform 964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748 w 765"/>
                <a:gd name="T1" fmla="*/ 56 h 459"/>
                <a:gd name="T2" fmla="*/ 1185 w 765"/>
                <a:gd name="T3" fmla="*/ 399 h 459"/>
                <a:gd name="T4" fmla="*/ 396 w 765"/>
                <a:gd name="T5" fmla="*/ 568 h 459"/>
                <a:gd name="T6" fmla="*/ 57 w 765"/>
                <a:gd name="T7" fmla="*/ 1914 h 459"/>
                <a:gd name="T8" fmla="*/ 741 w 765"/>
                <a:gd name="T9" fmla="*/ 2529 h 459"/>
                <a:gd name="T10" fmla="*/ 1425 w 765"/>
                <a:gd name="T11" fmla="*/ 2424 h 459"/>
                <a:gd name="T12" fmla="*/ 2405 w 765"/>
                <a:gd name="T13" fmla="*/ 2529 h 459"/>
                <a:gd name="T14" fmla="*/ 2878 w 765"/>
                <a:gd name="T15" fmla="*/ 2470 h 459"/>
                <a:gd name="T16" fmla="*/ 3098 w 765"/>
                <a:gd name="T17" fmla="*/ 2119 h 459"/>
                <a:gd name="T18" fmla="*/ 3092 w 765"/>
                <a:gd name="T19" fmla="*/ 899 h 459"/>
                <a:gd name="T20" fmla="*/ 2729 w 765"/>
                <a:gd name="T21" fmla="*/ 196 h 459"/>
                <a:gd name="T22" fmla="*/ 1748 w 765"/>
                <a:gd name="T23" fmla="*/ 56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Line 965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99" name="Line 966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0" name="Line 967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1" name="Line 968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2" name="Line 969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3" name="Line 970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4" name="Line 971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5" name="Line 972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6" name="Line 973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7" name="Line 974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8" name="Line 975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09" name="Line 976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10" name="Line 977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11" name="Line 978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12" name="Line 979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13" name="Line 980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314" name="Line 981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0650" name="Group 982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20973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4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5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6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7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8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9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0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1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2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3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4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5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6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7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653" name="Oval 998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pic>
            <p:nvPicPr>
              <p:cNvPr id="20989" name="Picture 999" descr="cell_tower_radiation_gray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51" name="Group 1000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6629" name="Line 1001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965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66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67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68" name="Group 1005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20971" name="Freeform 10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2" name="Freeform 10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34" name="Line 1008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35" name="Line 1009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2" name="Group 1010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209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59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62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3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25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26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3" name="Group 1019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209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51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54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5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17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18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4" name="Group 1028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209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43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46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7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09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10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5" name="Group 1037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209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35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38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9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01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02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6" name="Group 1046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2092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2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2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27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30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1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93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94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322" name="Line 1055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0658" name="Group 1056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2091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1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1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19" name="Group 106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22" name="Freeform 106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3" name="Freeform 106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85" name="Line 106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86" name="Line 106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59" name="Group 1065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2090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0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1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11" name="Group 106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14" name="Freeform 107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5" name="Freeform 107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77" name="Line 107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78" name="Line 107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60" name="Group 1074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2090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0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90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903" name="Group 107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06" name="Freeform 107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07" name="Freeform 108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9" name="Line 108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70" name="Line 108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61" name="Group 1083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2089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9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9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895" name="Group 108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98" name="Freeform 108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9" name="Freeform 108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1" name="Line 109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62" name="Line 109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62" name="Group 1092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2088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8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8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887" name="Group 109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90" name="Freeform 109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1" name="Freeform 109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3" name="Line 109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54" name="Line 110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63" name="Group 1101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2087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7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2087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20879" name="Group 110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82" name="Freeform 11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83" name="Freeform 11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45" name="Line 110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46" name="Line 110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64" name="Group 1110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20862" name="Group 1111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0864" name="Freeform 1112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5" name="Freeform 1113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6" name="Freeform 1114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7" name="Freeform 1115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8" name="Freeform 1116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9" name="Freeform 1117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0" name="Freeform 1118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1" name="Freeform 1119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2" name="Freeform 1120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3" name="Freeform 1121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4" name="Freeform 1122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5" name="Freeform 1123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20863" name="Picture 1124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65" name="Group 1125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20848" name="Group 1126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0850" name="Freeform 1127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1" name="Freeform 1128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2" name="Freeform 1129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3" name="Freeform 1130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4" name="Freeform 1131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5" name="Freeform 1132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6" name="Freeform 1133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7" name="Freeform 1134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8" name="Freeform 1135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9" name="Freeform 1136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0" name="Freeform 1137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1" name="Freeform 1138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20849" name="Picture 1139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331" name="Line 1140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0667" name="Group 1141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20846" name="Picture 11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847" name="Freeform 11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68" name="Group 1144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20844" name="Picture 11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845" name="Freeform 11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69" name="Group 1147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20842" name="Picture 11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843" name="Freeform 11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70" name="Group 1150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20840" name="Picture 115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841" name="Freeform 115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0671" name="Picture 1153" descr="car_icon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672" name="Group 1154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20838" name="Picture 1155" descr="iphone_stylized_small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9" name="Picture 1156" descr="antenna_radiation_stylized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73" name="Group 1157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20806" name="Freeform 115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2" name="Rectangle 115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08" name="Freeform 116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9" name="Freeform 116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5" name="Rectangle 116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811" name="Group 116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501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502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77" name="Rectangle 116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813" name="Group 116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99" name="AutoShape 116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500" name="AutoShape 116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79" name="Rectangle 117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80" name="Rectangle 117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816" name="Group 117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97" name="AutoShape 1173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98" name="AutoShape 117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0817" name="Freeform 117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18" name="Group 117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95" name="AutoShape 117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96" name="AutoShape 117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84" name="Rectangle 117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20" name="Freeform 118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1" name="Freeform 118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7" name="Oval 118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23" name="Freeform 118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9" name="AutoShape 118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90" name="AutoShape 118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91" name="Oval 118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92" name="Oval 118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93" name="Oval 118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94" name="Rectangle 118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74" name="Group 1190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20774" name="Freeform 119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0" name="Rectangle 119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76" name="Freeform 119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7" name="Freeform 119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3" name="Rectangle 119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779" name="Group 119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469" name="AutoShape 11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70" name="AutoShape 119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45" name="Rectangle 119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781" name="Group 120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67" name="AutoShape 120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68" name="AutoShape 120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47" name="Rectangle 120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48" name="Rectangle 120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20784" name="Group 120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65" name="AutoShape 1206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66" name="AutoShape 120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20785" name="Freeform 120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86" name="Group 120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63" name="AutoShape 121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6464" name="AutoShape 121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6452" name="Rectangle 121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88" name="Freeform 121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9" name="Freeform 121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" name="Oval 121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91" name="Freeform 121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7" name="AutoShape 121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58" name="AutoShape 121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59" name="Oval 121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60" name="Oval 122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61" name="Oval 122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62" name="Rectangle 122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0675" name="Group 1223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20751" name="Picture 1224" descr="antenna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2" name="Picture 1225" descr="laptop_keyboar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53" name="Freeform 122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54" name="Picture 1227" descr="screen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55" name="Freeform 122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6" name="Freeform 122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7" name="Freeform 123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8" name="Freeform 123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9" name="Freeform 123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0" name="Freeform 123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61" name="Group 123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68" name="Freeform 123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69" name="Freeform 123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0" name="Freeform 123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1" name="Freeform 123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2" name="Freeform 123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3" name="Freeform 124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62" name="Freeform 124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3" name="Freeform 124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4" name="Freeform 124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5" name="Freeform 124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6" name="Freeform 124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7" name="Freeform 124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6" name="Group 1247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20728" name="Picture 1248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9" name="Picture 1249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30" name="Freeform 125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31" name="Picture 1251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32" name="Freeform 125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3" name="Freeform 125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4" name="Freeform 125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5" name="Freeform 125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6" name="Freeform 125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7" name="Freeform 125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38" name="Group 125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45" name="Freeform 125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6" name="Freeform 126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7" name="Freeform 126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8" name="Freeform 126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9" name="Freeform 126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50" name="Freeform 126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39" name="Freeform 126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0" name="Freeform 126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1" name="Freeform 126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2" name="Freeform 126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3" name="Freeform 126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4" name="Freeform 127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7" name="Group 1271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20705" name="Picture 1272" descr="antenna_stylized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6" name="Picture 1273" descr="laptop_keyboar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07" name="Freeform 127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08" name="Picture 1275" descr="screen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09" name="Freeform 127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0" name="Freeform 127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1" name="Freeform 127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2" name="Freeform 127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3" name="Freeform 128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4" name="Freeform 128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15" name="Group 128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22" name="Freeform 12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3" name="Freeform 12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4" name="Freeform 12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5" name="Freeform 12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6" name="Freeform 12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7" name="Freeform 12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16" name="Freeform 128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7" name="Freeform 129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8" name="Freeform 129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9" name="Freeform 129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0" name="Freeform 129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1" name="Freeform 129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8" name="Group 1295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20703" name="Picture 12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704" name="Freeform 12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79" name="Group 1298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20680" name="Picture 1299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1" name="Picture 1300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82" name="Freeform 130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683" name="Picture 1302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84" name="Freeform 130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" name="Freeform 130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" name="Freeform 130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7" name="Freeform 130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8" name="Freeform 130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9" name="Freeform 130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90" name="Group 130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697" name="Freeform 131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8" name="Freeform 131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9" name="Freeform 131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0" name="Freeform 131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1" name="Freeform 131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2" name="Freeform 131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91" name="Freeform 131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2" name="Freeform 131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3" name="Freeform 131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4" name="Freeform 131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5" name="Freeform 132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6" name="Freeform 132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0484" name="Picture 939" descr="underline_base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9366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122238"/>
            <a:ext cx="856615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Internet transport-layer protocols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400175"/>
            <a:ext cx="3971925" cy="51149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reliable, in-order delivery (TCP)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congestion control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connection setup</a:t>
            </a:r>
            <a:endParaRPr lang="en-US" sz="2800">
              <a:latin typeface="Gill Sans MT" charset="0"/>
            </a:endParaRP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unreliable, unordered delivery: UDP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no-frills extension of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>
                <a:latin typeface="Gill Sans MT" charset="0"/>
              </a:rPr>
              <a:t>best-effort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>
                <a:latin typeface="Gill Sans MT" charset="0"/>
              </a:rPr>
              <a:t> IP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services not available: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delay guarantees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bandwidth guarantees</a:t>
            </a:r>
          </a:p>
        </p:txBody>
      </p:sp>
      <p:sp>
        <p:nvSpPr>
          <p:cNvPr id="6152" name="Line 677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53" name="Line 683"/>
          <p:cNvSpPr>
            <a:spLocks noChangeShapeType="1"/>
          </p:cNvSpPr>
          <p:nvPr/>
        </p:nvSpPr>
        <p:spPr bwMode="auto">
          <a:xfrm>
            <a:off x="7091363" y="4600575"/>
            <a:ext cx="390525" cy="1841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54" name="Line 684"/>
          <p:cNvSpPr>
            <a:spLocks noChangeShapeType="1"/>
          </p:cNvSpPr>
          <p:nvPr/>
        </p:nvSpPr>
        <p:spPr bwMode="auto">
          <a:xfrm flipV="1">
            <a:off x="6470650" y="4587875"/>
            <a:ext cx="322263" cy="198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55" name="Line 704"/>
          <p:cNvSpPr>
            <a:spLocks noChangeShapeType="1"/>
          </p:cNvSpPr>
          <p:nvPr/>
        </p:nvSpPr>
        <p:spPr bwMode="auto">
          <a:xfrm flipH="1">
            <a:off x="7029450" y="283686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0491" name="Group 737"/>
          <p:cNvGrpSpPr>
            <a:grpSpLocks/>
          </p:cNvGrpSpPr>
          <p:nvPr/>
        </p:nvGrpSpPr>
        <p:grpSpPr bwMode="auto">
          <a:xfrm>
            <a:off x="6943725" y="2416175"/>
            <a:ext cx="382588" cy="171450"/>
            <a:chOff x="3855" y="1486"/>
            <a:chExt cx="241" cy="108"/>
          </a:xfrm>
        </p:grpSpPr>
        <p:sp>
          <p:nvSpPr>
            <p:cNvPr id="20605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606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607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608" name="Group 741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611" name="Freeform 74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2" name="Freeform 74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74" name="Line 744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75" name="Line 745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92" name="Group 746"/>
          <p:cNvGrpSpPr>
            <a:grpSpLocks/>
          </p:cNvGrpSpPr>
          <p:nvPr/>
        </p:nvGrpSpPr>
        <p:grpSpPr bwMode="auto">
          <a:xfrm>
            <a:off x="6969125" y="2660650"/>
            <a:ext cx="382588" cy="171450"/>
            <a:chOff x="3855" y="1486"/>
            <a:chExt cx="241" cy="108"/>
          </a:xfrm>
        </p:grpSpPr>
        <p:sp>
          <p:nvSpPr>
            <p:cNvPr id="20597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98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99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600" name="Group 750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603" name="Freeform 75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4" name="Freeform 75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66" name="Line 753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67" name="Line 754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93" name="Group 782"/>
          <p:cNvGrpSpPr>
            <a:grpSpLocks/>
          </p:cNvGrpSpPr>
          <p:nvPr/>
        </p:nvGrpSpPr>
        <p:grpSpPr bwMode="auto">
          <a:xfrm>
            <a:off x="6824663" y="3557588"/>
            <a:ext cx="427037" cy="177800"/>
            <a:chOff x="3855" y="1486"/>
            <a:chExt cx="241" cy="108"/>
          </a:xfrm>
        </p:grpSpPr>
        <p:sp>
          <p:nvSpPr>
            <p:cNvPr id="20589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90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91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592" name="Group 786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95" name="Freeform 78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6" name="Freeform 78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8" name="Line 789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59" name="Line 790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94" name="Group 791"/>
          <p:cNvGrpSpPr>
            <a:grpSpLocks/>
          </p:cNvGrpSpPr>
          <p:nvPr/>
        </p:nvGrpSpPr>
        <p:grpSpPr bwMode="auto">
          <a:xfrm>
            <a:off x="7148513" y="3805238"/>
            <a:ext cx="484187" cy="196850"/>
            <a:chOff x="3855" y="1486"/>
            <a:chExt cx="241" cy="108"/>
          </a:xfrm>
        </p:grpSpPr>
        <p:sp>
          <p:nvSpPr>
            <p:cNvPr id="20581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82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83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584" name="Group 795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87" name="Freeform 7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8" name="Freeform 7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0" name="Line 798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51" name="Line 799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60" name="Line 813"/>
          <p:cNvSpPr>
            <a:spLocks noChangeShapeType="1"/>
          </p:cNvSpPr>
          <p:nvPr/>
        </p:nvSpPr>
        <p:spPr bwMode="auto">
          <a:xfrm flipV="1">
            <a:off x="7005638" y="3978275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0496" name="Group 814"/>
          <p:cNvGrpSpPr>
            <a:grpSpLocks/>
          </p:cNvGrpSpPr>
          <p:nvPr/>
        </p:nvGrpSpPr>
        <p:grpSpPr bwMode="auto">
          <a:xfrm>
            <a:off x="6653213" y="4414838"/>
            <a:ext cx="617537" cy="241300"/>
            <a:chOff x="3855" y="1486"/>
            <a:chExt cx="241" cy="108"/>
          </a:xfrm>
        </p:grpSpPr>
        <p:sp>
          <p:nvSpPr>
            <p:cNvPr id="20573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74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75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576" name="Group 818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79" name="Freeform 81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0" name="Freeform 82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2" name="Line 821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43" name="Line 822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97" name="Group 823"/>
          <p:cNvGrpSpPr>
            <a:grpSpLocks/>
          </p:cNvGrpSpPr>
          <p:nvPr/>
        </p:nvGrpSpPr>
        <p:grpSpPr bwMode="auto">
          <a:xfrm>
            <a:off x="7307263" y="4751388"/>
            <a:ext cx="617537" cy="241300"/>
            <a:chOff x="3855" y="1486"/>
            <a:chExt cx="241" cy="108"/>
          </a:xfrm>
        </p:grpSpPr>
        <p:sp>
          <p:nvSpPr>
            <p:cNvPr id="20565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66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20567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20568" name="Group 827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71" name="Freeform 82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Freeform 82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34" name="Line 830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35" name="Line 831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98" name="Group 876"/>
          <p:cNvGrpSpPr>
            <a:grpSpLocks/>
          </p:cNvGrpSpPr>
          <p:nvPr/>
        </p:nvGrpSpPr>
        <p:grpSpPr bwMode="auto">
          <a:xfrm>
            <a:off x="5359400" y="1330325"/>
            <a:ext cx="1057275" cy="957263"/>
            <a:chOff x="-153" y="1680"/>
            <a:chExt cx="666" cy="603"/>
          </a:xfrm>
        </p:grpSpPr>
        <p:grpSp>
          <p:nvGrpSpPr>
            <p:cNvPr id="20556" name="Group 87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23" name="Rectangle 87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4" name="Rectangle 87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5" name="Rectangle 88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6" name="Text Box 88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  <a:cs typeface="+mn-cs"/>
                  </a:rPr>
                  <a:t>transport</a:t>
                </a:r>
                <a:endParaRPr lang="en-US" sz="1000" smtClean="0">
                  <a:cs typeface="+mn-cs"/>
                </a:endParaRP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network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physical</a:t>
                </a:r>
                <a:endParaRPr lang="en-US" sz="2400" smtClean="0">
                  <a:cs typeface="+mn-cs"/>
                </a:endParaRPr>
              </a:p>
            </p:txBody>
          </p:sp>
          <p:sp>
            <p:nvSpPr>
              <p:cNvPr id="6227" name="Line 88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8" name="Line 88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9" name="Line 88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0557" name="Freeform 88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9" name="Group 886"/>
          <p:cNvGrpSpPr>
            <a:grpSpLocks/>
          </p:cNvGrpSpPr>
          <p:nvPr/>
        </p:nvGrpSpPr>
        <p:grpSpPr bwMode="auto">
          <a:xfrm>
            <a:off x="7869238" y="4343400"/>
            <a:ext cx="1057275" cy="957263"/>
            <a:chOff x="-153" y="1680"/>
            <a:chExt cx="666" cy="603"/>
          </a:xfrm>
        </p:grpSpPr>
        <p:grpSp>
          <p:nvGrpSpPr>
            <p:cNvPr id="20547" name="Group 88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14" name="Rectangle 88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15" name="Rectangle 88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16" name="Rectangle 89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17" name="Text Box 89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  <a:cs typeface="+mn-cs"/>
                  </a:rPr>
                  <a:t>transport</a:t>
                </a:r>
                <a:endParaRPr lang="en-US" sz="1000" smtClean="0">
                  <a:cs typeface="+mn-cs"/>
                </a:endParaRP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network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 smtClean="0">
                    <a:cs typeface="+mn-cs"/>
                  </a:rPr>
                  <a:t>physical</a:t>
                </a:r>
                <a:endParaRPr lang="en-US" sz="2400" smtClean="0">
                  <a:cs typeface="+mn-cs"/>
                </a:endParaRPr>
              </a:p>
            </p:txBody>
          </p:sp>
          <p:sp>
            <p:nvSpPr>
              <p:cNvPr id="6218" name="Line 89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19" name="Line 89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220" name="Line 89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0548" name="Freeform 89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0" name="Group 661"/>
          <p:cNvGrpSpPr>
            <a:grpSpLocks/>
          </p:cNvGrpSpPr>
          <p:nvPr/>
        </p:nvGrpSpPr>
        <p:grpSpPr bwMode="auto">
          <a:xfrm>
            <a:off x="5913438" y="2057400"/>
            <a:ext cx="814387" cy="701675"/>
            <a:chOff x="2923" y="3345"/>
            <a:chExt cx="513" cy="442"/>
          </a:xfrm>
        </p:grpSpPr>
        <p:sp>
          <p:nvSpPr>
            <p:cNvPr id="6207" name="Rectangle 66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8" name="Rectangle 66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9" name="Text Box 66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210" name="Line 66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11" name="Line 66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1" name="Group 901"/>
          <p:cNvGrpSpPr>
            <a:grpSpLocks/>
          </p:cNvGrpSpPr>
          <p:nvPr/>
        </p:nvGrpSpPr>
        <p:grpSpPr bwMode="auto">
          <a:xfrm>
            <a:off x="6729413" y="2479675"/>
            <a:ext cx="814387" cy="701675"/>
            <a:chOff x="2923" y="3345"/>
            <a:chExt cx="513" cy="442"/>
          </a:xfrm>
        </p:grpSpPr>
        <p:sp>
          <p:nvSpPr>
            <p:cNvPr id="6202" name="Rectangle 90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3" name="Rectangle 90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4" name="Text Box 90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205" name="Line 90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6" name="Line 90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2" name="Group 907"/>
          <p:cNvGrpSpPr>
            <a:grpSpLocks/>
          </p:cNvGrpSpPr>
          <p:nvPr/>
        </p:nvGrpSpPr>
        <p:grpSpPr bwMode="auto">
          <a:xfrm>
            <a:off x="6738938" y="1901825"/>
            <a:ext cx="814387" cy="701675"/>
            <a:chOff x="2923" y="3345"/>
            <a:chExt cx="513" cy="442"/>
          </a:xfrm>
        </p:grpSpPr>
        <p:sp>
          <p:nvSpPr>
            <p:cNvPr id="6197" name="Rectangle 90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8" name="Rectangle 90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9" name="Text Box 91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200" name="Line 91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201" name="Line 91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3" name="Group 913"/>
          <p:cNvGrpSpPr>
            <a:grpSpLocks/>
          </p:cNvGrpSpPr>
          <p:nvPr/>
        </p:nvGrpSpPr>
        <p:grpSpPr bwMode="auto">
          <a:xfrm>
            <a:off x="6513513" y="3089275"/>
            <a:ext cx="814387" cy="701675"/>
            <a:chOff x="2923" y="3345"/>
            <a:chExt cx="513" cy="442"/>
          </a:xfrm>
        </p:grpSpPr>
        <p:sp>
          <p:nvSpPr>
            <p:cNvPr id="6192" name="Rectangle 91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3" name="Rectangle 91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4" name="Text Box 91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195" name="Line 91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6" name="Line 91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4" name="Group 919"/>
          <p:cNvGrpSpPr>
            <a:grpSpLocks/>
          </p:cNvGrpSpPr>
          <p:nvPr/>
        </p:nvGrpSpPr>
        <p:grpSpPr bwMode="auto">
          <a:xfrm>
            <a:off x="7100888" y="3594100"/>
            <a:ext cx="814387" cy="701675"/>
            <a:chOff x="2923" y="3345"/>
            <a:chExt cx="513" cy="442"/>
          </a:xfrm>
        </p:grpSpPr>
        <p:sp>
          <p:nvSpPr>
            <p:cNvPr id="6187" name="Rectangle 92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8" name="Rectangle 92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9" name="Text Box 92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190" name="Line 92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91" name="Line 92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5" name="Group 925"/>
          <p:cNvGrpSpPr>
            <a:grpSpLocks/>
          </p:cNvGrpSpPr>
          <p:nvPr/>
        </p:nvGrpSpPr>
        <p:grpSpPr bwMode="auto">
          <a:xfrm>
            <a:off x="6589713" y="4003675"/>
            <a:ext cx="814387" cy="701675"/>
            <a:chOff x="2923" y="3345"/>
            <a:chExt cx="513" cy="442"/>
          </a:xfrm>
        </p:grpSpPr>
        <p:sp>
          <p:nvSpPr>
            <p:cNvPr id="6182" name="Rectangle 92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3" name="Rectangle 92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4" name="Text Box 92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185" name="Line 92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6" name="Line 93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6" name="Group 931"/>
          <p:cNvGrpSpPr>
            <a:grpSpLocks/>
          </p:cNvGrpSpPr>
          <p:nvPr/>
        </p:nvGrpSpPr>
        <p:grpSpPr bwMode="auto">
          <a:xfrm>
            <a:off x="7237413" y="4400550"/>
            <a:ext cx="814387" cy="701675"/>
            <a:chOff x="2923" y="3345"/>
            <a:chExt cx="513" cy="442"/>
          </a:xfrm>
        </p:grpSpPr>
        <p:sp>
          <p:nvSpPr>
            <p:cNvPr id="6177" name="Rectangle 93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78" name="Rectangle 93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79" name="Text Box 93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 smtClean="0">
                <a:latin typeface="Comic Sans MS" charset="0"/>
                <a:cs typeface="+mn-cs"/>
              </a:endParaRP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network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data link</a:t>
              </a:r>
            </a:p>
            <a:p>
              <a:pPr>
                <a:defRPr/>
              </a:pPr>
              <a:r>
                <a:rPr lang="en-US" sz="1000" smtClean="0">
                  <a:cs typeface="+mn-cs"/>
                </a:rPr>
                <a:t>physical</a:t>
              </a:r>
              <a:endParaRPr lang="en-US" sz="2400" smtClean="0">
                <a:cs typeface="+mn-cs"/>
              </a:endParaRPr>
            </a:p>
          </p:txBody>
        </p:sp>
        <p:sp>
          <p:nvSpPr>
            <p:cNvPr id="6180" name="Line 93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81" name="Line 93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507" name="Group 896"/>
          <p:cNvGrpSpPr>
            <a:grpSpLocks/>
          </p:cNvGrpSpPr>
          <p:nvPr/>
        </p:nvGrpSpPr>
        <p:grpSpPr bwMode="auto">
          <a:xfrm rot="2937887">
            <a:off x="5389563" y="2911475"/>
            <a:ext cx="3781425" cy="434975"/>
            <a:chOff x="2937" y="3579"/>
            <a:chExt cx="2382" cy="274"/>
          </a:xfrm>
        </p:grpSpPr>
        <p:sp>
          <p:nvSpPr>
            <p:cNvPr id="6173" name="Rectangle 897"/>
            <p:cNvSpPr>
              <a:spLocks noChangeArrowheads="1"/>
            </p:cNvSpPr>
            <p:nvPr/>
          </p:nvSpPr>
          <p:spPr bwMode="auto">
            <a:xfrm>
              <a:off x="3166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74" name="Text Box 898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chemeClr val="bg1"/>
                  </a:solidFill>
                  <a:cs typeface="+mn-cs"/>
                </a:rPr>
                <a:t>logical end-end transport</a:t>
              </a:r>
              <a:endParaRPr lang="en-US" smtClean="0">
                <a:cs typeface="+mn-cs"/>
              </a:endParaRPr>
            </a:p>
          </p:txBody>
        </p:sp>
        <p:sp>
          <p:nvSpPr>
            <p:cNvPr id="20510" name="Freeform 899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Freeform 900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703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7878F2C0-A83E-CE47-B829-C93FB1057EF9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21510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17588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06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48FD9FA3-67D5-1D49-B1E4-DA6E7066B6AB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pic>
        <p:nvPicPr>
          <p:cNvPr id="22531" name="Picture 17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93662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Freeform 157"/>
          <p:cNvSpPr>
            <a:spLocks/>
          </p:cNvSpPr>
          <p:nvPr/>
        </p:nvSpPr>
        <p:spPr bwMode="auto">
          <a:xfrm>
            <a:off x="2767013" y="314325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1428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Multiplexing/demultiplexing</a:t>
            </a:r>
          </a:p>
        </p:txBody>
      </p:sp>
      <p:sp>
        <p:nvSpPr>
          <p:cNvPr id="8199" name="Text Box 37"/>
          <p:cNvSpPr txBox="1">
            <a:spLocks noChangeArrowheads="1"/>
          </p:cNvSpPr>
          <p:nvPr/>
        </p:nvSpPr>
        <p:spPr bwMode="auto">
          <a:xfrm>
            <a:off x="8007350" y="4068763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process</a:t>
            </a:r>
          </a:p>
        </p:txBody>
      </p:sp>
      <p:sp>
        <p:nvSpPr>
          <p:cNvPr id="8200" name="Text Box 38"/>
          <p:cNvSpPr txBox="1">
            <a:spLocks noChangeArrowheads="1"/>
          </p:cNvSpPr>
          <p:nvPr/>
        </p:nvSpPr>
        <p:spPr bwMode="auto">
          <a:xfrm>
            <a:off x="7981950" y="3667125"/>
            <a:ext cx="755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socket</a:t>
            </a:r>
          </a:p>
        </p:txBody>
      </p:sp>
      <p:grpSp>
        <p:nvGrpSpPr>
          <p:cNvPr id="362673" name="Group 177"/>
          <p:cNvGrpSpPr>
            <a:grpSpLocks/>
          </p:cNvGrpSpPr>
          <p:nvPr/>
        </p:nvGrpSpPr>
        <p:grpSpPr bwMode="auto">
          <a:xfrm>
            <a:off x="4908550" y="1571625"/>
            <a:ext cx="3808413" cy="1468438"/>
            <a:chOff x="3092" y="990"/>
            <a:chExt cx="2399" cy="925"/>
          </a:xfrm>
        </p:grpSpPr>
        <p:sp>
          <p:nvSpPr>
            <p:cNvPr id="8323" name="Rectangle 41"/>
            <p:cNvSpPr>
              <a:spLocks noChangeArrowheads="1"/>
            </p:cNvSpPr>
            <p:nvPr/>
          </p:nvSpPr>
          <p:spPr bwMode="auto">
            <a:xfrm>
              <a:off x="3092" y="1163"/>
              <a:ext cx="2399" cy="752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cs typeface="+mn-cs"/>
                </a:rPr>
                <a:t>use header info to deliver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cs typeface="+mn-cs"/>
                </a:rPr>
                <a:t>received segments to correct 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cs typeface="+mn-cs"/>
                </a:rPr>
                <a:t>socket</a:t>
              </a:r>
            </a:p>
          </p:txBody>
        </p:sp>
        <p:grpSp>
          <p:nvGrpSpPr>
            <p:cNvPr id="22659" name="Group 42"/>
            <p:cNvGrpSpPr>
              <a:grpSpLocks/>
            </p:cNvGrpSpPr>
            <p:nvPr/>
          </p:nvGrpSpPr>
          <p:grpSpPr bwMode="auto">
            <a:xfrm>
              <a:off x="3188" y="990"/>
              <a:ext cx="1994" cy="288"/>
              <a:chOff x="1136" y="3681"/>
              <a:chExt cx="1600" cy="288"/>
            </a:xfrm>
          </p:grpSpPr>
          <p:sp>
            <p:nvSpPr>
              <p:cNvPr id="8325" name="Rectangle 43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2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326" name="Text Box 44"/>
              <p:cNvSpPr txBox="1">
                <a:spLocks noChangeArrowheads="1"/>
              </p:cNvSpPr>
              <p:nvPr/>
            </p:nvSpPr>
            <p:spPr bwMode="auto">
              <a:xfrm>
                <a:off x="1136" y="3681"/>
                <a:ext cx="1600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  <a:cs typeface="+mn-cs"/>
                  </a:rPr>
                  <a:t>demultiplexing at receiver:</a:t>
                </a:r>
              </a:p>
            </p:txBody>
          </p:sp>
        </p:grpSp>
      </p:grpSp>
      <p:grpSp>
        <p:nvGrpSpPr>
          <p:cNvPr id="362672" name="Group 176"/>
          <p:cNvGrpSpPr>
            <a:grpSpLocks/>
          </p:cNvGrpSpPr>
          <p:nvPr/>
        </p:nvGrpSpPr>
        <p:grpSpPr bwMode="auto">
          <a:xfrm>
            <a:off x="411163" y="1335088"/>
            <a:ext cx="4029075" cy="1466850"/>
            <a:chOff x="259" y="841"/>
            <a:chExt cx="2538" cy="924"/>
          </a:xfrm>
        </p:grpSpPr>
        <p:sp>
          <p:nvSpPr>
            <p:cNvPr id="8318" name="Text Box 45"/>
            <p:cNvSpPr txBox="1">
              <a:spLocks noChangeArrowheads="1"/>
            </p:cNvSpPr>
            <p:nvPr/>
          </p:nvSpPr>
          <p:spPr bwMode="auto">
            <a:xfrm>
              <a:off x="264" y="1068"/>
              <a:ext cx="2533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0000"/>
                </a:lnSpc>
                <a:defRPr/>
              </a:pPr>
              <a:r>
                <a:rPr lang="en-US" sz="2400" smtClean="0">
                  <a:latin typeface="Gill Sans MT" charset="0"/>
                  <a:cs typeface="+mn-cs"/>
                </a:rPr>
                <a:t>handle data from multiple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 smtClean="0">
                  <a:latin typeface="Gill Sans MT" charset="0"/>
                  <a:cs typeface="+mn-cs"/>
                </a:rPr>
                <a:t>sockets, add transport header (later used for demultiplexing)</a:t>
              </a:r>
            </a:p>
          </p:txBody>
        </p:sp>
        <p:sp>
          <p:nvSpPr>
            <p:cNvPr id="8319" name="Rectangle 46"/>
            <p:cNvSpPr>
              <a:spLocks noChangeArrowheads="1"/>
            </p:cNvSpPr>
            <p:nvPr/>
          </p:nvSpPr>
          <p:spPr bwMode="auto">
            <a:xfrm>
              <a:off x="259" y="1009"/>
              <a:ext cx="2479" cy="756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655" name="Group 47"/>
            <p:cNvGrpSpPr>
              <a:grpSpLocks/>
            </p:cNvGrpSpPr>
            <p:nvPr/>
          </p:nvGrpSpPr>
          <p:grpSpPr bwMode="auto">
            <a:xfrm>
              <a:off x="332" y="841"/>
              <a:ext cx="1742" cy="288"/>
              <a:chOff x="1101" y="3681"/>
              <a:chExt cx="1673" cy="288"/>
            </a:xfrm>
          </p:grpSpPr>
          <p:sp>
            <p:nvSpPr>
              <p:cNvPr id="8321" name="Rectangle 48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4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322" name="Text Box 49"/>
              <p:cNvSpPr txBox="1">
                <a:spLocks noChangeArrowheads="1"/>
              </p:cNvSpPr>
              <p:nvPr/>
            </p:nvSpPr>
            <p:spPr bwMode="auto">
              <a:xfrm>
                <a:off x="1101" y="3681"/>
                <a:ext cx="1673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  <a:cs typeface="+mn-cs"/>
                  </a:rPr>
                  <a:t>multiplexing at sender:</a:t>
                </a:r>
              </a:p>
            </p:txBody>
          </p:sp>
        </p:grpSp>
      </p:grpSp>
      <p:grpSp>
        <p:nvGrpSpPr>
          <p:cNvPr id="22538" name="Group 57"/>
          <p:cNvGrpSpPr>
            <a:grpSpLocks/>
          </p:cNvGrpSpPr>
          <p:nvPr/>
        </p:nvGrpSpPr>
        <p:grpSpPr bwMode="auto">
          <a:xfrm>
            <a:off x="7481888" y="3741738"/>
            <a:ext cx="533400" cy="206375"/>
            <a:chOff x="344" y="1846"/>
            <a:chExt cx="336" cy="130"/>
          </a:xfrm>
        </p:grpSpPr>
        <p:sp>
          <p:nvSpPr>
            <p:cNvPr id="8314" name="Rectangle 35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5" name="Rectangle 54"/>
            <p:cNvSpPr>
              <a:spLocks noChangeArrowheads="1"/>
            </p:cNvSpPr>
            <p:nvPr/>
          </p:nvSpPr>
          <p:spPr bwMode="auto">
            <a:xfrm>
              <a:off x="454" y="186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6" name="Rectangle 55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7" name="Rectangle 56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2539" name="Rectangle 23"/>
          <p:cNvSpPr>
            <a:spLocks noChangeArrowheads="1"/>
          </p:cNvSpPr>
          <p:nvPr/>
        </p:nvSpPr>
        <p:spPr bwMode="auto">
          <a:xfrm>
            <a:off x="3314700" y="3194050"/>
            <a:ext cx="1497013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40" name="Rectangle 24"/>
          <p:cNvSpPr>
            <a:spLocks noChangeArrowheads="1"/>
          </p:cNvSpPr>
          <p:nvPr/>
        </p:nvSpPr>
        <p:spPr bwMode="auto">
          <a:xfrm>
            <a:off x="3279775" y="3248025"/>
            <a:ext cx="1473200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41" name="Line 25"/>
          <p:cNvSpPr>
            <a:spLocks noChangeShapeType="1"/>
          </p:cNvSpPr>
          <p:nvPr/>
        </p:nvSpPr>
        <p:spPr bwMode="auto">
          <a:xfrm>
            <a:off x="3286125" y="4017963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Text Box 26"/>
          <p:cNvSpPr txBox="1">
            <a:spLocks noChangeArrowheads="1"/>
          </p:cNvSpPr>
          <p:nvPr/>
        </p:nvSpPr>
        <p:spPr bwMode="auto">
          <a:xfrm>
            <a:off x="3357563" y="40005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43" name="Line 27"/>
          <p:cNvSpPr>
            <a:spLocks noChangeShapeType="1"/>
          </p:cNvSpPr>
          <p:nvPr/>
        </p:nvSpPr>
        <p:spPr bwMode="auto">
          <a:xfrm>
            <a:off x="3287713" y="43354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Text Box 26"/>
          <p:cNvSpPr txBox="1">
            <a:spLocks noChangeArrowheads="1"/>
          </p:cNvSpPr>
          <p:nvPr/>
        </p:nvSpPr>
        <p:spPr bwMode="auto">
          <a:xfrm>
            <a:off x="3354388" y="32146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45" name="Text Box 26"/>
          <p:cNvSpPr txBox="1">
            <a:spLocks noChangeArrowheads="1"/>
          </p:cNvSpPr>
          <p:nvPr/>
        </p:nvSpPr>
        <p:spPr bwMode="auto">
          <a:xfrm>
            <a:off x="3351213" y="49053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46" name="Text Box 26"/>
          <p:cNvSpPr txBox="1">
            <a:spLocks noChangeArrowheads="1"/>
          </p:cNvSpPr>
          <p:nvPr/>
        </p:nvSpPr>
        <p:spPr bwMode="auto">
          <a:xfrm>
            <a:off x="3351213" y="46196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47" name="Text Box 26"/>
          <p:cNvSpPr txBox="1">
            <a:spLocks noChangeArrowheads="1"/>
          </p:cNvSpPr>
          <p:nvPr/>
        </p:nvSpPr>
        <p:spPr bwMode="auto">
          <a:xfrm>
            <a:off x="3351213" y="43211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13" name="Oval 120"/>
          <p:cNvSpPr>
            <a:spLocks noChangeArrowheads="1"/>
          </p:cNvSpPr>
          <p:nvPr/>
        </p:nvSpPr>
        <p:spPr bwMode="auto">
          <a:xfrm>
            <a:off x="405130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P2</a:t>
            </a:r>
          </a:p>
        </p:txBody>
      </p:sp>
      <p:sp>
        <p:nvSpPr>
          <p:cNvPr id="22549" name="Line 27"/>
          <p:cNvSpPr>
            <a:spLocks noChangeShapeType="1"/>
          </p:cNvSpPr>
          <p:nvPr/>
        </p:nvSpPr>
        <p:spPr bwMode="auto">
          <a:xfrm>
            <a:off x="3284538" y="464661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7"/>
          <p:cNvSpPr>
            <a:spLocks noChangeShapeType="1"/>
          </p:cNvSpPr>
          <p:nvPr/>
        </p:nvSpPr>
        <p:spPr bwMode="auto">
          <a:xfrm>
            <a:off x="3281363" y="49450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128"/>
          <p:cNvSpPr>
            <a:spLocks noChangeArrowheads="1"/>
          </p:cNvSpPr>
          <p:nvPr/>
        </p:nvSpPr>
        <p:spPr bwMode="auto">
          <a:xfrm>
            <a:off x="334645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P1</a:t>
            </a:r>
          </a:p>
        </p:txBody>
      </p:sp>
      <p:grpSp>
        <p:nvGrpSpPr>
          <p:cNvPr id="22552" name="Group 134"/>
          <p:cNvGrpSpPr>
            <a:grpSpLocks/>
          </p:cNvGrpSpPr>
          <p:nvPr/>
        </p:nvGrpSpPr>
        <p:grpSpPr bwMode="auto">
          <a:xfrm>
            <a:off x="4127500" y="3948113"/>
            <a:ext cx="412750" cy="158750"/>
            <a:chOff x="1383" y="2620"/>
            <a:chExt cx="260" cy="100"/>
          </a:xfrm>
        </p:grpSpPr>
        <p:sp>
          <p:nvSpPr>
            <p:cNvPr id="8310" name="Rectangle 130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1" name="Rectangle 131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2" name="Rectangle 132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13" name="Rectangle 133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553" name="Group 135"/>
          <p:cNvGrpSpPr>
            <a:grpSpLocks/>
          </p:cNvGrpSpPr>
          <p:nvPr/>
        </p:nvGrpSpPr>
        <p:grpSpPr bwMode="auto">
          <a:xfrm>
            <a:off x="3425825" y="3940175"/>
            <a:ext cx="412750" cy="158750"/>
            <a:chOff x="1383" y="2620"/>
            <a:chExt cx="260" cy="100"/>
          </a:xfrm>
        </p:grpSpPr>
        <p:sp>
          <p:nvSpPr>
            <p:cNvPr id="8306" name="Rectangle 136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7" name="Rectangle 137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8" name="Rectangle 138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9" name="Rectangle 139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2554" name="Freeform 141"/>
          <p:cNvSpPr>
            <a:spLocks/>
          </p:cNvSpPr>
          <p:nvPr/>
        </p:nvSpPr>
        <p:spPr bwMode="auto">
          <a:xfrm>
            <a:off x="1793875" y="4003675"/>
            <a:ext cx="2160588" cy="1989138"/>
          </a:xfrm>
          <a:custGeom>
            <a:avLst/>
            <a:gdLst>
              <a:gd name="T0" fmla="*/ 0 w 1361"/>
              <a:gd name="T1" fmla="*/ 2147483647 h 1253"/>
              <a:gd name="T2" fmla="*/ 2147483647 w 1361"/>
              <a:gd name="T3" fmla="*/ 2147483647 h 1253"/>
              <a:gd name="T4" fmla="*/ 2147483647 w 1361"/>
              <a:gd name="T5" fmla="*/ 2147483647 h 1253"/>
              <a:gd name="T6" fmla="*/ 2147483647 w 1361"/>
              <a:gd name="T7" fmla="*/ 2147483647 h 1253"/>
              <a:gd name="T8" fmla="*/ 2147483647 w 1361"/>
              <a:gd name="T9" fmla="*/ 2147483647 h 1253"/>
              <a:gd name="T10" fmla="*/ 2147483647 w 1361"/>
              <a:gd name="T11" fmla="*/ 0 h 12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61" h="1253">
                <a:moveTo>
                  <a:pt x="0" y="216"/>
                </a:moveTo>
                <a:lnTo>
                  <a:pt x="7" y="1252"/>
                </a:lnTo>
                <a:lnTo>
                  <a:pt x="1320" y="1253"/>
                </a:lnTo>
                <a:lnTo>
                  <a:pt x="1361" y="1252"/>
                </a:lnTo>
                <a:lnTo>
                  <a:pt x="1353" y="114"/>
                </a:lnTo>
                <a:lnTo>
                  <a:pt x="1178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5" name="Freeform 142"/>
          <p:cNvSpPr>
            <a:spLocks/>
          </p:cNvSpPr>
          <p:nvPr/>
        </p:nvSpPr>
        <p:spPr bwMode="auto">
          <a:xfrm>
            <a:off x="1857375" y="4029075"/>
            <a:ext cx="1962150" cy="1897063"/>
          </a:xfrm>
          <a:custGeom>
            <a:avLst/>
            <a:gdLst>
              <a:gd name="T0" fmla="*/ 0 w 1236"/>
              <a:gd name="T1" fmla="*/ 2147483647 h 1195"/>
              <a:gd name="T2" fmla="*/ 2147483647 w 1236"/>
              <a:gd name="T3" fmla="*/ 2147483647 h 1195"/>
              <a:gd name="T4" fmla="*/ 2147483647 w 1236"/>
              <a:gd name="T5" fmla="*/ 2147483647 h 1195"/>
              <a:gd name="T6" fmla="*/ 2147483647 w 1236"/>
              <a:gd name="T7" fmla="*/ 2147483647 h 1195"/>
              <a:gd name="T8" fmla="*/ 2147483647 w 1236"/>
              <a:gd name="T9" fmla="*/ 0 h 1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36" h="1195">
                <a:moveTo>
                  <a:pt x="0" y="202"/>
                </a:moveTo>
                <a:lnTo>
                  <a:pt x="6" y="1194"/>
                </a:lnTo>
                <a:lnTo>
                  <a:pt x="1236" y="1195"/>
                </a:lnTo>
                <a:lnTo>
                  <a:pt x="1227" y="150"/>
                </a:lnTo>
                <a:lnTo>
                  <a:pt x="1069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6" name="Rectangle 23"/>
          <p:cNvSpPr>
            <a:spLocks noChangeArrowheads="1"/>
          </p:cNvSpPr>
          <p:nvPr/>
        </p:nvSpPr>
        <p:spPr bwMode="auto">
          <a:xfrm>
            <a:off x="5576888" y="3563938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57" name="Rectangle 24"/>
          <p:cNvSpPr>
            <a:spLocks noChangeArrowheads="1"/>
          </p:cNvSpPr>
          <p:nvPr/>
        </p:nvSpPr>
        <p:spPr bwMode="auto">
          <a:xfrm>
            <a:off x="5538788" y="36179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58" name="Line 25"/>
          <p:cNvSpPr>
            <a:spLocks noChangeShapeType="1"/>
          </p:cNvSpPr>
          <p:nvPr/>
        </p:nvSpPr>
        <p:spPr bwMode="auto">
          <a:xfrm>
            <a:off x="5548313" y="43783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Text Box 26"/>
          <p:cNvSpPr txBox="1">
            <a:spLocks noChangeArrowheads="1"/>
          </p:cNvSpPr>
          <p:nvPr/>
        </p:nvSpPr>
        <p:spPr bwMode="auto">
          <a:xfrm>
            <a:off x="5505450" y="43608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60" name="Line 27"/>
          <p:cNvSpPr>
            <a:spLocks noChangeShapeType="1"/>
          </p:cNvSpPr>
          <p:nvPr/>
        </p:nvSpPr>
        <p:spPr bwMode="auto">
          <a:xfrm>
            <a:off x="5556250" y="4699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Line 28"/>
          <p:cNvSpPr>
            <a:spLocks noChangeShapeType="1"/>
          </p:cNvSpPr>
          <p:nvPr/>
        </p:nvSpPr>
        <p:spPr bwMode="auto">
          <a:xfrm>
            <a:off x="5541963" y="50085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Line 29"/>
          <p:cNvSpPr>
            <a:spLocks noChangeShapeType="1"/>
          </p:cNvSpPr>
          <p:nvPr/>
        </p:nvSpPr>
        <p:spPr bwMode="auto">
          <a:xfrm>
            <a:off x="5541963" y="52943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Text Box 26"/>
          <p:cNvSpPr txBox="1">
            <a:spLocks noChangeArrowheads="1"/>
          </p:cNvSpPr>
          <p:nvPr/>
        </p:nvSpPr>
        <p:spPr bwMode="auto">
          <a:xfrm>
            <a:off x="5540375" y="36083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64" name="Text Box 26"/>
          <p:cNvSpPr txBox="1">
            <a:spLocks noChangeArrowheads="1"/>
          </p:cNvSpPr>
          <p:nvPr/>
        </p:nvSpPr>
        <p:spPr bwMode="auto">
          <a:xfrm>
            <a:off x="5495925" y="52657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65" name="Text Box 26"/>
          <p:cNvSpPr txBox="1">
            <a:spLocks noChangeArrowheads="1"/>
          </p:cNvSpPr>
          <p:nvPr/>
        </p:nvSpPr>
        <p:spPr bwMode="auto">
          <a:xfrm>
            <a:off x="5514975" y="49799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66" name="Text Box 26"/>
          <p:cNvSpPr txBox="1">
            <a:spLocks noChangeArrowheads="1"/>
          </p:cNvSpPr>
          <p:nvPr/>
        </p:nvSpPr>
        <p:spPr bwMode="auto">
          <a:xfrm>
            <a:off x="5505450" y="46847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32" name="Oval 101"/>
          <p:cNvSpPr>
            <a:spLocks noChangeArrowheads="1"/>
          </p:cNvSpPr>
          <p:nvPr/>
        </p:nvSpPr>
        <p:spPr bwMode="auto">
          <a:xfrm>
            <a:off x="5875338" y="394970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P4</a:t>
            </a:r>
          </a:p>
        </p:txBody>
      </p:sp>
      <p:sp>
        <p:nvSpPr>
          <p:cNvPr id="22568" name="Freeform 103"/>
          <p:cNvSpPr>
            <a:spLocks/>
          </p:cNvSpPr>
          <p:nvPr/>
        </p:nvSpPr>
        <p:spPr bwMode="auto">
          <a:xfrm>
            <a:off x="6824663" y="3595688"/>
            <a:ext cx="581025" cy="20383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Freeform 70"/>
          <p:cNvSpPr>
            <a:spLocks/>
          </p:cNvSpPr>
          <p:nvPr/>
        </p:nvSpPr>
        <p:spPr bwMode="auto">
          <a:xfrm>
            <a:off x="635000" y="3616325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Rectangle 23"/>
          <p:cNvSpPr>
            <a:spLocks noChangeArrowheads="1"/>
          </p:cNvSpPr>
          <p:nvPr/>
        </p:nvSpPr>
        <p:spPr bwMode="auto">
          <a:xfrm>
            <a:off x="1231900" y="3571875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71" name="Rectangle 24"/>
          <p:cNvSpPr>
            <a:spLocks noChangeArrowheads="1"/>
          </p:cNvSpPr>
          <p:nvPr/>
        </p:nvSpPr>
        <p:spPr bwMode="auto">
          <a:xfrm>
            <a:off x="1193800" y="3625850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22572" name="Line 25"/>
          <p:cNvSpPr>
            <a:spLocks noChangeShapeType="1"/>
          </p:cNvSpPr>
          <p:nvPr/>
        </p:nvSpPr>
        <p:spPr bwMode="auto">
          <a:xfrm>
            <a:off x="1203325" y="43862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Text Box 26"/>
          <p:cNvSpPr txBox="1">
            <a:spLocks noChangeArrowheads="1"/>
          </p:cNvSpPr>
          <p:nvPr/>
        </p:nvSpPr>
        <p:spPr bwMode="auto">
          <a:xfrm>
            <a:off x="1160463" y="436880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74" name="Line 27"/>
          <p:cNvSpPr>
            <a:spLocks noChangeShapeType="1"/>
          </p:cNvSpPr>
          <p:nvPr/>
        </p:nvSpPr>
        <p:spPr bwMode="auto">
          <a:xfrm>
            <a:off x="1211263" y="4706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Line 28"/>
          <p:cNvSpPr>
            <a:spLocks noChangeShapeType="1"/>
          </p:cNvSpPr>
          <p:nvPr/>
        </p:nvSpPr>
        <p:spPr bwMode="auto">
          <a:xfrm>
            <a:off x="1196975" y="5016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29"/>
          <p:cNvSpPr>
            <a:spLocks noChangeShapeType="1"/>
          </p:cNvSpPr>
          <p:nvPr/>
        </p:nvSpPr>
        <p:spPr bwMode="auto">
          <a:xfrm>
            <a:off x="1196975" y="53022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Text Box 26"/>
          <p:cNvSpPr txBox="1">
            <a:spLocks noChangeArrowheads="1"/>
          </p:cNvSpPr>
          <p:nvPr/>
        </p:nvSpPr>
        <p:spPr bwMode="auto">
          <a:xfrm>
            <a:off x="1195388" y="36163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78" name="Text Box 26"/>
          <p:cNvSpPr txBox="1">
            <a:spLocks noChangeArrowheads="1"/>
          </p:cNvSpPr>
          <p:nvPr/>
        </p:nvSpPr>
        <p:spPr bwMode="auto">
          <a:xfrm>
            <a:off x="1150938" y="527367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79" name="Text Box 26"/>
          <p:cNvSpPr txBox="1">
            <a:spLocks noChangeArrowheads="1"/>
          </p:cNvSpPr>
          <p:nvPr/>
        </p:nvSpPr>
        <p:spPr bwMode="auto">
          <a:xfrm>
            <a:off x="1169988" y="4987925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80" name="Text Box 26"/>
          <p:cNvSpPr txBox="1">
            <a:spLocks noChangeArrowheads="1"/>
          </p:cNvSpPr>
          <p:nvPr/>
        </p:nvSpPr>
        <p:spPr bwMode="auto">
          <a:xfrm>
            <a:off x="1160463" y="4692650"/>
            <a:ext cx="1317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46" name="Oval 23"/>
          <p:cNvSpPr>
            <a:spLocks noChangeArrowheads="1"/>
          </p:cNvSpPr>
          <p:nvPr/>
        </p:nvSpPr>
        <p:spPr bwMode="auto">
          <a:xfrm>
            <a:off x="1530350" y="39576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P3</a:t>
            </a:r>
          </a:p>
        </p:txBody>
      </p:sp>
      <p:grpSp>
        <p:nvGrpSpPr>
          <p:cNvPr id="22582" name="Group 149"/>
          <p:cNvGrpSpPr>
            <a:grpSpLocks/>
          </p:cNvGrpSpPr>
          <p:nvPr/>
        </p:nvGrpSpPr>
        <p:grpSpPr bwMode="auto">
          <a:xfrm>
            <a:off x="1620838" y="4295775"/>
            <a:ext cx="412750" cy="158750"/>
            <a:chOff x="1287" y="2524"/>
            <a:chExt cx="260" cy="100"/>
          </a:xfrm>
        </p:grpSpPr>
        <p:sp>
          <p:nvSpPr>
            <p:cNvPr id="8302" name="Rectangle 73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3" name="Rectangle 74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4" name="Rectangle 75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5" name="Rectangle 12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583" name="Group 150"/>
          <p:cNvGrpSpPr>
            <a:grpSpLocks/>
          </p:cNvGrpSpPr>
          <p:nvPr/>
        </p:nvGrpSpPr>
        <p:grpSpPr bwMode="auto">
          <a:xfrm>
            <a:off x="5961063" y="4294188"/>
            <a:ext cx="412750" cy="158750"/>
            <a:chOff x="1287" y="2524"/>
            <a:chExt cx="260" cy="100"/>
          </a:xfrm>
        </p:grpSpPr>
        <p:sp>
          <p:nvSpPr>
            <p:cNvPr id="8298" name="Rectangle 15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9" name="Rectangle 15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0" name="Rectangle 153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01" name="Rectangle 15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2584" name="Freeform 146"/>
          <p:cNvSpPr>
            <a:spLocks/>
          </p:cNvSpPr>
          <p:nvPr/>
        </p:nvSpPr>
        <p:spPr bwMode="auto">
          <a:xfrm>
            <a:off x="4008438" y="3995738"/>
            <a:ext cx="2173287" cy="1989137"/>
          </a:xfrm>
          <a:custGeom>
            <a:avLst/>
            <a:gdLst>
              <a:gd name="T0" fmla="*/ 2147483647 w 1369"/>
              <a:gd name="T1" fmla="*/ 2147483647 h 1253"/>
              <a:gd name="T2" fmla="*/ 2147483647 w 1369"/>
              <a:gd name="T3" fmla="*/ 2147483647 h 1253"/>
              <a:gd name="T4" fmla="*/ 2147483647 w 1369"/>
              <a:gd name="T5" fmla="*/ 2147483647 h 1253"/>
              <a:gd name="T6" fmla="*/ 0 w 1369"/>
              <a:gd name="T7" fmla="*/ 2147483647 h 1253"/>
              <a:gd name="T8" fmla="*/ 2147483647 w 1369"/>
              <a:gd name="T9" fmla="*/ 0 h 1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9" h="1253">
                <a:moveTo>
                  <a:pt x="1369" y="216"/>
                </a:moveTo>
                <a:lnTo>
                  <a:pt x="1362" y="1252"/>
                </a:lnTo>
                <a:lnTo>
                  <a:pt x="16" y="1253"/>
                </a:lnTo>
                <a:lnTo>
                  <a:pt x="0" y="121"/>
                </a:lnTo>
                <a:lnTo>
                  <a:pt x="19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85" name="Freeform 147"/>
          <p:cNvSpPr>
            <a:spLocks/>
          </p:cNvSpPr>
          <p:nvPr/>
        </p:nvSpPr>
        <p:spPr bwMode="auto">
          <a:xfrm>
            <a:off x="4127500" y="4027488"/>
            <a:ext cx="1984375" cy="1876425"/>
          </a:xfrm>
          <a:custGeom>
            <a:avLst/>
            <a:gdLst>
              <a:gd name="T0" fmla="*/ 2147483647 w 1250"/>
              <a:gd name="T1" fmla="*/ 2147483647 h 1182"/>
              <a:gd name="T2" fmla="*/ 2147483647 w 1250"/>
              <a:gd name="T3" fmla="*/ 2147483647 h 1182"/>
              <a:gd name="T4" fmla="*/ 2147483647 w 1250"/>
              <a:gd name="T5" fmla="*/ 2147483647 h 1182"/>
              <a:gd name="T6" fmla="*/ 0 w 1250"/>
              <a:gd name="T7" fmla="*/ 2147483647 h 1182"/>
              <a:gd name="T8" fmla="*/ 2147483647 w 1250"/>
              <a:gd name="T9" fmla="*/ 0 h 1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0" h="1182">
                <a:moveTo>
                  <a:pt x="1250" y="190"/>
                </a:moveTo>
                <a:lnTo>
                  <a:pt x="1244" y="1182"/>
                </a:lnTo>
                <a:lnTo>
                  <a:pt x="19" y="1181"/>
                </a:lnTo>
                <a:lnTo>
                  <a:pt x="0" y="155"/>
                </a:lnTo>
                <a:lnTo>
                  <a:pt x="17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51" name="Oval 36"/>
          <p:cNvSpPr>
            <a:spLocks noChangeArrowheads="1"/>
          </p:cNvSpPr>
          <p:nvPr/>
        </p:nvSpPr>
        <p:spPr bwMode="auto">
          <a:xfrm>
            <a:off x="7467600" y="4106863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cs typeface="+mn-cs"/>
            </a:endParaRPr>
          </a:p>
        </p:txBody>
      </p:sp>
      <p:grpSp>
        <p:nvGrpSpPr>
          <p:cNvPr id="362665" name="Group 169"/>
          <p:cNvGrpSpPr>
            <a:grpSpLocks/>
          </p:cNvGrpSpPr>
          <p:nvPr/>
        </p:nvGrpSpPr>
        <p:grpSpPr bwMode="auto">
          <a:xfrm>
            <a:off x="2962275" y="2854325"/>
            <a:ext cx="1292225" cy="1454150"/>
            <a:chOff x="1868" y="1796"/>
            <a:chExt cx="814" cy="916"/>
          </a:xfrm>
        </p:grpSpPr>
        <p:sp>
          <p:nvSpPr>
            <p:cNvPr id="8295" name="Oval 166"/>
            <p:cNvSpPr>
              <a:spLocks noChangeArrowheads="1"/>
            </p:cNvSpPr>
            <p:nvPr/>
          </p:nvSpPr>
          <p:spPr bwMode="auto">
            <a:xfrm>
              <a:off x="231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6" name="Oval 167"/>
            <p:cNvSpPr>
              <a:spLocks noChangeArrowheads="1"/>
            </p:cNvSpPr>
            <p:nvPr/>
          </p:nvSpPr>
          <p:spPr bwMode="auto">
            <a:xfrm>
              <a:off x="255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32" name="Freeform 168"/>
            <p:cNvSpPr>
              <a:spLocks/>
            </p:cNvSpPr>
            <p:nvPr/>
          </p:nvSpPr>
          <p:spPr bwMode="auto">
            <a:xfrm>
              <a:off x="1868" y="1796"/>
              <a:ext cx="434" cy="904"/>
            </a:xfrm>
            <a:custGeom>
              <a:avLst/>
              <a:gdLst>
                <a:gd name="T0" fmla="*/ 434 w 434"/>
                <a:gd name="T1" fmla="*/ 904 h 904"/>
                <a:gd name="T2" fmla="*/ 2 w 434"/>
                <a:gd name="T3" fmla="*/ 902 h 904"/>
                <a:gd name="T4" fmla="*/ 0 w 434"/>
                <a:gd name="T5" fmla="*/ 0 h 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4" h="904">
                  <a:moveTo>
                    <a:pt x="434" y="904"/>
                  </a:moveTo>
                  <a:lnTo>
                    <a:pt x="2" y="90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2668" name="Group 172"/>
          <p:cNvGrpSpPr>
            <a:grpSpLocks/>
          </p:cNvGrpSpPr>
          <p:nvPr/>
        </p:nvGrpSpPr>
        <p:grpSpPr bwMode="auto">
          <a:xfrm>
            <a:off x="3870325" y="2809875"/>
            <a:ext cx="1047750" cy="1441450"/>
            <a:chOff x="2432" y="1758"/>
            <a:chExt cx="660" cy="908"/>
          </a:xfrm>
        </p:grpSpPr>
        <p:sp>
          <p:nvSpPr>
            <p:cNvPr id="8293" name="Oval 170"/>
            <p:cNvSpPr>
              <a:spLocks noChangeArrowheads="1"/>
            </p:cNvSpPr>
            <p:nvPr/>
          </p:nvSpPr>
          <p:spPr bwMode="auto">
            <a:xfrm>
              <a:off x="2432" y="2564"/>
              <a:ext cx="144" cy="102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29" name="Freeform 171"/>
            <p:cNvSpPr>
              <a:spLocks/>
            </p:cNvSpPr>
            <p:nvPr/>
          </p:nvSpPr>
          <p:spPr bwMode="auto">
            <a:xfrm>
              <a:off x="2506" y="1758"/>
              <a:ext cx="586" cy="810"/>
            </a:xfrm>
            <a:custGeom>
              <a:avLst/>
              <a:gdLst>
                <a:gd name="T0" fmla="*/ 0 w 586"/>
                <a:gd name="T1" fmla="*/ 810 h 810"/>
                <a:gd name="T2" fmla="*/ 2 w 586"/>
                <a:gd name="T3" fmla="*/ 808 h 810"/>
                <a:gd name="T4" fmla="*/ 2 w 586"/>
                <a:gd name="T5" fmla="*/ 170 h 810"/>
                <a:gd name="T6" fmla="*/ 586 w 586"/>
                <a:gd name="T7" fmla="*/ 0 h 8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6" h="810">
                  <a:moveTo>
                    <a:pt x="0" y="810"/>
                  </a:moveTo>
                  <a:lnTo>
                    <a:pt x="2" y="808"/>
                  </a:lnTo>
                  <a:lnTo>
                    <a:pt x="2" y="170"/>
                  </a:lnTo>
                  <a:lnTo>
                    <a:pt x="586" y="0"/>
                  </a:lnTo>
                </a:path>
              </a:pathLst>
            </a:custGeom>
            <a:noFill/>
            <a:ln w="127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89" name="Group 179"/>
          <p:cNvGrpSpPr>
            <a:grpSpLocks/>
          </p:cNvGrpSpPr>
          <p:nvPr/>
        </p:nvGrpSpPr>
        <p:grpSpPr bwMode="auto">
          <a:xfrm>
            <a:off x="169863" y="5126038"/>
            <a:ext cx="800100" cy="828675"/>
            <a:chOff x="-44" y="1473"/>
            <a:chExt cx="981" cy="1105"/>
          </a:xfrm>
        </p:grpSpPr>
        <p:pic>
          <p:nvPicPr>
            <p:cNvPr id="22626" name="Picture 18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627" name="Freeform 18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90" name="Group 182"/>
          <p:cNvGrpSpPr>
            <a:grpSpLocks/>
          </p:cNvGrpSpPr>
          <p:nvPr/>
        </p:nvGrpSpPr>
        <p:grpSpPr bwMode="auto">
          <a:xfrm flipH="1">
            <a:off x="7151688" y="5040313"/>
            <a:ext cx="788987" cy="782637"/>
            <a:chOff x="-44" y="1473"/>
            <a:chExt cx="981" cy="1105"/>
          </a:xfrm>
        </p:grpSpPr>
        <p:pic>
          <p:nvPicPr>
            <p:cNvPr id="22624" name="Picture 18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625" name="Freeform 18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91" name="Group 185"/>
          <p:cNvGrpSpPr>
            <a:grpSpLocks/>
          </p:cNvGrpSpPr>
          <p:nvPr/>
        </p:nvGrpSpPr>
        <p:grpSpPr bwMode="auto">
          <a:xfrm>
            <a:off x="2741613" y="4625975"/>
            <a:ext cx="358775" cy="704850"/>
            <a:chOff x="4140" y="429"/>
            <a:chExt cx="1425" cy="2396"/>
          </a:xfrm>
        </p:grpSpPr>
        <p:sp>
          <p:nvSpPr>
            <p:cNvPr id="22592" name="Freeform 18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Rectangle 187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594" name="Freeform 18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Freeform 18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Rectangle 190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597" name="Group 19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287" name="AutoShape 192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88" name="AutoShape 193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263" name="Rectangle 194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599" name="Group 19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285" name="AutoShape 196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86" name="AutoShape 19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265" name="Rectangle 198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66" name="Rectangle 199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22602" name="Group 20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283" name="AutoShape 201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84" name="AutoShape 20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2603" name="Freeform 20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04" name="Group 20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281" name="AutoShape 205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82" name="AutoShape 206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270" name="Rectangle 207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06" name="Freeform 20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7" name="Freeform 20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Oval 210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09" name="Freeform 21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AutoShape 212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76" name="AutoShape 213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77" name="Oval 214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78" name="Oval 215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79" name="Oval 216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80" name="Rectangle 217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61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1711</Words>
  <Application>Microsoft Macintosh PowerPoint</Application>
  <PresentationFormat>On-screen Show (4:3)</PresentationFormat>
  <Paragraphs>402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Chapter 3: Transport Layer</vt:lpstr>
      <vt:lpstr>Chapter 3 outline</vt:lpstr>
      <vt:lpstr>Transport services and protocols</vt:lpstr>
      <vt:lpstr>Transport vs. network layer</vt:lpstr>
      <vt:lpstr>Transport vs. network layer</vt:lpstr>
      <vt:lpstr>Internet transport-layer protocols</vt:lpstr>
      <vt:lpstr>Chapter 3 outline</vt:lpstr>
      <vt:lpstr>Multiplexing/demultiplexing</vt:lpstr>
      <vt:lpstr>How demultiplexing works</vt:lpstr>
      <vt:lpstr>Connectionless demultiplexing</vt:lpstr>
      <vt:lpstr>Connectionless demux: example</vt:lpstr>
      <vt:lpstr>Connection-oriented demux</vt:lpstr>
      <vt:lpstr>Connection-oriented demux: example</vt:lpstr>
      <vt:lpstr>Connection-oriented demux: example</vt:lpstr>
      <vt:lpstr>Chapter 3 outline</vt:lpstr>
      <vt:lpstr>UDP: User Datagram Protocol [RFC 768]</vt:lpstr>
      <vt:lpstr>UDP: segment header</vt:lpstr>
      <vt:lpstr>UDP checksum</vt:lpstr>
      <vt:lpstr>Internet checksum: example</vt:lpstr>
    </vt:vector>
  </TitlesOfParts>
  <Manager/>
  <Company>RHIT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Gregory Aaron Wilkin</dc:creator>
  <cp:keywords/>
  <dc:description/>
  <cp:lastModifiedBy>Gregory Aaron Wilkin</cp:lastModifiedBy>
  <cp:revision>2</cp:revision>
  <dcterms:created xsi:type="dcterms:W3CDTF">2015-03-23T16:00:22Z</dcterms:created>
  <dcterms:modified xsi:type="dcterms:W3CDTF">2015-03-23T18:54:41Z</dcterms:modified>
  <cp:category/>
</cp:coreProperties>
</file>