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8"/>
  </p:notesMasterIdLst>
  <p:sldIdLst>
    <p:sldId id="257" r:id="rId2"/>
    <p:sldId id="258" r:id="rId3"/>
    <p:sldId id="259" r:id="rId4"/>
    <p:sldId id="260" r:id="rId5"/>
    <p:sldId id="288" r:id="rId6"/>
    <p:sldId id="261" r:id="rId7"/>
    <p:sldId id="262" r:id="rId8"/>
    <p:sldId id="263" r:id="rId9"/>
    <p:sldId id="264" r:id="rId10"/>
    <p:sldId id="265" r:id="rId11"/>
    <p:sldId id="289" r:id="rId12"/>
    <p:sldId id="266" r:id="rId13"/>
    <p:sldId id="267" r:id="rId14"/>
    <p:sldId id="268" r:id="rId15"/>
    <p:sldId id="290" r:id="rId16"/>
    <p:sldId id="291" r:id="rId17"/>
    <p:sldId id="292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120" y="-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notesMaster" Target="notesMasters/notesMaster1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1E2841-CFA3-9E47-B636-BFD50F27E419}" type="datetimeFigureOut">
              <a:rPr lang="en-US" smtClean="0"/>
              <a:t>3/17/15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6C2C93-CF0A-FE47-B9FD-B30B43FF9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859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257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52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26B90A2-280E-C043-AF36-749A71C554EB}" type="slidenum">
              <a:rPr lang="en-US" sz="1200">
                <a:latin typeface="Times New Roman" charset="0"/>
              </a:rPr>
              <a:pPr/>
              <a:t>1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8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689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0B8E69A-6826-6147-BB18-1264073BF2D1}" type="slidenum">
              <a:rPr lang="en-US" sz="1200">
                <a:latin typeface="Times New Roman" charset="0"/>
              </a:rPr>
              <a:pPr/>
              <a:t>10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101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710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C28F527-A2DA-404A-9820-A900D1D8B134}" type="slidenum">
              <a:rPr lang="en-US" sz="1200">
                <a:latin typeface="Times New Roman" charset="0"/>
              </a:rPr>
              <a:pPr/>
              <a:t>12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305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730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FFDA932-06BA-1C4E-8572-C9D2D3C88445}" type="slidenum">
              <a:rPr lang="en-US" sz="1200">
                <a:latin typeface="Times New Roman" charset="0"/>
              </a:rPr>
              <a:pPr/>
              <a:t>13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510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751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129FB8C-470D-DD44-85DE-EE2E1A5BE2D4}" type="slidenum">
              <a:rPr lang="en-US" sz="1200">
                <a:latin typeface="Times New Roman" charset="0"/>
              </a:rPr>
              <a:pPr/>
              <a:t>14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715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7715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06CA381-C744-EE46-A65B-1340F4CE1030}" type="slidenum">
              <a:rPr lang="en-US" sz="1200">
                <a:latin typeface="Times New Roman" charset="0"/>
              </a:rPr>
              <a:pPr/>
              <a:t>18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7920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52EF329-BCDB-2349-A6E2-949BA05657A1}" type="slidenum">
              <a:rPr lang="en-US" sz="1200">
                <a:latin typeface="Times New Roman" charset="0"/>
              </a:rPr>
              <a:pPr/>
              <a:t>19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4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125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8125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328A782-F11B-7A48-9C2F-12BC64F21A07}" type="slidenum">
              <a:rPr lang="en-US" sz="1200">
                <a:latin typeface="Times New Roman" charset="0"/>
              </a:rPr>
              <a:pPr/>
              <a:t>20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32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8329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63DEAB5-CA43-AF4C-99F7-AA772469F958}" type="slidenum">
              <a:rPr lang="en-US" sz="1200">
                <a:latin typeface="Times New Roman" charset="0"/>
              </a:rPr>
              <a:pPr/>
              <a:t>21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534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8534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6FCFF3A-8553-1441-9725-F93BAF36EF0A}" type="slidenum">
              <a:rPr lang="en-US" sz="1200">
                <a:latin typeface="Times New Roman" charset="0"/>
              </a:rPr>
              <a:pPr/>
              <a:t>22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739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8739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27F056B-C20E-5342-B479-3B6CD66EF79F}" type="slidenum">
              <a:rPr lang="en-US" sz="1200">
                <a:latin typeface="Times New Roman" charset="0"/>
              </a:rPr>
              <a:pPr/>
              <a:t>23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462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546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736E9BD-8072-D042-9CEC-71E4BD9F60A4}" type="slidenum">
              <a:rPr lang="en-US" sz="1200">
                <a:latin typeface="Times New Roman" charset="0"/>
              </a:rPr>
              <a:pPr/>
              <a:t>2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944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8944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F53A2A7-0AE1-A742-A7E3-65D488C888E1}" type="slidenum">
              <a:rPr lang="en-US" sz="1200">
                <a:latin typeface="Times New Roman" charset="0"/>
              </a:rPr>
              <a:pPr/>
              <a:t>24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8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149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Root</a:t>
            </a:r>
          </a:p>
          <a:p>
            <a:r>
              <a:rPr lang="en-US" dirty="0" smtClean="0">
                <a:latin typeface="Times New Roman" charset="0"/>
              </a:rPr>
              <a:t>Top LEVEL DOMAIN (TLD)</a:t>
            </a:r>
          </a:p>
          <a:p>
            <a:r>
              <a:rPr lang="en-US" dirty="0" smtClean="0">
                <a:latin typeface="Times New Roman" charset="0"/>
              </a:rPr>
              <a:t>Authoritative DNS</a:t>
            </a:r>
            <a:r>
              <a:rPr lang="en-US" baseline="0" dirty="0" smtClean="0">
                <a:latin typeface="Times New Roman" charset="0"/>
              </a:rPr>
              <a:t> servers</a:t>
            </a:r>
            <a:endParaRPr lang="en-US" dirty="0">
              <a:latin typeface="Times New Roman" charset="0"/>
            </a:endParaRPr>
          </a:p>
        </p:txBody>
      </p:sp>
      <p:sp>
        <p:nvSpPr>
          <p:cNvPr id="1914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416C22E-D95A-094D-B396-2E8B47B379BD}" type="slidenum">
              <a:rPr lang="en-US" sz="1200">
                <a:latin typeface="Times New Roman" charset="0"/>
              </a:rPr>
              <a:pPr/>
              <a:t>25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353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935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2642572-022A-1346-A9AD-C164AE279380}" type="slidenum">
              <a:rPr lang="en-US" sz="1200">
                <a:latin typeface="Times New Roman" charset="0"/>
              </a:rPr>
              <a:pPr/>
              <a:t>26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558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955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E98B0AA-4046-7E47-80F9-8B78885ECCCA}" type="slidenum">
              <a:rPr lang="en-US" sz="1200">
                <a:latin typeface="Times New Roman" charset="0"/>
              </a:rPr>
              <a:pPr/>
              <a:t>27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76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976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7A35932-38BE-9943-9653-631525E70FA7}" type="slidenum">
              <a:rPr lang="en-US" sz="1200">
                <a:latin typeface="Times New Roman" charset="0"/>
              </a:rPr>
              <a:pPr/>
              <a:t>28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96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996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A335AE0-1B83-B44D-8143-7A5B756B8618}" type="slidenum">
              <a:rPr lang="en-US" sz="1200">
                <a:latin typeface="Times New Roman" charset="0"/>
              </a:rPr>
              <a:pPr/>
              <a:t>29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17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2017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55C5241-B4FB-F34A-B699-7B06662B0B94}" type="slidenum">
              <a:rPr lang="en-US" sz="1200">
                <a:latin typeface="Times New Roman" charset="0"/>
              </a:rPr>
              <a:pPr/>
              <a:t>30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377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2037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2994273-4A7E-2A4E-BAC5-C7983C2CB7AA}" type="slidenum">
              <a:rPr lang="en-US" sz="1200">
                <a:latin typeface="Times New Roman" charset="0"/>
              </a:rPr>
              <a:pPr/>
              <a:t>31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582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2058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4DEC254-607F-5540-92C4-2A22D04DF30A}" type="slidenum">
              <a:rPr lang="en-US" sz="1200">
                <a:latin typeface="Times New Roman" charset="0"/>
              </a:rPr>
              <a:pPr/>
              <a:t>32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787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2078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1359573-4AFD-4E4C-A200-4F516573F47D}" type="slidenum">
              <a:rPr lang="en-US" sz="1200">
                <a:latin typeface="Times New Roman" charset="0"/>
              </a:rPr>
              <a:pPr/>
              <a:t>33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667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566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875E5B5-B9E9-974A-AEF0-9761197A29E9}" type="slidenum">
              <a:rPr lang="en-US" sz="1200">
                <a:latin typeface="Times New Roman" charset="0"/>
              </a:rPr>
              <a:pPr/>
              <a:t>3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992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2099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0578F6C-875D-D048-99A2-79875DE45E06}" type="slidenum">
              <a:rPr lang="en-US" sz="1200">
                <a:latin typeface="Times New Roman" charset="0"/>
              </a:rPr>
              <a:pPr/>
              <a:t>34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197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r>
              <a:rPr lang="en-US" dirty="0" err="1" smtClean="0">
                <a:latin typeface="Times New Roman" charset="0"/>
              </a:rPr>
              <a:t>www.internic.com</a:t>
            </a:r>
            <a:r>
              <a:rPr lang="en-US" dirty="0" smtClean="0">
                <a:latin typeface="Times New Roman" charset="0"/>
              </a:rPr>
              <a:t> for list of registrars</a:t>
            </a:r>
            <a:endParaRPr lang="en-US" dirty="0">
              <a:latin typeface="Times New Roman" charset="0"/>
            </a:endParaRPr>
          </a:p>
        </p:txBody>
      </p:sp>
      <p:sp>
        <p:nvSpPr>
          <p:cNvPr id="2119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2C4B8F6-6E6A-0548-AB36-069DA65A7233}" type="slidenum">
              <a:rPr lang="en-US" sz="1200">
                <a:latin typeface="Times New Roman" charset="0"/>
              </a:rPr>
              <a:pPr/>
              <a:t>35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587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D1FFE66-95C4-264C-A082-0DB6ACAD9160}" type="slidenum">
              <a:rPr lang="en-US" sz="1200">
                <a:latin typeface="Times New Roman" charset="0"/>
              </a:rPr>
              <a:pPr/>
              <a:t>4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29057" indent="-280406" defTabSz="914437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2pPr>
            <a:lvl3pPr marL="1121626" indent="-224325" defTabSz="914437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3pPr>
            <a:lvl4pPr marL="1570276" indent="-224325" defTabSz="914437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4pPr>
            <a:lvl5pPr marL="2018927" indent="-224325" defTabSz="914437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5pPr>
            <a:lvl6pPr marL="2467577" indent="-224325" defTabSz="914437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6pPr>
            <a:lvl7pPr marL="2916227" indent="-224325" defTabSz="914437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7pPr>
            <a:lvl8pPr marL="3364878" indent="-224325" defTabSz="914437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8pPr>
            <a:lvl9pPr marL="3813528" indent="-224325" defTabSz="914437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C8DFFFBD-4A2A-8A46-B156-FD26817A9EF6}" type="slidenum">
              <a:rPr lang="en-US" sz="1200">
                <a:solidFill>
                  <a:schemeClr val="tx1"/>
                </a:solidFill>
                <a:latin typeface="Times New Roman" charset="0"/>
              </a:rPr>
              <a:pPr/>
              <a:t>5</a:t>
            </a:fld>
            <a:endParaRPr lang="en-US" sz="12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76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Times New Roman" charset="0"/>
              </a:rPr>
              <a:t>SFTP i.e. SSH with FTP uses public key encryption. SSH2 uses the Diffie-Hellman key exchange (generate a secret key and then use symmetric key encryption).  Each message is individually encrpyted.</a:t>
            </a:r>
          </a:p>
          <a:p>
            <a:endParaRPr lang="en-US">
              <a:latin typeface="Times New Roman" charset="0"/>
            </a:endParaRPr>
          </a:p>
          <a:p>
            <a:r>
              <a:rPr lang="en-US">
                <a:latin typeface="Times New Roman" charset="0"/>
              </a:rPr>
              <a:t>FTPS or FPT with SSL – uses certificates, public key cryptography and symmetric key – secure connection between client/server.</a:t>
            </a:r>
          </a:p>
          <a:p>
            <a:endParaRPr lang="en-US">
              <a:latin typeface="Times New Roman" charset="0"/>
            </a:endParaRPr>
          </a:p>
          <a:p>
            <a:r>
              <a:rPr lang="en-US">
                <a:latin typeface="Times New Roman" charset="0"/>
              </a:rPr>
              <a:t>SSH – UNIX</a:t>
            </a:r>
          </a:p>
          <a:p>
            <a:r>
              <a:rPr lang="en-US">
                <a:latin typeface="Times New Roman" charset="0"/>
              </a:rPr>
              <a:t>SSL – Windows</a:t>
            </a:r>
          </a:p>
          <a:p>
            <a:endParaRPr lang="en-US">
              <a:latin typeface="Times New Roman" charset="0"/>
            </a:endParaRPr>
          </a:p>
          <a:p>
            <a:r>
              <a:rPr lang="en-US">
                <a:latin typeface="Times New Roman" charset="0"/>
              </a:rPr>
              <a:t>SSL – privacy and trust</a:t>
            </a:r>
          </a:p>
          <a:p>
            <a:r>
              <a:rPr lang="en-US">
                <a:latin typeface="Times New Roman" charset="0"/>
              </a:rPr>
              <a:t>SSH – privacy and authentication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077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607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40DFD51-861D-9543-9B3E-32397AA569C1}" type="slidenum">
              <a:rPr lang="en-US" sz="1200">
                <a:latin typeface="Times New Roman" charset="0"/>
              </a:rPr>
              <a:pPr/>
              <a:t>6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045F120-718E-5243-9EFD-AC493834A34E}" type="slidenum">
              <a:rPr lang="en-US" sz="1200">
                <a:latin typeface="Times New Roman" charset="0"/>
              </a:rPr>
              <a:pPr/>
              <a:t>7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486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648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3758AA6-7DFA-864B-A68D-CCE5C757A0D6}" type="slidenum">
              <a:rPr lang="en-US" sz="1200">
                <a:latin typeface="Times New Roman" charset="0"/>
              </a:rPr>
              <a:pPr/>
              <a:t>8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691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669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02756" indent="-270291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81164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13629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46095" indent="-216233" defTabSz="914485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78560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11026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43491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75957" indent="-216233" defTabSz="91448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9C1A6F9-5184-054C-ACC8-5591688B0D34}" type="slidenum">
              <a:rPr lang="en-US" sz="1200">
                <a:latin typeface="Times New Roman" charset="0"/>
              </a:rPr>
              <a:pPr/>
              <a:t>9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B3CE8-9F1A-094D-AEDB-F18CEDCF73D4}" type="datetimeFigureOut">
              <a:rPr lang="en-US" smtClean="0"/>
              <a:t>3/17/15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7789-6C26-FF4D-BDA3-9E3F0AB15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749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B3CE8-9F1A-094D-AEDB-F18CEDCF73D4}" type="datetimeFigureOut">
              <a:rPr lang="en-US" smtClean="0"/>
              <a:t>3/17/15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7789-6C26-FF4D-BDA3-9E3F0AB15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600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B3CE8-9F1A-094D-AEDB-F18CEDCF73D4}" type="datetimeFigureOut">
              <a:rPr lang="en-US" smtClean="0"/>
              <a:t>3/17/15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7789-6C26-FF4D-BDA3-9E3F0AB15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695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77724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4000500"/>
            <a:ext cx="77724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C732DD-3719-614B-9A5A-24F8E5A18567}" type="datetime1">
              <a:rPr lang="en-US"/>
              <a:pPr>
                <a:defRPr/>
              </a:pPr>
              <a:t>3/17/15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2-</a:t>
            </a:r>
            <a:fld id="{89CFB5D9-BE76-9B43-A3E3-3092ED09D3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767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B3CE8-9F1A-094D-AEDB-F18CEDCF73D4}" type="datetimeFigureOut">
              <a:rPr lang="en-US" smtClean="0"/>
              <a:t>3/17/15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7789-6C26-FF4D-BDA3-9E3F0AB15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03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B3CE8-9F1A-094D-AEDB-F18CEDCF73D4}" type="datetimeFigureOut">
              <a:rPr lang="en-US" smtClean="0"/>
              <a:t>3/17/15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7789-6C26-FF4D-BDA3-9E3F0AB15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958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B3CE8-9F1A-094D-AEDB-F18CEDCF73D4}" type="datetimeFigureOut">
              <a:rPr lang="en-US" smtClean="0"/>
              <a:t>3/17/15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7789-6C26-FF4D-BDA3-9E3F0AB15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779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B3CE8-9F1A-094D-AEDB-F18CEDCF73D4}" type="datetimeFigureOut">
              <a:rPr lang="en-US" smtClean="0"/>
              <a:t>3/17/15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7789-6C26-FF4D-BDA3-9E3F0AB15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24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B3CE8-9F1A-094D-AEDB-F18CEDCF73D4}" type="datetimeFigureOut">
              <a:rPr lang="en-US" smtClean="0"/>
              <a:t>3/17/15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7789-6C26-FF4D-BDA3-9E3F0AB15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264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B3CE8-9F1A-094D-AEDB-F18CEDCF73D4}" type="datetimeFigureOut">
              <a:rPr lang="en-US" smtClean="0"/>
              <a:t>3/17/15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7789-6C26-FF4D-BDA3-9E3F0AB15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723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B3CE8-9F1A-094D-AEDB-F18CEDCF73D4}" type="datetimeFigureOut">
              <a:rPr lang="en-US" smtClean="0"/>
              <a:t>3/17/15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7789-6C26-FF4D-BDA3-9E3F0AB15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134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B3CE8-9F1A-094D-AEDB-F18CEDCF73D4}" type="datetimeFigureOut">
              <a:rPr lang="en-US" smtClean="0"/>
              <a:t>3/17/15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7789-6C26-FF4D-BDA3-9E3F0AB15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242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B3CE8-9F1A-094D-AEDB-F18CEDCF73D4}" type="datetimeFigureOut">
              <a:rPr lang="en-US" smtClean="0"/>
              <a:t>3/17/15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B7789-6C26-FF4D-BDA3-9E3F0AB15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41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4.png"/><Relationship Id="rId6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1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1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1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1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1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3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151554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88868C1E-A3AB-4643-B5BE-F991C28C5109}" type="slidenum">
              <a:rPr lang="en-US" sz="1200">
                <a:latin typeface="Tahoma" charset="0"/>
              </a:rPr>
              <a:pPr/>
              <a:t>1</a:t>
            </a:fld>
            <a:endParaRPr lang="en-US" sz="1200">
              <a:latin typeface="Tahoma" charset="0"/>
            </a:endParaRPr>
          </a:p>
        </p:txBody>
      </p:sp>
      <p:sp>
        <p:nvSpPr>
          <p:cNvPr id="15155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>
                <a:latin typeface="Gill Sans MT" charset="0"/>
              </a:rPr>
              <a:t>Chapter 2: outline</a:t>
            </a:r>
          </a:p>
        </p:txBody>
      </p:sp>
      <p:sp>
        <p:nvSpPr>
          <p:cNvPr id="151556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3400" y="1611313"/>
            <a:ext cx="3810000" cy="464820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Wingdings" charset="0"/>
              <a:buNone/>
            </a:pPr>
            <a:r>
              <a:rPr lang="en-US">
                <a:latin typeface="Gill Sans MT" charset="0"/>
              </a:rPr>
              <a:t>2.1 principles of network applications</a:t>
            </a:r>
          </a:p>
          <a:p>
            <a:pPr marL="912813" lvl="1"/>
            <a:r>
              <a:rPr lang="en-US">
                <a:latin typeface="Gill Sans MT" charset="0"/>
              </a:rPr>
              <a:t>app architectures</a:t>
            </a:r>
          </a:p>
          <a:p>
            <a:pPr marL="912813" lvl="1"/>
            <a:r>
              <a:rPr lang="en-US">
                <a:latin typeface="Gill Sans MT" charset="0"/>
              </a:rPr>
              <a:t>app requirements</a:t>
            </a:r>
          </a:p>
          <a:p>
            <a:pPr marL="457200" indent="-457200">
              <a:buFont typeface="Wingdings" charset="0"/>
              <a:buNone/>
            </a:pPr>
            <a:r>
              <a:rPr lang="en-US">
                <a:latin typeface="Gill Sans MT" charset="0"/>
              </a:rPr>
              <a:t>2.2 Web and HTTP</a:t>
            </a:r>
          </a:p>
          <a:p>
            <a:pPr marL="457200" indent="-457200">
              <a:buFont typeface="Wingdings" charset="0"/>
              <a:buNone/>
            </a:pPr>
            <a:r>
              <a:rPr lang="en-US">
                <a:solidFill>
                  <a:srgbClr val="CC0000"/>
                </a:solidFill>
                <a:latin typeface="Gill Sans MT" charset="0"/>
              </a:rPr>
              <a:t>2.3 FTP</a:t>
            </a:r>
            <a:r>
              <a:rPr lang="en-US">
                <a:latin typeface="Gill Sans MT" charset="0"/>
              </a:rPr>
              <a:t> </a:t>
            </a:r>
          </a:p>
          <a:p>
            <a:pPr marL="457200" indent="-457200">
              <a:buFont typeface="Wingdings" charset="0"/>
              <a:buNone/>
            </a:pPr>
            <a:r>
              <a:rPr lang="en-US">
                <a:latin typeface="Gill Sans MT" charset="0"/>
              </a:rPr>
              <a:t>2.4 electronic mail</a:t>
            </a:r>
          </a:p>
          <a:p>
            <a:pPr marL="912813" lvl="1"/>
            <a:r>
              <a:rPr lang="en-US">
                <a:latin typeface="Gill Sans MT" charset="0"/>
              </a:rPr>
              <a:t>SMTP, POP3, IMAP</a:t>
            </a:r>
          </a:p>
          <a:p>
            <a:pPr marL="457200" indent="-457200">
              <a:buFont typeface="Wingdings" charset="0"/>
              <a:buNone/>
            </a:pPr>
            <a:r>
              <a:rPr lang="en-US">
                <a:latin typeface="Gill Sans MT" charset="0"/>
              </a:rPr>
              <a:t>2.5 DNS</a:t>
            </a:r>
          </a:p>
          <a:p>
            <a:pPr marL="457200" indent="-457200"/>
            <a:endParaRPr lang="en-US" sz="2400">
              <a:latin typeface="Gill Sans MT" charset="0"/>
            </a:endParaRPr>
          </a:p>
        </p:txBody>
      </p:sp>
      <p:sp>
        <p:nvSpPr>
          <p:cNvPr id="151557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73600" y="1600200"/>
            <a:ext cx="3876675" cy="4648200"/>
          </a:xfrm>
        </p:spPr>
        <p:txBody>
          <a:bodyPr/>
          <a:lstStyle/>
          <a:p>
            <a:pPr marL="457200" indent="-457200">
              <a:buFont typeface="Wingdings" charset="0"/>
              <a:buNone/>
            </a:pPr>
            <a:r>
              <a:rPr lang="en-US">
                <a:latin typeface="Gill Sans MT" charset="0"/>
              </a:rPr>
              <a:t>2.6 P2P applications</a:t>
            </a:r>
          </a:p>
          <a:p>
            <a:pPr marL="457200" indent="-457200">
              <a:buFont typeface="Wingdings" charset="0"/>
              <a:buNone/>
            </a:pPr>
            <a:r>
              <a:rPr lang="en-US">
                <a:latin typeface="Gill Sans MT" charset="0"/>
              </a:rPr>
              <a:t>2.7 socket programming with UDP and TCP</a:t>
            </a:r>
          </a:p>
        </p:txBody>
      </p:sp>
      <p:pic>
        <p:nvPicPr>
          <p:cNvPr id="151558" name="Picture 5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3" y="1025525"/>
            <a:ext cx="4113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1227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7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167938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028C8D32-B9D8-0B47-B5CC-CCEF448C7A2D}" type="slidenum">
              <a:rPr lang="en-US" sz="1200">
                <a:latin typeface="Tahoma" charset="0"/>
              </a:rPr>
              <a:pPr/>
              <a:t>10</a:t>
            </a:fld>
            <a:endParaRPr lang="en-US" sz="1200">
              <a:latin typeface="Tahoma" charset="0"/>
            </a:endParaRPr>
          </a:p>
        </p:txBody>
      </p:sp>
      <p:grpSp>
        <p:nvGrpSpPr>
          <p:cNvPr id="167939" name="Group 163"/>
          <p:cNvGrpSpPr>
            <a:grpSpLocks/>
          </p:cNvGrpSpPr>
          <p:nvPr/>
        </p:nvGrpSpPr>
        <p:grpSpPr bwMode="auto">
          <a:xfrm>
            <a:off x="1143000" y="4881563"/>
            <a:ext cx="912813" cy="1054100"/>
            <a:chOff x="3574" y="550"/>
            <a:chExt cx="575" cy="664"/>
          </a:xfrm>
        </p:grpSpPr>
        <p:grpSp>
          <p:nvGrpSpPr>
            <p:cNvPr id="168061" name="Group 164"/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168064" name="Picture 16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8065" name="Freeform 16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5595 w 356"/>
                  <a:gd name="T3" fmla="*/ 341 h 368"/>
                  <a:gd name="T4" fmla="*/ 6638 w 356"/>
                  <a:gd name="T5" fmla="*/ 7113 h 368"/>
                  <a:gd name="T6" fmla="*/ 1463 w 356"/>
                  <a:gd name="T7" fmla="*/ 889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68062" name="Rectangle 115"/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8063" name="Text Box 116"/>
            <p:cNvSpPr txBox="1">
              <a:spLocks noChangeArrowheads="1"/>
            </p:cNvSpPr>
            <p:nvPr/>
          </p:nvSpPr>
          <p:spPr bwMode="auto">
            <a:xfrm>
              <a:off x="3574" y="550"/>
              <a:ext cx="43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user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agent</a:t>
              </a:r>
              <a:endParaRPr lang="en-US" sz="2400"/>
            </a:p>
          </p:txBody>
        </p:sp>
      </p:grpSp>
      <p:grpSp>
        <p:nvGrpSpPr>
          <p:cNvPr id="167940" name="Group 130"/>
          <p:cNvGrpSpPr>
            <a:grpSpLocks/>
          </p:cNvGrpSpPr>
          <p:nvPr/>
        </p:nvGrpSpPr>
        <p:grpSpPr bwMode="auto">
          <a:xfrm>
            <a:off x="4852988" y="4613275"/>
            <a:ext cx="511175" cy="693738"/>
            <a:chOff x="4140" y="429"/>
            <a:chExt cx="1425" cy="2396"/>
          </a:xfrm>
        </p:grpSpPr>
        <p:sp>
          <p:nvSpPr>
            <p:cNvPr id="168029" name="Freeform 131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030" name="Rectangle 132"/>
            <p:cNvSpPr>
              <a:spLocks noChangeArrowheads="1"/>
            </p:cNvSpPr>
            <p:nvPr/>
          </p:nvSpPr>
          <p:spPr bwMode="auto">
            <a:xfrm>
              <a:off x="4206" y="429"/>
              <a:ext cx="1044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031" name="Freeform 133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032" name="Freeform 134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033" name="Rectangle 135"/>
            <p:cNvSpPr>
              <a:spLocks noChangeArrowheads="1"/>
            </p:cNvSpPr>
            <p:nvPr/>
          </p:nvSpPr>
          <p:spPr bwMode="auto">
            <a:xfrm>
              <a:off x="4211" y="692"/>
              <a:ext cx="597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8034" name="Group 136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68059" name="AutoShape 137"/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3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8060" name="AutoShape 138"/>
              <p:cNvSpPr>
                <a:spLocks noChangeArrowheads="1"/>
              </p:cNvSpPr>
              <p:nvPr/>
            </p:nvSpPr>
            <p:spPr bwMode="auto">
              <a:xfrm>
                <a:off x="633" y="2586"/>
                <a:ext cx="690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8035" name="Rectangle 139"/>
            <p:cNvSpPr>
              <a:spLocks noChangeArrowheads="1"/>
            </p:cNvSpPr>
            <p:nvPr/>
          </p:nvSpPr>
          <p:spPr bwMode="auto">
            <a:xfrm>
              <a:off x="4224" y="1021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8036" name="Group 140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68057" name="AutoShape 141"/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18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8058" name="AutoShape 142"/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0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8037" name="Rectangle 143"/>
            <p:cNvSpPr>
              <a:spLocks noChangeArrowheads="1"/>
            </p:cNvSpPr>
            <p:nvPr/>
          </p:nvSpPr>
          <p:spPr bwMode="auto">
            <a:xfrm>
              <a:off x="4215" y="1356"/>
              <a:ext cx="597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038" name="Rectangle 144"/>
            <p:cNvSpPr>
              <a:spLocks noChangeArrowheads="1"/>
            </p:cNvSpPr>
            <p:nvPr/>
          </p:nvSpPr>
          <p:spPr bwMode="auto">
            <a:xfrm>
              <a:off x="4229" y="1657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8039" name="Group 145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68055" name="AutoShape 146"/>
              <p:cNvSpPr>
                <a:spLocks noChangeArrowheads="1"/>
              </p:cNvSpPr>
              <p:nvPr/>
            </p:nvSpPr>
            <p:spPr bwMode="auto">
              <a:xfrm>
                <a:off x="612" y="2581"/>
                <a:ext cx="728" cy="12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8056" name="AutoShape 147"/>
              <p:cNvSpPr>
                <a:spLocks noChangeArrowheads="1"/>
              </p:cNvSpPr>
              <p:nvPr/>
            </p:nvSpPr>
            <p:spPr bwMode="auto">
              <a:xfrm>
                <a:off x="628" y="2586"/>
                <a:ext cx="695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8040" name="Freeform 148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8041" name="Group 149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68053" name="AutoShape 150"/>
              <p:cNvSpPr>
                <a:spLocks noChangeArrowheads="1"/>
              </p:cNvSpPr>
              <p:nvPr/>
            </p:nvSpPr>
            <p:spPr bwMode="auto">
              <a:xfrm>
                <a:off x="612" y="2569"/>
                <a:ext cx="728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8054" name="AutoShape 151"/>
              <p:cNvSpPr>
                <a:spLocks noChangeArrowheads="1"/>
              </p:cNvSpPr>
              <p:nvPr/>
            </p:nvSpPr>
            <p:spPr bwMode="auto">
              <a:xfrm>
                <a:off x="629" y="2586"/>
                <a:ext cx="695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8042" name="Rectangle 152"/>
            <p:cNvSpPr>
              <a:spLocks noChangeArrowheads="1"/>
            </p:cNvSpPr>
            <p:nvPr/>
          </p:nvSpPr>
          <p:spPr bwMode="auto">
            <a:xfrm>
              <a:off x="5251" y="429"/>
              <a:ext cx="66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043" name="Freeform 153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044" name="Freeform 154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045" name="Oval 155"/>
            <p:cNvSpPr>
              <a:spLocks noChangeArrowheads="1"/>
            </p:cNvSpPr>
            <p:nvPr/>
          </p:nvSpPr>
          <p:spPr bwMode="auto">
            <a:xfrm>
              <a:off x="5516" y="2611"/>
              <a:ext cx="49" cy="93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046" name="Freeform 156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047" name="AutoShape 157"/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048" name="AutoShape 158"/>
            <p:cNvSpPr>
              <a:spLocks noChangeArrowheads="1"/>
            </p:cNvSpPr>
            <p:nvPr/>
          </p:nvSpPr>
          <p:spPr bwMode="auto">
            <a:xfrm>
              <a:off x="4206" y="2710"/>
              <a:ext cx="1071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049" name="Oval 159"/>
            <p:cNvSpPr>
              <a:spLocks noChangeArrowheads="1"/>
            </p:cNvSpPr>
            <p:nvPr/>
          </p:nvSpPr>
          <p:spPr bwMode="auto">
            <a:xfrm>
              <a:off x="4308" y="2381"/>
              <a:ext cx="159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050" name="Oval 160"/>
            <p:cNvSpPr>
              <a:spLocks noChangeArrowheads="1"/>
            </p:cNvSpPr>
            <p:nvPr/>
          </p:nvSpPr>
          <p:spPr bwMode="auto">
            <a:xfrm>
              <a:off x="4485" y="2386"/>
              <a:ext cx="159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68051" name="Oval 161"/>
            <p:cNvSpPr>
              <a:spLocks noChangeArrowheads="1"/>
            </p:cNvSpPr>
            <p:nvPr/>
          </p:nvSpPr>
          <p:spPr bwMode="auto">
            <a:xfrm>
              <a:off x="4662" y="2381"/>
              <a:ext cx="159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052" name="Rectangle 162"/>
            <p:cNvSpPr>
              <a:spLocks noChangeArrowheads="1"/>
            </p:cNvSpPr>
            <p:nvPr/>
          </p:nvSpPr>
          <p:spPr bwMode="auto">
            <a:xfrm>
              <a:off x="5060" y="1833"/>
              <a:ext cx="89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7941" name="Group 97"/>
          <p:cNvGrpSpPr>
            <a:grpSpLocks/>
          </p:cNvGrpSpPr>
          <p:nvPr/>
        </p:nvGrpSpPr>
        <p:grpSpPr bwMode="auto">
          <a:xfrm>
            <a:off x="2674938" y="4668838"/>
            <a:ext cx="511175" cy="693737"/>
            <a:chOff x="4140" y="429"/>
            <a:chExt cx="1425" cy="2396"/>
          </a:xfrm>
        </p:grpSpPr>
        <p:sp>
          <p:nvSpPr>
            <p:cNvPr id="167997" name="Freeform 9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998" name="Rectangle 99"/>
            <p:cNvSpPr>
              <a:spLocks noChangeArrowheads="1"/>
            </p:cNvSpPr>
            <p:nvPr/>
          </p:nvSpPr>
          <p:spPr bwMode="auto">
            <a:xfrm>
              <a:off x="4206" y="429"/>
              <a:ext cx="1044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99" name="Freeform 10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000" name="Freeform 10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001" name="Rectangle 102"/>
            <p:cNvSpPr>
              <a:spLocks noChangeArrowheads="1"/>
            </p:cNvSpPr>
            <p:nvPr/>
          </p:nvSpPr>
          <p:spPr bwMode="auto">
            <a:xfrm>
              <a:off x="4211" y="692"/>
              <a:ext cx="597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8002" name="Group 10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68027" name="AutoShape 104"/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3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8028" name="AutoShape 105"/>
              <p:cNvSpPr>
                <a:spLocks noChangeArrowheads="1"/>
              </p:cNvSpPr>
              <p:nvPr/>
            </p:nvSpPr>
            <p:spPr bwMode="auto">
              <a:xfrm>
                <a:off x="633" y="2586"/>
                <a:ext cx="690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8003" name="Rectangle 106"/>
            <p:cNvSpPr>
              <a:spLocks noChangeArrowheads="1"/>
            </p:cNvSpPr>
            <p:nvPr/>
          </p:nvSpPr>
          <p:spPr bwMode="auto">
            <a:xfrm>
              <a:off x="4224" y="1021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8004" name="Group 10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68025" name="AutoShape 108"/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18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8026" name="AutoShape 109"/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0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8005" name="Rectangle 110"/>
            <p:cNvSpPr>
              <a:spLocks noChangeArrowheads="1"/>
            </p:cNvSpPr>
            <p:nvPr/>
          </p:nvSpPr>
          <p:spPr bwMode="auto">
            <a:xfrm>
              <a:off x="4215" y="1356"/>
              <a:ext cx="597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006" name="Rectangle 111"/>
            <p:cNvSpPr>
              <a:spLocks noChangeArrowheads="1"/>
            </p:cNvSpPr>
            <p:nvPr/>
          </p:nvSpPr>
          <p:spPr bwMode="auto">
            <a:xfrm>
              <a:off x="4229" y="1657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8007" name="Group 11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68023" name="AutoShape 113"/>
              <p:cNvSpPr>
                <a:spLocks noChangeArrowheads="1"/>
              </p:cNvSpPr>
              <p:nvPr/>
            </p:nvSpPr>
            <p:spPr bwMode="auto">
              <a:xfrm>
                <a:off x="612" y="2581"/>
                <a:ext cx="728" cy="12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8024" name="AutoShape 114"/>
              <p:cNvSpPr>
                <a:spLocks noChangeArrowheads="1"/>
              </p:cNvSpPr>
              <p:nvPr/>
            </p:nvSpPr>
            <p:spPr bwMode="auto">
              <a:xfrm>
                <a:off x="628" y="2586"/>
                <a:ext cx="695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8008" name="Freeform 11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8009" name="Group 11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68021" name="AutoShape 117"/>
              <p:cNvSpPr>
                <a:spLocks noChangeArrowheads="1"/>
              </p:cNvSpPr>
              <p:nvPr/>
            </p:nvSpPr>
            <p:spPr bwMode="auto">
              <a:xfrm>
                <a:off x="612" y="2569"/>
                <a:ext cx="728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8022" name="AutoShape 118"/>
              <p:cNvSpPr>
                <a:spLocks noChangeArrowheads="1"/>
              </p:cNvSpPr>
              <p:nvPr/>
            </p:nvSpPr>
            <p:spPr bwMode="auto">
              <a:xfrm>
                <a:off x="629" y="2586"/>
                <a:ext cx="695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8010" name="Rectangle 119"/>
            <p:cNvSpPr>
              <a:spLocks noChangeArrowheads="1"/>
            </p:cNvSpPr>
            <p:nvPr/>
          </p:nvSpPr>
          <p:spPr bwMode="auto">
            <a:xfrm>
              <a:off x="5251" y="429"/>
              <a:ext cx="66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011" name="Freeform 12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012" name="Freeform 12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013" name="Oval 122"/>
            <p:cNvSpPr>
              <a:spLocks noChangeArrowheads="1"/>
            </p:cNvSpPr>
            <p:nvPr/>
          </p:nvSpPr>
          <p:spPr bwMode="auto">
            <a:xfrm>
              <a:off x="5516" y="2611"/>
              <a:ext cx="49" cy="93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014" name="Freeform 12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015" name="AutoShape 124"/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016" name="AutoShape 125"/>
            <p:cNvSpPr>
              <a:spLocks noChangeArrowheads="1"/>
            </p:cNvSpPr>
            <p:nvPr/>
          </p:nvSpPr>
          <p:spPr bwMode="auto">
            <a:xfrm>
              <a:off x="4206" y="2710"/>
              <a:ext cx="1071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017" name="Oval 126"/>
            <p:cNvSpPr>
              <a:spLocks noChangeArrowheads="1"/>
            </p:cNvSpPr>
            <p:nvPr/>
          </p:nvSpPr>
          <p:spPr bwMode="auto">
            <a:xfrm>
              <a:off x="4308" y="2381"/>
              <a:ext cx="159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018" name="Oval 127"/>
            <p:cNvSpPr>
              <a:spLocks noChangeArrowheads="1"/>
            </p:cNvSpPr>
            <p:nvPr/>
          </p:nvSpPr>
          <p:spPr bwMode="auto">
            <a:xfrm>
              <a:off x="4485" y="2386"/>
              <a:ext cx="159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68019" name="Oval 128"/>
            <p:cNvSpPr>
              <a:spLocks noChangeArrowheads="1"/>
            </p:cNvSpPr>
            <p:nvPr/>
          </p:nvSpPr>
          <p:spPr bwMode="auto">
            <a:xfrm>
              <a:off x="4662" y="2381"/>
              <a:ext cx="159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020" name="Rectangle 129"/>
            <p:cNvSpPr>
              <a:spLocks noChangeArrowheads="1"/>
            </p:cNvSpPr>
            <p:nvPr/>
          </p:nvSpPr>
          <p:spPr bwMode="auto">
            <a:xfrm>
              <a:off x="5060" y="1833"/>
              <a:ext cx="89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67942" name="Picture 83" descr="underline_bas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80168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7943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22225"/>
            <a:ext cx="8235950" cy="1143000"/>
          </a:xfrm>
        </p:spPr>
        <p:txBody>
          <a:bodyPr/>
          <a:lstStyle/>
          <a:p>
            <a:r>
              <a:rPr lang="en-US" sz="4000">
                <a:latin typeface="Gill Sans MT" charset="0"/>
              </a:rPr>
              <a:t>Scenario: Alice sends message to Bob</a:t>
            </a:r>
            <a:endParaRPr lang="en-US">
              <a:latin typeface="Gill Sans MT" charset="0"/>
            </a:endParaRPr>
          </a:p>
        </p:txBody>
      </p:sp>
      <p:sp>
        <p:nvSpPr>
          <p:cNvPr id="16794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71600"/>
            <a:ext cx="3810000" cy="3219450"/>
          </a:xfrm>
        </p:spPr>
        <p:txBody>
          <a:bodyPr>
            <a:normAutofit lnSpcReduction="10000"/>
          </a:bodyPr>
          <a:lstStyle/>
          <a:p>
            <a:pPr>
              <a:buFont typeface="Wingdings" charset="0"/>
              <a:buNone/>
            </a:pPr>
            <a:r>
              <a:rPr lang="en-US" sz="2200">
                <a:latin typeface="Gill Sans MT" charset="0"/>
              </a:rPr>
              <a:t>1) Alice uses UA to compose message </a:t>
            </a:r>
            <a:r>
              <a:rPr lang="ja-JP" altLang="en-US" sz="2200">
                <a:latin typeface="Gill Sans MT" charset="0"/>
              </a:rPr>
              <a:t>“</a:t>
            </a:r>
            <a:r>
              <a:rPr lang="en-US" altLang="ja-JP" sz="2200">
                <a:latin typeface="Gill Sans MT" charset="0"/>
              </a:rPr>
              <a:t>to</a:t>
            </a:r>
            <a:r>
              <a:rPr lang="ja-JP" altLang="en-US" sz="2200">
                <a:latin typeface="Gill Sans MT" charset="0"/>
              </a:rPr>
              <a:t>”</a:t>
            </a:r>
            <a:r>
              <a:rPr lang="en-US" altLang="ja-JP" sz="2200">
                <a:latin typeface="Gill Sans MT" charset="0"/>
              </a:rPr>
              <a:t> </a:t>
            </a:r>
            <a:r>
              <a:rPr lang="en-US" altLang="ja-JP" sz="2200">
                <a:latin typeface="Courier New" charset="0"/>
              </a:rPr>
              <a:t>bob@someschool.edu</a:t>
            </a:r>
          </a:p>
          <a:p>
            <a:pPr>
              <a:buFont typeface="Wingdings" charset="0"/>
              <a:buNone/>
            </a:pPr>
            <a:r>
              <a:rPr lang="en-US" sz="2200">
                <a:latin typeface="Gill Sans MT" charset="0"/>
              </a:rPr>
              <a:t>2) Alice</a:t>
            </a:r>
            <a:r>
              <a:rPr lang="ja-JP" altLang="en-US" sz="2200">
                <a:latin typeface="Gill Sans MT" charset="0"/>
              </a:rPr>
              <a:t>’</a:t>
            </a:r>
            <a:r>
              <a:rPr lang="en-US" altLang="ja-JP" sz="2200">
                <a:latin typeface="Gill Sans MT" charset="0"/>
              </a:rPr>
              <a:t>s UA sends message to her mail server; message placed in message queue</a:t>
            </a:r>
          </a:p>
          <a:p>
            <a:pPr>
              <a:buFont typeface="Wingdings" charset="0"/>
              <a:buNone/>
            </a:pPr>
            <a:r>
              <a:rPr lang="en-US" sz="2200">
                <a:latin typeface="Gill Sans MT" charset="0"/>
              </a:rPr>
              <a:t>3) client side of SMTP opens TCP connection with Bob</a:t>
            </a:r>
            <a:r>
              <a:rPr lang="ja-JP" altLang="en-US" sz="2200">
                <a:latin typeface="Gill Sans MT" charset="0"/>
              </a:rPr>
              <a:t>’</a:t>
            </a:r>
            <a:r>
              <a:rPr lang="en-US" altLang="ja-JP" sz="2200">
                <a:latin typeface="Gill Sans MT" charset="0"/>
              </a:rPr>
              <a:t>s mail server</a:t>
            </a:r>
            <a:endParaRPr lang="en-US" sz="2200">
              <a:latin typeface="Gill Sans MT" charset="0"/>
            </a:endParaRPr>
          </a:p>
        </p:txBody>
      </p:sp>
      <p:sp>
        <p:nvSpPr>
          <p:cNvPr id="16794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08500" y="1335088"/>
            <a:ext cx="3810000" cy="3268662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200">
                <a:latin typeface="Gill Sans MT" charset="0"/>
              </a:rPr>
              <a:t>4) SMTP client sends Alice</a:t>
            </a:r>
            <a:r>
              <a:rPr lang="ja-JP" altLang="en-US" sz="2200">
                <a:latin typeface="Gill Sans MT" charset="0"/>
              </a:rPr>
              <a:t>’</a:t>
            </a:r>
            <a:r>
              <a:rPr lang="en-US" altLang="ja-JP" sz="2200">
                <a:latin typeface="Gill Sans MT" charset="0"/>
              </a:rPr>
              <a:t>s message over the TCP connection</a:t>
            </a:r>
          </a:p>
          <a:p>
            <a:pPr>
              <a:buFont typeface="Wingdings" charset="0"/>
              <a:buNone/>
            </a:pPr>
            <a:r>
              <a:rPr lang="en-US" sz="2200">
                <a:latin typeface="Gill Sans MT" charset="0"/>
              </a:rPr>
              <a:t>5) Bob</a:t>
            </a:r>
            <a:r>
              <a:rPr lang="ja-JP" altLang="en-US" sz="2200">
                <a:latin typeface="Gill Sans MT" charset="0"/>
              </a:rPr>
              <a:t>’</a:t>
            </a:r>
            <a:r>
              <a:rPr lang="en-US" altLang="ja-JP" sz="2200">
                <a:latin typeface="Gill Sans MT" charset="0"/>
              </a:rPr>
              <a:t>s mail server places the message in Bob</a:t>
            </a:r>
            <a:r>
              <a:rPr lang="ja-JP" altLang="en-US" sz="2200">
                <a:latin typeface="Gill Sans MT" charset="0"/>
              </a:rPr>
              <a:t>’</a:t>
            </a:r>
            <a:r>
              <a:rPr lang="en-US" altLang="ja-JP" sz="2200">
                <a:latin typeface="Gill Sans MT" charset="0"/>
              </a:rPr>
              <a:t>s mailbox</a:t>
            </a:r>
          </a:p>
          <a:p>
            <a:pPr>
              <a:buFont typeface="Wingdings" charset="0"/>
              <a:buNone/>
            </a:pPr>
            <a:r>
              <a:rPr lang="en-US" sz="2200">
                <a:latin typeface="Gill Sans MT" charset="0"/>
              </a:rPr>
              <a:t>6) Bob invokes his user agent to read message</a:t>
            </a:r>
          </a:p>
          <a:p>
            <a:pPr>
              <a:buFont typeface="Wingdings" charset="0"/>
              <a:buNone/>
            </a:pPr>
            <a:endParaRPr lang="en-US" sz="2200">
              <a:latin typeface="Gill Sans MT" charset="0"/>
            </a:endParaRPr>
          </a:p>
        </p:txBody>
      </p:sp>
      <p:grpSp>
        <p:nvGrpSpPr>
          <p:cNvPr id="167946" name="Group 20"/>
          <p:cNvGrpSpPr>
            <a:grpSpLocks/>
          </p:cNvGrpSpPr>
          <p:nvPr/>
        </p:nvGrpSpPr>
        <p:grpSpPr bwMode="auto">
          <a:xfrm>
            <a:off x="2808288" y="4956175"/>
            <a:ext cx="809625" cy="1049338"/>
            <a:chOff x="4296" y="2627"/>
            <a:chExt cx="510" cy="661"/>
          </a:xfrm>
        </p:grpSpPr>
        <p:sp>
          <p:nvSpPr>
            <p:cNvPr id="167982" name="Rectangle 21"/>
            <p:cNvSpPr>
              <a:spLocks noChangeArrowheads="1"/>
            </p:cNvSpPr>
            <p:nvPr/>
          </p:nvSpPr>
          <p:spPr bwMode="auto">
            <a:xfrm>
              <a:off x="4296" y="2652"/>
              <a:ext cx="510" cy="636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7983" name="Text Box 22"/>
            <p:cNvSpPr txBox="1">
              <a:spLocks noChangeArrowheads="1"/>
            </p:cNvSpPr>
            <p:nvPr/>
          </p:nvSpPr>
          <p:spPr bwMode="auto">
            <a:xfrm>
              <a:off x="4304" y="2627"/>
              <a:ext cx="472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mail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server</a:t>
              </a:r>
              <a:endParaRPr lang="en-US" sz="2400"/>
            </a:p>
          </p:txBody>
        </p:sp>
        <p:sp>
          <p:nvSpPr>
            <p:cNvPr id="167984" name="Rectangle 23"/>
            <p:cNvSpPr>
              <a:spLocks noChangeArrowheads="1"/>
            </p:cNvSpPr>
            <p:nvPr/>
          </p:nvSpPr>
          <p:spPr bwMode="auto">
            <a:xfrm>
              <a:off x="4320" y="3006"/>
              <a:ext cx="450" cy="120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7985" name="Line 24"/>
            <p:cNvSpPr>
              <a:spLocks noChangeShapeType="1"/>
            </p:cNvSpPr>
            <p:nvPr/>
          </p:nvSpPr>
          <p:spPr bwMode="auto">
            <a:xfrm>
              <a:off x="4369" y="303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86" name="Line 25"/>
            <p:cNvSpPr>
              <a:spLocks noChangeShapeType="1"/>
            </p:cNvSpPr>
            <p:nvPr/>
          </p:nvSpPr>
          <p:spPr bwMode="auto">
            <a:xfrm>
              <a:off x="4478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87" name="Line 26"/>
            <p:cNvSpPr>
              <a:spLocks noChangeShapeType="1"/>
            </p:cNvSpPr>
            <p:nvPr/>
          </p:nvSpPr>
          <p:spPr bwMode="auto">
            <a:xfrm>
              <a:off x="4533" y="303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88" name="Line 27"/>
            <p:cNvSpPr>
              <a:spLocks noChangeShapeType="1"/>
            </p:cNvSpPr>
            <p:nvPr/>
          </p:nvSpPr>
          <p:spPr bwMode="auto">
            <a:xfrm>
              <a:off x="4590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89" name="Line 28"/>
            <p:cNvSpPr>
              <a:spLocks noChangeShapeType="1"/>
            </p:cNvSpPr>
            <p:nvPr/>
          </p:nvSpPr>
          <p:spPr bwMode="auto">
            <a:xfrm>
              <a:off x="4651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90" name="Line 29"/>
            <p:cNvSpPr>
              <a:spLocks noChangeShapeType="1"/>
            </p:cNvSpPr>
            <p:nvPr/>
          </p:nvSpPr>
          <p:spPr bwMode="auto">
            <a:xfrm>
              <a:off x="4707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91" name="Line 30"/>
            <p:cNvSpPr>
              <a:spLocks noChangeShapeType="1"/>
            </p:cNvSpPr>
            <p:nvPr/>
          </p:nvSpPr>
          <p:spPr bwMode="auto">
            <a:xfrm>
              <a:off x="4422" y="303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92" name="Rectangle 31"/>
            <p:cNvSpPr>
              <a:spLocks noChangeArrowheads="1"/>
            </p:cNvSpPr>
            <p:nvPr/>
          </p:nvSpPr>
          <p:spPr bwMode="auto">
            <a:xfrm>
              <a:off x="4328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7993" name="Rectangle 32"/>
            <p:cNvSpPr>
              <a:spLocks noChangeArrowheads="1"/>
            </p:cNvSpPr>
            <p:nvPr/>
          </p:nvSpPr>
          <p:spPr bwMode="auto">
            <a:xfrm>
              <a:off x="4414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7994" name="Rectangle 33"/>
            <p:cNvSpPr>
              <a:spLocks noChangeArrowheads="1"/>
            </p:cNvSpPr>
            <p:nvPr/>
          </p:nvSpPr>
          <p:spPr bwMode="auto">
            <a:xfrm>
              <a:off x="4500" y="3172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7995" name="Rectangle 34"/>
            <p:cNvSpPr>
              <a:spLocks noChangeArrowheads="1"/>
            </p:cNvSpPr>
            <p:nvPr/>
          </p:nvSpPr>
          <p:spPr bwMode="auto">
            <a:xfrm>
              <a:off x="4597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7996" name="Rectangle 35"/>
            <p:cNvSpPr>
              <a:spLocks noChangeArrowheads="1"/>
            </p:cNvSpPr>
            <p:nvPr/>
          </p:nvSpPr>
          <p:spPr bwMode="auto">
            <a:xfrm>
              <a:off x="4693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</p:grpSp>
      <p:pic>
        <p:nvPicPr>
          <p:cNvPr id="167947" name="Picture 36" descr="Alic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25" y="5121275"/>
            <a:ext cx="561975" cy="69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7948" name="Picture 37" descr="Bob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3038" y="5026025"/>
            <a:ext cx="676275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7949" name="Group 48"/>
          <p:cNvGrpSpPr>
            <a:grpSpLocks/>
          </p:cNvGrpSpPr>
          <p:nvPr/>
        </p:nvGrpSpPr>
        <p:grpSpPr bwMode="auto">
          <a:xfrm>
            <a:off x="4999038" y="4902200"/>
            <a:ext cx="809625" cy="1049338"/>
            <a:chOff x="4296" y="2627"/>
            <a:chExt cx="510" cy="661"/>
          </a:xfrm>
        </p:grpSpPr>
        <p:sp>
          <p:nvSpPr>
            <p:cNvPr id="167967" name="Rectangle 49"/>
            <p:cNvSpPr>
              <a:spLocks noChangeArrowheads="1"/>
            </p:cNvSpPr>
            <p:nvPr/>
          </p:nvSpPr>
          <p:spPr bwMode="auto">
            <a:xfrm>
              <a:off x="4296" y="2652"/>
              <a:ext cx="510" cy="636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7968" name="Text Box 50"/>
            <p:cNvSpPr txBox="1">
              <a:spLocks noChangeArrowheads="1"/>
            </p:cNvSpPr>
            <p:nvPr/>
          </p:nvSpPr>
          <p:spPr bwMode="auto">
            <a:xfrm>
              <a:off x="4304" y="2627"/>
              <a:ext cx="472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mail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server</a:t>
              </a:r>
              <a:endParaRPr lang="en-US" sz="2400"/>
            </a:p>
          </p:txBody>
        </p:sp>
        <p:sp>
          <p:nvSpPr>
            <p:cNvPr id="167969" name="Rectangle 51"/>
            <p:cNvSpPr>
              <a:spLocks noChangeArrowheads="1"/>
            </p:cNvSpPr>
            <p:nvPr/>
          </p:nvSpPr>
          <p:spPr bwMode="auto">
            <a:xfrm>
              <a:off x="4320" y="3006"/>
              <a:ext cx="450" cy="120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7970" name="Line 52"/>
            <p:cNvSpPr>
              <a:spLocks noChangeShapeType="1"/>
            </p:cNvSpPr>
            <p:nvPr/>
          </p:nvSpPr>
          <p:spPr bwMode="auto">
            <a:xfrm>
              <a:off x="4369" y="303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71" name="Line 53"/>
            <p:cNvSpPr>
              <a:spLocks noChangeShapeType="1"/>
            </p:cNvSpPr>
            <p:nvPr/>
          </p:nvSpPr>
          <p:spPr bwMode="auto">
            <a:xfrm>
              <a:off x="4478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72" name="Line 54"/>
            <p:cNvSpPr>
              <a:spLocks noChangeShapeType="1"/>
            </p:cNvSpPr>
            <p:nvPr/>
          </p:nvSpPr>
          <p:spPr bwMode="auto">
            <a:xfrm>
              <a:off x="4533" y="303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73" name="Line 55"/>
            <p:cNvSpPr>
              <a:spLocks noChangeShapeType="1"/>
            </p:cNvSpPr>
            <p:nvPr/>
          </p:nvSpPr>
          <p:spPr bwMode="auto">
            <a:xfrm>
              <a:off x="4590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74" name="Line 56"/>
            <p:cNvSpPr>
              <a:spLocks noChangeShapeType="1"/>
            </p:cNvSpPr>
            <p:nvPr/>
          </p:nvSpPr>
          <p:spPr bwMode="auto">
            <a:xfrm>
              <a:off x="4651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75" name="Line 57"/>
            <p:cNvSpPr>
              <a:spLocks noChangeShapeType="1"/>
            </p:cNvSpPr>
            <p:nvPr/>
          </p:nvSpPr>
          <p:spPr bwMode="auto">
            <a:xfrm>
              <a:off x="4707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76" name="Line 58"/>
            <p:cNvSpPr>
              <a:spLocks noChangeShapeType="1"/>
            </p:cNvSpPr>
            <p:nvPr/>
          </p:nvSpPr>
          <p:spPr bwMode="auto">
            <a:xfrm>
              <a:off x="4422" y="303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77" name="Rectangle 59"/>
            <p:cNvSpPr>
              <a:spLocks noChangeArrowheads="1"/>
            </p:cNvSpPr>
            <p:nvPr/>
          </p:nvSpPr>
          <p:spPr bwMode="auto">
            <a:xfrm>
              <a:off x="4328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7978" name="Rectangle 60"/>
            <p:cNvSpPr>
              <a:spLocks noChangeArrowheads="1"/>
            </p:cNvSpPr>
            <p:nvPr/>
          </p:nvSpPr>
          <p:spPr bwMode="auto">
            <a:xfrm>
              <a:off x="4414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7979" name="Rectangle 61"/>
            <p:cNvSpPr>
              <a:spLocks noChangeArrowheads="1"/>
            </p:cNvSpPr>
            <p:nvPr/>
          </p:nvSpPr>
          <p:spPr bwMode="auto">
            <a:xfrm>
              <a:off x="4500" y="3172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7980" name="Rectangle 62"/>
            <p:cNvSpPr>
              <a:spLocks noChangeArrowheads="1"/>
            </p:cNvSpPr>
            <p:nvPr/>
          </p:nvSpPr>
          <p:spPr bwMode="auto">
            <a:xfrm>
              <a:off x="4597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7981" name="Rectangle 63"/>
            <p:cNvSpPr>
              <a:spLocks noChangeArrowheads="1"/>
            </p:cNvSpPr>
            <p:nvPr/>
          </p:nvSpPr>
          <p:spPr bwMode="auto">
            <a:xfrm>
              <a:off x="4693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</p:grpSp>
      <p:sp>
        <p:nvSpPr>
          <p:cNvPr id="167950" name="Line 69"/>
          <p:cNvSpPr>
            <a:spLocks noChangeShapeType="1"/>
          </p:cNvSpPr>
          <p:nvPr/>
        </p:nvSpPr>
        <p:spPr bwMode="auto">
          <a:xfrm>
            <a:off x="1928813" y="5494338"/>
            <a:ext cx="892175" cy="14605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7951" name="Line 70"/>
          <p:cNvSpPr>
            <a:spLocks noChangeShapeType="1"/>
          </p:cNvSpPr>
          <p:nvPr/>
        </p:nvSpPr>
        <p:spPr bwMode="auto">
          <a:xfrm>
            <a:off x="3614738" y="5629275"/>
            <a:ext cx="1379537" cy="219075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7952" name="Line 71"/>
          <p:cNvSpPr>
            <a:spLocks noChangeShapeType="1"/>
          </p:cNvSpPr>
          <p:nvPr/>
        </p:nvSpPr>
        <p:spPr bwMode="auto">
          <a:xfrm flipV="1">
            <a:off x="5845175" y="5408613"/>
            <a:ext cx="1027113" cy="427037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7953" name="Oval 72"/>
          <p:cNvSpPr>
            <a:spLocks noChangeArrowheads="1"/>
          </p:cNvSpPr>
          <p:nvPr/>
        </p:nvSpPr>
        <p:spPr bwMode="auto">
          <a:xfrm>
            <a:off x="1058863" y="4943475"/>
            <a:ext cx="292100" cy="2444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1</a:t>
            </a:r>
            <a:endParaRPr lang="en-US" sz="2400"/>
          </a:p>
        </p:txBody>
      </p:sp>
      <p:sp>
        <p:nvSpPr>
          <p:cNvPr id="167954" name="Oval 74"/>
          <p:cNvSpPr>
            <a:spLocks noChangeArrowheads="1"/>
          </p:cNvSpPr>
          <p:nvPr/>
        </p:nvSpPr>
        <p:spPr bwMode="auto">
          <a:xfrm>
            <a:off x="2168525" y="5438775"/>
            <a:ext cx="292100" cy="2444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2</a:t>
            </a:r>
            <a:endParaRPr lang="en-US" sz="2400"/>
          </a:p>
        </p:txBody>
      </p:sp>
      <p:sp>
        <p:nvSpPr>
          <p:cNvPr id="167955" name="Oval 75"/>
          <p:cNvSpPr>
            <a:spLocks noChangeArrowheads="1"/>
          </p:cNvSpPr>
          <p:nvPr/>
        </p:nvSpPr>
        <p:spPr bwMode="auto">
          <a:xfrm>
            <a:off x="3040063" y="5518150"/>
            <a:ext cx="292100" cy="2444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3</a:t>
            </a:r>
            <a:endParaRPr lang="en-US" sz="2400"/>
          </a:p>
        </p:txBody>
      </p:sp>
      <p:sp>
        <p:nvSpPr>
          <p:cNvPr id="167956" name="Oval 76"/>
          <p:cNvSpPr>
            <a:spLocks noChangeArrowheads="1"/>
          </p:cNvSpPr>
          <p:nvPr/>
        </p:nvSpPr>
        <p:spPr bwMode="auto">
          <a:xfrm>
            <a:off x="4151313" y="5603875"/>
            <a:ext cx="292100" cy="2444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4</a:t>
            </a:r>
            <a:endParaRPr lang="en-US" sz="2400"/>
          </a:p>
        </p:txBody>
      </p:sp>
      <p:sp>
        <p:nvSpPr>
          <p:cNvPr id="167957" name="Oval 77"/>
          <p:cNvSpPr>
            <a:spLocks noChangeArrowheads="1"/>
          </p:cNvSpPr>
          <p:nvPr/>
        </p:nvSpPr>
        <p:spPr bwMode="auto">
          <a:xfrm>
            <a:off x="5256213" y="5935663"/>
            <a:ext cx="292100" cy="2444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5</a:t>
            </a:r>
            <a:endParaRPr lang="en-US" sz="2400"/>
          </a:p>
        </p:txBody>
      </p:sp>
      <p:sp>
        <p:nvSpPr>
          <p:cNvPr id="167958" name="Oval 78"/>
          <p:cNvSpPr>
            <a:spLocks noChangeArrowheads="1"/>
          </p:cNvSpPr>
          <p:nvPr/>
        </p:nvSpPr>
        <p:spPr bwMode="auto">
          <a:xfrm>
            <a:off x="6178550" y="5505450"/>
            <a:ext cx="292100" cy="2444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6</a:t>
            </a:r>
            <a:endParaRPr lang="en-US" sz="2400"/>
          </a:p>
        </p:txBody>
      </p:sp>
      <p:sp>
        <p:nvSpPr>
          <p:cNvPr id="167959" name="Text Box 95"/>
          <p:cNvSpPr txBox="1">
            <a:spLocks noChangeArrowheads="1"/>
          </p:cNvSpPr>
          <p:nvPr/>
        </p:nvSpPr>
        <p:spPr bwMode="auto">
          <a:xfrm>
            <a:off x="2324100" y="6069013"/>
            <a:ext cx="18192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Alice</a:t>
            </a:r>
            <a:r>
              <a:rPr lang="ja-JP" altLang="en-US" sz="1600"/>
              <a:t>’</a:t>
            </a:r>
            <a:r>
              <a:rPr lang="en-US" altLang="ja-JP" sz="1600"/>
              <a:t>s mail server</a:t>
            </a:r>
            <a:endParaRPr lang="en-US" sz="1600"/>
          </a:p>
        </p:txBody>
      </p:sp>
      <p:sp>
        <p:nvSpPr>
          <p:cNvPr id="167960" name="Text Box 96"/>
          <p:cNvSpPr txBox="1">
            <a:spLocks noChangeArrowheads="1"/>
          </p:cNvSpPr>
          <p:nvPr/>
        </p:nvSpPr>
        <p:spPr bwMode="auto">
          <a:xfrm>
            <a:off x="4598988" y="6132513"/>
            <a:ext cx="17414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/>
              <a:t>Bob</a:t>
            </a:r>
            <a:r>
              <a:rPr lang="ja-JP" altLang="en-US" sz="1600"/>
              <a:t>’</a:t>
            </a:r>
            <a:r>
              <a:rPr lang="en-US" altLang="ja-JP" sz="1600"/>
              <a:t>s mail server</a:t>
            </a:r>
            <a:endParaRPr lang="en-US" sz="1600"/>
          </a:p>
        </p:txBody>
      </p:sp>
      <p:grpSp>
        <p:nvGrpSpPr>
          <p:cNvPr id="167961" name="Group 169"/>
          <p:cNvGrpSpPr>
            <a:grpSpLocks/>
          </p:cNvGrpSpPr>
          <p:nvPr/>
        </p:nvGrpSpPr>
        <p:grpSpPr bwMode="auto">
          <a:xfrm>
            <a:off x="6672263" y="4808538"/>
            <a:ext cx="912812" cy="1054100"/>
            <a:chOff x="3574" y="550"/>
            <a:chExt cx="575" cy="664"/>
          </a:xfrm>
        </p:grpSpPr>
        <p:grpSp>
          <p:nvGrpSpPr>
            <p:cNvPr id="167962" name="Group 170"/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167965" name="Picture 171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7966" name="Freeform 172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5595 w 356"/>
                  <a:gd name="T3" fmla="*/ 341 h 368"/>
                  <a:gd name="T4" fmla="*/ 6638 w 356"/>
                  <a:gd name="T5" fmla="*/ 7113 h 368"/>
                  <a:gd name="T6" fmla="*/ 1463 w 356"/>
                  <a:gd name="T7" fmla="*/ 889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67963" name="Rectangle 115"/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7964" name="Text Box 116"/>
            <p:cNvSpPr txBox="1">
              <a:spLocks noChangeArrowheads="1"/>
            </p:cNvSpPr>
            <p:nvPr/>
          </p:nvSpPr>
          <p:spPr bwMode="auto">
            <a:xfrm>
              <a:off x="3574" y="550"/>
              <a:ext cx="43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user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agent</a:t>
              </a:r>
              <a:endParaRPr lang="en-US" sz="2400"/>
            </a:p>
          </p:txBody>
        </p:sp>
      </p:grpSp>
    </p:spTree>
    <p:extLst>
      <p:ext uri="{BB962C8B-B14F-4D97-AF65-F5344CB8AC3E}">
        <p14:creationId xmlns:p14="http://schemas.microsoft.com/office/powerpoint/2010/main" val="858933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400">
                <a:solidFill>
                  <a:schemeClr val="tx1"/>
                </a:solidFill>
              </a:rPr>
              <a:t>2: Application Layer</a:t>
            </a:r>
            <a:endParaRPr lang="en-US" sz="1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337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9F895EC7-9F2E-AB44-BB8B-335750AE826B}" type="slidenum">
              <a:rPr lang="en-US" sz="1400">
                <a:solidFill>
                  <a:schemeClr val="tx1"/>
                </a:solidFill>
                <a:latin typeface="Times New Roman" charset="0"/>
              </a:rPr>
              <a:pPr/>
              <a:t>11</a:t>
            </a:fld>
            <a:endParaRPr lang="en-US" sz="1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latin typeface="Comic Sans MS" charset="0"/>
              </a:rPr>
              <a:t>Sample SMTP interaction</a:t>
            </a:r>
            <a:endParaRPr lang="en-US">
              <a:latin typeface="Comic Sans MS" charset="0"/>
            </a:endParaRPr>
          </a:p>
        </p:txBody>
      </p:sp>
      <p:sp>
        <p:nvSpPr>
          <p:cNvPr id="33796" name="Rectangle 3"/>
          <p:cNvSpPr>
            <a:spLocks noChangeArrowheads="1"/>
          </p:cNvSpPr>
          <p:nvPr/>
        </p:nvSpPr>
        <p:spPr bwMode="auto">
          <a:xfrm>
            <a:off x="0" y="1273175"/>
            <a:ext cx="8870950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>
                <a:solidFill>
                  <a:schemeClr val="tx1"/>
                </a:solidFill>
                <a:latin typeface="Courier New" charset="0"/>
              </a:rPr>
              <a:t>     &gt;</a:t>
            </a:r>
            <a:r>
              <a:rPr lang="en-US" sz="2000" b="1">
                <a:solidFill>
                  <a:srgbClr val="FF0000"/>
                </a:solidFill>
                <a:latin typeface="Courier New" charset="0"/>
              </a:rPr>
              <a:t>telnet hamburger.edu 25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>
                <a:solidFill>
                  <a:schemeClr val="tx1"/>
                </a:solidFill>
                <a:latin typeface="Courier New" charset="0"/>
              </a:rPr>
              <a:t>     S: 220 hamburger.edu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>
                <a:solidFill>
                  <a:schemeClr val="tx1"/>
                </a:solidFill>
                <a:latin typeface="Courier New" charset="0"/>
              </a:rPr>
              <a:t>     C: </a:t>
            </a:r>
            <a:r>
              <a:rPr lang="en-US" sz="2000" b="1">
                <a:solidFill>
                  <a:srgbClr val="FF0000"/>
                </a:solidFill>
                <a:latin typeface="Courier New" charset="0"/>
              </a:rPr>
              <a:t>HELO</a:t>
            </a:r>
            <a:r>
              <a:rPr lang="en-US" sz="2000" b="1">
                <a:solidFill>
                  <a:schemeClr val="tx1"/>
                </a:solidFill>
                <a:latin typeface="Courier New" charset="0"/>
              </a:rPr>
              <a:t> crepes.fr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>
                <a:solidFill>
                  <a:schemeClr val="tx1"/>
                </a:solidFill>
                <a:latin typeface="Courier New" charset="0"/>
              </a:rPr>
              <a:t>     S: 250  Hello crepes.fr, pleased to meet you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>
                <a:solidFill>
                  <a:schemeClr val="tx1"/>
                </a:solidFill>
                <a:latin typeface="Courier New" charset="0"/>
              </a:rPr>
              <a:t>     C: </a:t>
            </a:r>
            <a:r>
              <a:rPr lang="en-US" sz="2000" b="1">
                <a:solidFill>
                  <a:srgbClr val="FF0000"/>
                </a:solidFill>
                <a:latin typeface="Courier New" charset="0"/>
              </a:rPr>
              <a:t>MAIL FROM:</a:t>
            </a:r>
            <a:r>
              <a:rPr lang="en-US" sz="2000" b="1">
                <a:solidFill>
                  <a:schemeClr val="tx1"/>
                </a:solidFill>
                <a:latin typeface="Courier New" charset="0"/>
              </a:rPr>
              <a:t> &lt;alice@crepes.fr&gt;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>
                <a:solidFill>
                  <a:schemeClr val="tx1"/>
                </a:solidFill>
                <a:latin typeface="Courier New" charset="0"/>
              </a:rPr>
              <a:t>     S: 250 alice@crepes.fr... Sender ok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>
                <a:solidFill>
                  <a:schemeClr val="tx1"/>
                </a:solidFill>
                <a:latin typeface="Courier New" charset="0"/>
              </a:rPr>
              <a:t>     C: </a:t>
            </a:r>
            <a:r>
              <a:rPr lang="en-US" sz="2000" b="1">
                <a:solidFill>
                  <a:srgbClr val="FF0000"/>
                </a:solidFill>
                <a:latin typeface="Courier New" charset="0"/>
              </a:rPr>
              <a:t>RCPT TO:</a:t>
            </a:r>
            <a:r>
              <a:rPr lang="en-US" sz="2000" b="1">
                <a:solidFill>
                  <a:schemeClr val="tx1"/>
                </a:solidFill>
                <a:latin typeface="Courier New" charset="0"/>
              </a:rPr>
              <a:t> &lt;bob@hamburger.edu&gt;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>
                <a:solidFill>
                  <a:schemeClr val="tx1"/>
                </a:solidFill>
                <a:latin typeface="Courier New" charset="0"/>
              </a:rPr>
              <a:t>     S: 250 bob@hamburger.edu ... Recipient ok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>
                <a:solidFill>
                  <a:schemeClr val="tx1"/>
                </a:solidFill>
                <a:latin typeface="Courier New" charset="0"/>
              </a:rPr>
              <a:t>     C: </a:t>
            </a:r>
            <a:r>
              <a:rPr lang="en-US" sz="2000" b="1">
                <a:solidFill>
                  <a:srgbClr val="FF0000"/>
                </a:solidFill>
                <a:latin typeface="Courier New" charset="0"/>
              </a:rPr>
              <a:t>DATA</a:t>
            </a:r>
            <a:r>
              <a:rPr lang="en-US" sz="2000" b="1">
                <a:solidFill>
                  <a:schemeClr val="tx1"/>
                </a:solidFill>
                <a:latin typeface="Courier New" charset="0"/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>
                <a:solidFill>
                  <a:schemeClr val="tx1"/>
                </a:solidFill>
                <a:latin typeface="Courier New" charset="0"/>
              </a:rPr>
              <a:t>     S: 354 Enter mail, end with "." on a line by itself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>
                <a:solidFill>
                  <a:schemeClr val="tx1"/>
                </a:solidFill>
                <a:latin typeface="Courier New" charset="0"/>
              </a:rPr>
              <a:t>     C: Do you like ketchup?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>
                <a:solidFill>
                  <a:schemeClr val="tx1"/>
                </a:solidFill>
                <a:latin typeface="Courier New" charset="0"/>
              </a:rPr>
              <a:t>     C:   How about pickles?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>
                <a:solidFill>
                  <a:schemeClr val="tx1"/>
                </a:solidFill>
                <a:latin typeface="Courier New" charset="0"/>
              </a:rPr>
              <a:t>     C: </a:t>
            </a:r>
            <a:r>
              <a:rPr lang="en-US" sz="2000" b="1">
                <a:solidFill>
                  <a:srgbClr val="FF0000"/>
                </a:solidFill>
                <a:latin typeface="Courier New" charset="0"/>
              </a:rPr>
              <a:t>.</a:t>
            </a:r>
            <a:r>
              <a:rPr lang="en-US" sz="2000" b="1">
                <a:solidFill>
                  <a:schemeClr val="tx1"/>
                </a:solidFill>
                <a:latin typeface="Courier New" charset="0"/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>
                <a:solidFill>
                  <a:schemeClr val="tx1"/>
                </a:solidFill>
                <a:latin typeface="Courier New" charset="0"/>
              </a:rPr>
              <a:t>     S: 250 Message accepted for delivery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>
                <a:solidFill>
                  <a:schemeClr val="tx1"/>
                </a:solidFill>
                <a:latin typeface="Courier New" charset="0"/>
              </a:rPr>
              <a:t>     C: </a:t>
            </a:r>
            <a:r>
              <a:rPr lang="en-US" sz="2000" b="1">
                <a:solidFill>
                  <a:srgbClr val="FF0000"/>
                </a:solidFill>
                <a:latin typeface="Courier New" charset="0"/>
              </a:rPr>
              <a:t>QUIT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>
                <a:solidFill>
                  <a:schemeClr val="tx1"/>
                </a:solidFill>
                <a:latin typeface="Courier New" charset="0"/>
              </a:rPr>
              <a:t>     S: 221 hamburger.edu closing connection</a:t>
            </a:r>
            <a:endParaRPr lang="en-US" sz="20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33797" name="AutoShape 4"/>
          <p:cNvSpPr>
            <a:spLocks/>
          </p:cNvSpPr>
          <p:nvPr/>
        </p:nvSpPr>
        <p:spPr bwMode="auto">
          <a:xfrm>
            <a:off x="7518400" y="1393825"/>
            <a:ext cx="350838" cy="2206625"/>
          </a:xfrm>
          <a:prstGeom prst="rightBrace">
            <a:avLst>
              <a:gd name="adj1" fmla="val 52413"/>
              <a:gd name="adj2" fmla="val 48704"/>
            </a:avLst>
          </a:prstGeom>
          <a:noFill/>
          <a:ln w="127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7664450" y="2497138"/>
            <a:ext cx="1479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chemeClr val="accent2"/>
                </a:solidFill>
              </a:rPr>
              <a:t>Handshake</a:t>
            </a:r>
          </a:p>
        </p:txBody>
      </p:sp>
    </p:spTree>
    <p:extLst>
      <p:ext uri="{BB962C8B-B14F-4D97-AF65-F5344CB8AC3E}">
        <p14:creationId xmlns:p14="http://schemas.microsoft.com/office/powerpoint/2010/main" val="4230457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5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169986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C05AF378-C9C3-CE4C-8A0C-8AFB5AE37E96}" type="slidenum">
              <a:rPr lang="en-US" sz="1200">
                <a:latin typeface="Tahoma" charset="0"/>
              </a:rPr>
              <a:pPr/>
              <a:t>12</a:t>
            </a:fld>
            <a:endParaRPr lang="en-US" sz="1200">
              <a:latin typeface="Tahoma" charset="0"/>
            </a:endParaRPr>
          </a:p>
        </p:txBody>
      </p:sp>
      <p:pic>
        <p:nvPicPr>
          <p:cNvPr id="169987" name="Picture 10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" y="854075"/>
            <a:ext cx="54848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998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01613"/>
            <a:ext cx="7772400" cy="903287"/>
          </a:xfrm>
        </p:spPr>
        <p:txBody>
          <a:bodyPr/>
          <a:lstStyle/>
          <a:p>
            <a:r>
              <a:rPr lang="en-US" sz="4000">
                <a:latin typeface="Gill Sans MT" charset="0"/>
              </a:rPr>
              <a:t>Sample SMTP interaction</a:t>
            </a:r>
            <a:endParaRPr lang="en-US">
              <a:latin typeface="Gill Sans MT" charset="0"/>
            </a:endParaRPr>
          </a:p>
        </p:txBody>
      </p:sp>
      <p:sp>
        <p:nvSpPr>
          <p:cNvPr id="169989" name="Rectangle 3"/>
          <p:cNvSpPr>
            <a:spLocks noChangeArrowheads="1"/>
          </p:cNvSpPr>
          <p:nvPr/>
        </p:nvSpPr>
        <p:spPr bwMode="auto">
          <a:xfrm>
            <a:off x="0" y="1273175"/>
            <a:ext cx="8870950" cy="466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latin typeface="Courier New" charset="0"/>
              </a:rPr>
              <a:t>     S: 220 hamburger.edu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latin typeface="Courier New" charset="0"/>
              </a:rPr>
              <a:t>     C: HELO crepes.fr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latin typeface="Courier New" charset="0"/>
              </a:rPr>
              <a:t>     S: 250  Hello crepes.fr, pleased to meet you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latin typeface="Courier New" charset="0"/>
              </a:rPr>
              <a:t>     C: MAIL FROM: &lt;alice@crepes.fr&gt;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latin typeface="Courier New" charset="0"/>
              </a:rPr>
              <a:t>     S: 250 alice@crepes.fr... Sender ok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latin typeface="Courier New" charset="0"/>
              </a:rPr>
              <a:t>     C: RCPT TO: &lt;bob@hamburger.edu&gt;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latin typeface="Courier New" charset="0"/>
              </a:rPr>
              <a:t>     S: 250 bob@hamburger.edu ... Recipient ok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latin typeface="Courier New" charset="0"/>
              </a:rPr>
              <a:t>     C: DATA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latin typeface="Courier New" charset="0"/>
              </a:rPr>
              <a:t>     S: 354 Enter mail, end with "." on a line by itself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latin typeface="Courier New" charset="0"/>
              </a:rPr>
              <a:t>     C: Do you like ketchup?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latin typeface="Courier New" charset="0"/>
              </a:rPr>
              <a:t>     C: How about pickles?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latin typeface="Courier New" charset="0"/>
              </a:rPr>
              <a:t>     C: .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latin typeface="Courier New" charset="0"/>
              </a:rPr>
              <a:t>     S: 250 Message accepted for delivery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latin typeface="Courier New" charset="0"/>
              </a:rPr>
              <a:t>     C: QUIT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latin typeface="Courier New" charset="0"/>
              </a:rPr>
              <a:t>     S: 221 hamburger.edu closing connection</a:t>
            </a:r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96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3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172034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3A5C5EB7-C976-A143-8FEE-E8F2C6F2CD4F}" type="slidenum">
              <a:rPr lang="en-US" sz="1200">
                <a:latin typeface="Tahoma" charset="0"/>
              </a:rPr>
              <a:pPr/>
              <a:t>13</a:t>
            </a:fld>
            <a:endParaRPr lang="en-US" sz="1200">
              <a:latin typeface="Tahoma" charset="0"/>
            </a:endParaRPr>
          </a:p>
        </p:txBody>
      </p:sp>
      <p:pic>
        <p:nvPicPr>
          <p:cNvPr id="172035" name="Picture 11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0" y="1030288"/>
            <a:ext cx="63992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2036" name="Rectangle 2"/>
          <p:cNvSpPr>
            <a:spLocks noGrp="1" noChangeArrowheads="1"/>
          </p:cNvSpPr>
          <p:nvPr>
            <p:ph type="title"/>
          </p:nvPr>
        </p:nvSpPr>
        <p:spPr>
          <a:xfrm>
            <a:off x="373063" y="414338"/>
            <a:ext cx="7772400" cy="884237"/>
          </a:xfrm>
        </p:spPr>
        <p:txBody>
          <a:bodyPr/>
          <a:lstStyle/>
          <a:p>
            <a:r>
              <a:rPr lang="en-US" sz="3600">
                <a:latin typeface="Gill Sans MT" charset="0"/>
              </a:rPr>
              <a:t>Try SMTP interaction for yourself:</a:t>
            </a:r>
            <a:endParaRPr lang="en-US">
              <a:latin typeface="Gill Sans MT" charset="0"/>
            </a:endParaRPr>
          </a:p>
        </p:txBody>
      </p:sp>
      <p:sp>
        <p:nvSpPr>
          <p:cNvPr id="1720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8488" y="1579563"/>
            <a:ext cx="7772400" cy="4648200"/>
          </a:xfrm>
        </p:spPr>
        <p:txBody>
          <a:bodyPr/>
          <a:lstStyle/>
          <a:p>
            <a:r>
              <a:rPr lang="en-US" sz="2400" b="1">
                <a:latin typeface="Courier New" charset="0"/>
              </a:rPr>
              <a:t>telnet servername 25</a:t>
            </a:r>
            <a:endParaRPr lang="en-US" sz="2400">
              <a:latin typeface="Gill Sans MT" charset="0"/>
            </a:endParaRPr>
          </a:p>
          <a:p>
            <a:r>
              <a:rPr lang="en-US" sz="2400">
                <a:latin typeface="Gill Sans MT" charset="0"/>
              </a:rPr>
              <a:t>see 220 reply from server</a:t>
            </a:r>
          </a:p>
          <a:p>
            <a:r>
              <a:rPr lang="en-US" sz="2400">
                <a:latin typeface="Gill Sans MT" charset="0"/>
              </a:rPr>
              <a:t>enter HELO, MAIL FROM, RCPT TO, DATA, QUIT commands</a:t>
            </a:r>
            <a:r>
              <a:rPr lang="en-US">
                <a:latin typeface="Gill Sans MT" charset="0"/>
              </a:rPr>
              <a:t> </a:t>
            </a:r>
          </a:p>
          <a:p>
            <a:pPr>
              <a:buFont typeface="Wingdings" charset="0"/>
              <a:buNone/>
            </a:pPr>
            <a:endParaRPr lang="en-US" sz="2400">
              <a:latin typeface="Gill Sans MT" charset="0"/>
            </a:endParaRPr>
          </a:p>
          <a:p>
            <a:pPr>
              <a:buFont typeface="Wingdings" charset="0"/>
              <a:buNone/>
            </a:pPr>
            <a:r>
              <a:rPr lang="en-US" sz="2400">
                <a:latin typeface="Gill Sans MT" charset="0"/>
              </a:rPr>
              <a:t>above lets you send email without using email client (reader)</a:t>
            </a:r>
            <a:endParaRPr lang="en-US">
              <a:latin typeface="Gill Sans MT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93091" y="5172364"/>
            <a:ext cx="5562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you can send me an email….                  INCENTIVE!!!!!!!!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579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1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174082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A2AFF732-DD83-E64F-9F6E-15E5DDDE5B3F}" type="slidenum">
              <a:rPr lang="en-US" sz="1200">
                <a:latin typeface="Tahoma" charset="0"/>
              </a:rPr>
              <a:pPr/>
              <a:t>14</a:t>
            </a:fld>
            <a:endParaRPr lang="en-US" sz="1200">
              <a:latin typeface="Tahoma" charset="0"/>
            </a:endParaRPr>
          </a:p>
        </p:txBody>
      </p:sp>
      <p:sp>
        <p:nvSpPr>
          <p:cNvPr id="17408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61925"/>
            <a:ext cx="7772400" cy="1143000"/>
          </a:xfrm>
        </p:spPr>
        <p:txBody>
          <a:bodyPr/>
          <a:lstStyle/>
          <a:p>
            <a:r>
              <a:rPr lang="en-US">
                <a:latin typeface="Gill Sans MT" charset="0"/>
              </a:rPr>
              <a:t>SMTP: final words</a:t>
            </a:r>
          </a:p>
        </p:txBody>
      </p:sp>
      <p:sp>
        <p:nvSpPr>
          <p:cNvPr id="17408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01650" y="1555750"/>
            <a:ext cx="3810000" cy="4648200"/>
          </a:xfrm>
        </p:spPr>
        <p:txBody>
          <a:bodyPr/>
          <a:lstStyle/>
          <a:p>
            <a:r>
              <a:rPr lang="en-US" sz="2400">
                <a:latin typeface="Gill Sans MT" charset="0"/>
              </a:rPr>
              <a:t>SMTP uses persistent connections</a:t>
            </a:r>
          </a:p>
          <a:p>
            <a:r>
              <a:rPr lang="en-US" sz="2400">
                <a:latin typeface="Gill Sans MT" charset="0"/>
              </a:rPr>
              <a:t>SMTP requires message (header &amp; body) to be in 7-bit ASCII</a:t>
            </a:r>
          </a:p>
          <a:p>
            <a:r>
              <a:rPr lang="en-US" sz="2400">
                <a:latin typeface="Gill Sans MT" charset="0"/>
              </a:rPr>
              <a:t>SMTP server uses </a:t>
            </a:r>
            <a:r>
              <a:rPr lang="en-US" sz="2400">
                <a:latin typeface="Courier New" charset="0"/>
              </a:rPr>
              <a:t>CRLF.CRLF</a:t>
            </a:r>
            <a:r>
              <a:rPr lang="en-US" sz="2400">
                <a:latin typeface="Gill Sans MT" charset="0"/>
              </a:rPr>
              <a:t> to determine end of message</a:t>
            </a:r>
          </a:p>
        </p:txBody>
      </p:sp>
      <p:sp>
        <p:nvSpPr>
          <p:cNvPr id="17408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511300"/>
            <a:ext cx="3810000" cy="4648200"/>
          </a:xfrm>
        </p:spPr>
        <p:txBody>
          <a:bodyPr>
            <a:normAutofit lnSpcReduction="10000"/>
          </a:bodyPr>
          <a:lstStyle/>
          <a:p>
            <a:pPr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comparison with HTTP: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Gill Sans MT" charset="0"/>
              </a:rPr>
              <a:t>HTTP: pull</a:t>
            </a:r>
          </a:p>
          <a:p>
            <a:pPr>
              <a:spcAft>
                <a:spcPct val="50000"/>
              </a:spcAft>
            </a:pPr>
            <a:r>
              <a:rPr lang="en-US" sz="2400">
                <a:latin typeface="Gill Sans MT" charset="0"/>
              </a:rPr>
              <a:t>SMTP: push</a:t>
            </a:r>
          </a:p>
          <a:p>
            <a:pPr>
              <a:spcAft>
                <a:spcPct val="50000"/>
              </a:spcAft>
            </a:pPr>
            <a:r>
              <a:rPr lang="en-US" sz="2400">
                <a:latin typeface="Gill Sans MT" charset="0"/>
              </a:rPr>
              <a:t>both have ASCII command/response interaction, status codes</a:t>
            </a:r>
          </a:p>
          <a:p>
            <a:r>
              <a:rPr lang="en-US" sz="2400">
                <a:latin typeface="Gill Sans MT" charset="0"/>
              </a:rPr>
              <a:t>HTTP: each object encapsulated in its own response msg</a:t>
            </a:r>
          </a:p>
          <a:p>
            <a:r>
              <a:rPr lang="en-US" sz="2400">
                <a:latin typeface="Gill Sans MT" charset="0"/>
              </a:rPr>
              <a:t>SMTP: multiple objects sent in multipart msg</a:t>
            </a:r>
          </a:p>
        </p:txBody>
      </p:sp>
      <p:pic>
        <p:nvPicPr>
          <p:cNvPr id="174086" name="Picture 10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50" y="968375"/>
            <a:ext cx="4570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4679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400">
                <a:solidFill>
                  <a:schemeClr val="tx1"/>
                </a:solidFill>
              </a:rPr>
              <a:t>2: Application Layer</a:t>
            </a:r>
            <a:endParaRPr lang="en-US" sz="1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3686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1D448DFE-7668-3D4D-A550-86A4E4B59C6B}" type="slidenum">
              <a:rPr lang="en-US" sz="1400">
                <a:solidFill>
                  <a:schemeClr val="tx1"/>
                </a:solidFill>
                <a:latin typeface="Times New Roman" charset="0"/>
              </a:rPr>
              <a:pPr/>
              <a:t>15</a:t>
            </a:fld>
            <a:endParaRPr lang="en-US" sz="1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82000" cy="1143000"/>
          </a:xfrm>
        </p:spPr>
        <p:txBody>
          <a:bodyPr/>
          <a:lstStyle/>
          <a:p>
            <a:r>
              <a:rPr lang="en-US" sz="3200">
                <a:latin typeface="Comic Sans MS" charset="0"/>
              </a:rPr>
              <a:t>Message format: multimedia extensions</a:t>
            </a:r>
            <a:endParaRPr lang="en-US">
              <a:latin typeface="Comic Sans MS" charset="0"/>
            </a:endParaRP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95300" y="1384300"/>
            <a:ext cx="8242300" cy="4648200"/>
          </a:xfrm>
        </p:spPr>
        <p:txBody>
          <a:bodyPr/>
          <a:lstStyle/>
          <a:p>
            <a:r>
              <a:rPr lang="en-US" sz="2000">
                <a:latin typeface="Comic Sans MS" charset="0"/>
              </a:rPr>
              <a:t>MIME: Multipurpose Internet Mail Extension, RFC 2045, 2056</a:t>
            </a:r>
          </a:p>
          <a:p>
            <a:r>
              <a:rPr lang="en-US" sz="2000">
                <a:latin typeface="Comic Sans MS" charset="0"/>
              </a:rPr>
              <a:t>additional lines in msg header declare MIME content type</a:t>
            </a:r>
            <a:endParaRPr lang="en-US" sz="2400">
              <a:latin typeface="Comic Sans MS" charset="0"/>
            </a:endParaRPr>
          </a:p>
        </p:txBody>
      </p:sp>
      <p:grpSp>
        <p:nvGrpSpPr>
          <p:cNvPr id="36869" name="Group 4"/>
          <p:cNvGrpSpPr>
            <a:grpSpLocks/>
          </p:cNvGrpSpPr>
          <p:nvPr/>
        </p:nvGrpSpPr>
        <p:grpSpPr bwMode="auto">
          <a:xfrm>
            <a:off x="3943350" y="2851150"/>
            <a:ext cx="5003800" cy="3113088"/>
            <a:chOff x="1424" y="1808"/>
            <a:chExt cx="3152" cy="2152"/>
          </a:xfrm>
        </p:grpSpPr>
        <p:sp>
          <p:nvSpPr>
            <p:cNvPr id="36879" name="Text Box 5"/>
            <p:cNvSpPr txBox="1">
              <a:spLocks noChangeArrowheads="1"/>
            </p:cNvSpPr>
            <p:nvPr/>
          </p:nvSpPr>
          <p:spPr bwMode="auto">
            <a:xfrm>
              <a:off x="1440" y="1808"/>
              <a:ext cx="3136" cy="2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rgbClr val="FFFF00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rgbClr val="FFFF00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rgbClr val="FFFF00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rgbClr val="FFFF00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rgbClr val="FFFF00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400">
                  <a:solidFill>
                    <a:srgbClr val="FFFF00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400">
                  <a:solidFill>
                    <a:srgbClr val="FFFF00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400">
                  <a:solidFill>
                    <a:srgbClr val="FFFF00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400">
                  <a:solidFill>
                    <a:srgbClr val="FFFF00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b="1">
                  <a:solidFill>
                    <a:schemeClr val="tx1"/>
                  </a:solidFill>
                  <a:latin typeface="Courier New" charset="0"/>
                </a:rPr>
                <a:t>From: alice@crepes.fr 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b="1">
                  <a:solidFill>
                    <a:schemeClr val="tx1"/>
                  </a:solidFill>
                  <a:latin typeface="Courier New" charset="0"/>
                </a:rPr>
                <a:t>To: bob@hamburger.edu 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b="1">
                  <a:solidFill>
                    <a:schemeClr val="tx1"/>
                  </a:solidFill>
                  <a:latin typeface="Courier New" charset="0"/>
                </a:rPr>
                <a:t>Subject: Picture of yummy crepe. 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b="1">
                  <a:solidFill>
                    <a:schemeClr val="tx1"/>
                  </a:solidFill>
                  <a:latin typeface="Courier New" charset="0"/>
                </a:rPr>
                <a:t>MIME-Version: 1.0 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b="1">
                  <a:solidFill>
                    <a:schemeClr val="tx1"/>
                  </a:solidFill>
                  <a:latin typeface="Courier New" charset="0"/>
                </a:rPr>
                <a:t>Content-Transfer-Encoding: base64 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b="1">
                  <a:solidFill>
                    <a:schemeClr val="tx1"/>
                  </a:solidFill>
                  <a:latin typeface="Courier New" charset="0"/>
                </a:rPr>
                <a:t>Content-Type: image/jpeg 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 b="1">
                <a:solidFill>
                  <a:schemeClr val="tx1"/>
                </a:solidFill>
                <a:latin typeface="Courier New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b="1">
                  <a:solidFill>
                    <a:schemeClr val="tx1"/>
                  </a:solidFill>
                  <a:latin typeface="Courier New" charset="0"/>
                </a:rPr>
                <a:t>base64 encoded data ..... 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b="1">
                  <a:solidFill>
                    <a:schemeClr val="tx1"/>
                  </a:solidFill>
                  <a:latin typeface="Courier New" charset="0"/>
                </a:rPr>
                <a:t>......................... 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b="1">
                  <a:solidFill>
                    <a:schemeClr val="tx1"/>
                  </a:solidFill>
                  <a:latin typeface="Courier New" charset="0"/>
                </a:rPr>
                <a:t>......base64 encoded data 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b="1">
                  <a:solidFill>
                    <a:schemeClr val="tx1"/>
                  </a:solidFill>
                  <a:latin typeface="Courier New" charset="0"/>
                </a:rPr>
                <a:t> </a:t>
              </a:r>
            </a:p>
          </p:txBody>
        </p:sp>
        <p:sp>
          <p:nvSpPr>
            <p:cNvPr id="36880" name="Rectangle 6"/>
            <p:cNvSpPr>
              <a:spLocks noChangeArrowheads="1"/>
            </p:cNvSpPr>
            <p:nvPr/>
          </p:nvSpPr>
          <p:spPr bwMode="auto">
            <a:xfrm>
              <a:off x="1424" y="1808"/>
              <a:ext cx="2984" cy="202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>
                <a:solidFill>
                  <a:schemeClr val="tx1"/>
                </a:solidFill>
                <a:latin typeface="Times New Roman" charset="0"/>
              </a:endParaRPr>
            </a:p>
          </p:txBody>
        </p:sp>
      </p:grpSp>
      <p:sp>
        <p:nvSpPr>
          <p:cNvPr id="36870" name="Text Box 7"/>
          <p:cNvSpPr txBox="1">
            <a:spLocks noChangeArrowheads="1"/>
          </p:cNvSpPr>
          <p:nvPr/>
        </p:nvSpPr>
        <p:spPr bwMode="auto">
          <a:xfrm>
            <a:off x="114300" y="4348163"/>
            <a:ext cx="28257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</a:rPr>
              <a:t>multimedia data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</a:rPr>
              <a:t>type, subtype, 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</a:rPr>
              <a:t>parameter declaration</a:t>
            </a:r>
            <a:endParaRPr lang="en-US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36871" name="Text Box 8"/>
          <p:cNvSpPr txBox="1">
            <a:spLocks noChangeArrowheads="1"/>
          </p:cNvSpPr>
          <p:nvPr/>
        </p:nvSpPr>
        <p:spPr bwMode="auto">
          <a:xfrm>
            <a:off x="900113" y="3560763"/>
            <a:ext cx="19431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</a:rPr>
              <a:t>method used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</a:rPr>
              <a:t>to encode data</a:t>
            </a:r>
            <a:endParaRPr lang="en-US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36872" name="Text Box 9"/>
          <p:cNvSpPr txBox="1">
            <a:spLocks noChangeArrowheads="1"/>
          </p:cNvSpPr>
          <p:nvPr/>
        </p:nvSpPr>
        <p:spPr bwMode="auto">
          <a:xfrm>
            <a:off x="973138" y="3001963"/>
            <a:ext cx="18526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</a:rPr>
              <a:t>MIME version</a:t>
            </a:r>
            <a:endParaRPr lang="en-US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36873" name="Text Box 10"/>
          <p:cNvSpPr txBox="1">
            <a:spLocks noChangeArrowheads="1"/>
          </p:cNvSpPr>
          <p:nvPr/>
        </p:nvSpPr>
        <p:spPr bwMode="auto">
          <a:xfrm>
            <a:off x="1106488" y="5529263"/>
            <a:ext cx="17637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</a:rPr>
              <a:t>encoded data</a:t>
            </a:r>
            <a:endParaRPr lang="en-US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36874" name="Line 11"/>
          <p:cNvSpPr>
            <a:spLocks noChangeShapeType="1"/>
          </p:cNvSpPr>
          <p:nvPr/>
        </p:nvSpPr>
        <p:spPr bwMode="auto">
          <a:xfrm>
            <a:off x="2857500" y="3276600"/>
            <a:ext cx="1155700" cy="5461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Line 12"/>
          <p:cNvSpPr>
            <a:spLocks noChangeShapeType="1"/>
          </p:cNvSpPr>
          <p:nvPr/>
        </p:nvSpPr>
        <p:spPr bwMode="auto">
          <a:xfrm>
            <a:off x="2832100" y="3911600"/>
            <a:ext cx="1181100" cy="1905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Line 13"/>
          <p:cNvSpPr>
            <a:spLocks noChangeShapeType="1"/>
          </p:cNvSpPr>
          <p:nvPr/>
        </p:nvSpPr>
        <p:spPr bwMode="auto">
          <a:xfrm flipV="1">
            <a:off x="2806700" y="4419600"/>
            <a:ext cx="1244600" cy="3556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Line 14"/>
          <p:cNvSpPr>
            <a:spLocks noChangeShapeType="1"/>
          </p:cNvSpPr>
          <p:nvPr/>
        </p:nvSpPr>
        <p:spPr bwMode="auto">
          <a:xfrm flipV="1">
            <a:off x="2844800" y="5168900"/>
            <a:ext cx="1003300" cy="508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Freeform 15"/>
          <p:cNvSpPr>
            <a:spLocks/>
          </p:cNvSpPr>
          <p:nvPr/>
        </p:nvSpPr>
        <p:spPr bwMode="auto">
          <a:xfrm>
            <a:off x="3871913" y="4810125"/>
            <a:ext cx="309562" cy="881063"/>
          </a:xfrm>
          <a:custGeom>
            <a:avLst/>
            <a:gdLst>
              <a:gd name="T0" fmla="*/ 2147483647 w 195"/>
              <a:gd name="T1" fmla="*/ 2147483647 h 555"/>
              <a:gd name="T2" fmla="*/ 0 w 195"/>
              <a:gd name="T3" fmla="*/ 0 h 555"/>
              <a:gd name="T4" fmla="*/ 0 w 195"/>
              <a:gd name="T5" fmla="*/ 2147483647 h 555"/>
              <a:gd name="T6" fmla="*/ 2147483647 w 195"/>
              <a:gd name="T7" fmla="*/ 2147483647 h 555"/>
              <a:gd name="T8" fmla="*/ 0 60000 65536"/>
              <a:gd name="T9" fmla="*/ 0 60000 65536"/>
              <a:gd name="T10" fmla="*/ 0 60000 65536"/>
              <a:gd name="T11" fmla="*/ 0 60000 65536"/>
              <a:gd name="T12" fmla="*/ 0 w 195"/>
              <a:gd name="T13" fmla="*/ 0 h 555"/>
              <a:gd name="T14" fmla="*/ 195 w 195"/>
              <a:gd name="T15" fmla="*/ 555 h 55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5" h="555">
                <a:moveTo>
                  <a:pt x="159" y="3"/>
                </a:moveTo>
                <a:lnTo>
                  <a:pt x="0" y="0"/>
                </a:lnTo>
                <a:lnTo>
                  <a:pt x="0" y="555"/>
                </a:lnTo>
                <a:lnTo>
                  <a:pt x="195" y="552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080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400">
                <a:solidFill>
                  <a:schemeClr val="tx1"/>
                </a:solidFill>
              </a:rPr>
              <a:t>2: Application Layer</a:t>
            </a:r>
            <a:endParaRPr lang="en-US" sz="1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3789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B2E503B9-AC19-4245-BA42-057BD11E1DFA}" type="slidenum">
              <a:rPr lang="en-US" sz="1400">
                <a:solidFill>
                  <a:schemeClr val="tx1"/>
                </a:solidFill>
                <a:latin typeface="Times New Roman" charset="0"/>
              </a:rPr>
              <a:pPr/>
              <a:t>16</a:t>
            </a:fld>
            <a:endParaRPr lang="en-US" sz="1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latin typeface="Comic Sans MS" charset="0"/>
              </a:rPr>
              <a:t>MIME types</a:t>
            </a:r>
            <a:r>
              <a:rPr lang="en-US">
                <a:latin typeface="Comic Sans MS" charset="0"/>
              </a:rPr>
              <a:t/>
            </a:r>
            <a:br>
              <a:rPr lang="en-US">
                <a:latin typeface="Comic Sans MS" charset="0"/>
              </a:rPr>
            </a:br>
            <a:r>
              <a:rPr lang="en-US" sz="2400" b="1" u="none">
                <a:latin typeface="Courier New" charset="0"/>
              </a:rPr>
              <a:t>Content-Type: type/subtype; parameters</a:t>
            </a:r>
            <a:endParaRPr lang="en-US">
              <a:latin typeface="Comic Sans MS" charset="0"/>
            </a:endParaRP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ZapfDingbats" charset="0"/>
              <a:buNone/>
            </a:pPr>
            <a:r>
              <a:rPr lang="en-US" sz="2400">
                <a:solidFill>
                  <a:srgbClr val="FF0000"/>
                </a:solidFill>
                <a:latin typeface="Comic Sans MS" charset="0"/>
              </a:rPr>
              <a:t>Text</a:t>
            </a:r>
            <a:endParaRPr lang="en-US" sz="2400">
              <a:latin typeface="Comic Sans MS" charset="0"/>
            </a:endParaRPr>
          </a:p>
          <a:p>
            <a:r>
              <a:rPr lang="en-US" sz="2000">
                <a:latin typeface="Comic Sans MS" charset="0"/>
              </a:rPr>
              <a:t>example subtypes: </a:t>
            </a:r>
            <a:r>
              <a:rPr lang="en-US" sz="2000" b="1">
                <a:latin typeface="Courier New" charset="0"/>
              </a:rPr>
              <a:t>plain, html</a:t>
            </a:r>
          </a:p>
          <a:p>
            <a:endParaRPr lang="en-US" sz="2000">
              <a:latin typeface="Comic Sans MS" charset="0"/>
            </a:endParaRPr>
          </a:p>
          <a:p>
            <a:pPr>
              <a:buFont typeface="ZapfDingbats" charset="0"/>
              <a:buNone/>
            </a:pPr>
            <a:r>
              <a:rPr lang="en-US" sz="2400">
                <a:solidFill>
                  <a:srgbClr val="FF0000"/>
                </a:solidFill>
                <a:latin typeface="Comic Sans MS" charset="0"/>
              </a:rPr>
              <a:t>Image</a:t>
            </a:r>
            <a:endParaRPr lang="en-US" sz="2000">
              <a:latin typeface="Comic Sans MS" charset="0"/>
            </a:endParaRPr>
          </a:p>
          <a:p>
            <a:r>
              <a:rPr lang="en-US" sz="2000">
                <a:latin typeface="Comic Sans MS" charset="0"/>
              </a:rPr>
              <a:t>example subtypes: </a:t>
            </a:r>
            <a:r>
              <a:rPr lang="en-US" sz="2000" b="1">
                <a:latin typeface="Courier New" charset="0"/>
              </a:rPr>
              <a:t>jpeg, gif</a:t>
            </a:r>
            <a:endParaRPr lang="en-US" sz="2000">
              <a:latin typeface="Comic Sans MS" charset="0"/>
            </a:endParaRPr>
          </a:p>
          <a:p>
            <a:endParaRPr lang="en-US" sz="2000">
              <a:latin typeface="Comic Sans MS" charset="0"/>
            </a:endParaRPr>
          </a:p>
          <a:p>
            <a:pPr>
              <a:buFont typeface="ZapfDingbats" charset="0"/>
              <a:buNone/>
            </a:pPr>
            <a:r>
              <a:rPr lang="en-US" sz="2400">
                <a:solidFill>
                  <a:srgbClr val="FF0000"/>
                </a:solidFill>
                <a:latin typeface="Comic Sans MS" charset="0"/>
              </a:rPr>
              <a:t>Audio</a:t>
            </a:r>
            <a:endParaRPr lang="en-US" sz="2000">
              <a:latin typeface="Comic Sans MS" charset="0"/>
            </a:endParaRPr>
          </a:p>
          <a:p>
            <a:r>
              <a:rPr lang="en-US" sz="2000">
                <a:latin typeface="Comic Sans MS" charset="0"/>
              </a:rPr>
              <a:t>example subtypes: </a:t>
            </a:r>
            <a:r>
              <a:rPr lang="en-US" sz="2000" b="1">
                <a:latin typeface="Courier New" charset="0"/>
              </a:rPr>
              <a:t>basic</a:t>
            </a:r>
            <a:r>
              <a:rPr lang="en-US" sz="2000">
                <a:latin typeface="Comic Sans MS" charset="0"/>
              </a:rPr>
              <a:t> (8-bit mu-law encoded), </a:t>
            </a:r>
            <a:r>
              <a:rPr lang="en-US" sz="2000" b="1">
                <a:latin typeface="Courier New" charset="0"/>
              </a:rPr>
              <a:t>32kadpcm </a:t>
            </a:r>
            <a:r>
              <a:rPr lang="en-US" sz="2000">
                <a:latin typeface="Comic Sans MS" charset="0"/>
              </a:rPr>
              <a:t>(32 kbps coding)</a:t>
            </a:r>
            <a:endParaRPr lang="en-US" sz="2400">
              <a:latin typeface="Comic Sans MS" charset="0"/>
            </a:endParaRPr>
          </a:p>
        </p:txBody>
      </p:sp>
      <p:sp>
        <p:nvSpPr>
          <p:cNvPr id="37893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ZapfDingbats" charset="0"/>
              <a:buNone/>
            </a:pPr>
            <a:r>
              <a:rPr lang="en-US" sz="2400">
                <a:solidFill>
                  <a:srgbClr val="FF0000"/>
                </a:solidFill>
                <a:latin typeface="Comic Sans MS" charset="0"/>
              </a:rPr>
              <a:t>Video</a:t>
            </a:r>
            <a:endParaRPr lang="en-US" sz="2400">
              <a:latin typeface="Comic Sans MS" charset="0"/>
            </a:endParaRPr>
          </a:p>
          <a:p>
            <a:r>
              <a:rPr lang="en-US" sz="2000">
                <a:latin typeface="Comic Sans MS" charset="0"/>
              </a:rPr>
              <a:t>example subtypes: </a:t>
            </a:r>
            <a:r>
              <a:rPr lang="en-US" sz="2000" b="1">
                <a:latin typeface="Courier New" charset="0"/>
              </a:rPr>
              <a:t>mpeg, quicktime</a:t>
            </a:r>
            <a:endParaRPr lang="en-US" sz="2400" b="1">
              <a:latin typeface="Courier New" charset="0"/>
            </a:endParaRPr>
          </a:p>
          <a:p>
            <a:endParaRPr lang="en-US" sz="2400">
              <a:latin typeface="Comic Sans MS" charset="0"/>
            </a:endParaRPr>
          </a:p>
          <a:p>
            <a:pPr>
              <a:buFont typeface="ZapfDingbats" charset="0"/>
              <a:buNone/>
            </a:pPr>
            <a:r>
              <a:rPr lang="en-US" sz="2400">
                <a:solidFill>
                  <a:srgbClr val="FF0000"/>
                </a:solidFill>
                <a:latin typeface="Comic Sans MS" charset="0"/>
              </a:rPr>
              <a:t>Application</a:t>
            </a:r>
            <a:endParaRPr lang="en-US" sz="2400">
              <a:latin typeface="Comic Sans MS" charset="0"/>
            </a:endParaRPr>
          </a:p>
          <a:p>
            <a:r>
              <a:rPr lang="en-US" sz="2000">
                <a:latin typeface="Comic Sans MS" charset="0"/>
              </a:rPr>
              <a:t>other data that must be processed by reader before </a:t>
            </a:r>
            <a:r>
              <a:rPr lang="ja-JP" altLang="en-US" sz="2000">
                <a:latin typeface="Comic Sans MS" charset="0"/>
              </a:rPr>
              <a:t>“</a:t>
            </a:r>
            <a:r>
              <a:rPr lang="en-US" altLang="ja-JP" sz="2000">
                <a:latin typeface="Comic Sans MS" charset="0"/>
              </a:rPr>
              <a:t>viewable</a:t>
            </a:r>
            <a:r>
              <a:rPr lang="ja-JP" altLang="en-US" sz="2000">
                <a:latin typeface="Comic Sans MS" charset="0"/>
              </a:rPr>
              <a:t>”</a:t>
            </a:r>
            <a:endParaRPr lang="en-US" altLang="ja-JP" sz="2000">
              <a:latin typeface="Comic Sans MS" charset="0"/>
            </a:endParaRPr>
          </a:p>
          <a:p>
            <a:r>
              <a:rPr lang="en-US" sz="2000">
                <a:latin typeface="Comic Sans MS" charset="0"/>
              </a:rPr>
              <a:t>example subtypes: </a:t>
            </a:r>
            <a:r>
              <a:rPr lang="en-US" sz="2000" b="1">
                <a:latin typeface="Courier New" charset="0"/>
              </a:rPr>
              <a:t>msword, octet-stream </a:t>
            </a:r>
          </a:p>
        </p:txBody>
      </p:sp>
    </p:spTree>
    <p:extLst>
      <p:ext uri="{BB962C8B-B14F-4D97-AF65-F5344CB8AC3E}">
        <p14:creationId xmlns:p14="http://schemas.microsoft.com/office/powerpoint/2010/main" val="3852900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400">
                <a:solidFill>
                  <a:schemeClr val="tx1"/>
                </a:solidFill>
              </a:rPr>
              <a:t>2: Application Layer</a:t>
            </a:r>
            <a:endParaRPr lang="en-US" sz="1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3891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DF53F931-4021-A844-A8A5-B3B369B874DC}" type="slidenum">
              <a:rPr lang="en-US" sz="1400">
                <a:solidFill>
                  <a:schemeClr val="tx1"/>
                </a:solidFill>
                <a:latin typeface="Times New Roman" charset="0"/>
              </a:rPr>
              <a:pPr/>
              <a:t>17</a:t>
            </a:fld>
            <a:endParaRPr lang="en-US" sz="1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511175" y="407988"/>
            <a:ext cx="8382000" cy="638175"/>
          </a:xfrm>
        </p:spPr>
        <p:txBody>
          <a:bodyPr/>
          <a:lstStyle/>
          <a:p>
            <a:r>
              <a:rPr lang="en-US" sz="3200">
                <a:latin typeface="Comic Sans MS" charset="0"/>
              </a:rPr>
              <a:t>Multipart Type</a:t>
            </a:r>
            <a:endParaRPr lang="en-US">
              <a:latin typeface="Comic Sans MS" charset="0"/>
            </a:endParaRPr>
          </a:p>
        </p:txBody>
      </p:sp>
      <p:sp>
        <p:nvSpPr>
          <p:cNvPr id="38916" name="Text Box 5"/>
          <p:cNvSpPr txBox="1">
            <a:spLocks noChangeArrowheads="1"/>
          </p:cNvSpPr>
          <p:nvPr/>
        </p:nvSpPr>
        <p:spPr bwMode="auto">
          <a:xfrm>
            <a:off x="776288" y="1270000"/>
            <a:ext cx="7346950" cy="42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chemeClr val="tx1"/>
                </a:solidFill>
                <a:latin typeface="Courier New" charset="0"/>
              </a:rPr>
              <a:t>From: alice@crepes.fr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chemeClr val="tx1"/>
                </a:solidFill>
                <a:latin typeface="Courier New" charset="0"/>
              </a:rPr>
              <a:t>To: bob@hamburger.edu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chemeClr val="tx1"/>
                </a:solidFill>
                <a:latin typeface="Courier New" charset="0"/>
              </a:rPr>
              <a:t>Subject: Picture of yummy crepe.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chemeClr val="tx1"/>
                </a:solidFill>
                <a:latin typeface="Courier New" charset="0"/>
              </a:rPr>
              <a:t>MIME-Version: 1.0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chemeClr val="tx1"/>
                </a:solidFill>
                <a:latin typeface="Courier New" charset="0"/>
              </a:rPr>
              <a:t>Content-Type: multipart/mixed; boundary=StartOfNextPart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chemeClr val="tx1"/>
                </a:solidFill>
                <a:latin typeface="Courier New" charset="0"/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chemeClr val="tx1"/>
                </a:solidFill>
                <a:latin typeface="Courier New" charset="0"/>
              </a:rPr>
              <a:t>--StartOfNextPart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chemeClr val="tx1"/>
                </a:solidFill>
                <a:latin typeface="Courier New" charset="0"/>
              </a:rPr>
              <a:t>Dear Bob, Please find a picture of a crepe.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chemeClr val="tx1"/>
                </a:solidFill>
                <a:latin typeface="Courier New" charset="0"/>
              </a:rPr>
              <a:t>--StartOfNextPart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chemeClr val="tx1"/>
                </a:solidFill>
                <a:latin typeface="Courier New" charset="0"/>
              </a:rPr>
              <a:t>Content-Transfer-Encoding: base64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chemeClr val="tx1"/>
                </a:solidFill>
                <a:latin typeface="Courier New" charset="0"/>
              </a:rPr>
              <a:t>Content-Type: image/jpeg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chemeClr val="tx1"/>
                </a:solidFill>
                <a:latin typeface="Courier New" charset="0"/>
              </a:rPr>
              <a:t>base64 encoded data .....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chemeClr val="tx1"/>
                </a:solidFill>
                <a:latin typeface="Courier New" charset="0"/>
              </a:rPr>
              <a:t>.........................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chemeClr val="tx1"/>
                </a:solidFill>
                <a:latin typeface="Courier New" charset="0"/>
              </a:rPr>
              <a:t>......base64 encoded data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chemeClr val="tx1"/>
                </a:solidFill>
                <a:latin typeface="Courier New" charset="0"/>
              </a:rPr>
              <a:t>--StartOfNextPart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chemeClr val="tx1"/>
                </a:solidFill>
                <a:latin typeface="Courier New" charset="0"/>
              </a:rPr>
              <a:t>Do you want the recipe?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1800" b="1">
              <a:solidFill>
                <a:schemeClr val="tx1"/>
              </a:solidFill>
              <a:latin typeface="Courier New" charset="0"/>
            </a:endParaRPr>
          </a:p>
        </p:txBody>
      </p:sp>
      <p:sp>
        <p:nvSpPr>
          <p:cNvPr id="38917" name="Freeform 16"/>
          <p:cNvSpPr>
            <a:spLocks/>
          </p:cNvSpPr>
          <p:nvPr/>
        </p:nvSpPr>
        <p:spPr bwMode="auto">
          <a:xfrm>
            <a:off x="5949950" y="2889250"/>
            <a:ext cx="323850" cy="377825"/>
          </a:xfrm>
          <a:custGeom>
            <a:avLst/>
            <a:gdLst>
              <a:gd name="T0" fmla="*/ 2147483647 w 204"/>
              <a:gd name="T1" fmla="*/ 0 h 806"/>
              <a:gd name="T2" fmla="*/ 2147483647 w 204"/>
              <a:gd name="T3" fmla="*/ 0 h 806"/>
              <a:gd name="T4" fmla="*/ 2147483647 w 204"/>
              <a:gd name="T5" fmla="*/ 2147483647 h 806"/>
              <a:gd name="T6" fmla="*/ 0 w 204"/>
              <a:gd name="T7" fmla="*/ 2147483647 h 806"/>
              <a:gd name="T8" fmla="*/ 0 60000 65536"/>
              <a:gd name="T9" fmla="*/ 0 60000 65536"/>
              <a:gd name="T10" fmla="*/ 0 60000 65536"/>
              <a:gd name="T11" fmla="*/ 0 60000 65536"/>
              <a:gd name="T12" fmla="*/ 0 w 204"/>
              <a:gd name="T13" fmla="*/ 0 h 806"/>
              <a:gd name="T14" fmla="*/ 204 w 204"/>
              <a:gd name="T15" fmla="*/ 806 h 80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4" h="806">
                <a:moveTo>
                  <a:pt x="32" y="0"/>
                </a:moveTo>
                <a:lnTo>
                  <a:pt x="204" y="0"/>
                </a:lnTo>
                <a:lnTo>
                  <a:pt x="203" y="806"/>
                </a:lnTo>
                <a:lnTo>
                  <a:pt x="0" y="806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8" name="Freeform 17"/>
          <p:cNvSpPr>
            <a:spLocks/>
          </p:cNvSpPr>
          <p:nvPr/>
        </p:nvSpPr>
        <p:spPr bwMode="auto">
          <a:xfrm>
            <a:off x="5916613" y="3340100"/>
            <a:ext cx="347662" cy="1404938"/>
          </a:xfrm>
          <a:custGeom>
            <a:avLst/>
            <a:gdLst>
              <a:gd name="T0" fmla="*/ 2147483647 w 204"/>
              <a:gd name="T1" fmla="*/ 0 h 806"/>
              <a:gd name="T2" fmla="*/ 2147483647 w 204"/>
              <a:gd name="T3" fmla="*/ 0 h 806"/>
              <a:gd name="T4" fmla="*/ 2147483647 w 204"/>
              <a:gd name="T5" fmla="*/ 2147483647 h 806"/>
              <a:gd name="T6" fmla="*/ 0 w 204"/>
              <a:gd name="T7" fmla="*/ 2147483647 h 806"/>
              <a:gd name="T8" fmla="*/ 0 60000 65536"/>
              <a:gd name="T9" fmla="*/ 0 60000 65536"/>
              <a:gd name="T10" fmla="*/ 0 60000 65536"/>
              <a:gd name="T11" fmla="*/ 0 60000 65536"/>
              <a:gd name="T12" fmla="*/ 0 w 204"/>
              <a:gd name="T13" fmla="*/ 0 h 806"/>
              <a:gd name="T14" fmla="*/ 204 w 204"/>
              <a:gd name="T15" fmla="*/ 806 h 80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4" h="806">
                <a:moveTo>
                  <a:pt x="32" y="0"/>
                </a:moveTo>
                <a:lnTo>
                  <a:pt x="204" y="0"/>
                </a:lnTo>
                <a:lnTo>
                  <a:pt x="203" y="806"/>
                </a:lnTo>
                <a:lnTo>
                  <a:pt x="0" y="806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9" name="Line 18"/>
          <p:cNvSpPr>
            <a:spLocks noChangeShapeType="1"/>
          </p:cNvSpPr>
          <p:nvPr/>
        </p:nvSpPr>
        <p:spPr bwMode="auto">
          <a:xfrm>
            <a:off x="2573338" y="2573338"/>
            <a:ext cx="41941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0" name="Freeform 19"/>
          <p:cNvSpPr>
            <a:spLocks/>
          </p:cNvSpPr>
          <p:nvPr/>
        </p:nvSpPr>
        <p:spPr bwMode="auto">
          <a:xfrm>
            <a:off x="5932488" y="4837113"/>
            <a:ext cx="323850" cy="377825"/>
          </a:xfrm>
          <a:custGeom>
            <a:avLst/>
            <a:gdLst>
              <a:gd name="T0" fmla="*/ 2147483647 w 204"/>
              <a:gd name="T1" fmla="*/ 0 h 806"/>
              <a:gd name="T2" fmla="*/ 2147483647 w 204"/>
              <a:gd name="T3" fmla="*/ 0 h 806"/>
              <a:gd name="T4" fmla="*/ 2147483647 w 204"/>
              <a:gd name="T5" fmla="*/ 2147483647 h 806"/>
              <a:gd name="T6" fmla="*/ 0 w 204"/>
              <a:gd name="T7" fmla="*/ 2147483647 h 806"/>
              <a:gd name="T8" fmla="*/ 0 60000 65536"/>
              <a:gd name="T9" fmla="*/ 0 60000 65536"/>
              <a:gd name="T10" fmla="*/ 0 60000 65536"/>
              <a:gd name="T11" fmla="*/ 0 60000 65536"/>
              <a:gd name="T12" fmla="*/ 0 w 204"/>
              <a:gd name="T13" fmla="*/ 0 h 806"/>
              <a:gd name="T14" fmla="*/ 204 w 204"/>
              <a:gd name="T15" fmla="*/ 806 h 80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4" h="806">
                <a:moveTo>
                  <a:pt x="32" y="0"/>
                </a:moveTo>
                <a:lnTo>
                  <a:pt x="204" y="0"/>
                </a:lnTo>
                <a:lnTo>
                  <a:pt x="203" y="806"/>
                </a:lnTo>
                <a:lnTo>
                  <a:pt x="0" y="806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575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29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176130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B911F0D0-002A-F147-A38A-B9D17199C5B5}" type="slidenum">
              <a:rPr lang="en-US" sz="1200">
                <a:latin typeface="Tahoma" charset="0"/>
              </a:rPr>
              <a:pPr/>
              <a:t>18</a:t>
            </a:fld>
            <a:endParaRPr lang="en-US" sz="1200">
              <a:latin typeface="Tahoma" charset="0"/>
            </a:endParaRPr>
          </a:p>
        </p:txBody>
      </p:sp>
      <p:sp>
        <p:nvSpPr>
          <p:cNvPr id="17613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17475"/>
            <a:ext cx="7772400" cy="1143000"/>
          </a:xfrm>
        </p:spPr>
        <p:txBody>
          <a:bodyPr/>
          <a:lstStyle/>
          <a:p>
            <a:r>
              <a:rPr lang="en-US" sz="4000" dirty="0" smtClean="0">
                <a:latin typeface="Gill Sans MT" charset="0"/>
              </a:rPr>
              <a:t>Text message </a:t>
            </a:r>
            <a:r>
              <a:rPr lang="en-US" sz="4000" dirty="0">
                <a:latin typeface="Gill Sans MT" charset="0"/>
              </a:rPr>
              <a:t>format</a:t>
            </a:r>
            <a:endParaRPr lang="en-US" dirty="0">
              <a:latin typeface="Gill Sans MT" charset="0"/>
            </a:endParaRPr>
          </a:p>
        </p:txBody>
      </p:sp>
      <p:sp>
        <p:nvSpPr>
          <p:cNvPr id="17613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11313"/>
            <a:ext cx="3810000" cy="46482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charset="0"/>
              <a:buNone/>
            </a:pPr>
            <a:r>
              <a:rPr lang="en-US" sz="2400">
                <a:latin typeface="Gill Sans MT" charset="0"/>
              </a:rPr>
              <a:t>SMTP: protocol for exchanging email msgs</a:t>
            </a:r>
          </a:p>
          <a:p>
            <a:pPr>
              <a:buFont typeface="Wingdings" charset="0"/>
              <a:buNone/>
            </a:pPr>
            <a:r>
              <a:rPr lang="en-US" sz="2400">
                <a:latin typeface="Gill Sans MT" charset="0"/>
              </a:rPr>
              <a:t>RFC 822: standard for text message format:</a:t>
            </a:r>
          </a:p>
          <a:p>
            <a:r>
              <a:rPr lang="en-US" sz="2400">
                <a:latin typeface="Gill Sans MT" charset="0"/>
              </a:rPr>
              <a:t>header lines, e.g.,</a:t>
            </a:r>
          </a:p>
          <a:p>
            <a:pPr lvl="1"/>
            <a:r>
              <a:rPr lang="en-US" sz="2000">
                <a:latin typeface="Gill Sans MT" charset="0"/>
              </a:rPr>
              <a:t>To:</a:t>
            </a:r>
          </a:p>
          <a:p>
            <a:pPr lvl="1"/>
            <a:r>
              <a:rPr lang="en-US" sz="2000">
                <a:latin typeface="Gill Sans MT" charset="0"/>
              </a:rPr>
              <a:t>From:</a:t>
            </a:r>
          </a:p>
          <a:p>
            <a:pPr lvl="1"/>
            <a:r>
              <a:rPr lang="en-US" sz="2000">
                <a:latin typeface="Gill Sans MT" charset="0"/>
              </a:rPr>
              <a:t>Subject:</a:t>
            </a:r>
          </a:p>
          <a:p>
            <a:pPr lvl="1">
              <a:buFont typeface="Wingdings" charset="0"/>
              <a:buNone/>
            </a:pPr>
            <a:r>
              <a:rPr lang="en-US" i="1">
                <a:solidFill>
                  <a:srgbClr val="FF0000"/>
                </a:solidFill>
                <a:latin typeface="Gill Sans MT" charset="0"/>
              </a:rPr>
              <a:t>different</a:t>
            </a:r>
            <a:r>
              <a:rPr lang="en-US" i="1">
                <a:solidFill>
                  <a:srgbClr val="66FFCC"/>
                </a:solidFill>
                <a:latin typeface="Gill Sans MT" charset="0"/>
              </a:rPr>
              <a:t> </a:t>
            </a:r>
            <a:r>
              <a:rPr lang="en-US" i="1">
                <a:latin typeface="Gill Sans MT" charset="0"/>
              </a:rPr>
              <a:t>from </a:t>
            </a:r>
            <a:r>
              <a:rPr lang="en-US" sz="2200">
                <a:latin typeface="Gill Sans MT" charset="0"/>
              </a:rPr>
              <a:t>SMTP MAIL FROM, RCPT TO:</a:t>
            </a:r>
            <a:r>
              <a:rPr lang="en-US">
                <a:latin typeface="Gill Sans MT" charset="0"/>
              </a:rPr>
              <a:t> commands!</a:t>
            </a:r>
          </a:p>
          <a:p>
            <a:r>
              <a:rPr lang="en-US" sz="2400">
                <a:latin typeface="Gill Sans MT" charset="0"/>
              </a:rPr>
              <a:t>Body: the </a:t>
            </a:r>
            <a:r>
              <a:rPr lang="ja-JP" altLang="en-US" sz="2400">
                <a:latin typeface="Gill Sans MT" charset="0"/>
              </a:rPr>
              <a:t>“</a:t>
            </a:r>
            <a:r>
              <a:rPr lang="en-US" altLang="ja-JP" sz="2400">
                <a:latin typeface="Gill Sans MT" charset="0"/>
              </a:rPr>
              <a:t>message</a:t>
            </a:r>
            <a:r>
              <a:rPr lang="ja-JP" altLang="en-US" sz="2400">
                <a:latin typeface="Gill Sans MT" charset="0"/>
              </a:rPr>
              <a:t>”</a:t>
            </a:r>
            <a:r>
              <a:rPr lang="en-US" altLang="ja-JP" sz="2400">
                <a:latin typeface="Gill Sans MT" charset="0"/>
              </a:rPr>
              <a:t> </a:t>
            </a:r>
          </a:p>
          <a:p>
            <a:pPr lvl="1"/>
            <a:r>
              <a:rPr lang="en-US" sz="2000">
                <a:latin typeface="Gill Sans MT" charset="0"/>
              </a:rPr>
              <a:t>ASCII characters only</a:t>
            </a:r>
          </a:p>
        </p:txBody>
      </p:sp>
      <p:sp>
        <p:nvSpPr>
          <p:cNvPr id="176133" name="Rectangle 5"/>
          <p:cNvSpPr>
            <a:spLocks noChangeArrowheads="1"/>
          </p:cNvSpPr>
          <p:nvPr/>
        </p:nvSpPr>
        <p:spPr bwMode="auto">
          <a:xfrm>
            <a:off x="4978400" y="1892300"/>
            <a:ext cx="28321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bg1"/>
                </a:solidFill>
              </a:rPr>
              <a:t>header</a:t>
            </a:r>
          </a:p>
        </p:txBody>
      </p:sp>
      <p:sp>
        <p:nvSpPr>
          <p:cNvPr id="176134" name="Rectangle 7"/>
          <p:cNvSpPr>
            <a:spLocks noChangeArrowheads="1"/>
          </p:cNvSpPr>
          <p:nvPr/>
        </p:nvSpPr>
        <p:spPr bwMode="auto">
          <a:xfrm>
            <a:off x="4978400" y="2705100"/>
            <a:ext cx="2832100" cy="17399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bg1"/>
                </a:solidFill>
              </a:rPr>
              <a:t>body</a:t>
            </a:r>
          </a:p>
        </p:txBody>
      </p:sp>
      <p:sp>
        <p:nvSpPr>
          <p:cNvPr id="176135" name="Rectangle 9"/>
          <p:cNvSpPr>
            <a:spLocks noChangeArrowheads="1"/>
          </p:cNvSpPr>
          <p:nvPr/>
        </p:nvSpPr>
        <p:spPr bwMode="auto">
          <a:xfrm>
            <a:off x="4775200" y="1778000"/>
            <a:ext cx="3238500" cy="307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176136" name="Line 10"/>
          <p:cNvSpPr>
            <a:spLocks noChangeShapeType="1"/>
          </p:cNvSpPr>
          <p:nvPr/>
        </p:nvSpPr>
        <p:spPr bwMode="auto">
          <a:xfrm flipV="1">
            <a:off x="3162300" y="2159000"/>
            <a:ext cx="1765300" cy="1016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6137" name="Line 11"/>
          <p:cNvSpPr>
            <a:spLocks noChangeShapeType="1"/>
          </p:cNvSpPr>
          <p:nvPr/>
        </p:nvSpPr>
        <p:spPr bwMode="auto">
          <a:xfrm flipV="1">
            <a:off x="3009900" y="3327400"/>
            <a:ext cx="1905000" cy="18796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6138" name="Text Box 13"/>
          <p:cNvSpPr txBox="1">
            <a:spLocks noChangeArrowheads="1"/>
          </p:cNvSpPr>
          <p:nvPr/>
        </p:nvSpPr>
        <p:spPr bwMode="auto">
          <a:xfrm>
            <a:off x="8139113" y="2112963"/>
            <a:ext cx="7921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blank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line</a:t>
            </a:r>
          </a:p>
        </p:txBody>
      </p:sp>
      <p:sp>
        <p:nvSpPr>
          <p:cNvPr id="176139" name="Line 14"/>
          <p:cNvSpPr>
            <a:spLocks noChangeShapeType="1"/>
          </p:cNvSpPr>
          <p:nvPr/>
        </p:nvSpPr>
        <p:spPr bwMode="auto">
          <a:xfrm flipH="1">
            <a:off x="7251700" y="2552700"/>
            <a:ext cx="9652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76140" name="Picture 1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50" y="912813"/>
            <a:ext cx="4570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21079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7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178178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43E151D5-7701-924D-8807-935E2D92BB1E}" type="slidenum">
              <a:rPr lang="en-US" sz="1200">
                <a:latin typeface="Tahoma" charset="0"/>
              </a:rPr>
              <a:pPr/>
              <a:t>19</a:t>
            </a:fld>
            <a:endParaRPr lang="en-US" sz="1200">
              <a:latin typeface="Tahoma" charset="0"/>
            </a:endParaRPr>
          </a:p>
        </p:txBody>
      </p:sp>
      <p:grpSp>
        <p:nvGrpSpPr>
          <p:cNvPr id="178179" name="Group 133"/>
          <p:cNvGrpSpPr>
            <a:grpSpLocks/>
          </p:cNvGrpSpPr>
          <p:nvPr/>
        </p:nvGrpSpPr>
        <p:grpSpPr bwMode="auto">
          <a:xfrm>
            <a:off x="2962275" y="1577975"/>
            <a:ext cx="511175" cy="693738"/>
            <a:chOff x="4140" y="429"/>
            <a:chExt cx="1425" cy="2396"/>
          </a:xfrm>
        </p:grpSpPr>
        <p:sp>
          <p:nvSpPr>
            <p:cNvPr id="178271" name="Freeform 134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272" name="Rectangle 135"/>
            <p:cNvSpPr>
              <a:spLocks noChangeArrowheads="1"/>
            </p:cNvSpPr>
            <p:nvPr/>
          </p:nvSpPr>
          <p:spPr bwMode="auto">
            <a:xfrm>
              <a:off x="4206" y="429"/>
              <a:ext cx="1044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73" name="Freeform 136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274" name="Freeform 137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275" name="Rectangle 138"/>
            <p:cNvSpPr>
              <a:spLocks noChangeArrowheads="1"/>
            </p:cNvSpPr>
            <p:nvPr/>
          </p:nvSpPr>
          <p:spPr bwMode="auto">
            <a:xfrm>
              <a:off x="4211" y="692"/>
              <a:ext cx="597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8276" name="Group 139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78301" name="AutoShape 140"/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3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302" name="AutoShape 141"/>
              <p:cNvSpPr>
                <a:spLocks noChangeArrowheads="1"/>
              </p:cNvSpPr>
              <p:nvPr/>
            </p:nvSpPr>
            <p:spPr bwMode="auto">
              <a:xfrm>
                <a:off x="633" y="2586"/>
                <a:ext cx="690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78277" name="Rectangle 142"/>
            <p:cNvSpPr>
              <a:spLocks noChangeArrowheads="1"/>
            </p:cNvSpPr>
            <p:nvPr/>
          </p:nvSpPr>
          <p:spPr bwMode="auto">
            <a:xfrm>
              <a:off x="4224" y="1021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8278" name="Group 143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78299" name="AutoShape 144"/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18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300" name="AutoShape 145"/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0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78279" name="Rectangle 146"/>
            <p:cNvSpPr>
              <a:spLocks noChangeArrowheads="1"/>
            </p:cNvSpPr>
            <p:nvPr/>
          </p:nvSpPr>
          <p:spPr bwMode="auto">
            <a:xfrm>
              <a:off x="4215" y="1356"/>
              <a:ext cx="597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80" name="Rectangle 147"/>
            <p:cNvSpPr>
              <a:spLocks noChangeArrowheads="1"/>
            </p:cNvSpPr>
            <p:nvPr/>
          </p:nvSpPr>
          <p:spPr bwMode="auto">
            <a:xfrm>
              <a:off x="4229" y="1657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8281" name="Group 148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78297" name="AutoShape 149"/>
              <p:cNvSpPr>
                <a:spLocks noChangeArrowheads="1"/>
              </p:cNvSpPr>
              <p:nvPr/>
            </p:nvSpPr>
            <p:spPr bwMode="auto">
              <a:xfrm>
                <a:off x="612" y="2581"/>
                <a:ext cx="728" cy="12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298" name="AutoShape 150"/>
              <p:cNvSpPr>
                <a:spLocks noChangeArrowheads="1"/>
              </p:cNvSpPr>
              <p:nvPr/>
            </p:nvSpPr>
            <p:spPr bwMode="auto">
              <a:xfrm>
                <a:off x="628" y="2586"/>
                <a:ext cx="695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78282" name="Freeform 151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8283" name="Group 152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78295" name="AutoShape 153"/>
              <p:cNvSpPr>
                <a:spLocks noChangeArrowheads="1"/>
              </p:cNvSpPr>
              <p:nvPr/>
            </p:nvSpPr>
            <p:spPr bwMode="auto">
              <a:xfrm>
                <a:off x="612" y="2569"/>
                <a:ext cx="728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296" name="AutoShape 154"/>
              <p:cNvSpPr>
                <a:spLocks noChangeArrowheads="1"/>
              </p:cNvSpPr>
              <p:nvPr/>
            </p:nvSpPr>
            <p:spPr bwMode="auto">
              <a:xfrm>
                <a:off x="629" y="2586"/>
                <a:ext cx="695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78284" name="Rectangle 155"/>
            <p:cNvSpPr>
              <a:spLocks noChangeArrowheads="1"/>
            </p:cNvSpPr>
            <p:nvPr/>
          </p:nvSpPr>
          <p:spPr bwMode="auto">
            <a:xfrm>
              <a:off x="5251" y="429"/>
              <a:ext cx="66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85" name="Freeform 156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286" name="Freeform 157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287" name="Oval 158"/>
            <p:cNvSpPr>
              <a:spLocks noChangeArrowheads="1"/>
            </p:cNvSpPr>
            <p:nvPr/>
          </p:nvSpPr>
          <p:spPr bwMode="auto">
            <a:xfrm>
              <a:off x="5516" y="2611"/>
              <a:ext cx="49" cy="93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88" name="Freeform 159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289" name="AutoShape 160"/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90" name="AutoShape 161"/>
            <p:cNvSpPr>
              <a:spLocks noChangeArrowheads="1"/>
            </p:cNvSpPr>
            <p:nvPr/>
          </p:nvSpPr>
          <p:spPr bwMode="auto">
            <a:xfrm>
              <a:off x="4206" y="2710"/>
              <a:ext cx="1071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91" name="Oval 162"/>
            <p:cNvSpPr>
              <a:spLocks noChangeArrowheads="1"/>
            </p:cNvSpPr>
            <p:nvPr/>
          </p:nvSpPr>
          <p:spPr bwMode="auto">
            <a:xfrm>
              <a:off x="4308" y="2381"/>
              <a:ext cx="159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92" name="Oval 163"/>
            <p:cNvSpPr>
              <a:spLocks noChangeArrowheads="1"/>
            </p:cNvSpPr>
            <p:nvPr/>
          </p:nvSpPr>
          <p:spPr bwMode="auto">
            <a:xfrm>
              <a:off x="4485" y="2386"/>
              <a:ext cx="159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78293" name="Oval 164"/>
            <p:cNvSpPr>
              <a:spLocks noChangeArrowheads="1"/>
            </p:cNvSpPr>
            <p:nvPr/>
          </p:nvSpPr>
          <p:spPr bwMode="auto">
            <a:xfrm>
              <a:off x="4662" y="2381"/>
              <a:ext cx="159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94" name="Rectangle 165"/>
            <p:cNvSpPr>
              <a:spLocks noChangeArrowheads="1"/>
            </p:cNvSpPr>
            <p:nvPr/>
          </p:nvSpPr>
          <p:spPr bwMode="auto">
            <a:xfrm>
              <a:off x="5060" y="1833"/>
              <a:ext cx="89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8180" name="Group 100"/>
          <p:cNvGrpSpPr>
            <a:grpSpLocks/>
          </p:cNvGrpSpPr>
          <p:nvPr/>
        </p:nvGrpSpPr>
        <p:grpSpPr bwMode="auto">
          <a:xfrm>
            <a:off x="4648200" y="1587500"/>
            <a:ext cx="511175" cy="693738"/>
            <a:chOff x="4140" y="429"/>
            <a:chExt cx="1425" cy="2396"/>
          </a:xfrm>
        </p:grpSpPr>
        <p:sp>
          <p:nvSpPr>
            <p:cNvPr id="178239" name="Freeform 101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240" name="Rectangle 102"/>
            <p:cNvSpPr>
              <a:spLocks noChangeArrowheads="1"/>
            </p:cNvSpPr>
            <p:nvPr/>
          </p:nvSpPr>
          <p:spPr bwMode="auto">
            <a:xfrm>
              <a:off x="4206" y="429"/>
              <a:ext cx="1044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41" name="Freeform 103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242" name="Freeform 104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243" name="Rectangle 105"/>
            <p:cNvSpPr>
              <a:spLocks noChangeArrowheads="1"/>
            </p:cNvSpPr>
            <p:nvPr/>
          </p:nvSpPr>
          <p:spPr bwMode="auto">
            <a:xfrm>
              <a:off x="4211" y="692"/>
              <a:ext cx="597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8244" name="Group 106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78269" name="AutoShape 107"/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3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270" name="AutoShape 108"/>
              <p:cNvSpPr>
                <a:spLocks noChangeArrowheads="1"/>
              </p:cNvSpPr>
              <p:nvPr/>
            </p:nvSpPr>
            <p:spPr bwMode="auto">
              <a:xfrm>
                <a:off x="633" y="2586"/>
                <a:ext cx="690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78245" name="Rectangle 109"/>
            <p:cNvSpPr>
              <a:spLocks noChangeArrowheads="1"/>
            </p:cNvSpPr>
            <p:nvPr/>
          </p:nvSpPr>
          <p:spPr bwMode="auto">
            <a:xfrm>
              <a:off x="4224" y="1021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8246" name="Group 110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78267" name="AutoShape 111"/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18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268" name="AutoShape 112"/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0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78247" name="Rectangle 113"/>
            <p:cNvSpPr>
              <a:spLocks noChangeArrowheads="1"/>
            </p:cNvSpPr>
            <p:nvPr/>
          </p:nvSpPr>
          <p:spPr bwMode="auto">
            <a:xfrm>
              <a:off x="4215" y="1356"/>
              <a:ext cx="597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48" name="Rectangle 114"/>
            <p:cNvSpPr>
              <a:spLocks noChangeArrowheads="1"/>
            </p:cNvSpPr>
            <p:nvPr/>
          </p:nvSpPr>
          <p:spPr bwMode="auto">
            <a:xfrm>
              <a:off x="4229" y="1657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8249" name="Group 115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78265" name="AutoShape 116"/>
              <p:cNvSpPr>
                <a:spLocks noChangeArrowheads="1"/>
              </p:cNvSpPr>
              <p:nvPr/>
            </p:nvSpPr>
            <p:spPr bwMode="auto">
              <a:xfrm>
                <a:off x="612" y="2581"/>
                <a:ext cx="728" cy="12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266" name="AutoShape 117"/>
              <p:cNvSpPr>
                <a:spLocks noChangeArrowheads="1"/>
              </p:cNvSpPr>
              <p:nvPr/>
            </p:nvSpPr>
            <p:spPr bwMode="auto">
              <a:xfrm>
                <a:off x="628" y="2586"/>
                <a:ext cx="695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78250" name="Freeform 118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8251" name="Group 119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78263" name="AutoShape 120"/>
              <p:cNvSpPr>
                <a:spLocks noChangeArrowheads="1"/>
              </p:cNvSpPr>
              <p:nvPr/>
            </p:nvSpPr>
            <p:spPr bwMode="auto">
              <a:xfrm>
                <a:off x="612" y="2569"/>
                <a:ext cx="728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264" name="AutoShape 121"/>
              <p:cNvSpPr>
                <a:spLocks noChangeArrowheads="1"/>
              </p:cNvSpPr>
              <p:nvPr/>
            </p:nvSpPr>
            <p:spPr bwMode="auto">
              <a:xfrm>
                <a:off x="629" y="2586"/>
                <a:ext cx="695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78252" name="Rectangle 122"/>
            <p:cNvSpPr>
              <a:spLocks noChangeArrowheads="1"/>
            </p:cNvSpPr>
            <p:nvPr/>
          </p:nvSpPr>
          <p:spPr bwMode="auto">
            <a:xfrm>
              <a:off x="5251" y="429"/>
              <a:ext cx="66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53" name="Freeform 123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254" name="Freeform 124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255" name="Oval 125"/>
            <p:cNvSpPr>
              <a:spLocks noChangeArrowheads="1"/>
            </p:cNvSpPr>
            <p:nvPr/>
          </p:nvSpPr>
          <p:spPr bwMode="auto">
            <a:xfrm>
              <a:off x="5516" y="2611"/>
              <a:ext cx="49" cy="93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56" name="Freeform 126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257" name="AutoShape 127"/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58" name="AutoShape 128"/>
            <p:cNvSpPr>
              <a:spLocks noChangeArrowheads="1"/>
            </p:cNvSpPr>
            <p:nvPr/>
          </p:nvSpPr>
          <p:spPr bwMode="auto">
            <a:xfrm>
              <a:off x="4206" y="2710"/>
              <a:ext cx="1071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59" name="Oval 129"/>
            <p:cNvSpPr>
              <a:spLocks noChangeArrowheads="1"/>
            </p:cNvSpPr>
            <p:nvPr/>
          </p:nvSpPr>
          <p:spPr bwMode="auto">
            <a:xfrm>
              <a:off x="4308" y="2381"/>
              <a:ext cx="159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60" name="Oval 130"/>
            <p:cNvSpPr>
              <a:spLocks noChangeArrowheads="1"/>
            </p:cNvSpPr>
            <p:nvPr/>
          </p:nvSpPr>
          <p:spPr bwMode="auto">
            <a:xfrm>
              <a:off x="4485" y="2386"/>
              <a:ext cx="159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78261" name="Oval 131"/>
            <p:cNvSpPr>
              <a:spLocks noChangeArrowheads="1"/>
            </p:cNvSpPr>
            <p:nvPr/>
          </p:nvSpPr>
          <p:spPr bwMode="auto">
            <a:xfrm>
              <a:off x="4662" y="2381"/>
              <a:ext cx="159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62" name="Rectangle 132"/>
            <p:cNvSpPr>
              <a:spLocks noChangeArrowheads="1"/>
            </p:cNvSpPr>
            <p:nvPr/>
          </p:nvSpPr>
          <p:spPr bwMode="auto">
            <a:xfrm>
              <a:off x="5060" y="1833"/>
              <a:ext cx="89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78181" name="Picture 98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25" y="963613"/>
            <a:ext cx="5027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818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255588"/>
            <a:ext cx="7772400" cy="893762"/>
          </a:xfrm>
        </p:spPr>
        <p:txBody>
          <a:bodyPr/>
          <a:lstStyle/>
          <a:p>
            <a:r>
              <a:rPr lang="en-US">
                <a:latin typeface="Gill Sans MT" charset="0"/>
              </a:rPr>
              <a:t>Mail access protocols</a:t>
            </a:r>
          </a:p>
        </p:txBody>
      </p:sp>
      <p:sp>
        <p:nvSpPr>
          <p:cNvPr id="1781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81025" y="3230563"/>
            <a:ext cx="7381875" cy="2209800"/>
          </a:xfrm>
        </p:spPr>
        <p:txBody>
          <a:bodyPr>
            <a:normAutofit fontScale="92500" lnSpcReduction="20000"/>
          </a:bodyPr>
          <a:lstStyle/>
          <a:p>
            <a:r>
              <a:rPr lang="en-US" sz="2400">
                <a:solidFill>
                  <a:srgbClr val="CC0000"/>
                </a:solidFill>
                <a:latin typeface="Gill Sans MT" charset="0"/>
              </a:rPr>
              <a:t>SMTP:</a:t>
            </a:r>
            <a:r>
              <a:rPr lang="en-US" sz="2400">
                <a:latin typeface="Gill Sans MT" charset="0"/>
              </a:rPr>
              <a:t> delivery/storage to receiver</a:t>
            </a:r>
            <a:r>
              <a:rPr lang="ja-JP" altLang="en-US" sz="2400">
                <a:latin typeface="Gill Sans MT" charset="0"/>
              </a:rPr>
              <a:t>’</a:t>
            </a:r>
            <a:r>
              <a:rPr lang="en-US" altLang="ja-JP" sz="2400">
                <a:latin typeface="Gill Sans MT" charset="0"/>
              </a:rPr>
              <a:t>s server</a:t>
            </a:r>
          </a:p>
          <a:p>
            <a:r>
              <a:rPr lang="en-US" sz="2400">
                <a:latin typeface="Gill Sans MT" charset="0"/>
              </a:rPr>
              <a:t>mail access protocol: retrieval from server</a:t>
            </a:r>
          </a:p>
          <a:p>
            <a:pPr lvl="1"/>
            <a:r>
              <a:rPr lang="en-US" sz="2200">
                <a:solidFill>
                  <a:srgbClr val="CC0000"/>
                </a:solidFill>
                <a:latin typeface="Gill Sans MT" charset="0"/>
              </a:rPr>
              <a:t>POP:</a:t>
            </a:r>
            <a:r>
              <a:rPr lang="en-US" sz="2200">
                <a:latin typeface="Gill Sans MT" charset="0"/>
              </a:rPr>
              <a:t> Post Office Protocol [RFC 1939]: authorization, download </a:t>
            </a:r>
          </a:p>
          <a:p>
            <a:pPr lvl="1"/>
            <a:r>
              <a:rPr lang="en-US" sz="2200">
                <a:solidFill>
                  <a:srgbClr val="CC0000"/>
                </a:solidFill>
                <a:latin typeface="Gill Sans MT" charset="0"/>
              </a:rPr>
              <a:t>IMAP:</a:t>
            </a:r>
            <a:r>
              <a:rPr lang="en-US" sz="2200">
                <a:latin typeface="Gill Sans MT" charset="0"/>
              </a:rPr>
              <a:t> Internet Mail Access Protocol [RFC 1730]: more features, including manipulation of stored msgs on server</a:t>
            </a:r>
          </a:p>
          <a:p>
            <a:pPr lvl="1"/>
            <a:r>
              <a:rPr lang="en-US" sz="2200">
                <a:solidFill>
                  <a:srgbClr val="CC0000"/>
                </a:solidFill>
                <a:latin typeface="Gill Sans MT" charset="0"/>
              </a:rPr>
              <a:t>HTTP:</a:t>
            </a:r>
            <a:r>
              <a:rPr lang="en-US" sz="2200">
                <a:latin typeface="Gill Sans MT" charset="0"/>
              </a:rPr>
              <a:t> gmail, Hotmail, Yahoo! Mail, etc.</a:t>
            </a:r>
          </a:p>
          <a:p>
            <a:pPr lvl="1"/>
            <a:endParaRPr lang="en-US" sz="2200">
              <a:latin typeface="Gill Sans MT" charset="0"/>
            </a:endParaRPr>
          </a:p>
        </p:txBody>
      </p:sp>
      <p:grpSp>
        <p:nvGrpSpPr>
          <p:cNvPr id="178184" name="Group 158"/>
          <p:cNvGrpSpPr>
            <a:grpSpLocks/>
          </p:cNvGrpSpPr>
          <p:nvPr/>
        </p:nvGrpSpPr>
        <p:grpSpPr bwMode="auto">
          <a:xfrm>
            <a:off x="2797175" y="1987550"/>
            <a:ext cx="1436688" cy="1131888"/>
            <a:chOff x="1796" y="1206"/>
            <a:chExt cx="905" cy="713"/>
          </a:xfrm>
        </p:grpSpPr>
        <p:sp>
          <p:nvSpPr>
            <p:cNvPr id="178223" name="Text Box 95"/>
            <p:cNvSpPr txBox="1">
              <a:spLocks noChangeArrowheads="1"/>
            </p:cNvSpPr>
            <p:nvPr/>
          </p:nvSpPr>
          <p:spPr bwMode="auto">
            <a:xfrm>
              <a:off x="1796" y="1583"/>
              <a:ext cx="905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sender</a:t>
              </a:r>
              <a:r>
                <a:rPr lang="ja-JP" altLang="en-US" sz="1600"/>
                <a:t>’</a:t>
              </a:r>
              <a:r>
                <a:rPr lang="en-US" altLang="ja-JP" sz="1600"/>
                <a:t>s mail </a:t>
              </a:r>
            </a:p>
            <a:p>
              <a:pPr algn="ctr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server</a:t>
              </a:r>
              <a:endParaRPr lang="en-US" sz="2400"/>
            </a:p>
          </p:txBody>
        </p:sp>
        <p:grpSp>
          <p:nvGrpSpPr>
            <p:cNvPr id="178224" name="Group 157"/>
            <p:cNvGrpSpPr>
              <a:grpSpLocks/>
            </p:cNvGrpSpPr>
            <p:nvPr/>
          </p:nvGrpSpPr>
          <p:grpSpPr bwMode="auto">
            <a:xfrm>
              <a:off x="1992" y="1206"/>
              <a:ext cx="510" cy="354"/>
              <a:chOff x="2070" y="2004"/>
              <a:chExt cx="510" cy="354"/>
            </a:xfrm>
          </p:grpSpPr>
          <p:sp>
            <p:nvSpPr>
              <p:cNvPr id="178225" name="Rectangle 94"/>
              <p:cNvSpPr>
                <a:spLocks noChangeArrowheads="1"/>
              </p:cNvSpPr>
              <p:nvPr/>
            </p:nvSpPr>
            <p:spPr bwMode="auto">
              <a:xfrm>
                <a:off x="2070" y="2004"/>
                <a:ext cx="510" cy="354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omic Sans MS" charset="0"/>
                </a:endParaRPr>
              </a:p>
            </p:txBody>
          </p:sp>
          <p:sp>
            <p:nvSpPr>
              <p:cNvPr id="178226" name="Rectangle 96"/>
              <p:cNvSpPr>
                <a:spLocks noChangeArrowheads="1"/>
              </p:cNvSpPr>
              <p:nvPr/>
            </p:nvSpPr>
            <p:spPr bwMode="auto">
              <a:xfrm>
                <a:off x="2094" y="2076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omic Sans MS" charset="0"/>
                </a:endParaRPr>
              </a:p>
            </p:txBody>
          </p:sp>
          <p:sp>
            <p:nvSpPr>
              <p:cNvPr id="178227" name="Line 97"/>
              <p:cNvSpPr>
                <a:spLocks noChangeShapeType="1"/>
              </p:cNvSpPr>
              <p:nvPr/>
            </p:nvSpPr>
            <p:spPr bwMode="auto">
              <a:xfrm>
                <a:off x="2143" y="210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228" name="Line 98"/>
              <p:cNvSpPr>
                <a:spLocks noChangeShapeType="1"/>
              </p:cNvSpPr>
              <p:nvPr/>
            </p:nvSpPr>
            <p:spPr bwMode="auto">
              <a:xfrm>
                <a:off x="2252" y="210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229" name="Line 99"/>
              <p:cNvSpPr>
                <a:spLocks noChangeShapeType="1"/>
              </p:cNvSpPr>
              <p:nvPr/>
            </p:nvSpPr>
            <p:spPr bwMode="auto">
              <a:xfrm>
                <a:off x="2307" y="2105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230" name="Line 100"/>
              <p:cNvSpPr>
                <a:spLocks noChangeShapeType="1"/>
              </p:cNvSpPr>
              <p:nvPr/>
            </p:nvSpPr>
            <p:spPr bwMode="auto">
              <a:xfrm>
                <a:off x="2364" y="210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231" name="Line 101"/>
              <p:cNvSpPr>
                <a:spLocks noChangeShapeType="1"/>
              </p:cNvSpPr>
              <p:nvPr/>
            </p:nvSpPr>
            <p:spPr bwMode="auto">
              <a:xfrm>
                <a:off x="2425" y="210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232" name="Line 102"/>
              <p:cNvSpPr>
                <a:spLocks noChangeShapeType="1"/>
              </p:cNvSpPr>
              <p:nvPr/>
            </p:nvSpPr>
            <p:spPr bwMode="auto">
              <a:xfrm>
                <a:off x="2481" y="210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233" name="Line 103"/>
              <p:cNvSpPr>
                <a:spLocks noChangeShapeType="1"/>
              </p:cNvSpPr>
              <p:nvPr/>
            </p:nvSpPr>
            <p:spPr bwMode="auto">
              <a:xfrm>
                <a:off x="2196" y="210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234" name="Rectangle 104"/>
              <p:cNvSpPr>
                <a:spLocks noChangeArrowheads="1"/>
              </p:cNvSpPr>
              <p:nvPr/>
            </p:nvSpPr>
            <p:spPr bwMode="auto">
              <a:xfrm>
                <a:off x="2102" y="224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omic Sans MS" charset="0"/>
                </a:endParaRPr>
              </a:p>
            </p:txBody>
          </p:sp>
          <p:sp>
            <p:nvSpPr>
              <p:cNvPr id="178235" name="Rectangle 105"/>
              <p:cNvSpPr>
                <a:spLocks noChangeArrowheads="1"/>
              </p:cNvSpPr>
              <p:nvPr/>
            </p:nvSpPr>
            <p:spPr bwMode="auto">
              <a:xfrm>
                <a:off x="2188" y="224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omic Sans MS" charset="0"/>
                </a:endParaRPr>
              </a:p>
            </p:txBody>
          </p:sp>
          <p:sp>
            <p:nvSpPr>
              <p:cNvPr id="178236" name="Rectangle 106"/>
              <p:cNvSpPr>
                <a:spLocks noChangeArrowheads="1"/>
              </p:cNvSpPr>
              <p:nvPr/>
            </p:nvSpPr>
            <p:spPr bwMode="auto">
              <a:xfrm>
                <a:off x="2274" y="2242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omic Sans MS" charset="0"/>
                </a:endParaRPr>
              </a:p>
            </p:txBody>
          </p:sp>
          <p:sp>
            <p:nvSpPr>
              <p:cNvPr id="178237" name="Rectangle 107"/>
              <p:cNvSpPr>
                <a:spLocks noChangeArrowheads="1"/>
              </p:cNvSpPr>
              <p:nvPr/>
            </p:nvSpPr>
            <p:spPr bwMode="auto">
              <a:xfrm>
                <a:off x="2371" y="224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omic Sans MS" charset="0"/>
                </a:endParaRPr>
              </a:p>
            </p:txBody>
          </p:sp>
          <p:sp>
            <p:nvSpPr>
              <p:cNvPr id="178238" name="Rectangle 108"/>
              <p:cNvSpPr>
                <a:spLocks noChangeArrowheads="1"/>
              </p:cNvSpPr>
              <p:nvPr/>
            </p:nvSpPr>
            <p:spPr bwMode="auto">
              <a:xfrm>
                <a:off x="2467" y="224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Comic Sans MS" charset="0"/>
                </a:endParaRPr>
              </a:p>
            </p:txBody>
          </p:sp>
        </p:grpSp>
      </p:grpSp>
      <p:sp>
        <p:nvSpPr>
          <p:cNvPr id="178185" name="Text Box 121"/>
          <p:cNvSpPr txBox="1">
            <a:spLocks noChangeArrowheads="1"/>
          </p:cNvSpPr>
          <p:nvPr/>
        </p:nvSpPr>
        <p:spPr bwMode="auto">
          <a:xfrm>
            <a:off x="2020888" y="1466850"/>
            <a:ext cx="8905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SMTP</a:t>
            </a:r>
          </a:p>
        </p:txBody>
      </p:sp>
      <p:sp>
        <p:nvSpPr>
          <p:cNvPr id="178186" name="Rectangle 153"/>
          <p:cNvSpPr>
            <a:spLocks noChangeArrowheads="1"/>
          </p:cNvSpPr>
          <p:nvPr/>
        </p:nvSpPr>
        <p:spPr bwMode="auto">
          <a:xfrm>
            <a:off x="3781425" y="1457325"/>
            <a:ext cx="8572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>
              <a:latin typeface="Comic Sans MS" charset="0"/>
            </a:endParaRPr>
          </a:p>
        </p:txBody>
      </p:sp>
      <p:sp>
        <p:nvSpPr>
          <p:cNvPr id="178187" name="Text Box 154"/>
          <p:cNvSpPr txBox="1">
            <a:spLocks noChangeArrowheads="1"/>
          </p:cNvSpPr>
          <p:nvPr/>
        </p:nvSpPr>
        <p:spPr bwMode="auto">
          <a:xfrm>
            <a:off x="3622675" y="1477963"/>
            <a:ext cx="890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CC0000"/>
                </a:solidFill>
              </a:rPr>
              <a:t>SMTP</a:t>
            </a:r>
          </a:p>
        </p:txBody>
      </p:sp>
      <p:sp>
        <p:nvSpPr>
          <p:cNvPr id="178188" name="Text Box 156"/>
          <p:cNvSpPr txBox="1">
            <a:spLocks noChangeArrowheads="1"/>
          </p:cNvSpPr>
          <p:nvPr/>
        </p:nvSpPr>
        <p:spPr bwMode="auto">
          <a:xfrm>
            <a:off x="5484813" y="1308100"/>
            <a:ext cx="15113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i="1">
                <a:solidFill>
                  <a:srgbClr val="CC0000"/>
                </a:solidFill>
              </a:rPr>
              <a:t>mail access</a:t>
            </a:r>
          </a:p>
          <a:p>
            <a:pPr algn="ctr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i="1">
                <a:solidFill>
                  <a:srgbClr val="CC0000"/>
                </a:solidFill>
              </a:rPr>
              <a:t>protocol</a:t>
            </a:r>
            <a:endParaRPr lang="en-US" sz="1800">
              <a:solidFill>
                <a:srgbClr val="CC0000"/>
              </a:solidFill>
            </a:endParaRPr>
          </a:p>
        </p:txBody>
      </p:sp>
      <p:sp>
        <p:nvSpPr>
          <p:cNvPr id="178189" name="Text Box 160"/>
          <p:cNvSpPr txBox="1">
            <a:spLocks noChangeArrowheads="1"/>
          </p:cNvSpPr>
          <p:nvPr/>
        </p:nvSpPr>
        <p:spPr bwMode="auto">
          <a:xfrm>
            <a:off x="4371975" y="2598738"/>
            <a:ext cx="153828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receiver</a:t>
            </a:r>
            <a:r>
              <a:rPr lang="ja-JP" altLang="en-US" sz="1600"/>
              <a:t>’</a:t>
            </a:r>
            <a:r>
              <a:rPr lang="en-US" altLang="ja-JP" sz="1600"/>
              <a:t>s mail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server</a:t>
            </a:r>
            <a:endParaRPr lang="en-US" sz="2400"/>
          </a:p>
        </p:txBody>
      </p:sp>
      <p:grpSp>
        <p:nvGrpSpPr>
          <p:cNvPr id="178190" name="Group 161"/>
          <p:cNvGrpSpPr>
            <a:grpSpLocks/>
          </p:cNvGrpSpPr>
          <p:nvPr/>
        </p:nvGrpSpPr>
        <p:grpSpPr bwMode="auto">
          <a:xfrm>
            <a:off x="4800600" y="2000250"/>
            <a:ext cx="809625" cy="561975"/>
            <a:chOff x="2070" y="2004"/>
            <a:chExt cx="510" cy="354"/>
          </a:xfrm>
        </p:grpSpPr>
        <p:sp>
          <p:nvSpPr>
            <p:cNvPr id="178209" name="Rectangle 162"/>
            <p:cNvSpPr>
              <a:spLocks noChangeArrowheads="1"/>
            </p:cNvSpPr>
            <p:nvPr/>
          </p:nvSpPr>
          <p:spPr bwMode="auto">
            <a:xfrm>
              <a:off x="2070" y="2004"/>
              <a:ext cx="510" cy="354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Comic Sans MS" charset="0"/>
              </a:endParaRPr>
            </a:p>
          </p:txBody>
        </p:sp>
        <p:sp>
          <p:nvSpPr>
            <p:cNvPr id="178210" name="Rectangle 163"/>
            <p:cNvSpPr>
              <a:spLocks noChangeArrowheads="1"/>
            </p:cNvSpPr>
            <p:nvPr/>
          </p:nvSpPr>
          <p:spPr bwMode="auto">
            <a:xfrm>
              <a:off x="2094" y="2076"/>
              <a:ext cx="450" cy="120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Comic Sans MS" charset="0"/>
              </a:endParaRPr>
            </a:p>
          </p:txBody>
        </p:sp>
        <p:sp>
          <p:nvSpPr>
            <p:cNvPr id="178211" name="Line 164"/>
            <p:cNvSpPr>
              <a:spLocks noChangeShapeType="1"/>
            </p:cNvSpPr>
            <p:nvPr/>
          </p:nvSpPr>
          <p:spPr bwMode="auto">
            <a:xfrm>
              <a:off x="2143" y="210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12" name="Line 165"/>
            <p:cNvSpPr>
              <a:spLocks noChangeShapeType="1"/>
            </p:cNvSpPr>
            <p:nvPr/>
          </p:nvSpPr>
          <p:spPr bwMode="auto">
            <a:xfrm>
              <a:off x="2252" y="210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13" name="Line 166"/>
            <p:cNvSpPr>
              <a:spLocks noChangeShapeType="1"/>
            </p:cNvSpPr>
            <p:nvPr/>
          </p:nvSpPr>
          <p:spPr bwMode="auto">
            <a:xfrm>
              <a:off x="2307" y="210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14" name="Line 167"/>
            <p:cNvSpPr>
              <a:spLocks noChangeShapeType="1"/>
            </p:cNvSpPr>
            <p:nvPr/>
          </p:nvSpPr>
          <p:spPr bwMode="auto">
            <a:xfrm>
              <a:off x="2364" y="210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15" name="Line 168"/>
            <p:cNvSpPr>
              <a:spLocks noChangeShapeType="1"/>
            </p:cNvSpPr>
            <p:nvPr/>
          </p:nvSpPr>
          <p:spPr bwMode="auto">
            <a:xfrm>
              <a:off x="2425" y="210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16" name="Line 169"/>
            <p:cNvSpPr>
              <a:spLocks noChangeShapeType="1"/>
            </p:cNvSpPr>
            <p:nvPr/>
          </p:nvSpPr>
          <p:spPr bwMode="auto">
            <a:xfrm>
              <a:off x="2481" y="210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17" name="Line 170"/>
            <p:cNvSpPr>
              <a:spLocks noChangeShapeType="1"/>
            </p:cNvSpPr>
            <p:nvPr/>
          </p:nvSpPr>
          <p:spPr bwMode="auto">
            <a:xfrm>
              <a:off x="2196" y="210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218" name="Rectangle 171"/>
            <p:cNvSpPr>
              <a:spLocks noChangeArrowheads="1"/>
            </p:cNvSpPr>
            <p:nvPr/>
          </p:nvSpPr>
          <p:spPr bwMode="auto">
            <a:xfrm>
              <a:off x="2102" y="224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Comic Sans MS" charset="0"/>
              </a:endParaRPr>
            </a:p>
          </p:txBody>
        </p:sp>
        <p:sp>
          <p:nvSpPr>
            <p:cNvPr id="178219" name="Rectangle 172"/>
            <p:cNvSpPr>
              <a:spLocks noChangeArrowheads="1"/>
            </p:cNvSpPr>
            <p:nvPr/>
          </p:nvSpPr>
          <p:spPr bwMode="auto">
            <a:xfrm>
              <a:off x="2188" y="224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Comic Sans MS" charset="0"/>
              </a:endParaRPr>
            </a:p>
          </p:txBody>
        </p:sp>
        <p:sp>
          <p:nvSpPr>
            <p:cNvPr id="178220" name="Rectangle 173"/>
            <p:cNvSpPr>
              <a:spLocks noChangeArrowheads="1"/>
            </p:cNvSpPr>
            <p:nvPr/>
          </p:nvSpPr>
          <p:spPr bwMode="auto">
            <a:xfrm>
              <a:off x="2274" y="2242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Comic Sans MS" charset="0"/>
              </a:endParaRPr>
            </a:p>
          </p:txBody>
        </p:sp>
        <p:sp>
          <p:nvSpPr>
            <p:cNvPr id="178221" name="Rectangle 174"/>
            <p:cNvSpPr>
              <a:spLocks noChangeArrowheads="1"/>
            </p:cNvSpPr>
            <p:nvPr/>
          </p:nvSpPr>
          <p:spPr bwMode="auto">
            <a:xfrm>
              <a:off x="2371" y="224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Comic Sans MS" charset="0"/>
              </a:endParaRPr>
            </a:p>
          </p:txBody>
        </p:sp>
        <p:sp>
          <p:nvSpPr>
            <p:cNvPr id="178222" name="Rectangle 175"/>
            <p:cNvSpPr>
              <a:spLocks noChangeArrowheads="1"/>
            </p:cNvSpPr>
            <p:nvPr/>
          </p:nvSpPr>
          <p:spPr bwMode="auto">
            <a:xfrm>
              <a:off x="2467" y="224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Comic Sans MS" charset="0"/>
              </a:endParaRPr>
            </a:p>
          </p:txBody>
        </p:sp>
      </p:grpSp>
      <p:pic>
        <p:nvPicPr>
          <p:cNvPr id="178191" name="Picture 176" descr="Alic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1557338"/>
            <a:ext cx="561975" cy="69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8192" name="Picture 179" descr="Bob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3700" y="1571625"/>
            <a:ext cx="676275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8193" name="Line 94"/>
          <p:cNvSpPr>
            <a:spLocks noChangeShapeType="1"/>
          </p:cNvSpPr>
          <p:nvPr/>
        </p:nvSpPr>
        <p:spPr bwMode="auto">
          <a:xfrm>
            <a:off x="2003425" y="1905000"/>
            <a:ext cx="903288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194" name="Line 95"/>
          <p:cNvSpPr>
            <a:spLocks noChangeShapeType="1"/>
          </p:cNvSpPr>
          <p:nvPr/>
        </p:nvSpPr>
        <p:spPr bwMode="auto">
          <a:xfrm>
            <a:off x="3633788" y="1901825"/>
            <a:ext cx="903287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195" name="Line 96"/>
          <p:cNvSpPr>
            <a:spLocks noChangeShapeType="1"/>
          </p:cNvSpPr>
          <p:nvPr/>
        </p:nvSpPr>
        <p:spPr bwMode="auto">
          <a:xfrm>
            <a:off x="5253038" y="1898650"/>
            <a:ext cx="1697037" cy="15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196" name="Text Box 156"/>
          <p:cNvSpPr txBox="1">
            <a:spLocks noChangeArrowheads="1"/>
          </p:cNvSpPr>
          <p:nvPr/>
        </p:nvSpPr>
        <p:spPr bwMode="auto">
          <a:xfrm>
            <a:off x="5710238" y="1927225"/>
            <a:ext cx="1311275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i="1">
                <a:solidFill>
                  <a:srgbClr val="CC0000"/>
                </a:solidFill>
              </a:rPr>
              <a:t>(e.g., </a:t>
            </a:r>
            <a:r>
              <a:rPr lang="en-US" sz="1600" i="1">
                <a:solidFill>
                  <a:srgbClr val="CC0000"/>
                </a:solidFill>
              </a:rPr>
              <a:t>POP, </a:t>
            </a:r>
          </a:p>
          <a:p>
            <a:pPr algn="ctr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i="1">
                <a:solidFill>
                  <a:srgbClr val="CC0000"/>
                </a:solidFill>
              </a:rPr>
              <a:t>         IMAP</a:t>
            </a:r>
            <a:r>
              <a:rPr lang="en-US" sz="1800" i="1">
                <a:solidFill>
                  <a:srgbClr val="CC0000"/>
                </a:solidFill>
              </a:rPr>
              <a:t>)</a:t>
            </a:r>
          </a:p>
        </p:txBody>
      </p:sp>
      <p:grpSp>
        <p:nvGrpSpPr>
          <p:cNvPr id="178197" name="Group 166"/>
          <p:cNvGrpSpPr>
            <a:grpSpLocks/>
          </p:cNvGrpSpPr>
          <p:nvPr/>
        </p:nvGrpSpPr>
        <p:grpSpPr bwMode="auto">
          <a:xfrm>
            <a:off x="1066800" y="1419225"/>
            <a:ext cx="912813" cy="1054100"/>
            <a:chOff x="3574" y="550"/>
            <a:chExt cx="575" cy="664"/>
          </a:xfrm>
        </p:grpSpPr>
        <p:grpSp>
          <p:nvGrpSpPr>
            <p:cNvPr id="178204" name="Group 167"/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178207" name="Picture 168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8208" name="Freeform 169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5595 w 356"/>
                  <a:gd name="T3" fmla="*/ 341 h 368"/>
                  <a:gd name="T4" fmla="*/ 6638 w 356"/>
                  <a:gd name="T5" fmla="*/ 7113 h 368"/>
                  <a:gd name="T6" fmla="*/ 1463 w 356"/>
                  <a:gd name="T7" fmla="*/ 889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78205" name="Rectangle 115"/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78206" name="Text Box 116"/>
            <p:cNvSpPr txBox="1">
              <a:spLocks noChangeArrowheads="1"/>
            </p:cNvSpPr>
            <p:nvPr/>
          </p:nvSpPr>
          <p:spPr bwMode="auto">
            <a:xfrm>
              <a:off x="3574" y="550"/>
              <a:ext cx="43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user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agent</a:t>
              </a:r>
              <a:endParaRPr lang="en-US" sz="2400"/>
            </a:p>
          </p:txBody>
        </p:sp>
      </p:grpSp>
      <p:grpSp>
        <p:nvGrpSpPr>
          <p:cNvPr id="178198" name="Group 172"/>
          <p:cNvGrpSpPr>
            <a:grpSpLocks/>
          </p:cNvGrpSpPr>
          <p:nvPr/>
        </p:nvGrpSpPr>
        <p:grpSpPr bwMode="auto">
          <a:xfrm>
            <a:off x="6967538" y="1422400"/>
            <a:ext cx="912812" cy="1054100"/>
            <a:chOff x="3574" y="550"/>
            <a:chExt cx="575" cy="664"/>
          </a:xfrm>
        </p:grpSpPr>
        <p:grpSp>
          <p:nvGrpSpPr>
            <p:cNvPr id="178199" name="Group 173"/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178202" name="Picture 174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8203" name="Freeform 175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5595 w 356"/>
                  <a:gd name="T3" fmla="*/ 341 h 368"/>
                  <a:gd name="T4" fmla="*/ 6638 w 356"/>
                  <a:gd name="T5" fmla="*/ 7113 h 368"/>
                  <a:gd name="T6" fmla="*/ 1463 w 356"/>
                  <a:gd name="T7" fmla="*/ 889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78200" name="Rectangle 115"/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78201" name="Text Box 116"/>
            <p:cNvSpPr txBox="1">
              <a:spLocks noChangeArrowheads="1"/>
            </p:cNvSpPr>
            <p:nvPr/>
          </p:nvSpPr>
          <p:spPr bwMode="auto">
            <a:xfrm>
              <a:off x="3574" y="550"/>
              <a:ext cx="43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user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agent</a:t>
              </a:r>
              <a:endParaRPr lang="en-US" sz="2400"/>
            </a:p>
          </p:txBody>
        </p:sp>
      </p:grpSp>
    </p:spTree>
    <p:extLst>
      <p:ext uri="{BB962C8B-B14F-4D97-AF65-F5344CB8AC3E}">
        <p14:creationId xmlns:p14="http://schemas.microsoft.com/office/powerpoint/2010/main" val="3717415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1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153602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FC4A4656-7A8E-8541-A34B-49BDDC5F107B}" type="slidenum">
              <a:rPr lang="en-US" sz="1200">
                <a:latin typeface="Tahoma" charset="0"/>
              </a:rPr>
              <a:pPr/>
              <a:t>2</a:t>
            </a:fld>
            <a:endParaRPr lang="en-US" sz="1200">
              <a:latin typeface="Tahoma" charset="0"/>
            </a:endParaRPr>
          </a:p>
        </p:txBody>
      </p:sp>
      <p:pic>
        <p:nvPicPr>
          <p:cNvPr id="153603" name="Picture 48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835025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04" name="Freeform 46"/>
          <p:cNvSpPr>
            <a:spLocks/>
          </p:cNvSpPr>
          <p:nvPr/>
        </p:nvSpPr>
        <p:spPr bwMode="auto">
          <a:xfrm>
            <a:off x="6161088" y="2220913"/>
            <a:ext cx="1100137" cy="282575"/>
          </a:xfrm>
          <a:custGeom>
            <a:avLst/>
            <a:gdLst>
              <a:gd name="T0" fmla="*/ 0 w 693"/>
              <a:gd name="T1" fmla="*/ 2147483647 h 178"/>
              <a:gd name="T2" fmla="*/ 2147483647 w 693"/>
              <a:gd name="T3" fmla="*/ 0 h 178"/>
              <a:gd name="T4" fmla="*/ 2147483647 w 693"/>
              <a:gd name="T5" fmla="*/ 0 h 178"/>
              <a:gd name="T6" fmla="*/ 2147483647 w 693"/>
              <a:gd name="T7" fmla="*/ 2147483647 h 178"/>
              <a:gd name="T8" fmla="*/ 0 w 693"/>
              <a:gd name="T9" fmla="*/ 2147483647 h 1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3"/>
              <a:gd name="T16" fmla="*/ 0 h 178"/>
              <a:gd name="T17" fmla="*/ 693 w 693"/>
              <a:gd name="T18" fmla="*/ 178 h 17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3" h="178">
                <a:moveTo>
                  <a:pt x="0" y="116"/>
                </a:moveTo>
                <a:lnTo>
                  <a:pt x="247" y="0"/>
                </a:lnTo>
                <a:lnTo>
                  <a:pt x="693" y="0"/>
                </a:lnTo>
                <a:lnTo>
                  <a:pt x="137" y="178"/>
                </a:lnTo>
                <a:lnTo>
                  <a:pt x="0" y="116"/>
                </a:lnTo>
                <a:close/>
              </a:path>
            </a:pathLst>
          </a:custGeom>
          <a:gradFill rotWithShape="1">
            <a:gsLst>
              <a:gs pos="0">
                <a:srgbClr val="808080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05" name="Freeform 43"/>
          <p:cNvSpPr>
            <a:spLocks/>
          </p:cNvSpPr>
          <p:nvPr/>
        </p:nvSpPr>
        <p:spPr bwMode="auto">
          <a:xfrm>
            <a:off x="2601913" y="2220913"/>
            <a:ext cx="1784350" cy="282575"/>
          </a:xfrm>
          <a:custGeom>
            <a:avLst/>
            <a:gdLst>
              <a:gd name="T0" fmla="*/ 0 w 1124"/>
              <a:gd name="T1" fmla="*/ 2147483647 h 178"/>
              <a:gd name="T2" fmla="*/ 2147483647 w 1124"/>
              <a:gd name="T3" fmla="*/ 2147483647 h 178"/>
              <a:gd name="T4" fmla="*/ 2147483647 w 1124"/>
              <a:gd name="T5" fmla="*/ 0 h 178"/>
              <a:gd name="T6" fmla="*/ 2147483647 w 1124"/>
              <a:gd name="T7" fmla="*/ 2147483647 h 178"/>
              <a:gd name="T8" fmla="*/ 0 w 1124"/>
              <a:gd name="T9" fmla="*/ 2147483647 h 1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24"/>
              <a:gd name="T16" fmla="*/ 0 h 178"/>
              <a:gd name="T17" fmla="*/ 1124 w 1124"/>
              <a:gd name="T18" fmla="*/ 178 h 17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24" h="178">
                <a:moveTo>
                  <a:pt x="0" y="178"/>
                </a:moveTo>
                <a:lnTo>
                  <a:pt x="41" y="7"/>
                </a:lnTo>
                <a:lnTo>
                  <a:pt x="1124" y="0"/>
                </a:lnTo>
                <a:lnTo>
                  <a:pt x="247" y="171"/>
                </a:lnTo>
                <a:lnTo>
                  <a:pt x="0" y="178"/>
                </a:lnTo>
                <a:close/>
              </a:path>
            </a:pathLst>
          </a:custGeom>
          <a:gradFill rotWithShape="1">
            <a:gsLst>
              <a:gs pos="0">
                <a:srgbClr val="808080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06375"/>
            <a:ext cx="7772400" cy="860425"/>
          </a:xfrm>
        </p:spPr>
        <p:txBody>
          <a:bodyPr/>
          <a:lstStyle/>
          <a:p>
            <a:r>
              <a:rPr lang="en-US" sz="4000">
                <a:latin typeface="Gill Sans MT" charset="0"/>
              </a:rPr>
              <a:t>FTP: the file transfer protocol</a:t>
            </a:r>
            <a:endParaRPr lang="en-US">
              <a:latin typeface="Gill Sans MT" charset="0"/>
            </a:endParaRPr>
          </a:p>
        </p:txBody>
      </p:sp>
      <p:sp>
        <p:nvSpPr>
          <p:cNvPr id="153607" name="Text Box 16"/>
          <p:cNvSpPr txBox="1">
            <a:spLocks noChangeArrowheads="1"/>
          </p:cNvSpPr>
          <p:nvPr/>
        </p:nvSpPr>
        <p:spPr bwMode="auto">
          <a:xfrm>
            <a:off x="4645025" y="1255713"/>
            <a:ext cx="17129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CC0000"/>
                </a:solidFill>
              </a:rPr>
              <a:t>file transfer</a:t>
            </a:r>
          </a:p>
        </p:txBody>
      </p:sp>
      <p:grpSp>
        <p:nvGrpSpPr>
          <p:cNvPr id="153608" name="Group 17"/>
          <p:cNvGrpSpPr>
            <a:grpSpLocks/>
          </p:cNvGrpSpPr>
          <p:nvPr/>
        </p:nvGrpSpPr>
        <p:grpSpPr bwMode="auto">
          <a:xfrm>
            <a:off x="6537325" y="1411288"/>
            <a:ext cx="749300" cy="828675"/>
            <a:chOff x="3914" y="1386"/>
            <a:chExt cx="472" cy="522"/>
          </a:xfrm>
        </p:grpSpPr>
        <p:sp>
          <p:nvSpPr>
            <p:cNvPr id="153662" name="Rectangle 18"/>
            <p:cNvSpPr>
              <a:spLocks noChangeArrowheads="1"/>
            </p:cNvSpPr>
            <p:nvPr/>
          </p:nvSpPr>
          <p:spPr bwMode="auto">
            <a:xfrm>
              <a:off x="3930" y="1386"/>
              <a:ext cx="444" cy="522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Comic Sans MS" charset="0"/>
              </a:endParaRPr>
            </a:p>
          </p:txBody>
        </p:sp>
        <p:sp>
          <p:nvSpPr>
            <p:cNvPr id="153663" name="Text Box 19"/>
            <p:cNvSpPr txBox="1">
              <a:spLocks noChangeArrowheads="1"/>
            </p:cNvSpPr>
            <p:nvPr/>
          </p:nvSpPr>
          <p:spPr bwMode="auto">
            <a:xfrm>
              <a:off x="3914" y="1463"/>
              <a:ext cx="472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FTP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server</a:t>
              </a:r>
              <a:endParaRPr lang="en-US" sz="2400"/>
            </a:p>
          </p:txBody>
        </p:sp>
      </p:grpSp>
      <p:grpSp>
        <p:nvGrpSpPr>
          <p:cNvPr id="153609" name="Group 20"/>
          <p:cNvGrpSpPr>
            <a:grpSpLocks/>
          </p:cNvGrpSpPr>
          <p:nvPr/>
        </p:nvGrpSpPr>
        <p:grpSpPr bwMode="auto">
          <a:xfrm>
            <a:off x="2582863" y="1401763"/>
            <a:ext cx="1789112" cy="852487"/>
            <a:chOff x="1645" y="1326"/>
            <a:chExt cx="1127" cy="537"/>
          </a:xfrm>
        </p:grpSpPr>
        <p:sp>
          <p:nvSpPr>
            <p:cNvPr id="153658" name="Rectangle 21"/>
            <p:cNvSpPr>
              <a:spLocks noChangeArrowheads="1"/>
            </p:cNvSpPr>
            <p:nvPr/>
          </p:nvSpPr>
          <p:spPr bwMode="auto">
            <a:xfrm>
              <a:off x="2328" y="1326"/>
              <a:ext cx="444" cy="522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Comic Sans MS" charset="0"/>
              </a:endParaRPr>
            </a:p>
          </p:txBody>
        </p:sp>
        <p:sp>
          <p:nvSpPr>
            <p:cNvPr id="153659" name="Rectangle 22"/>
            <p:cNvSpPr>
              <a:spLocks noChangeArrowheads="1"/>
            </p:cNvSpPr>
            <p:nvPr/>
          </p:nvSpPr>
          <p:spPr bwMode="auto">
            <a:xfrm>
              <a:off x="1704" y="1332"/>
              <a:ext cx="606" cy="522"/>
            </a:xfrm>
            <a:prstGeom prst="rect">
              <a:avLst/>
            </a:prstGeom>
            <a:solidFill>
              <a:srgbClr val="33CC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Comic Sans MS" charset="0"/>
              </a:endParaRPr>
            </a:p>
          </p:txBody>
        </p:sp>
        <p:sp>
          <p:nvSpPr>
            <p:cNvPr id="153660" name="Text Box 23"/>
            <p:cNvSpPr txBox="1">
              <a:spLocks noChangeArrowheads="1"/>
            </p:cNvSpPr>
            <p:nvPr/>
          </p:nvSpPr>
          <p:spPr bwMode="auto">
            <a:xfrm>
              <a:off x="1645" y="1343"/>
              <a:ext cx="738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FTP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user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interface</a:t>
              </a:r>
              <a:endParaRPr lang="en-US" sz="2400"/>
            </a:p>
          </p:txBody>
        </p:sp>
        <p:sp>
          <p:nvSpPr>
            <p:cNvPr id="153661" name="Text Box 24"/>
            <p:cNvSpPr txBox="1">
              <a:spLocks noChangeArrowheads="1"/>
            </p:cNvSpPr>
            <p:nvPr/>
          </p:nvSpPr>
          <p:spPr bwMode="auto">
            <a:xfrm>
              <a:off x="2341" y="1403"/>
              <a:ext cx="414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FTP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client</a:t>
              </a:r>
              <a:endParaRPr lang="en-US" sz="2400"/>
            </a:p>
          </p:txBody>
        </p:sp>
      </p:grpSp>
      <p:sp>
        <p:nvSpPr>
          <p:cNvPr id="153610" name="Text Box 32"/>
          <p:cNvSpPr txBox="1">
            <a:spLocks noChangeArrowheads="1"/>
          </p:cNvSpPr>
          <p:nvPr/>
        </p:nvSpPr>
        <p:spPr bwMode="auto">
          <a:xfrm>
            <a:off x="3881438" y="2522538"/>
            <a:ext cx="10763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local file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system</a:t>
            </a:r>
            <a:endParaRPr lang="en-US" sz="2400"/>
          </a:p>
        </p:txBody>
      </p:sp>
      <p:sp>
        <p:nvSpPr>
          <p:cNvPr id="153611" name="Line 33"/>
          <p:cNvSpPr>
            <a:spLocks noChangeShapeType="1"/>
          </p:cNvSpPr>
          <p:nvPr/>
        </p:nvSpPr>
        <p:spPr bwMode="auto">
          <a:xfrm>
            <a:off x="3219450" y="2239963"/>
            <a:ext cx="32385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12" name="Line 34"/>
          <p:cNvSpPr>
            <a:spLocks noChangeShapeType="1"/>
          </p:cNvSpPr>
          <p:nvPr/>
        </p:nvSpPr>
        <p:spPr bwMode="auto">
          <a:xfrm flipH="1">
            <a:off x="3714750" y="2230438"/>
            <a:ext cx="333375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13" name="Text Box 41"/>
          <p:cNvSpPr txBox="1">
            <a:spLocks noChangeArrowheads="1"/>
          </p:cNvSpPr>
          <p:nvPr/>
        </p:nvSpPr>
        <p:spPr bwMode="auto">
          <a:xfrm>
            <a:off x="7161213" y="2333625"/>
            <a:ext cx="14573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remote file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system</a:t>
            </a:r>
            <a:endParaRPr lang="en-US" sz="2400"/>
          </a:p>
        </p:txBody>
      </p:sp>
      <p:sp>
        <p:nvSpPr>
          <p:cNvPr id="153614" name="Line 42"/>
          <p:cNvSpPr>
            <a:spLocks noChangeShapeType="1"/>
          </p:cNvSpPr>
          <p:nvPr/>
        </p:nvSpPr>
        <p:spPr bwMode="auto">
          <a:xfrm>
            <a:off x="6915150" y="2239963"/>
            <a:ext cx="0" cy="428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53615" name="Picture 43" descr="Alic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663" y="1454150"/>
            <a:ext cx="561975" cy="69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16" name="Text Box 44"/>
          <p:cNvSpPr txBox="1">
            <a:spLocks noChangeArrowheads="1"/>
          </p:cNvSpPr>
          <p:nvPr/>
        </p:nvSpPr>
        <p:spPr bwMode="auto">
          <a:xfrm>
            <a:off x="1379538" y="2162175"/>
            <a:ext cx="9715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user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at host</a:t>
            </a:r>
            <a:endParaRPr lang="en-US" sz="2400"/>
          </a:p>
        </p:txBody>
      </p:sp>
      <p:sp>
        <p:nvSpPr>
          <p:cNvPr id="153617" name="Line 45"/>
          <p:cNvSpPr>
            <a:spLocks noChangeShapeType="1"/>
          </p:cNvSpPr>
          <p:nvPr/>
        </p:nvSpPr>
        <p:spPr bwMode="auto">
          <a:xfrm>
            <a:off x="2028825" y="1849438"/>
            <a:ext cx="5810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18" name="AutoShape 327"/>
          <p:cNvSpPr>
            <a:spLocks noChangeArrowheads="1"/>
          </p:cNvSpPr>
          <p:nvPr/>
        </p:nvSpPr>
        <p:spPr bwMode="auto">
          <a:xfrm>
            <a:off x="3333750" y="2673350"/>
            <a:ext cx="569913" cy="428625"/>
          </a:xfrm>
          <a:prstGeom prst="can">
            <a:avLst>
              <a:gd name="adj" fmla="val 20218"/>
            </a:avLst>
          </a:prstGeom>
          <a:gradFill rotWithShape="1">
            <a:gsLst>
              <a:gs pos="0">
                <a:srgbClr val="000099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latin typeface="Times New Roman" charset="0"/>
              <a:cs typeface="Arial" charset="0"/>
            </a:endParaRPr>
          </a:p>
        </p:txBody>
      </p:sp>
      <p:sp>
        <p:nvSpPr>
          <p:cNvPr id="153619" name="AutoShape 327"/>
          <p:cNvSpPr>
            <a:spLocks noChangeArrowheads="1"/>
          </p:cNvSpPr>
          <p:nvPr/>
        </p:nvSpPr>
        <p:spPr bwMode="auto">
          <a:xfrm>
            <a:off x="6665913" y="2628900"/>
            <a:ext cx="569912" cy="428625"/>
          </a:xfrm>
          <a:prstGeom prst="can">
            <a:avLst>
              <a:gd name="adj" fmla="val 20218"/>
            </a:avLst>
          </a:prstGeom>
          <a:gradFill rotWithShape="1">
            <a:gsLst>
              <a:gs pos="0">
                <a:srgbClr val="000099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latin typeface="Times New Roman" charset="0"/>
              <a:cs typeface="Arial" charset="0"/>
            </a:endParaRPr>
          </a:p>
        </p:txBody>
      </p:sp>
      <p:sp>
        <p:nvSpPr>
          <p:cNvPr id="153620" name="Rectangle 3"/>
          <p:cNvSpPr>
            <a:spLocks noChangeArrowheads="1"/>
          </p:cNvSpPr>
          <p:nvPr/>
        </p:nvSpPr>
        <p:spPr bwMode="auto">
          <a:xfrm>
            <a:off x="744538" y="3751263"/>
            <a:ext cx="8013700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7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800">
                <a:latin typeface="Gill Sans MT" charset="0"/>
              </a:rPr>
              <a:t>transfer file to/from remote host</a:t>
            </a:r>
          </a:p>
          <a:p>
            <a:pPr marL="342900" indent="-342900">
              <a:lnSpc>
                <a:spcPct val="7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800">
                <a:latin typeface="Gill Sans MT" charset="0"/>
              </a:rPr>
              <a:t>client/server model</a:t>
            </a:r>
          </a:p>
          <a:p>
            <a:pPr marL="742950" lvl="1" indent="-285750">
              <a:lnSpc>
                <a:spcPct val="90000"/>
              </a:lnSpc>
              <a:buClr>
                <a:srgbClr val="000099"/>
              </a:buClr>
              <a:buSzTx/>
              <a:buFont typeface="Wingdings" charset="0"/>
              <a:buChar char="§"/>
            </a:pPr>
            <a:r>
              <a:rPr lang="en-US" sz="2400" i="1">
                <a:solidFill>
                  <a:srgbClr val="CC0000"/>
                </a:solidFill>
                <a:latin typeface="Gill Sans MT" charset="0"/>
              </a:rPr>
              <a:t>client:</a:t>
            </a:r>
            <a:r>
              <a:rPr lang="en-US" sz="2400">
                <a:latin typeface="Gill Sans MT" charset="0"/>
              </a:rPr>
              <a:t> side that initiates transfer (either to/from remote)</a:t>
            </a:r>
          </a:p>
          <a:p>
            <a:pPr marL="742950" lvl="1" indent="-285750">
              <a:lnSpc>
                <a:spcPct val="90000"/>
              </a:lnSpc>
              <a:buClr>
                <a:srgbClr val="000099"/>
              </a:buClr>
              <a:buSzTx/>
              <a:buFont typeface="Wingdings" charset="0"/>
              <a:buChar char="§"/>
            </a:pPr>
            <a:r>
              <a:rPr lang="en-US" sz="2400" i="1">
                <a:solidFill>
                  <a:srgbClr val="CC0000"/>
                </a:solidFill>
                <a:latin typeface="Gill Sans MT" charset="0"/>
              </a:rPr>
              <a:t>server:</a:t>
            </a:r>
            <a:r>
              <a:rPr lang="en-US" sz="2400">
                <a:latin typeface="Gill Sans MT" charset="0"/>
              </a:rPr>
              <a:t> remote host</a:t>
            </a:r>
          </a:p>
          <a:p>
            <a:pPr marL="342900" indent="-342900">
              <a:lnSpc>
                <a:spcPct val="7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800">
                <a:latin typeface="Gill Sans MT" charset="0"/>
              </a:rPr>
              <a:t>ftp: RFC 959</a:t>
            </a:r>
          </a:p>
          <a:p>
            <a:pPr marL="342900" indent="-342900">
              <a:lnSpc>
                <a:spcPct val="75000"/>
              </a:lnSpc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800">
                <a:latin typeface="Gill Sans MT" charset="0"/>
              </a:rPr>
              <a:t>ftp server: port 21</a:t>
            </a:r>
          </a:p>
        </p:txBody>
      </p:sp>
      <p:sp>
        <p:nvSpPr>
          <p:cNvPr id="153621" name="Line 49"/>
          <p:cNvSpPr>
            <a:spLocks noChangeShapeType="1"/>
          </p:cNvSpPr>
          <p:nvPr/>
        </p:nvSpPr>
        <p:spPr bwMode="auto">
          <a:xfrm>
            <a:off x="4365625" y="1714500"/>
            <a:ext cx="218757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53622" name="Group 51"/>
          <p:cNvGrpSpPr>
            <a:grpSpLocks/>
          </p:cNvGrpSpPr>
          <p:nvPr/>
        </p:nvGrpSpPr>
        <p:grpSpPr bwMode="auto">
          <a:xfrm>
            <a:off x="6008688" y="2327275"/>
            <a:ext cx="476250" cy="749300"/>
            <a:chOff x="4140" y="429"/>
            <a:chExt cx="1425" cy="2396"/>
          </a:xfrm>
        </p:grpSpPr>
        <p:sp>
          <p:nvSpPr>
            <p:cNvPr id="153626" name="Freeform 52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27" name="Rectangle 53"/>
            <p:cNvSpPr>
              <a:spLocks noChangeArrowheads="1"/>
            </p:cNvSpPr>
            <p:nvPr/>
          </p:nvSpPr>
          <p:spPr bwMode="auto">
            <a:xfrm>
              <a:off x="4207" y="429"/>
              <a:ext cx="1045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28" name="Freeform 54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29" name="Freeform 55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30" name="Rectangle 56"/>
            <p:cNvSpPr>
              <a:spLocks noChangeArrowheads="1"/>
            </p:cNvSpPr>
            <p:nvPr/>
          </p:nvSpPr>
          <p:spPr bwMode="auto">
            <a:xfrm>
              <a:off x="4211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3631" name="Group 57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53656" name="AutoShape 58"/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41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657" name="AutoShape 59"/>
              <p:cNvSpPr>
                <a:spLocks noChangeArrowheads="1"/>
              </p:cNvSpPr>
              <p:nvPr/>
            </p:nvSpPr>
            <p:spPr bwMode="auto">
              <a:xfrm>
                <a:off x="631" y="2582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3632" name="Rectangle 60"/>
            <p:cNvSpPr>
              <a:spLocks noChangeArrowheads="1"/>
            </p:cNvSpPr>
            <p:nvPr/>
          </p:nvSpPr>
          <p:spPr bwMode="auto">
            <a:xfrm>
              <a:off x="4226" y="1018"/>
              <a:ext cx="594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3633" name="Group 61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53654" name="AutoShape 62"/>
              <p:cNvSpPr>
                <a:spLocks noChangeArrowheads="1"/>
              </p:cNvSpPr>
              <p:nvPr/>
            </p:nvSpPr>
            <p:spPr bwMode="auto">
              <a:xfrm>
                <a:off x="615" y="2566"/>
                <a:ext cx="723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655" name="AutoShape 63"/>
              <p:cNvSpPr>
                <a:spLocks noChangeArrowheads="1"/>
              </p:cNvSpPr>
              <p:nvPr/>
            </p:nvSpPr>
            <p:spPr bwMode="auto">
              <a:xfrm>
                <a:off x="633" y="2582"/>
                <a:ext cx="688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3634" name="Rectangle 64"/>
            <p:cNvSpPr>
              <a:spLocks noChangeArrowheads="1"/>
            </p:cNvSpPr>
            <p:nvPr/>
          </p:nvSpPr>
          <p:spPr bwMode="auto">
            <a:xfrm>
              <a:off x="4216" y="1358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35" name="Rectangle 65"/>
            <p:cNvSpPr>
              <a:spLocks noChangeArrowheads="1"/>
            </p:cNvSpPr>
            <p:nvPr/>
          </p:nvSpPr>
          <p:spPr bwMode="auto">
            <a:xfrm>
              <a:off x="4230" y="1657"/>
              <a:ext cx="594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3636" name="Group 66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53652" name="AutoShape 67"/>
              <p:cNvSpPr>
                <a:spLocks noChangeArrowheads="1"/>
              </p:cNvSpPr>
              <p:nvPr/>
            </p:nvSpPr>
            <p:spPr bwMode="auto">
              <a:xfrm>
                <a:off x="612" y="2568"/>
                <a:ext cx="728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653" name="AutoShape 68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3637" name="Freeform 69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3638" name="Group 70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53650" name="AutoShape 71"/>
              <p:cNvSpPr>
                <a:spLocks noChangeArrowheads="1"/>
              </p:cNvSpPr>
              <p:nvPr/>
            </p:nvSpPr>
            <p:spPr bwMode="auto">
              <a:xfrm>
                <a:off x="613" y="2569"/>
                <a:ext cx="728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651" name="AutoShape 72"/>
              <p:cNvSpPr>
                <a:spLocks noChangeArrowheads="1"/>
              </p:cNvSpPr>
              <p:nvPr/>
            </p:nvSpPr>
            <p:spPr bwMode="auto">
              <a:xfrm>
                <a:off x="631" y="2584"/>
                <a:ext cx="69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3639" name="Rectangle 73"/>
            <p:cNvSpPr>
              <a:spLocks noChangeArrowheads="1"/>
            </p:cNvSpPr>
            <p:nvPr/>
          </p:nvSpPr>
          <p:spPr bwMode="auto">
            <a:xfrm>
              <a:off x="5252" y="429"/>
              <a:ext cx="67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40" name="Freeform 74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41" name="Freeform 75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42" name="Oval 76"/>
            <p:cNvSpPr>
              <a:spLocks noChangeArrowheads="1"/>
            </p:cNvSpPr>
            <p:nvPr/>
          </p:nvSpPr>
          <p:spPr bwMode="auto">
            <a:xfrm>
              <a:off x="5518" y="2612"/>
              <a:ext cx="48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43" name="Freeform 77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44" name="AutoShape 78"/>
            <p:cNvSpPr>
              <a:spLocks noChangeArrowheads="1"/>
            </p:cNvSpPr>
            <p:nvPr/>
          </p:nvSpPr>
          <p:spPr bwMode="auto">
            <a:xfrm>
              <a:off x="4140" y="2678"/>
              <a:ext cx="1197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45" name="AutoShape 79"/>
            <p:cNvSpPr>
              <a:spLocks noChangeArrowheads="1"/>
            </p:cNvSpPr>
            <p:nvPr/>
          </p:nvSpPr>
          <p:spPr bwMode="auto">
            <a:xfrm>
              <a:off x="4207" y="2713"/>
              <a:ext cx="1069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46" name="Oval 80"/>
            <p:cNvSpPr>
              <a:spLocks noChangeArrowheads="1"/>
            </p:cNvSpPr>
            <p:nvPr/>
          </p:nvSpPr>
          <p:spPr bwMode="auto">
            <a:xfrm>
              <a:off x="4306" y="2383"/>
              <a:ext cx="162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47" name="Oval 81"/>
            <p:cNvSpPr>
              <a:spLocks noChangeArrowheads="1"/>
            </p:cNvSpPr>
            <p:nvPr/>
          </p:nvSpPr>
          <p:spPr bwMode="auto">
            <a:xfrm>
              <a:off x="4487" y="2383"/>
              <a:ext cx="162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53648" name="Oval 82"/>
            <p:cNvSpPr>
              <a:spLocks noChangeArrowheads="1"/>
            </p:cNvSpPr>
            <p:nvPr/>
          </p:nvSpPr>
          <p:spPr bwMode="auto">
            <a:xfrm>
              <a:off x="4663" y="2383"/>
              <a:ext cx="157" cy="13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49" name="Rectangle 83"/>
            <p:cNvSpPr>
              <a:spLocks noChangeArrowheads="1"/>
            </p:cNvSpPr>
            <p:nvPr/>
          </p:nvSpPr>
          <p:spPr bwMode="auto">
            <a:xfrm>
              <a:off x="5062" y="1835"/>
              <a:ext cx="86" cy="761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3623" name="Group 84"/>
          <p:cNvGrpSpPr>
            <a:grpSpLocks/>
          </p:cNvGrpSpPr>
          <p:nvPr/>
        </p:nvGrpSpPr>
        <p:grpSpPr bwMode="auto">
          <a:xfrm>
            <a:off x="2220913" y="2352675"/>
            <a:ext cx="830262" cy="849313"/>
            <a:chOff x="-44" y="1473"/>
            <a:chExt cx="981" cy="1105"/>
          </a:xfrm>
        </p:grpSpPr>
        <p:pic>
          <p:nvPicPr>
            <p:cNvPr id="153624" name="Picture 85" descr="desktop_computer_stylized_medium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625" name="Freeform 8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80122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5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180226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CCDB107A-3FDB-4A48-B4C6-F565711365B3}" type="slidenum">
              <a:rPr lang="en-US" sz="1200">
                <a:latin typeface="Tahoma" charset="0"/>
              </a:rPr>
              <a:pPr/>
              <a:t>20</a:t>
            </a:fld>
            <a:endParaRPr lang="en-US" sz="1200">
              <a:latin typeface="Tahoma" charset="0"/>
            </a:endParaRPr>
          </a:p>
        </p:txBody>
      </p:sp>
      <p:pic>
        <p:nvPicPr>
          <p:cNvPr id="180227" name="Picture 15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858838"/>
            <a:ext cx="3317875" cy="16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0228" name="Rectangle 2"/>
          <p:cNvSpPr>
            <a:spLocks noGrp="1" noChangeArrowheads="1"/>
          </p:cNvSpPr>
          <p:nvPr>
            <p:ph type="title"/>
          </p:nvPr>
        </p:nvSpPr>
        <p:spPr>
          <a:xfrm>
            <a:off x="403225" y="131763"/>
            <a:ext cx="7772400" cy="968375"/>
          </a:xfrm>
        </p:spPr>
        <p:txBody>
          <a:bodyPr/>
          <a:lstStyle/>
          <a:p>
            <a:r>
              <a:rPr lang="en-US" sz="4000">
                <a:latin typeface="Gill Sans MT" charset="0"/>
              </a:rPr>
              <a:t>POP3 protocol</a:t>
            </a:r>
            <a:endParaRPr lang="en-US">
              <a:latin typeface="Gill Sans MT" charset="0"/>
            </a:endParaRPr>
          </a:p>
        </p:txBody>
      </p:sp>
      <p:sp>
        <p:nvSpPr>
          <p:cNvPr id="18022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95300" y="1438275"/>
            <a:ext cx="3971925" cy="4648200"/>
          </a:xfrm>
        </p:spPr>
        <p:txBody>
          <a:bodyPr>
            <a:normAutofit lnSpcReduction="10000"/>
          </a:bodyPr>
          <a:lstStyle/>
          <a:p>
            <a:pPr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authorization phase</a:t>
            </a:r>
          </a:p>
          <a:p>
            <a:r>
              <a:rPr lang="en-US" sz="2000">
                <a:latin typeface="Gill Sans MT" charset="0"/>
              </a:rPr>
              <a:t>client commands: </a:t>
            </a:r>
          </a:p>
          <a:p>
            <a:pPr lvl="1"/>
            <a:r>
              <a:rPr lang="en-US" sz="2000" b="1">
                <a:latin typeface="Courier New" charset="0"/>
              </a:rPr>
              <a:t>user:</a:t>
            </a:r>
            <a:r>
              <a:rPr lang="en-US" sz="2000">
                <a:latin typeface="Gill Sans MT" charset="0"/>
              </a:rPr>
              <a:t> declare username</a:t>
            </a:r>
          </a:p>
          <a:p>
            <a:pPr lvl="1"/>
            <a:r>
              <a:rPr lang="en-US" sz="2000" b="1">
                <a:latin typeface="Courier New" charset="0"/>
              </a:rPr>
              <a:t>pass:</a:t>
            </a:r>
            <a:r>
              <a:rPr lang="en-US" sz="2000">
                <a:latin typeface="Gill Sans MT" charset="0"/>
              </a:rPr>
              <a:t> password</a:t>
            </a:r>
          </a:p>
          <a:p>
            <a:r>
              <a:rPr lang="en-US" sz="2000">
                <a:latin typeface="Gill Sans MT" charset="0"/>
              </a:rPr>
              <a:t>server responses</a:t>
            </a:r>
          </a:p>
          <a:p>
            <a:pPr lvl="1"/>
            <a:r>
              <a:rPr lang="en-US" sz="2000" b="1">
                <a:latin typeface="Courier New" charset="0"/>
              </a:rPr>
              <a:t>+OK</a:t>
            </a:r>
          </a:p>
          <a:p>
            <a:pPr lvl="1"/>
            <a:r>
              <a:rPr lang="en-US" sz="2000" b="1">
                <a:latin typeface="Courier New" charset="0"/>
              </a:rPr>
              <a:t>-ERR</a:t>
            </a:r>
            <a:endParaRPr lang="en-US" sz="1800">
              <a:latin typeface="Gill Sans MT" charset="0"/>
            </a:endParaRPr>
          </a:p>
          <a:p>
            <a:pPr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transaction phase,</a:t>
            </a:r>
            <a:r>
              <a:rPr lang="en-US" sz="2400">
                <a:solidFill>
                  <a:srgbClr val="FF0000"/>
                </a:solidFill>
                <a:latin typeface="Gill Sans MT" charset="0"/>
              </a:rPr>
              <a:t> </a:t>
            </a:r>
            <a:r>
              <a:rPr lang="en-US" sz="2400">
                <a:solidFill>
                  <a:schemeClr val="tx2"/>
                </a:solidFill>
                <a:latin typeface="Gill Sans MT" charset="0"/>
              </a:rPr>
              <a:t>client:</a:t>
            </a:r>
            <a:endParaRPr lang="en-US" sz="2400">
              <a:latin typeface="Gill Sans MT" charset="0"/>
            </a:endParaRPr>
          </a:p>
          <a:p>
            <a:r>
              <a:rPr lang="en-US" sz="2000" b="1">
                <a:latin typeface="Courier New" charset="0"/>
              </a:rPr>
              <a:t>list:</a:t>
            </a:r>
            <a:r>
              <a:rPr lang="en-US" sz="2000">
                <a:latin typeface="Gill Sans MT" charset="0"/>
              </a:rPr>
              <a:t> list message numbers</a:t>
            </a:r>
          </a:p>
          <a:p>
            <a:r>
              <a:rPr lang="en-US" sz="2000" b="1">
                <a:latin typeface="Courier New" charset="0"/>
              </a:rPr>
              <a:t>retr:</a:t>
            </a:r>
            <a:r>
              <a:rPr lang="en-US" sz="2000">
                <a:latin typeface="Gill Sans MT" charset="0"/>
              </a:rPr>
              <a:t> retrieve message by number</a:t>
            </a:r>
          </a:p>
          <a:p>
            <a:r>
              <a:rPr lang="en-US" sz="2000" b="1">
                <a:latin typeface="Courier New" charset="0"/>
              </a:rPr>
              <a:t>dele:</a:t>
            </a:r>
            <a:r>
              <a:rPr lang="en-US" sz="2000">
                <a:latin typeface="Gill Sans MT" charset="0"/>
              </a:rPr>
              <a:t> delete</a:t>
            </a:r>
          </a:p>
          <a:p>
            <a:r>
              <a:rPr lang="en-US" sz="2000" b="1">
                <a:latin typeface="Courier New" charset="0"/>
              </a:rPr>
              <a:t>quit</a:t>
            </a:r>
            <a:endParaRPr lang="en-US" sz="2000">
              <a:latin typeface="Gill Sans MT" charset="0"/>
            </a:endParaRPr>
          </a:p>
        </p:txBody>
      </p:sp>
      <p:sp>
        <p:nvSpPr>
          <p:cNvPr id="180230" name="Text Box 7"/>
          <p:cNvSpPr txBox="1">
            <a:spLocks noChangeArrowheads="1"/>
          </p:cNvSpPr>
          <p:nvPr/>
        </p:nvSpPr>
        <p:spPr bwMode="auto">
          <a:xfrm>
            <a:off x="4340225" y="2309813"/>
            <a:ext cx="4268788" cy="402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latin typeface="Times New Roman" charset="0"/>
              </a:rPr>
              <a:t>         </a:t>
            </a:r>
            <a:r>
              <a:rPr lang="en-US" sz="1800" b="1">
                <a:latin typeface="Courier New" charset="0"/>
              </a:rPr>
              <a:t>C: list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latin typeface="Courier New" charset="0"/>
              </a:rPr>
              <a:t>     S: 1 498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latin typeface="Courier New" charset="0"/>
              </a:rPr>
              <a:t>     S: 2 912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latin typeface="Courier New" charset="0"/>
              </a:rPr>
              <a:t>     S: .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latin typeface="Courier New" charset="0"/>
              </a:rPr>
              <a:t>     C: retr 1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latin typeface="Courier New" charset="0"/>
              </a:rPr>
              <a:t>     S: &lt;message 1 contents&gt;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latin typeface="Courier New" charset="0"/>
              </a:rPr>
              <a:t>     S: .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latin typeface="Courier New" charset="0"/>
              </a:rPr>
              <a:t>     C: dele 1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latin typeface="Courier New" charset="0"/>
              </a:rPr>
              <a:t>     C: retr 2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latin typeface="Courier New" charset="0"/>
              </a:rPr>
              <a:t>     S: &lt;message 1 contents&gt;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latin typeface="Courier New" charset="0"/>
              </a:rPr>
              <a:t>     S: .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latin typeface="Courier New" charset="0"/>
              </a:rPr>
              <a:t>     C: dele 2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latin typeface="Courier New" charset="0"/>
              </a:rPr>
              <a:t>     C: quit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latin typeface="Courier New" charset="0"/>
              </a:rPr>
              <a:t>     S: +OK </a:t>
            </a:r>
            <a:r>
              <a:rPr lang="en-US" sz="1400" b="1">
                <a:latin typeface="Courier New" charset="0"/>
              </a:rPr>
              <a:t>POP3 server signing off</a:t>
            </a:r>
            <a:endParaRPr lang="en-US" sz="1800" b="1">
              <a:latin typeface="Courier New" charset="0"/>
            </a:endParaRPr>
          </a:p>
        </p:txBody>
      </p:sp>
      <p:sp>
        <p:nvSpPr>
          <p:cNvPr id="180231" name="Text Box 10"/>
          <p:cNvSpPr txBox="1">
            <a:spLocks noChangeArrowheads="1"/>
          </p:cNvSpPr>
          <p:nvPr/>
        </p:nvSpPr>
        <p:spPr bwMode="auto">
          <a:xfrm>
            <a:off x="4989513" y="590550"/>
            <a:ext cx="39814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1800" b="1">
              <a:latin typeface="Courier New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latin typeface="Courier New" charset="0"/>
              </a:rPr>
              <a:t>S: +OK POP3 server ready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latin typeface="Courier New" charset="0"/>
              </a:rPr>
              <a:t>C: user bob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latin typeface="Courier New" charset="0"/>
              </a:rPr>
              <a:t>S: +OK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latin typeface="Courier New" charset="0"/>
              </a:rPr>
              <a:t>C: pass hungry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latin typeface="Courier New" charset="0"/>
              </a:rPr>
              <a:t>S: +OK</a:t>
            </a:r>
            <a:r>
              <a:rPr lang="en-US" sz="1400" b="1">
                <a:latin typeface="Courier New" charset="0"/>
              </a:rPr>
              <a:t> user successfully logged on</a:t>
            </a:r>
            <a:endParaRPr lang="en-US" sz="2400">
              <a:latin typeface="Times New Roman" charset="0"/>
            </a:endParaRPr>
          </a:p>
        </p:txBody>
      </p:sp>
      <p:sp>
        <p:nvSpPr>
          <p:cNvPr id="180232" name="Freeform 11"/>
          <p:cNvSpPr>
            <a:spLocks/>
          </p:cNvSpPr>
          <p:nvPr/>
        </p:nvSpPr>
        <p:spPr bwMode="auto">
          <a:xfrm>
            <a:off x="4972050" y="847725"/>
            <a:ext cx="371475" cy="1457325"/>
          </a:xfrm>
          <a:custGeom>
            <a:avLst/>
            <a:gdLst>
              <a:gd name="T0" fmla="*/ 2147483647 w 234"/>
              <a:gd name="T1" fmla="*/ 0 h 918"/>
              <a:gd name="T2" fmla="*/ 0 w 234"/>
              <a:gd name="T3" fmla="*/ 0 h 918"/>
              <a:gd name="T4" fmla="*/ 0 w 234"/>
              <a:gd name="T5" fmla="*/ 2147483647 h 918"/>
              <a:gd name="T6" fmla="*/ 2147483647 w 234"/>
              <a:gd name="T7" fmla="*/ 2147483647 h 918"/>
              <a:gd name="T8" fmla="*/ 0 60000 65536"/>
              <a:gd name="T9" fmla="*/ 0 60000 65536"/>
              <a:gd name="T10" fmla="*/ 0 60000 65536"/>
              <a:gd name="T11" fmla="*/ 0 60000 65536"/>
              <a:gd name="T12" fmla="*/ 0 w 234"/>
              <a:gd name="T13" fmla="*/ 0 h 918"/>
              <a:gd name="T14" fmla="*/ 234 w 234"/>
              <a:gd name="T15" fmla="*/ 918 h 91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34" h="918">
                <a:moveTo>
                  <a:pt x="234" y="0"/>
                </a:moveTo>
                <a:lnTo>
                  <a:pt x="0" y="0"/>
                </a:lnTo>
                <a:lnTo>
                  <a:pt x="0" y="918"/>
                </a:lnTo>
                <a:lnTo>
                  <a:pt x="228" y="918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0233" name="Line 13"/>
          <p:cNvSpPr>
            <a:spLocks noChangeShapeType="1"/>
          </p:cNvSpPr>
          <p:nvPr/>
        </p:nvSpPr>
        <p:spPr bwMode="auto">
          <a:xfrm flipV="1">
            <a:off x="3486150" y="1449388"/>
            <a:ext cx="1400175" cy="23812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0234" name="Freeform 14"/>
          <p:cNvSpPr>
            <a:spLocks/>
          </p:cNvSpPr>
          <p:nvPr/>
        </p:nvSpPr>
        <p:spPr bwMode="auto">
          <a:xfrm>
            <a:off x="4973638" y="2428875"/>
            <a:ext cx="371475" cy="3895725"/>
          </a:xfrm>
          <a:custGeom>
            <a:avLst/>
            <a:gdLst>
              <a:gd name="T0" fmla="*/ 2147483647 w 234"/>
              <a:gd name="T1" fmla="*/ 0 h 918"/>
              <a:gd name="T2" fmla="*/ 0 w 234"/>
              <a:gd name="T3" fmla="*/ 0 h 918"/>
              <a:gd name="T4" fmla="*/ 0 w 234"/>
              <a:gd name="T5" fmla="*/ 2147483647 h 918"/>
              <a:gd name="T6" fmla="*/ 2147483647 w 234"/>
              <a:gd name="T7" fmla="*/ 2147483647 h 918"/>
              <a:gd name="T8" fmla="*/ 0 60000 65536"/>
              <a:gd name="T9" fmla="*/ 0 60000 65536"/>
              <a:gd name="T10" fmla="*/ 0 60000 65536"/>
              <a:gd name="T11" fmla="*/ 0 60000 65536"/>
              <a:gd name="T12" fmla="*/ 0 w 234"/>
              <a:gd name="T13" fmla="*/ 0 h 918"/>
              <a:gd name="T14" fmla="*/ 234 w 234"/>
              <a:gd name="T15" fmla="*/ 918 h 91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34" h="918">
                <a:moveTo>
                  <a:pt x="234" y="0"/>
                </a:moveTo>
                <a:lnTo>
                  <a:pt x="0" y="0"/>
                </a:lnTo>
                <a:lnTo>
                  <a:pt x="0" y="918"/>
                </a:lnTo>
                <a:lnTo>
                  <a:pt x="228" y="918"/>
                </a:lnTo>
              </a:path>
            </a:pathLst>
          </a:cu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0235" name="Line 15"/>
          <p:cNvSpPr>
            <a:spLocks noChangeShapeType="1"/>
          </p:cNvSpPr>
          <p:nvPr/>
        </p:nvSpPr>
        <p:spPr bwMode="auto">
          <a:xfrm flipV="1">
            <a:off x="3152775" y="3941763"/>
            <a:ext cx="1733550" cy="32385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5096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3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182274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6C01813A-DFAE-7C48-8B77-2173308C4952}" type="slidenum">
              <a:rPr lang="en-US" sz="1200">
                <a:latin typeface="Tahoma" charset="0"/>
              </a:rPr>
              <a:pPr/>
              <a:t>21</a:t>
            </a:fld>
            <a:endParaRPr lang="en-US" sz="1200">
              <a:latin typeface="Tahoma" charset="0"/>
            </a:endParaRPr>
          </a:p>
        </p:txBody>
      </p:sp>
      <p:pic>
        <p:nvPicPr>
          <p:cNvPr id="182275" name="Picture 11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957263"/>
            <a:ext cx="5942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227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93688"/>
            <a:ext cx="7772400" cy="795337"/>
          </a:xfrm>
        </p:spPr>
        <p:txBody>
          <a:bodyPr/>
          <a:lstStyle/>
          <a:p>
            <a:r>
              <a:rPr lang="en-US">
                <a:latin typeface="Gill Sans MT" charset="0"/>
              </a:rPr>
              <a:t>POP3 (more) and IMAP</a:t>
            </a:r>
          </a:p>
        </p:txBody>
      </p:sp>
      <p:sp>
        <p:nvSpPr>
          <p:cNvPr id="18227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20700" y="1343025"/>
            <a:ext cx="3810000" cy="4648200"/>
          </a:xfrm>
        </p:spPr>
        <p:txBody>
          <a:bodyPr>
            <a:normAutofit lnSpcReduction="10000"/>
          </a:bodyPr>
          <a:lstStyle/>
          <a:p>
            <a:pPr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more about POP3</a:t>
            </a:r>
          </a:p>
          <a:p>
            <a:r>
              <a:rPr lang="en-US" sz="2400">
                <a:latin typeface="Gill Sans MT" charset="0"/>
              </a:rPr>
              <a:t>previous example uses POP3 </a:t>
            </a:r>
            <a:r>
              <a:rPr lang="ja-JP" altLang="en-US" sz="2400">
                <a:latin typeface="Gill Sans MT" charset="0"/>
              </a:rPr>
              <a:t>“</a:t>
            </a:r>
            <a:r>
              <a:rPr lang="en-US" altLang="ja-JP" sz="2400">
                <a:latin typeface="Gill Sans MT" charset="0"/>
              </a:rPr>
              <a:t>download and delete</a:t>
            </a:r>
            <a:r>
              <a:rPr lang="ja-JP" altLang="en-US" sz="2400">
                <a:latin typeface="Gill Sans MT" charset="0"/>
              </a:rPr>
              <a:t>”</a:t>
            </a:r>
            <a:r>
              <a:rPr lang="en-US" altLang="ja-JP" sz="2400">
                <a:latin typeface="Gill Sans MT" charset="0"/>
              </a:rPr>
              <a:t> mode</a:t>
            </a:r>
          </a:p>
          <a:p>
            <a:pPr lvl="1"/>
            <a:r>
              <a:rPr lang="en-US">
                <a:latin typeface="Gill Sans MT" charset="0"/>
              </a:rPr>
              <a:t>Bob cannot re-read e-mail if he changes client</a:t>
            </a:r>
          </a:p>
          <a:p>
            <a:r>
              <a:rPr lang="en-US" sz="2400">
                <a:latin typeface="Gill Sans MT" charset="0"/>
              </a:rPr>
              <a:t>POP3 </a:t>
            </a:r>
            <a:r>
              <a:rPr lang="ja-JP" altLang="en-US" sz="2400">
                <a:latin typeface="Gill Sans MT" charset="0"/>
              </a:rPr>
              <a:t>“</a:t>
            </a:r>
            <a:r>
              <a:rPr lang="en-US" altLang="ja-JP" sz="2400">
                <a:latin typeface="Gill Sans MT" charset="0"/>
              </a:rPr>
              <a:t>download-and-keep</a:t>
            </a:r>
            <a:r>
              <a:rPr lang="ja-JP" altLang="en-US" sz="2400">
                <a:latin typeface="Gill Sans MT" charset="0"/>
              </a:rPr>
              <a:t>”</a:t>
            </a:r>
            <a:r>
              <a:rPr lang="en-US" altLang="ja-JP" sz="2400">
                <a:latin typeface="Gill Sans MT" charset="0"/>
              </a:rPr>
              <a:t>: copies of messages on different clients</a:t>
            </a:r>
          </a:p>
          <a:p>
            <a:r>
              <a:rPr lang="en-US" sz="2400">
                <a:latin typeface="Gill Sans MT" charset="0"/>
              </a:rPr>
              <a:t>POP3 is stateless across sessions</a:t>
            </a:r>
          </a:p>
        </p:txBody>
      </p:sp>
      <p:sp>
        <p:nvSpPr>
          <p:cNvPr id="18227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83100" y="1381125"/>
            <a:ext cx="38100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IMAP</a:t>
            </a:r>
          </a:p>
          <a:p>
            <a:r>
              <a:rPr lang="en-US" sz="2400">
                <a:latin typeface="Gill Sans MT" charset="0"/>
              </a:rPr>
              <a:t>keeps all messages in one place: at server</a:t>
            </a:r>
          </a:p>
          <a:p>
            <a:r>
              <a:rPr lang="en-US" sz="2400">
                <a:latin typeface="Gill Sans MT" charset="0"/>
              </a:rPr>
              <a:t>allows user to organize messages in folders</a:t>
            </a:r>
          </a:p>
          <a:p>
            <a:r>
              <a:rPr lang="en-US" sz="2400">
                <a:latin typeface="Gill Sans MT" charset="0"/>
              </a:rPr>
              <a:t>keeps user state across sessions:</a:t>
            </a:r>
          </a:p>
          <a:p>
            <a:pPr lvl="1"/>
            <a:r>
              <a:rPr lang="en-US">
                <a:latin typeface="Gill Sans MT" charset="0"/>
              </a:rPr>
              <a:t>names of folders and mappings between message IDs and folder name</a:t>
            </a:r>
          </a:p>
        </p:txBody>
      </p:sp>
    </p:spTree>
    <p:extLst>
      <p:ext uri="{BB962C8B-B14F-4D97-AF65-F5344CB8AC3E}">
        <p14:creationId xmlns:p14="http://schemas.microsoft.com/office/powerpoint/2010/main" val="1796607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1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184322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64937800-4D38-974C-8E39-39F797A1391D}" type="slidenum">
              <a:rPr lang="en-US" sz="1200">
                <a:latin typeface="Tahoma" charset="0"/>
              </a:rPr>
              <a:pPr/>
              <a:t>22</a:t>
            </a:fld>
            <a:endParaRPr lang="en-US" sz="1200">
              <a:latin typeface="Tahoma" charset="0"/>
            </a:endParaRPr>
          </a:p>
        </p:txBody>
      </p:sp>
      <p:sp>
        <p:nvSpPr>
          <p:cNvPr id="18432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>
                <a:latin typeface="Gill Sans MT" charset="0"/>
              </a:rPr>
              <a:t>Chapter 2: outline</a:t>
            </a:r>
          </a:p>
        </p:txBody>
      </p:sp>
      <p:sp>
        <p:nvSpPr>
          <p:cNvPr id="184324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3400" y="1611313"/>
            <a:ext cx="3810000" cy="464820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Wingdings" charset="0"/>
              <a:buNone/>
            </a:pPr>
            <a:r>
              <a:rPr lang="en-US">
                <a:latin typeface="Gill Sans MT" charset="0"/>
              </a:rPr>
              <a:t>2.1 principles of network applications</a:t>
            </a:r>
          </a:p>
          <a:p>
            <a:pPr marL="912813" lvl="1"/>
            <a:r>
              <a:rPr lang="en-US">
                <a:latin typeface="Gill Sans MT" charset="0"/>
              </a:rPr>
              <a:t>app architectures</a:t>
            </a:r>
          </a:p>
          <a:p>
            <a:pPr marL="912813" lvl="1"/>
            <a:r>
              <a:rPr lang="en-US">
                <a:latin typeface="Gill Sans MT" charset="0"/>
              </a:rPr>
              <a:t>app requirements</a:t>
            </a:r>
          </a:p>
          <a:p>
            <a:pPr marL="457200" indent="-457200">
              <a:buFont typeface="Wingdings" charset="0"/>
              <a:buNone/>
            </a:pPr>
            <a:r>
              <a:rPr lang="en-US">
                <a:latin typeface="Gill Sans MT" charset="0"/>
              </a:rPr>
              <a:t>2.2 Web and HTTP</a:t>
            </a:r>
          </a:p>
          <a:p>
            <a:pPr marL="457200" indent="-457200">
              <a:buFont typeface="Wingdings" charset="0"/>
              <a:buNone/>
            </a:pPr>
            <a:r>
              <a:rPr lang="en-US">
                <a:latin typeface="Gill Sans MT" charset="0"/>
              </a:rPr>
              <a:t>2.3 FTP </a:t>
            </a:r>
          </a:p>
          <a:p>
            <a:pPr marL="457200" indent="-457200">
              <a:buFont typeface="Wingdings" charset="0"/>
              <a:buNone/>
            </a:pPr>
            <a:r>
              <a:rPr lang="en-US">
                <a:latin typeface="Gill Sans MT" charset="0"/>
              </a:rPr>
              <a:t>2.4 electronic mail</a:t>
            </a:r>
          </a:p>
          <a:p>
            <a:pPr marL="912813" lvl="1"/>
            <a:r>
              <a:rPr lang="en-US">
                <a:latin typeface="Gill Sans MT" charset="0"/>
              </a:rPr>
              <a:t>SMTP, POP3, IMAP</a:t>
            </a:r>
          </a:p>
          <a:p>
            <a:pPr marL="457200" indent="-457200">
              <a:buFont typeface="Wingdings" charset="0"/>
              <a:buNone/>
            </a:pPr>
            <a:r>
              <a:rPr lang="en-US">
                <a:solidFill>
                  <a:srgbClr val="CC0000"/>
                </a:solidFill>
                <a:latin typeface="Gill Sans MT" charset="0"/>
              </a:rPr>
              <a:t>2.5 DNS</a:t>
            </a:r>
          </a:p>
          <a:p>
            <a:pPr marL="457200" indent="-457200"/>
            <a:endParaRPr lang="en-US" sz="2400">
              <a:solidFill>
                <a:srgbClr val="CC0000"/>
              </a:solidFill>
              <a:latin typeface="Gill Sans MT" charset="0"/>
            </a:endParaRPr>
          </a:p>
        </p:txBody>
      </p:sp>
      <p:sp>
        <p:nvSpPr>
          <p:cNvPr id="184325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73600" y="1600200"/>
            <a:ext cx="3876675" cy="4648200"/>
          </a:xfrm>
        </p:spPr>
        <p:txBody>
          <a:bodyPr/>
          <a:lstStyle/>
          <a:p>
            <a:pPr marL="457200" indent="-457200">
              <a:buFont typeface="Wingdings" charset="0"/>
              <a:buNone/>
            </a:pPr>
            <a:r>
              <a:rPr lang="en-US">
                <a:latin typeface="Gill Sans MT" charset="0"/>
              </a:rPr>
              <a:t>2.6 P2P applications</a:t>
            </a:r>
          </a:p>
          <a:p>
            <a:pPr marL="457200" indent="-457200">
              <a:buFont typeface="Wingdings" charset="0"/>
              <a:buNone/>
            </a:pPr>
            <a:r>
              <a:rPr lang="en-US">
                <a:latin typeface="Gill Sans MT" charset="0"/>
              </a:rPr>
              <a:t>2.7 socket programming with UDP and TCP</a:t>
            </a:r>
          </a:p>
        </p:txBody>
      </p:sp>
      <p:pic>
        <p:nvPicPr>
          <p:cNvPr id="184326" name="Picture 5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3" y="1025525"/>
            <a:ext cx="4113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68447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69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186370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E98D09C9-5E8F-B14C-AFB3-75A6D626C50F}" type="slidenum">
              <a:rPr lang="en-US" sz="1200">
                <a:latin typeface="Tahoma" charset="0"/>
              </a:rPr>
              <a:pPr/>
              <a:t>23</a:t>
            </a:fld>
            <a:endParaRPr lang="en-US" sz="1200">
              <a:latin typeface="Tahoma" charset="0"/>
            </a:endParaRPr>
          </a:p>
        </p:txBody>
      </p:sp>
      <p:pic>
        <p:nvPicPr>
          <p:cNvPr id="186371" name="Picture 10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990600"/>
            <a:ext cx="5942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637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1625"/>
            <a:ext cx="7772400" cy="914400"/>
          </a:xfrm>
        </p:spPr>
        <p:txBody>
          <a:bodyPr/>
          <a:lstStyle/>
          <a:p>
            <a:r>
              <a:rPr lang="en-US" sz="4000">
                <a:latin typeface="Gill Sans MT" charset="0"/>
              </a:rPr>
              <a:t>DNS: domain name system</a:t>
            </a:r>
            <a:endParaRPr lang="en-US">
              <a:latin typeface="Gill Sans MT" charset="0"/>
            </a:endParaRPr>
          </a:p>
        </p:txBody>
      </p:sp>
      <p:sp>
        <p:nvSpPr>
          <p:cNvPr id="18637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511300"/>
            <a:ext cx="3810000" cy="4648200"/>
          </a:xfrm>
        </p:spPr>
        <p:txBody>
          <a:bodyPr>
            <a:normAutofit lnSpcReduction="10000"/>
          </a:bodyPr>
          <a:lstStyle/>
          <a:p>
            <a:pPr>
              <a:buFont typeface="Wingdings" charset="0"/>
              <a:buNone/>
            </a:pPr>
            <a:r>
              <a:rPr lang="en-US" sz="2400" i="1">
                <a:solidFill>
                  <a:srgbClr val="000099"/>
                </a:solidFill>
                <a:latin typeface="Gill Sans MT" charset="0"/>
              </a:rPr>
              <a:t>people:</a:t>
            </a:r>
            <a:r>
              <a:rPr lang="en-US" sz="2400">
                <a:latin typeface="Gill Sans MT" charset="0"/>
              </a:rPr>
              <a:t> many identifiers:</a:t>
            </a:r>
          </a:p>
          <a:p>
            <a:pPr lvl="1"/>
            <a:r>
              <a:rPr lang="en-US">
                <a:latin typeface="Gill Sans MT" charset="0"/>
              </a:rPr>
              <a:t>SSN, name, passport #</a:t>
            </a:r>
          </a:p>
          <a:p>
            <a:pPr>
              <a:buFont typeface="Wingdings" charset="0"/>
              <a:buNone/>
            </a:pPr>
            <a:r>
              <a:rPr lang="en-US" sz="2400" i="1">
                <a:solidFill>
                  <a:srgbClr val="000099"/>
                </a:solidFill>
                <a:latin typeface="Gill Sans MT" charset="0"/>
              </a:rPr>
              <a:t>Internet hosts, routers:</a:t>
            </a:r>
          </a:p>
          <a:p>
            <a:pPr lvl="1"/>
            <a:r>
              <a:rPr lang="en-US">
                <a:latin typeface="Gill Sans MT" charset="0"/>
              </a:rPr>
              <a:t>IP address (32 bit) - used for addressing datagrams</a:t>
            </a:r>
          </a:p>
          <a:p>
            <a:pPr lvl="1"/>
            <a:r>
              <a:rPr lang="ja-JP" altLang="en-US">
                <a:latin typeface="Gill Sans MT" charset="0"/>
              </a:rPr>
              <a:t>“</a:t>
            </a:r>
            <a:r>
              <a:rPr lang="en-US" altLang="ja-JP">
                <a:latin typeface="Gill Sans MT" charset="0"/>
              </a:rPr>
              <a:t>name</a:t>
            </a:r>
            <a:r>
              <a:rPr lang="ja-JP" altLang="en-US">
                <a:latin typeface="Gill Sans MT" charset="0"/>
              </a:rPr>
              <a:t>”</a:t>
            </a:r>
            <a:r>
              <a:rPr lang="en-US" altLang="ja-JP">
                <a:latin typeface="Gill Sans MT" charset="0"/>
              </a:rPr>
              <a:t>, e.g., www.yahoo.com - used by humans</a:t>
            </a:r>
          </a:p>
          <a:p>
            <a:pPr>
              <a:buFont typeface="Wingdings" charset="0"/>
              <a:buNone/>
            </a:pPr>
            <a:r>
              <a:rPr lang="en-US" sz="2400" i="1" u="sng">
                <a:solidFill>
                  <a:srgbClr val="CC0000"/>
                </a:solidFill>
                <a:latin typeface="Gill Sans MT" charset="0"/>
              </a:rPr>
              <a:t>Q:</a:t>
            </a:r>
            <a:r>
              <a:rPr lang="en-US" sz="2400">
                <a:latin typeface="Gill Sans MT" charset="0"/>
              </a:rPr>
              <a:t> how to map between IP address and name, and vice versa ?</a:t>
            </a:r>
          </a:p>
        </p:txBody>
      </p:sp>
      <p:sp>
        <p:nvSpPr>
          <p:cNvPr id="18637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489075"/>
            <a:ext cx="4283075" cy="5006975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Domain Name System:</a:t>
            </a:r>
          </a:p>
          <a:p>
            <a:r>
              <a:rPr lang="en-US" sz="2400" i="1">
                <a:solidFill>
                  <a:srgbClr val="000099"/>
                </a:solidFill>
                <a:latin typeface="Gill Sans MT" charset="0"/>
              </a:rPr>
              <a:t>distributed database</a:t>
            </a:r>
            <a:r>
              <a:rPr lang="en-US" sz="2400">
                <a:latin typeface="Gill Sans MT" charset="0"/>
              </a:rPr>
              <a:t> implemented in hierarchy of many </a:t>
            </a:r>
            <a:r>
              <a:rPr lang="en-US" sz="2400" i="1">
                <a:solidFill>
                  <a:srgbClr val="000099"/>
                </a:solidFill>
                <a:latin typeface="Gill Sans MT" charset="0"/>
              </a:rPr>
              <a:t>name servers</a:t>
            </a:r>
            <a:endParaRPr lang="en-US" sz="2400">
              <a:solidFill>
                <a:srgbClr val="000099"/>
              </a:solidFill>
              <a:latin typeface="Gill Sans MT" charset="0"/>
            </a:endParaRPr>
          </a:p>
          <a:p>
            <a:r>
              <a:rPr lang="en-US" sz="2400" i="1">
                <a:solidFill>
                  <a:srgbClr val="000099"/>
                </a:solidFill>
                <a:latin typeface="Gill Sans MT" charset="0"/>
              </a:rPr>
              <a:t>application-layer protocol:</a:t>
            </a:r>
            <a:r>
              <a:rPr lang="en-US" sz="2400">
                <a:latin typeface="Gill Sans MT" charset="0"/>
              </a:rPr>
              <a:t> hosts, name servers communicate to </a:t>
            </a:r>
            <a:r>
              <a:rPr lang="en-US" sz="2400" i="1">
                <a:solidFill>
                  <a:srgbClr val="000099"/>
                </a:solidFill>
                <a:latin typeface="Gill Sans MT" charset="0"/>
              </a:rPr>
              <a:t>resolve</a:t>
            </a:r>
            <a:r>
              <a:rPr lang="en-US" sz="2400">
                <a:solidFill>
                  <a:srgbClr val="FF0000"/>
                </a:solidFill>
                <a:latin typeface="Gill Sans MT" charset="0"/>
              </a:rPr>
              <a:t> </a:t>
            </a:r>
            <a:r>
              <a:rPr lang="en-US" sz="2400">
                <a:latin typeface="Gill Sans MT" charset="0"/>
              </a:rPr>
              <a:t>names (address/name translation)</a:t>
            </a:r>
          </a:p>
          <a:p>
            <a:pPr lvl="1">
              <a:lnSpc>
                <a:spcPct val="90000"/>
              </a:lnSpc>
            </a:pPr>
            <a:r>
              <a:rPr lang="en-US" sz="2200">
                <a:latin typeface="Gill Sans MT" charset="0"/>
              </a:rPr>
              <a:t>note: core Internet function, implemented as application-layer protocol</a:t>
            </a:r>
          </a:p>
          <a:p>
            <a:pPr lvl="1">
              <a:lnSpc>
                <a:spcPct val="90000"/>
              </a:lnSpc>
            </a:pPr>
            <a:r>
              <a:rPr lang="en-US" sz="2200">
                <a:latin typeface="Gill Sans MT" charset="0"/>
              </a:rPr>
              <a:t>complexity at network</a:t>
            </a:r>
            <a:r>
              <a:rPr lang="ja-JP" altLang="en-US" sz="2200">
                <a:latin typeface="Gill Sans MT" charset="0"/>
              </a:rPr>
              <a:t>’</a:t>
            </a:r>
            <a:r>
              <a:rPr lang="en-US" altLang="ja-JP" sz="2200">
                <a:latin typeface="Gill Sans MT" charset="0"/>
              </a:rPr>
              <a:t>s </a:t>
            </a:r>
            <a:r>
              <a:rPr lang="ja-JP" altLang="en-US" sz="2200">
                <a:latin typeface="Gill Sans MT" charset="0"/>
              </a:rPr>
              <a:t>“</a:t>
            </a:r>
            <a:r>
              <a:rPr lang="en-US" altLang="ja-JP" sz="2200">
                <a:latin typeface="Gill Sans MT" charset="0"/>
              </a:rPr>
              <a:t>edge</a:t>
            </a:r>
            <a:r>
              <a:rPr lang="ja-JP" altLang="en-US" sz="2200">
                <a:latin typeface="Gill Sans MT" charset="0"/>
              </a:rPr>
              <a:t>”</a:t>
            </a:r>
            <a:endParaRPr lang="en-US" sz="2200">
              <a:latin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05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7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188418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88CFFCCF-2580-524C-83DB-09531748346C}" type="slidenum">
              <a:rPr lang="en-US" sz="1200">
                <a:latin typeface="Tahoma" charset="0"/>
              </a:rPr>
              <a:pPr/>
              <a:t>24</a:t>
            </a:fld>
            <a:endParaRPr lang="en-US" sz="1200">
              <a:latin typeface="Tahoma" charset="0"/>
            </a:endParaRPr>
          </a:p>
        </p:txBody>
      </p:sp>
      <p:sp>
        <p:nvSpPr>
          <p:cNvPr id="18841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17475"/>
            <a:ext cx="7772400" cy="1143000"/>
          </a:xfrm>
        </p:spPr>
        <p:txBody>
          <a:bodyPr/>
          <a:lstStyle/>
          <a:p>
            <a:r>
              <a:rPr lang="en-US" sz="4000">
                <a:latin typeface="Gill Sans MT" charset="0"/>
              </a:rPr>
              <a:t>DNS: services, structure </a:t>
            </a:r>
            <a:endParaRPr lang="en-US">
              <a:latin typeface="Gill Sans MT" charset="0"/>
            </a:endParaRPr>
          </a:p>
        </p:txBody>
      </p:sp>
      <p:sp>
        <p:nvSpPr>
          <p:cNvPr id="1884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271588"/>
            <a:ext cx="4191000" cy="2263775"/>
          </a:xfrm>
        </p:spPr>
        <p:txBody>
          <a:bodyPr>
            <a:normAutofit lnSpcReduction="10000"/>
          </a:bodyPr>
          <a:lstStyle/>
          <a:p>
            <a:pPr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why not centralize DNS?</a:t>
            </a:r>
          </a:p>
          <a:p>
            <a:r>
              <a:rPr lang="en-US" sz="2400">
                <a:latin typeface="Gill Sans MT" charset="0"/>
              </a:rPr>
              <a:t>single point of failure</a:t>
            </a:r>
          </a:p>
          <a:p>
            <a:r>
              <a:rPr lang="en-US" sz="2400">
                <a:latin typeface="Gill Sans MT" charset="0"/>
              </a:rPr>
              <a:t>traffic volume</a:t>
            </a:r>
          </a:p>
          <a:p>
            <a:r>
              <a:rPr lang="en-US" sz="2400">
                <a:latin typeface="Gill Sans MT" charset="0"/>
              </a:rPr>
              <a:t>distant centralized database</a:t>
            </a:r>
          </a:p>
          <a:p>
            <a:r>
              <a:rPr lang="en-US" sz="2400">
                <a:latin typeface="Gill Sans MT" charset="0"/>
              </a:rPr>
              <a:t>maintenance</a:t>
            </a:r>
          </a:p>
          <a:p>
            <a:pPr>
              <a:buFont typeface="Wingdings" charset="0"/>
              <a:buNone/>
            </a:pPr>
            <a:endParaRPr lang="en-US" sz="2400">
              <a:latin typeface="Gill Sans MT" charset="0"/>
            </a:endParaRPr>
          </a:p>
        </p:txBody>
      </p:sp>
      <p:sp>
        <p:nvSpPr>
          <p:cNvPr id="18842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731838" y="1300163"/>
            <a:ext cx="38100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DNS services</a:t>
            </a:r>
          </a:p>
          <a:p>
            <a:r>
              <a:rPr lang="en-US" sz="2400">
                <a:latin typeface="Gill Sans MT" charset="0"/>
              </a:rPr>
              <a:t>hostname to IP address translation</a:t>
            </a:r>
          </a:p>
          <a:p>
            <a:r>
              <a:rPr lang="en-US" sz="2400">
                <a:latin typeface="Gill Sans MT" charset="0"/>
              </a:rPr>
              <a:t>host aliasing</a:t>
            </a:r>
          </a:p>
          <a:p>
            <a:pPr lvl="1"/>
            <a:r>
              <a:rPr lang="en-US" sz="2000">
                <a:latin typeface="Gill Sans MT" charset="0"/>
              </a:rPr>
              <a:t>canonical, alias names</a:t>
            </a:r>
          </a:p>
          <a:p>
            <a:r>
              <a:rPr lang="en-US" sz="2400">
                <a:latin typeface="Gill Sans MT" charset="0"/>
              </a:rPr>
              <a:t>mail server aliasing</a:t>
            </a:r>
          </a:p>
          <a:p>
            <a:r>
              <a:rPr lang="en-US" sz="2400">
                <a:latin typeface="Gill Sans MT" charset="0"/>
              </a:rPr>
              <a:t>load distribution</a:t>
            </a:r>
          </a:p>
          <a:p>
            <a:pPr lvl="1"/>
            <a:r>
              <a:rPr lang="en-US">
                <a:latin typeface="Gill Sans MT" charset="0"/>
              </a:rPr>
              <a:t>replicated Web servers: many IP addresses correspond to one name</a:t>
            </a:r>
          </a:p>
          <a:p>
            <a:endParaRPr lang="en-US" sz="2400">
              <a:latin typeface="Gill Sans MT" charset="0"/>
            </a:endParaRPr>
          </a:p>
        </p:txBody>
      </p:sp>
      <p:pic>
        <p:nvPicPr>
          <p:cNvPr id="188422" name="Picture 10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915988"/>
            <a:ext cx="54848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907" name="Text Box 11"/>
          <p:cNvSpPr txBox="1">
            <a:spLocks noChangeArrowheads="1"/>
          </p:cNvSpPr>
          <p:nvPr/>
        </p:nvSpPr>
        <p:spPr bwMode="auto">
          <a:xfrm>
            <a:off x="5208588" y="3429000"/>
            <a:ext cx="27955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/>
              <a:t>A: </a:t>
            </a:r>
            <a:r>
              <a:rPr lang="en-US" sz="2800" i="1">
                <a:solidFill>
                  <a:srgbClr val="CC0000"/>
                </a:solidFill>
              </a:rPr>
              <a:t>doesn</a:t>
            </a:r>
            <a:r>
              <a:rPr lang="ja-JP" altLang="en-US" sz="2800" i="1">
                <a:solidFill>
                  <a:srgbClr val="CC0000"/>
                </a:solidFill>
              </a:rPr>
              <a:t>’</a:t>
            </a:r>
            <a:r>
              <a:rPr lang="en-US" altLang="ja-JP" sz="2800" i="1">
                <a:solidFill>
                  <a:srgbClr val="CC0000"/>
                </a:solidFill>
              </a:rPr>
              <a:t>t scale!</a:t>
            </a:r>
            <a:endParaRPr lang="en-US" sz="2800" i="1"/>
          </a:p>
        </p:txBody>
      </p:sp>
    </p:spTree>
    <p:extLst>
      <p:ext uri="{BB962C8B-B14F-4D97-AF65-F5344CB8AC3E}">
        <p14:creationId xmlns:p14="http://schemas.microsoft.com/office/powerpoint/2010/main" val="28144294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0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5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190466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BEC7ED0E-6888-1744-9EDB-8EE019ECA6B4}" type="slidenum">
              <a:rPr lang="en-US" sz="1200">
                <a:latin typeface="Tahoma" charset="0"/>
              </a:rPr>
              <a:pPr/>
              <a:t>25</a:t>
            </a:fld>
            <a:endParaRPr lang="en-US" sz="1200">
              <a:latin typeface="Tahoma" charset="0"/>
            </a:endParaRPr>
          </a:p>
        </p:txBody>
      </p:sp>
      <p:grpSp>
        <p:nvGrpSpPr>
          <p:cNvPr id="190467" name="Group 23"/>
          <p:cNvGrpSpPr>
            <a:grpSpLocks/>
          </p:cNvGrpSpPr>
          <p:nvPr/>
        </p:nvGrpSpPr>
        <p:grpSpPr bwMode="auto">
          <a:xfrm>
            <a:off x="438150" y="1193800"/>
            <a:ext cx="8205788" cy="2444750"/>
            <a:chOff x="230" y="576"/>
            <a:chExt cx="5504" cy="1757"/>
          </a:xfrm>
        </p:grpSpPr>
        <p:sp>
          <p:nvSpPr>
            <p:cNvPr id="190473" name="Text Box 2"/>
            <p:cNvSpPr txBox="1">
              <a:spLocks noChangeArrowheads="1"/>
            </p:cNvSpPr>
            <p:nvPr/>
          </p:nvSpPr>
          <p:spPr bwMode="auto">
            <a:xfrm>
              <a:off x="2256" y="576"/>
              <a:ext cx="1385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Root DNS Servers</a:t>
              </a:r>
            </a:p>
          </p:txBody>
        </p:sp>
        <p:sp>
          <p:nvSpPr>
            <p:cNvPr id="190474" name="Text Box 4"/>
            <p:cNvSpPr txBox="1">
              <a:spLocks noChangeArrowheads="1"/>
            </p:cNvSpPr>
            <p:nvPr/>
          </p:nvSpPr>
          <p:spPr bwMode="auto">
            <a:xfrm>
              <a:off x="528" y="1344"/>
              <a:ext cx="1325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com DNS servers</a:t>
              </a:r>
            </a:p>
          </p:txBody>
        </p:sp>
        <p:sp>
          <p:nvSpPr>
            <p:cNvPr id="190475" name="Text Box 5"/>
            <p:cNvSpPr txBox="1">
              <a:spLocks noChangeArrowheads="1"/>
            </p:cNvSpPr>
            <p:nvPr/>
          </p:nvSpPr>
          <p:spPr bwMode="auto">
            <a:xfrm>
              <a:off x="2304" y="1296"/>
              <a:ext cx="1257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org DNS servers</a:t>
              </a:r>
            </a:p>
          </p:txBody>
        </p:sp>
        <p:sp>
          <p:nvSpPr>
            <p:cNvPr id="190476" name="Text Box 6"/>
            <p:cNvSpPr txBox="1">
              <a:spLocks noChangeArrowheads="1"/>
            </p:cNvSpPr>
            <p:nvPr/>
          </p:nvSpPr>
          <p:spPr bwMode="auto">
            <a:xfrm>
              <a:off x="4032" y="1296"/>
              <a:ext cx="1291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edu DNS servers</a:t>
              </a:r>
            </a:p>
          </p:txBody>
        </p:sp>
        <p:sp>
          <p:nvSpPr>
            <p:cNvPr id="190477" name="Line 7"/>
            <p:cNvSpPr>
              <a:spLocks noChangeShapeType="1"/>
            </p:cNvSpPr>
            <p:nvPr/>
          </p:nvSpPr>
          <p:spPr bwMode="auto">
            <a:xfrm flipH="1">
              <a:off x="1344" y="864"/>
              <a:ext cx="1392" cy="43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478" name="Line 8"/>
            <p:cNvSpPr>
              <a:spLocks noChangeShapeType="1"/>
            </p:cNvSpPr>
            <p:nvPr/>
          </p:nvSpPr>
          <p:spPr bwMode="auto">
            <a:xfrm>
              <a:off x="2928" y="816"/>
              <a:ext cx="0" cy="4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479" name="Line 9"/>
            <p:cNvSpPr>
              <a:spLocks noChangeShapeType="1"/>
            </p:cNvSpPr>
            <p:nvPr/>
          </p:nvSpPr>
          <p:spPr bwMode="auto">
            <a:xfrm>
              <a:off x="3168" y="864"/>
              <a:ext cx="1440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480" name="Text Box 10"/>
            <p:cNvSpPr txBox="1">
              <a:spLocks noChangeArrowheads="1"/>
            </p:cNvSpPr>
            <p:nvPr/>
          </p:nvSpPr>
          <p:spPr bwMode="auto">
            <a:xfrm>
              <a:off x="3878" y="1752"/>
              <a:ext cx="992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poly.edu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DNS servers</a:t>
              </a:r>
            </a:p>
          </p:txBody>
        </p:sp>
        <p:sp>
          <p:nvSpPr>
            <p:cNvPr id="190481" name="Text Box 11"/>
            <p:cNvSpPr txBox="1">
              <a:spLocks noChangeArrowheads="1"/>
            </p:cNvSpPr>
            <p:nvPr/>
          </p:nvSpPr>
          <p:spPr bwMode="auto">
            <a:xfrm>
              <a:off x="4742" y="1752"/>
              <a:ext cx="992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umass.edu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DNS servers</a:t>
              </a:r>
            </a:p>
          </p:txBody>
        </p:sp>
        <p:sp>
          <p:nvSpPr>
            <p:cNvPr id="190482" name="Line 12"/>
            <p:cNvSpPr>
              <a:spLocks noChangeShapeType="1"/>
            </p:cNvSpPr>
            <p:nvPr/>
          </p:nvSpPr>
          <p:spPr bwMode="auto">
            <a:xfrm flipH="1">
              <a:off x="4224" y="1536"/>
              <a:ext cx="336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483" name="Line 13"/>
            <p:cNvSpPr>
              <a:spLocks noChangeShapeType="1"/>
            </p:cNvSpPr>
            <p:nvPr/>
          </p:nvSpPr>
          <p:spPr bwMode="auto">
            <a:xfrm>
              <a:off x="4848" y="1536"/>
              <a:ext cx="288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484" name="Text Box 14"/>
            <p:cNvSpPr txBox="1">
              <a:spLocks noChangeArrowheads="1"/>
            </p:cNvSpPr>
            <p:nvPr/>
          </p:nvSpPr>
          <p:spPr bwMode="auto">
            <a:xfrm>
              <a:off x="230" y="1848"/>
              <a:ext cx="992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yahoo.com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DNS servers</a:t>
              </a:r>
            </a:p>
          </p:txBody>
        </p:sp>
        <p:sp>
          <p:nvSpPr>
            <p:cNvPr id="190485" name="Text Box 15"/>
            <p:cNvSpPr txBox="1">
              <a:spLocks noChangeArrowheads="1"/>
            </p:cNvSpPr>
            <p:nvPr/>
          </p:nvSpPr>
          <p:spPr bwMode="auto">
            <a:xfrm>
              <a:off x="1248" y="1872"/>
              <a:ext cx="1001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amazon.com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DNS servers</a:t>
              </a:r>
            </a:p>
          </p:txBody>
        </p:sp>
        <p:sp>
          <p:nvSpPr>
            <p:cNvPr id="190486" name="Line 16"/>
            <p:cNvSpPr>
              <a:spLocks noChangeShapeType="1"/>
            </p:cNvSpPr>
            <p:nvPr/>
          </p:nvSpPr>
          <p:spPr bwMode="auto">
            <a:xfrm flipH="1">
              <a:off x="768" y="1584"/>
              <a:ext cx="192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487" name="Line 17"/>
            <p:cNvSpPr>
              <a:spLocks noChangeShapeType="1"/>
            </p:cNvSpPr>
            <p:nvPr/>
          </p:nvSpPr>
          <p:spPr bwMode="auto">
            <a:xfrm>
              <a:off x="1392" y="1584"/>
              <a:ext cx="240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488" name="Text Box 18"/>
            <p:cNvSpPr txBox="1">
              <a:spLocks noChangeArrowheads="1"/>
            </p:cNvSpPr>
            <p:nvPr/>
          </p:nvSpPr>
          <p:spPr bwMode="auto">
            <a:xfrm>
              <a:off x="2534" y="1799"/>
              <a:ext cx="993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pbs.org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DNS servers</a:t>
              </a:r>
            </a:p>
          </p:txBody>
        </p:sp>
        <p:sp>
          <p:nvSpPr>
            <p:cNvPr id="190489" name="Line 19"/>
            <p:cNvSpPr>
              <a:spLocks noChangeShapeType="1"/>
            </p:cNvSpPr>
            <p:nvPr/>
          </p:nvSpPr>
          <p:spPr bwMode="auto">
            <a:xfrm>
              <a:off x="2928" y="1536"/>
              <a:ext cx="0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0468" name="Rectangle 20"/>
          <p:cNvSpPr>
            <a:spLocks noGrp="1" noChangeArrowheads="1"/>
          </p:cNvSpPr>
          <p:nvPr>
            <p:ph type="title"/>
          </p:nvPr>
        </p:nvSpPr>
        <p:spPr>
          <a:xfrm>
            <a:off x="468313" y="161925"/>
            <a:ext cx="8023225" cy="936625"/>
          </a:xfrm>
        </p:spPr>
        <p:txBody>
          <a:bodyPr/>
          <a:lstStyle/>
          <a:p>
            <a:r>
              <a:rPr lang="en-US" sz="3600">
                <a:latin typeface="Gill Sans MT" charset="0"/>
              </a:rPr>
              <a:t>DNS: a distributed, hierarchical database</a:t>
            </a:r>
          </a:p>
        </p:txBody>
      </p:sp>
      <p:sp>
        <p:nvSpPr>
          <p:cNvPr id="190469" name="Rectangle 22"/>
          <p:cNvSpPr>
            <a:spLocks noGrp="1" noChangeArrowheads="1"/>
          </p:cNvSpPr>
          <p:nvPr>
            <p:ph type="body" sz="half" idx="2"/>
          </p:nvPr>
        </p:nvSpPr>
        <p:spPr>
          <a:xfrm>
            <a:off x="520700" y="3971925"/>
            <a:ext cx="8172450" cy="21336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i="1">
                <a:solidFill>
                  <a:srgbClr val="000099"/>
                </a:solidFill>
                <a:latin typeface="Gill Sans MT" charset="0"/>
              </a:rPr>
              <a:t>client wants IP for www.amazon.com; 1</a:t>
            </a:r>
            <a:r>
              <a:rPr lang="en-US" sz="2400" i="1" baseline="30000">
                <a:solidFill>
                  <a:srgbClr val="000099"/>
                </a:solidFill>
                <a:latin typeface="Gill Sans MT" charset="0"/>
              </a:rPr>
              <a:t>st</a:t>
            </a:r>
            <a:r>
              <a:rPr lang="en-US" sz="2400" i="1">
                <a:solidFill>
                  <a:srgbClr val="000099"/>
                </a:solidFill>
                <a:latin typeface="Gill Sans MT" charset="0"/>
              </a:rPr>
              <a:t> approx:</a:t>
            </a:r>
          </a:p>
          <a:p>
            <a:r>
              <a:rPr lang="en-US" sz="2200">
                <a:latin typeface="Gill Sans MT" charset="0"/>
              </a:rPr>
              <a:t>client queries root server to find com DNS server</a:t>
            </a:r>
          </a:p>
          <a:p>
            <a:r>
              <a:rPr lang="en-US" sz="2200">
                <a:latin typeface="Gill Sans MT" charset="0"/>
              </a:rPr>
              <a:t>client queries .com DNS server to get amazon.com DNS server</a:t>
            </a:r>
          </a:p>
          <a:p>
            <a:r>
              <a:rPr lang="en-US" sz="2200">
                <a:latin typeface="Gill Sans MT" charset="0"/>
              </a:rPr>
              <a:t>client queries amazon.com DNS server to get  IP address for www.amazon.com</a:t>
            </a:r>
          </a:p>
        </p:txBody>
      </p:sp>
      <p:pic>
        <p:nvPicPr>
          <p:cNvPr id="190470" name="Picture 28" descr="underline_ba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5" y="849313"/>
            <a:ext cx="8043863" cy="16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0471" name="Text Box 29"/>
          <p:cNvSpPr txBox="1">
            <a:spLocks noChangeArrowheads="1"/>
          </p:cNvSpPr>
          <p:nvPr/>
        </p:nvSpPr>
        <p:spPr bwMode="auto">
          <a:xfrm>
            <a:off x="3957638" y="1687513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…</a:t>
            </a:r>
          </a:p>
        </p:txBody>
      </p:sp>
      <p:sp>
        <p:nvSpPr>
          <p:cNvPr id="190472" name="Text Box 30"/>
          <p:cNvSpPr txBox="1">
            <a:spLocks noChangeArrowheads="1"/>
          </p:cNvSpPr>
          <p:nvPr/>
        </p:nvSpPr>
        <p:spPr bwMode="auto">
          <a:xfrm>
            <a:off x="4521200" y="1685925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795121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3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192514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0C8E26E4-B732-034E-A66B-163AC864586F}" type="slidenum">
              <a:rPr lang="en-US" sz="1200">
                <a:latin typeface="Tahoma" charset="0"/>
              </a:rPr>
              <a:pPr/>
              <a:t>26</a:t>
            </a:fld>
            <a:endParaRPr lang="en-US" sz="1200">
              <a:latin typeface="Tahoma" charset="0"/>
            </a:endParaRPr>
          </a:p>
        </p:txBody>
      </p:sp>
      <p:sp>
        <p:nvSpPr>
          <p:cNvPr id="19251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2250"/>
            <a:ext cx="7772400" cy="882650"/>
          </a:xfrm>
        </p:spPr>
        <p:txBody>
          <a:bodyPr/>
          <a:lstStyle/>
          <a:p>
            <a:r>
              <a:rPr lang="en-US" sz="4000">
                <a:latin typeface="Gill Sans MT" charset="0"/>
              </a:rPr>
              <a:t>DNS: root name servers</a:t>
            </a:r>
            <a:endParaRPr lang="en-US">
              <a:latin typeface="Gill Sans MT" charset="0"/>
            </a:endParaRPr>
          </a:p>
        </p:txBody>
      </p:sp>
      <p:sp>
        <p:nvSpPr>
          <p:cNvPr id="19251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84188" y="1362075"/>
            <a:ext cx="8478837" cy="4648200"/>
          </a:xfrm>
        </p:spPr>
        <p:txBody>
          <a:bodyPr/>
          <a:lstStyle/>
          <a:p>
            <a:r>
              <a:rPr lang="en-US" sz="2400">
                <a:latin typeface="Gill Sans MT" charset="0"/>
              </a:rPr>
              <a:t>contacted by local name server that can not resolve name</a:t>
            </a:r>
          </a:p>
          <a:p>
            <a:r>
              <a:rPr lang="en-US" sz="2400">
                <a:latin typeface="Gill Sans MT" charset="0"/>
              </a:rPr>
              <a:t>root name server:</a:t>
            </a:r>
          </a:p>
          <a:p>
            <a:pPr lvl="1"/>
            <a:r>
              <a:rPr lang="en-US" sz="2200">
                <a:latin typeface="Gill Sans MT" charset="0"/>
              </a:rPr>
              <a:t>contacts authoritative name server if name mapping not known</a:t>
            </a:r>
          </a:p>
          <a:p>
            <a:pPr lvl="1"/>
            <a:r>
              <a:rPr lang="en-US" sz="2200">
                <a:latin typeface="Gill Sans MT" charset="0"/>
              </a:rPr>
              <a:t>gets mapping</a:t>
            </a:r>
          </a:p>
          <a:p>
            <a:pPr lvl="1"/>
            <a:r>
              <a:rPr lang="en-US" sz="2200">
                <a:latin typeface="Gill Sans MT" charset="0"/>
              </a:rPr>
              <a:t>returns mapping to local name server</a:t>
            </a:r>
          </a:p>
        </p:txBody>
      </p:sp>
      <p:sp>
        <p:nvSpPr>
          <p:cNvPr id="192517" name="Rectangle 20"/>
          <p:cNvSpPr>
            <a:spLocks noChangeArrowheads="1"/>
          </p:cNvSpPr>
          <p:nvPr/>
        </p:nvSpPr>
        <p:spPr bwMode="auto">
          <a:xfrm>
            <a:off x="6186488" y="5022850"/>
            <a:ext cx="2681287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</a:pPr>
            <a:r>
              <a:rPr lang="en-US" i="1"/>
              <a:t>    13 root name </a:t>
            </a:r>
            <a:r>
              <a:rPr lang="ja-JP" altLang="en-US" i="1"/>
              <a:t>“</a:t>
            </a:r>
            <a:r>
              <a:rPr lang="en-US" altLang="ja-JP" i="1"/>
              <a:t>servers</a:t>
            </a:r>
            <a:r>
              <a:rPr lang="ja-JP" altLang="en-US" i="1"/>
              <a:t>”</a:t>
            </a:r>
            <a:r>
              <a:rPr lang="en-US" altLang="ja-JP" i="1"/>
              <a:t> worldwide</a:t>
            </a:r>
            <a:endParaRPr lang="en-US" sz="2400" i="1"/>
          </a:p>
        </p:txBody>
      </p:sp>
      <p:sp>
        <p:nvSpPr>
          <p:cNvPr id="192518" name="AutoShape 22"/>
          <p:cNvSpPr>
            <a:spLocks noChangeAspect="1" noChangeArrowheads="1"/>
          </p:cNvSpPr>
          <p:nvPr/>
        </p:nvSpPr>
        <p:spPr bwMode="auto">
          <a:xfrm>
            <a:off x="481013" y="3581400"/>
            <a:ext cx="5784850" cy="297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z="2400">
              <a:latin typeface="Comic Sans MS" charset="0"/>
            </a:endParaRPr>
          </a:p>
        </p:txBody>
      </p:sp>
      <p:pic>
        <p:nvPicPr>
          <p:cNvPr id="192519" name="Picture 23" descr="world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813" y="4378325"/>
            <a:ext cx="4319587" cy="217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2520" name="Text Box 25"/>
          <p:cNvSpPr txBox="1">
            <a:spLocks noChangeArrowheads="1"/>
          </p:cNvSpPr>
          <p:nvPr/>
        </p:nvSpPr>
        <p:spPr bwMode="auto">
          <a:xfrm>
            <a:off x="207963" y="5160963"/>
            <a:ext cx="2090737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a. Verisign, Los Angeles CA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    (5 other sites)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b. USC-ISI Marina del Rey, CA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l. ICANN Los Angeles, CA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   (41 other sites)</a:t>
            </a:r>
            <a:endParaRPr lang="en-US" sz="2400">
              <a:latin typeface="Times New Roman" charset="0"/>
            </a:endParaRPr>
          </a:p>
        </p:txBody>
      </p:sp>
      <p:sp>
        <p:nvSpPr>
          <p:cNvPr id="192521" name="Freeform 26"/>
          <p:cNvSpPr>
            <a:spLocks/>
          </p:cNvSpPr>
          <p:nvPr/>
        </p:nvSpPr>
        <p:spPr bwMode="auto">
          <a:xfrm>
            <a:off x="1757363" y="5113338"/>
            <a:ext cx="531812" cy="341312"/>
          </a:xfrm>
          <a:custGeom>
            <a:avLst/>
            <a:gdLst>
              <a:gd name="T0" fmla="*/ 0 w 582"/>
              <a:gd name="T1" fmla="*/ 2147483647 h 426"/>
              <a:gd name="T2" fmla="*/ 2147483647 w 582"/>
              <a:gd name="T3" fmla="*/ 0 h 426"/>
              <a:gd name="T4" fmla="*/ 0 60000 65536"/>
              <a:gd name="T5" fmla="*/ 0 60000 65536"/>
              <a:gd name="T6" fmla="*/ 0 w 582"/>
              <a:gd name="T7" fmla="*/ 0 h 426"/>
              <a:gd name="T8" fmla="*/ 582 w 582"/>
              <a:gd name="T9" fmla="*/ 426 h 4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82" h="426">
                <a:moveTo>
                  <a:pt x="0" y="426"/>
                </a:moveTo>
                <a:lnTo>
                  <a:pt x="582" y="0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2522" name="Text Box 27"/>
          <p:cNvSpPr txBox="1">
            <a:spLocks noChangeArrowheads="1"/>
          </p:cNvSpPr>
          <p:nvPr/>
        </p:nvSpPr>
        <p:spPr bwMode="auto">
          <a:xfrm>
            <a:off x="204788" y="4333875"/>
            <a:ext cx="19494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e. NASA Mt View, CA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f. Internet Software C.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Palo Alto, CA (and 48 other   sites)</a:t>
            </a:r>
            <a:endParaRPr lang="en-US" sz="2400">
              <a:latin typeface="Times New Roman" charset="0"/>
            </a:endParaRPr>
          </a:p>
        </p:txBody>
      </p:sp>
      <p:sp>
        <p:nvSpPr>
          <p:cNvPr id="192523" name="Freeform 28"/>
          <p:cNvSpPr>
            <a:spLocks/>
          </p:cNvSpPr>
          <p:nvPr/>
        </p:nvSpPr>
        <p:spPr bwMode="auto">
          <a:xfrm flipV="1">
            <a:off x="1423988" y="4868863"/>
            <a:ext cx="817562" cy="184150"/>
          </a:xfrm>
          <a:custGeom>
            <a:avLst/>
            <a:gdLst>
              <a:gd name="T0" fmla="*/ 0 w 582"/>
              <a:gd name="T1" fmla="*/ 2147483647 h 426"/>
              <a:gd name="T2" fmla="*/ 2147483647 w 582"/>
              <a:gd name="T3" fmla="*/ 0 h 426"/>
              <a:gd name="T4" fmla="*/ 0 60000 65536"/>
              <a:gd name="T5" fmla="*/ 0 60000 65536"/>
              <a:gd name="T6" fmla="*/ 0 w 582"/>
              <a:gd name="T7" fmla="*/ 0 h 426"/>
              <a:gd name="T8" fmla="*/ 582 w 582"/>
              <a:gd name="T9" fmla="*/ 426 h 4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82" h="426">
                <a:moveTo>
                  <a:pt x="0" y="426"/>
                </a:moveTo>
                <a:lnTo>
                  <a:pt x="582" y="0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2524" name="Text Box 29"/>
          <p:cNvSpPr txBox="1">
            <a:spLocks noChangeArrowheads="1"/>
          </p:cNvSpPr>
          <p:nvPr/>
        </p:nvSpPr>
        <p:spPr bwMode="auto">
          <a:xfrm>
            <a:off x="4297363" y="3973513"/>
            <a:ext cx="2278062" cy="22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i. Netnod, Stockholm (37 other sites)</a:t>
            </a:r>
          </a:p>
        </p:txBody>
      </p:sp>
      <p:sp>
        <p:nvSpPr>
          <p:cNvPr id="192525" name="Freeform 30"/>
          <p:cNvSpPr>
            <a:spLocks/>
          </p:cNvSpPr>
          <p:nvPr/>
        </p:nvSpPr>
        <p:spPr bwMode="auto">
          <a:xfrm>
            <a:off x="3932238" y="4068763"/>
            <a:ext cx="446087" cy="654050"/>
          </a:xfrm>
          <a:custGeom>
            <a:avLst/>
            <a:gdLst>
              <a:gd name="T0" fmla="*/ 2147483647 w 666"/>
              <a:gd name="T1" fmla="*/ 0 h 1005"/>
              <a:gd name="T2" fmla="*/ 0 w 666"/>
              <a:gd name="T3" fmla="*/ 2147483647 h 1005"/>
              <a:gd name="T4" fmla="*/ 0 60000 65536"/>
              <a:gd name="T5" fmla="*/ 0 60000 65536"/>
              <a:gd name="T6" fmla="*/ 0 w 666"/>
              <a:gd name="T7" fmla="*/ 0 h 1005"/>
              <a:gd name="T8" fmla="*/ 666 w 666"/>
              <a:gd name="T9" fmla="*/ 1005 h 100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66" h="1005">
                <a:moveTo>
                  <a:pt x="666" y="0"/>
                </a:moveTo>
                <a:lnTo>
                  <a:pt x="0" y="1005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2526" name="Text Box 31"/>
          <p:cNvSpPr txBox="1">
            <a:spLocks noChangeArrowheads="1"/>
          </p:cNvSpPr>
          <p:nvPr/>
        </p:nvSpPr>
        <p:spPr bwMode="auto">
          <a:xfrm>
            <a:off x="4333875" y="3684588"/>
            <a:ext cx="2519363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k. RIPE London (17 other sites)</a:t>
            </a:r>
            <a:endParaRPr lang="en-US" sz="2400">
              <a:latin typeface="Times New Roman" charset="0"/>
            </a:endParaRPr>
          </a:p>
        </p:txBody>
      </p:sp>
      <p:sp>
        <p:nvSpPr>
          <p:cNvPr id="192527" name="Freeform 32"/>
          <p:cNvSpPr>
            <a:spLocks/>
          </p:cNvSpPr>
          <p:nvPr/>
        </p:nvSpPr>
        <p:spPr bwMode="auto">
          <a:xfrm>
            <a:off x="3751263" y="3862388"/>
            <a:ext cx="615950" cy="946150"/>
          </a:xfrm>
          <a:custGeom>
            <a:avLst/>
            <a:gdLst>
              <a:gd name="T0" fmla="*/ 2147483647 w 922"/>
              <a:gd name="T1" fmla="*/ 0 h 1448"/>
              <a:gd name="T2" fmla="*/ 0 w 922"/>
              <a:gd name="T3" fmla="*/ 2147483647 h 1448"/>
              <a:gd name="T4" fmla="*/ 0 60000 65536"/>
              <a:gd name="T5" fmla="*/ 0 60000 65536"/>
              <a:gd name="T6" fmla="*/ 0 w 922"/>
              <a:gd name="T7" fmla="*/ 0 h 1448"/>
              <a:gd name="T8" fmla="*/ 922 w 922"/>
              <a:gd name="T9" fmla="*/ 1448 h 14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22" h="1448">
                <a:moveTo>
                  <a:pt x="922" y="0"/>
                </a:moveTo>
                <a:lnTo>
                  <a:pt x="0" y="1448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2528" name="Text Box 33"/>
          <p:cNvSpPr txBox="1">
            <a:spLocks noChangeArrowheads="1"/>
          </p:cNvSpPr>
          <p:nvPr/>
        </p:nvSpPr>
        <p:spPr bwMode="auto">
          <a:xfrm>
            <a:off x="5911850" y="4303713"/>
            <a:ext cx="1766888" cy="23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m. WIDE Tokyo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(5 other sites)</a:t>
            </a:r>
            <a:endParaRPr lang="en-US" sz="2400">
              <a:latin typeface="Times New Roman" charset="0"/>
            </a:endParaRPr>
          </a:p>
        </p:txBody>
      </p:sp>
      <p:sp>
        <p:nvSpPr>
          <p:cNvPr id="192529" name="Freeform 34"/>
          <p:cNvSpPr>
            <a:spLocks/>
          </p:cNvSpPr>
          <p:nvPr/>
        </p:nvSpPr>
        <p:spPr bwMode="auto">
          <a:xfrm>
            <a:off x="5575300" y="4598988"/>
            <a:ext cx="400050" cy="431800"/>
          </a:xfrm>
          <a:custGeom>
            <a:avLst/>
            <a:gdLst>
              <a:gd name="T0" fmla="*/ 2147483647 w 252"/>
              <a:gd name="T1" fmla="*/ 0 h 462"/>
              <a:gd name="T2" fmla="*/ 0 w 252"/>
              <a:gd name="T3" fmla="*/ 2147483647 h 462"/>
              <a:gd name="T4" fmla="*/ 0 60000 65536"/>
              <a:gd name="T5" fmla="*/ 0 60000 65536"/>
              <a:gd name="T6" fmla="*/ 0 w 252"/>
              <a:gd name="T7" fmla="*/ 0 h 462"/>
              <a:gd name="T8" fmla="*/ 252 w 252"/>
              <a:gd name="T9" fmla="*/ 462 h 46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2" h="462">
                <a:moveTo>
                  <a:pt x="252" y="0"/>
                </a:moveTo>
                <a:lnTo>
                  <a:pt x="0" y="462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2530" name="Text Box 35"/>
          <p:cNvSpPr txBox="1">
            <a:spLocks noChangeArrowheads="1"/>
          </p:cNvSpPr>
          <p:nvPr/>
        </p:nvSpPr>
        <p:spPr bwMode="auto">
          <a:xfrm>
            <a:off x="1597025" y="3541713"/>
            <a:ext cx="2598738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c. Cogent, Herndon, VA (5 other sites)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d. U Maryland College Park, MD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h. ARL Aberdeen, MD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j. Verisign, Dulles VA (69 other sites )</a:t>
            </a:r>
            <a:endParaRPr lang="en-US" sz="2400">
              <a:latin typeface="Times New Roman" charset="0"/>
            </a:endParaRPr>
          </a:p>
        </p:txBody>
      </p:sp>
      <p:pic>
        <p:nvPicPr>
          <p:cNvPr id="192531" name="Picture 24" descr="underline_bas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" y="884238"/>
            <a:ext cx="54848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92532" name="Straight Arrow Connector 2"/>
          <p:cNvCxnSpPr>
            <a:cxnSpLocks noChangeShapeType="1"/>
          </p:cNvCxnSpPr>
          <p:nvPr/>
        </p:nvCxnSpPr>
        <p:spPr bwMode="auto">
          <a:xfrm flipH="1">
            <a:off x="2878138" y="4278313"/>
            <a:ext cx="7937" cy="6905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2533" name="Text Box 35"/>
          <p:cNvSpPr txBox="1">
            <a:spLocks noChangeArrowheads="1"/>
          </p:cNvSpPr>
          <p:nvPr/>
        </p:nvSpPr>
        <p:spPr bwMode="auto">
          <a:xfrm>
            <a:off x="1550988" y="5889625"/>
            <a:ext cx="14700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g. US DoD Columbus, OH (5 other sites)</a:t>
            </a:r>
            <a:endParaRPr lang="en-US" sz="2400">
              <a:latin typeface="Times New Roman" charset="0"/>
            </a:endParaRPr>
          </a:p>
        </p:txBody>
      </p:sp>
      <p:cxnSp>
        <p:nvCxnSpPr>
          <p:cNvPr id="192534" name="Straight Arrow Connector 24"/>
          <p:cNvCxnSpPr>
            <a:cxnSpLocks noChangeShapeType="1"/>
            <a:stCxn id="192533" idx="0"/>
          </p:cNvCxnSpPr>
          <p:nvPr/>
        </p:nvCxnSpPr>
        <p:spPr bwMode="auto">
          <a:xfrm flipV="1">
            <a:off x="2286000" y="4945063"/>
            <a:ext cx="481013" cy="9445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564915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1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194562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FA53C100-E58D-654C-871F-037B4107A195}" type="slidenum">
              <a:rPr lang="en-US" sz="1200">
                <a:latin typeface="Tahoma" charset="0"/>
              </a:rPr>
              <a:pPr/>
              <a:t>27</a:t>
            </a:fld>
            <a:endParaRPr lang="en-US" sz="1200">
              <a:latin typeface="Tahoma" charset="0"/>
            </a:endParaRPr>
          </a:p>
        </p:txBody>
      </p:sp>
      <p:sp>
        <p:nvSpPr>
          <p:cNvPr id="19456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34950"/>
            <a:ext cx="7772400" cy="914400"/>
          </a:xfrm>
        </p:spPr>
        <p:txBody>
          <a:bodyPr/>
          <a:lstStyle/>
          <a:p>
            <a:r>
              <a:rPr lang="en-US">
                <a:latin typeface="Gill Sans MT" charset="0"/>
              </a:rPr>
              <a:t>TLD, authoritative servers</a:t>
            </a:r>
          </a:p>
        </p:txBody>
      </p:sp>
      <p:sp>
        <p:nvSpPr>
          <p:cNvPr id="194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59750" cy="46482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i="1" dirty="0">
                <a:solidFill>
                  <a:srgbClr val="000099"/>
                </a:solidFill>
                <a:latin typeface="Gill Sans MT" charset="0"/>
              </a:rPr>
              <a:t>top-level domain (TLD) servers:</a:t>
            </a:r>
          </a:p>
          <a:p>
            <a:pPr lvl="1"/>
            <a:r>
              <a:rPr lang="en-US" dirty="0">
                <a:latin typeface="Gill Sans MT" charset="0"/>
              </a:rPr>
              <a:t>responsible for com, org, net, </a:t>
            </a:r>
            <a:r>
              <a:rPr lang="en-US" dirty="0" err="1">
                <a:latin typeface="Gill Sans MT" charset="0"/>
              </a:rPr>
              <a:t>edu</a:t>
            </a:r>
            <a:r>
              <a:rPr lang="en-US" dirty="0">
                <a:latin typeface="Gill Sans MT" charset="0"/>
              </a:rPr>
              <a:t>, aero, jobs, museums, and all top-level country domains, e.g.: </a:t>
            </a:r>
            <a:r>
              <a:rPr lang="en-US" dirty="0" err="1">
                <a:latin typeface="Gill Sans MT" charset="0"/>
              </a:rPr>
              <a:t>uk</a:t>
            </a:r>
            <a:r>
              <a:rPr lang="en-US" dirty="0">
                <a:latin typeface="Gill Sans MT" charset="0"/>
              </a:rPr>
              <a:t>, </a:t>
            </a:r>
            <a:r>
              <a:rPr lang="en-US" dirty="0" err="1">
                <a:latin typeface="Gill Sans MT" charset="0"/>
              </a:rPr>
              <a:t>fr</a:t>
            </a:r>
            <a:r>
              <a:rPr lang="en-US" dirty="0">
                <a:latin typeface="Gill Sans MT" charset="0"/>
              </a:rPr>
              <a:t>, </a:t>
            </a:r>
            <a:r>
              <a:rPr lang="en-US" dirty="0" err="1">
                <a:latin typeface="Gill Sans MT" charset="0"/>
              </a:rPr>
              <a:t>ca</a:t>
            </a:r>
            <a:r>
              <a:rPr lang="en-US" dirty="0">
                <a:latin typeface="Gill Sans MT" charset="0"/>
              </a:rPr>
              <a:t>, </a:t>
            </a:r>
            <a:r>
              <a:rPr lang="en-US" dirty="0" err="1">
                <a:latin typeface="Gill Sans MT" charset="0"/>
              </a:rPr>
              <a:t>jp</a:t>
            </a:r>
            <a:endParaRPr lang="en-US" dirty="0">
              <a:latin typeface="Gill Sans MT" charset="0"/>
            </a:endParaRPr>
          </a:p>
          <a:p>
            <a:pPr lvl="1"/>
            <a:r>
              <a:rPr lang="en-US" dirty="0">
                <a:latin typeface="Gill Sans MT" charset="0"/>
              </a:rPr>
              <a:t>Network Solutions maintains servers for .com TLD</a:t>
            </a:r>
          </a:p>
          <a:p>
            <a:pPr lvl="1"/>
            <a:r>
              <a:rPr lang="en-US" dirty="0" err="1">
                <a:latin typeface="Gill Sans MT" charset="0"/>
              </a:rPr>
              <a:t>Educause</a:t>
            </a:r>
            <a:r>
              <a:rPr lang="en-US" dirty="0">
                <a:latin typeface="Gill Sans MT" charset="0"/>
              </a:rPr>
              <a:t> for .</a:t>
            </a:r>
            <a:r>
              <a:rPr lang="en-US" dirty="0" err="1">
                <a:latin typeface="Gill Sans MT" charset="0"/>
              </a:rPr>
              <a:t>edu</a:t>
            </a:r>
            <a:r>
              <a:rPr lang="en-US" dirty="0">
                <a:latin typeface="Gill Sans MT" charset="0"/>
              </a:rPr>
              <a:t> TLD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i="1" dirty="0">
                <a:solidFill>
                  <a:srgbClr val="000099"/>
                </a:solidFill>
                <a:latin typeface="Gill Sans MT" charset="0"/>
              </a:rPr>
              <a:t>authoritative DNS servers:</a:t>
            </a:r>
            <a:r>
              <a:rPr lang="en-US" dirty="0">
                <a:latin typeface="Gill Sans MT" charset="0"/>
              </a:rPr>
              <a:t> </a:t>
            </a:r>
          </a:p>
          <a:p>
            <a:pPr lvl="1"/>
            <a:r>
              <a:rPr lang="en-US" dirty="0">
                <a:latin typeface="Gill Sans MT" charset="0"/>
              </a:rPr>
              <a:t>organization</a:t>
            </a:r>
            <a:r>
              <a:rPr lang="ja-JP" altLang="en-US" dirty="0">
                <a:latin typeface="Gill Sans MT" charset="0"/>
              </a:rPr>
              <a:t>’</a:t>
            </a:r>
            <a:r>
              <a:rPr lang="en-US" altLang="ja-JP" dirty="0">
                <a:latin typeface="Gill Sans MT" charset="0"/>
              </a:rPr>
              <a:t>s own DNS server(s), providing authoritative hostname to IP mappings for organization</a:t>
            </a:r>
            <a:r>
              <a:rPr lang="ja-JP" altLang="en-US" dirty="0">
                <a:latin typeface="Gill Sans MT" charset="0"/>
              </a:rPr>
              <a:t>’</a:t>
            </a:r>
            <a:r>
              <a:rPr lang="en-US" altLang="ja-JP" dirty="0">
                <a:latin typeface="Gill Sans MT" charset="0"/>
              </a:rPr>
              <a:t>s named hosts </a:t>
            </a:r>
          </a:p>
          <a:p>
            <a:pPr lvl="1"/>
            <a:r>
              <a:rPr lang="en-US" dirty="0">
                <a:latin typeface="Gill Sans MT" charset="0"/>
              </a:rPr>
              <a:t>can be maintained by organization or service provider</a:t>
            </a:r>
          </a:p>
          <a:p>
            <a:pPr lvl="1"/>
            <a:endParaRPr lang="en-US" dirty="0">
              <a:latin typeface="Gill Sans MT" charset="0"/>
            </a:endParaRPr>
          </a:p>
        </p:txBody>
      </p:sp>
      <p:pic>
        <p:nvPicPr>
          <p:cNvPr id="194565" name="Picture 10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63" y="944563"/>
            <a:ext cx="63992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3690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09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196610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1833B299-7E8D-B14F-B5A7-BE92253FFA5F}" type="slidenum">
              <a:rPr lang="en-US" sz="1200">
                <a:latin typeface="Tahoma" charset="0"/>
              </a:rPr>
              <a:pPr/>
              <a:t>28</a:t>
            </a:fld>
            <a:endParaRPr lang="en-US" sz="1200">
              <a:latin typeface="Tahoma" charset="0"/>
            </a:endParaRPr>
          </a:p>
        </p:txBody>
      </p:sp>
      <p:sp>
        <p:nvSpPr>
          <p:cNvPr id="19661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36538"/>
            <a:ext cx="7772400" cy="957262"/>
          </a:xfrm>
        </p:spPr>
        <p:txBody>
          <a:bodyPr/>
          <a:lstStyle/>
          <a:p>
            <a:r>
              <a:rPr lang="en-US">
                <a:latin typeface="Gill Sans MT" charset="0"/>
              </a:rPr>
              <a:t>Local </a:t>
            </a:r>
            <a:r>
              <a:rPr lang="en-US" sz="4000">
                <a:latin typeface="Gill Sans MT" charset="0"/>
              </a:rPr>
              <a:t>DNS</a:t>
            </a:r>
            <a:r>
              <a:rPr lang="en-US">
                <a:latin typeface="Gill Sans MT" charset="0"/>
              </a:rPr>
              <a:t> name server</a:t>
            </a:r>
          </a:p>
        </p:txBody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>
                <a:latin typeface="Gill Sans MT" charset="0"/>
              </a:rPr>
              <a:t>does not strictly belong to hierarchy</a:t>
            </a:r>
          </a:p>
          <a:p>
            <a:r>
              <a:rPr lang="en-US">
                <a:latin typeface="Gill Sans MT" charset="0"/>
              </a:rPr>
              <a:t>each ISP (residential ISP, company, university) has one</a:t>
            </a:r>
          </a:p>
          <a:p>
            <a:pPr lvl="1"/>
            <a:r>
              <a:rPr lang="en-US">
                <a:latin typeface="Gill Sans MT" charset="0"/>
              </a:rPr>
              <a:t>also called </a:t>
            </a:r>
            <a:r>
              <a:rPr lang="ja-JP" altLang="en-US">
                <a:latin typeface="Gill Sans MT" charset="0"/>
              </a:rPr>
              <a:t>“</a:t>
            </a:r>
            <a:r>
              <a:rPr lang="en-US" altLang="ja-JP">
                <a:latin typeface="Gill Sans MT" charset="0"/>
              </a:rPr>
              <a:t>default name server</a:t>
            </a:r>
            <a:r>
              <a:rPr lang="ja-JP" altLang="en-US">
                <a:latin typeface="Gill Sans MT" charset="0"/>
              </a:rPr>
              <a:t>”</a:t>
            </a:r>
            <a:endParaRPr lang="en-US" altLang="ja-JP">
              <a:latin typeface="Gill Sans MT" charset="0"/>
            </a:endParaRPr>
          </a:p>
          <a:p>
            <a:r>
              <a:rPr lang="en-US">
                <a:latin typeface="Gill Sans MT" charset="0"/>
              </a:rPr>
              <a:t>when host makes DNS query, query is sent to its local DNS server</a:t>
            </a:r>
          </a:p>
          <a:p>
            <a:pPr lvl="1"/>
            <a:r>
              <a:rPr lang="en-US">
                <a:latin typeface="Gill Sans MT" charset="0"/>
              </a:rPr>
              <a:t>has local cache of recent name-to-address translation pairs (but may be out of date!)</a:t>
            </a:r>
          </a:p>
          <a:p>
            <a:pPr lvl="1"/>
            <a:r>
              <a:rPr lang="en-US">
                <a:latin typeface="Gill Sans MT" charset="0"/>
              </a:rPr>
              <a:t>acts as proxy, forwards query into hierarchy</a:t>
            </a:r>
          </a:p>
          <a:p>
            <a:pPr lvl="1"/>
            <a:endParaRPr lang="en-US">
              <a:latin typeface="Gill Sans MT" charset="0"/>
            </a:endParaRPr>
          </a:p>
        </p:txBody>
      </p:sp>
      <p:pic>
        <p:nvPicPr>
          <p:cNvPr id="196613" name="Picture 9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3" y="969963"/>
            <a:ext cx="5548312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5501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7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198658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1132A05E-0D3D-7E44-AD3A-539B222CD41D}" type="slidenum">
              <a:rPr lang="en-US" sz="1200">
                <a:latin typeface="Tahoma" charset="0"/>
              </a:rPr>
              <a:pPr/>
              <a:t>29</a:t>
            </a:fld>
            <a:endParaRPr lang="en-US" sz="1200">
              <a:latin typeface="Tahoma" charset="0"/>
            </a:endParaRPr>
          </a:p>
        </p:txBody>
      </p:sp>
      <p:pic>
        <p:nvPicPr>
          <p:cNvPr id="198659" name="Picture 73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1287463"/>
            <a:ext cx="41132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8660" name="Text Box 5"/>
          <p:cNvSpPr txBox="1">
            <a:spLocks noChangeArrowheads="1"/>
          </p:cNvSpPr>
          <p:nvPr/>
        </p:nvSpPr>
        <p:spPr bwMode="auto">
          <a:xfrm>
            <a:off x="4206875" y="4881563"/>
            <a:ext cx="1746250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requesting host</a:t>
            </a:r>
            <a:endParaRPr lang="en-US" sz="2400"/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i="1">
                <a:solidFill>
                  <a:srgbClr val="000099"/>
                </a:solidFill>
              </a:rPr>
              <a:t>cis.poly.edu</a:t>
            </a:r>
          </a:p>
        </p:txBody>
      </p:sp>
      <p:sp>
        <p:nvSpPr>
          <p:cNvPr id="198661" name="Text Box 6"/>
          <p:cNvSpPr txBox="1">
            <a:spLocks noChangeArrowheads="1"/>
          </p:cNvSpPr>
          <p:nvPr/>
        </p:nvSpPr>
        <p:spPr bwMode="auto">
          <a:xfrm>
            <a:off x="6683375" y="5775325"/>
            <a:ext cx="18780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i="1"/>
              <a:t>gaia.cs.umass.edu</a:t>
            </a:r>
          </a:p>
        </p:txBody>
      </p:sp>
      <p:sp>
        <p:nvSpPr>
          <p:cNvPr id="198662" name="Text Box 17"/>
          <p:cNvSpPr txBox="1">
            <a:spLocks noChangeArrowheads="1"/>
          </p:cNvSpPr>
          <p:nvPr/>
        </p:nvSpPr>
        <p:spPr bwMode="auto">
          <a:xfrm>
            <a:off x="5791200" y="481013"/>
            <a:ext cx="2011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root DNS server</a:t>
            </a:r>
            <a:endParaRPr lang="en-US" sz="1600"/>
          </a:p>
        </p:txBody>
      </p:sp>
      <p:sp>
        <p:nvSpPr>
          <p:cNvPr id="202770" name="Line 18"/>
          <p:cNvSpPr>
            <a:spLocks noChangeShapeType="1"/>
          </p:cNvSpPr>
          <p:nvPr/>
        </p:nvSpPr>
        <p:spPr bwMode="auto">
          <a:xfrm flipH="1" flipV="1">
            <a:off x="5286375" y="2916238"/>
            <a:ext cx="0" cy="13144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2771" name="Line 19"/>
          <p:cNvSpPr>
            <a:spLocks noChangeShapeType="1"/>
          </p:cNvSpPr>
          <p:nvPr/>
        </p:nvSpPr>
        <p:spPr bwMode="auto">
          <a:xfrm flipV="1">
            <a:off x="5400675" y="1220788"/>
            <a:ext cx="914400" cy="9715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2772" name="Line 20"/>
          <p:cNvSpPr>
            <a:spLocks noChangeShapeType="1"/>
          </p:cNvSpPr>
          <p:nvPr/>
        </p:nvSpPr>
        <p:spPr bwMode="auto">
          <a:xfrm flipV="1">
            <a:off x="5686425" y="2382838"/>
            <a:ext cx="1485900" cy="95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2773" name="Line 21"/>
          <p:cNvSpPr>
            <a:spLocks noChangeShapeType="1"/>
          </p:cNvSpPr>
          <p:nvPr/>
        </p:nvSpPr>
        <p:spPr bwMode="auto">
          <a:xfrm flipH="1" flipV="1">
            <a:off x="5686425" y="2554288"/>
            <a:ext cx="141922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2774" name="Line 22"/>
          <p:cNvSpPr>
            <a:spLocks noChangeShapeType="1"/>
          </p:cNvSpPr>
          <p:nvPr/>
        </p:nvSpPr>
        <p:spPr bwMode="auto">
          <a:xfrm flipH="1">
            <a:off x="5610225" y="1449388"/>
            <a:ext cx="733425" cy="7620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2775" name="Line 23"/>
          <p:cNvSpPr>
            <a:spLocks noChangeShapeType="1"/>
          </p:cNvSpPr>
          <p:nvPr/>
        </p:nvSpPr>
        <p:spPr bwMode="auto">
          <a:xfrm>
            <a:off x="5476875" y="2933700"/>
            <a:ext cx="9525" cy="13239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98669" name="Group 24"/>
          <p:cNvGrpSpPr>
            <a:grpSpLocks/>
          </p:cNvGrpSpPr>
          <p:nvPr/>
        </p:nvGrpSpPr>
        <p:grpSpPr bwMode="auto">
          <a:xfrm>
            <a:off x="4179888" y="3062288"/>
            <a:ext cx="1898650" cy="611187"/>
            <a:chOff x="2831" y="2132"/>
            <a:chExt cx="1196" cy="385"/>
          </a:xfrm>
        </p:grpSpPr>
        <p:sp>
          <p:nvSpPr>
            <p:cNvPr id="198823" name="Rectangle 25"/>
            <p:cNvSpPr>
              <a:spLocks noChangeArrowheads="1"/>
            </p:cNvSpPr>
            <p:nvPr/>
          </p:nvSpPr>
          <p:spPr bwMode="auto">
            <a:xfrm>
              <a:off x="2838" y="2178"/>
              <a:ext cx="1182" cy="3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98824" name="Text Box 26"/>
            <p:cNvSpPr txBox="1">
              <a:spLocks noChangeArrowheads="1"/>
            </p:cNvSpPr>
            <p:nvPr/>
          </p:nvSpPr>
          <p:spPr bwMode="auto">
            <a:xfrm>
              <a:off x="2831" y="2132"/>
              <a:ext cx="1196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local DNS server</a:t>
              </a:r>
              <a:endParaRPr lang="en-US" sz="2400"/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i="1">
                  <a:solidFill>
                    <a:srgbClr val="000099"/>
                  </a:solidFill>
                </a:rPr>
                <a:t>dns.poly.edu</a:t>
              </a:r>
            </a:p>
          </p:txBody>
        </p:sp>
      </p:grpSp>
      <p:sp>
        <p:nvSpPr>
          <p:cNvPr id="202779" name="Text Box 27"/>
          <p:cNvSpPr txBox="1">
            <a:spLocks noChangeArrowheads="1"/>
          </p:cNvSpPr>
          <p:nvPr/>
        </p:nvSpPr>
        <p:spPr bwMode="auto">
          <a:xfrm>
            <a:off x="4997450" y="37719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CC0000"/>
                </a:solidFill>
              </a:rPr>
              <a:t>1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202780" name="Text Box 28"/>
          <p:cNvSpPr txBox="1">
            <a:spLocks noChangeArrowheads="1"/>
          </p:cNvSpPr>
          <p:nvPr/>
        </p:nvSpPr>
        <p:spPr bwMode="auto">
          <a:xfrm>
            <a:off x="5540375" y="143827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CC0000"/>
                </a:solidFill>
              </a:rPr>
              <a:t>2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202781" name="Text Box 29"/>
          <p:cNvSpPr txBox="1">
            <a:spLocks noChangeArrowheads="1"/>
          </p:cNvSpPr>
          <p:nvPr/>
        </p:nvSpPr>
        <p:spPr bwMode="auto">
          <a:xfrm>
            <a:off x="5978525" y="16764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CC0000"/>
                </a:solidFill>
              </a:rPr>
              <a:t>3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202782" name="Text Box 30"/>
          <p:cNvSpPr txBox="1">
            <a:spLocks noChangeArrowheads="1"/>
          </p:cNvSpPr>
          <p:nvPr/>
        </p:nvSpPr>
        <p:spPr bwMode="auto">
          <a:xfrm>
            <a:off x="6292850" y="208597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CC0000"/>
                </a:solidFill>
              </a:rPr>
              <a:t>4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202783" name="Text Box 31"/>
          <p:cNvSpPr txBox="1">
            <a:spLocks noChangeArrowheads="1"/>
          </p:cNvSpPr>
          <p:nvPr/>
        </p:nvSpPr>
        <p:spPr bwMode="auto">
          <a:xfrm>
            <a:off x="6323013" y="25733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CC0000"/>
                </a:solidFill>
              </a:rPr>
              <a:t>5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202784" name="Text Box 32"/>
          <p:cNvSpPr txBox="1">
            <a:spLocks noChangeArrowheads="1"/>
          </p:cNvSpPr>
          <p:nvPr/>
        </p:nvSpPr>
        <p:spPr bwMode="auto">
          <a:xfrm>
            <a:off x="6919913" y="361315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CC0000"/>
                </a:solidFill>
              </a:rPr>
              <a:t>6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198676" name="Text Box 60"/>
          <p:cNvSpPr txBox="1">
            <a:spLocks noChangeArrowheads="1"/>
          </p:cNvSpPr>
          <p:nvPr/>
        </p:nvSpPr>
        <p:spPr bwMode="auto">
          <a:xfrm>
            <a:off x="6353175" y="4429125"/>
            <a:ext cx="23971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authoritative DNS server</a:t>
            </a:r>
            <a:endParaRPr lang="en-US" sz="2400"/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/>
              <a:t>dns.cs.umass.edu</a:t>
            </a:r>
            <a:endParaRPr lang="en-US" sz="1600"/>
          </a:p>
        </p:txBody>
      </p:sp>
      <p:sp>
        <p:nvSpPr>
          <p:cNvPr id="202813" name="Text Box 61"/>
          <p:cNvSpPr txBox="1">
            <a:spLocks noChangeArrowheads="1"/>
          </p:cNvSpPr>
          <p:nvPr/>
        </p:nvSpPr>
        <p:spPr bwMode="auto">
          <a:xfrm>
            <a:off x="6292850" y="36433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CC0000"/>
                </a:solidFill>
              </a:rPr>
              <a:t>7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202814" name="Text Box 62"/>
          <p:cNvSpPr txBox="1">
            <a:spLocks noChangeArrowheads="1"/>
          </p:cNvSpPr>
          <p:nvPr/>
        </p:nvSpPr>
        <p:spPr bwMode="auto">
          <a:xfrm>
            <a:off x="5549900" y="379095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CC0000"/>
                </a:solidFill>
              </a:rPr>
              <a:t>8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202815" name="Line 63"/>
          <p:cNvSpPr>
            <a:spLocks noChangeShapeType="1"/>
          </p:cNvSpPr>
          <p:nvPr/>
        </p:nvSpPr>
        <p:spPr bwMode="auto">
          <a:xfrm>
            <a:off x="5619750" y="2714625"/>
            <a:ext cx="1493838" cy="131445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816" name="Line 64"/>
          <p:cNvSpPr>
            <a:spLocks noChangeShapeType="1"/>
          </p:cNvSpPr>
          <p:nvPr/>
        </p:nvSpPr>
        <p:spPr bwMode="auto">
          <a:xfrm flipH="1" flipV="1">
            <a:off x="5580063" y="2840038"/>
            <a:ext cx="1493837" cy="130175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8681" name="Text Box 65"/>
          <p:cNvSpPr txBox="1">
            <a:spLocks noChangeArrowheads="1"/>
          </p:cNvSpPr>
          <p:nvPr/>
        </p:nvSpPr>
        <p:spPr bwMode="auto">
          <a:xfrm>
            <a:off x="6551613" y="1852613"/>
            <a:ext cx="2011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TLD DNS server</a:t>
            </a:r>
            <a:endParaRPr lang="en-US" sz="1600"/>
          </a:p>
        </p:txBody>
      </p:sp>
      <p:sp>
        <p:nvSpPr>
          <p:cNvPr id="198682" name="Rectangle 66"/>
          <p:cNvSpPr>
            <a:spLocks noGrp="1" noChangeArrowheads="1"/>
          </p:cNvSpPr>
          <p:nvPr>
            <p:ph type="title"/>
          </p:nvPr>
        </p:nvSpPr>
        <p:spPr>
          <a:xfrm>
            <a:off x="533400" y="217488"/>
            <a:ext cx="4910138" cy="11430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z="4000">
                <a:latin typeface="Gill Sans MT" charset="0"/>
              </a:rPr>
              <a:t>DNS name </a:t>
            </a:r>
            <a:br>
              <a:rPr lang="en-US" sz="4000">
                <a:latin typeface="Gill Sans MT" charset="0"/>
              </a:rPr>
            </a:br>
            <a:r>
              <a:rPr lang="en-US" sz="4000">
                <a:latin typeface="Gill Sans MT" charset="0"/>
              </a:rPr>
              <a:t>resolution example</a:t>
            </a:r>
          </a:p>
        </p:txBody>
      </p:sp>
      <p:sp>
        <p:nvSpPr>
          <p:cNvPr id="198683" name="Rectangle 67"/>
          <p:cNvSpPr>
            <a:spLocks noGrp="1" noChangeArrowheads="1"/>
          </p:cNvSpPr>
          <p:nvPr>
            <p:ph type="body" sz="half" idx="1"/>
          </p:nvPr>
        </p:nvSpPr>
        <p:spPr>
          <a:xfrm>
            <a:off x="431800" y="1725613"/>
            <a:ext cx="3565525" cy="4648200"/>
          </a:xfrm>
        </p:spPr>
        <p:txBody>
          <a:bodyPr/>
          <a:lstStyle/>
          <a:p>
            <a:r>
              <a:rPr lang="en-US" sz="2400">
                <a:latin typeface="Gill Sans MT" charset="0"/>
              </a:rPr>
              <a:t>host at cis.poly.edu wants IP address for gaia.cs.umass.edu</a:t>
            </a:r>
          </a:p>
        </p:txBody>
      </p:sp>
      <p:sp>
        <p:nvSpPr>
          <p:cNvPr id="198684" name="Rectangle 69"/>
          <p:cNvSpPr>
            <a:spLocks noChangeArrowheads="1"/>
          </p:cNvSpPr>
          <p:nvPr/>
        </p:nvSpPr>
        <p:spPr bwMode="auto">
          <a:xfrm>
            <a:off x="582613" y="3094038"/>
            <a:ext cx="3478212" cy="261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sz="2800" i="1">
                <a:solidFill>
                  <a:srgbClr val="CC0000"/>
                </a:solidFill>
                <a:latin typeface="Gill Sans MT" charset="0"/>
              </a:rPr>
              <a:t>iterated query: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75000"/>
              <a:buFont typeface="Wingdings" charset="0"/>
              <a:buChar char="v"/>
            </a:pPr>
            <a:r>
              <a:rPr lang="en-US" sz="2400">
                <a:latin typeface="Gill Sans MT" charset="0"/>
              </a:rPr>
              <a:t>contacted server replies with name of server to contact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75000"/>
              <a:buFont typeface="Wingdings" charset="0"/>
              <a:buChar char="v"/>
            </a:pPr>
            <a:r>
              <a:rPr lang="ja-JP" altLang="en-US" sz="2400">
                <a:latin typeface="Gill Sans MT" charset="0"/>
              </a:rPr>
              <a:t>“</a:t>
            </a:r>
            <a:r>
              <a:rPr lang="en-US" altLang="ja-JP" sz="2400">
                <a:latin typeface="Gill Sans MT" charset="0"/>
              </a:rPr>
              <a:t>I don</a:t>
            </a:r>
            <a:r>
              <a:rPr lang="ja-JP" altLang="en-US" sz="2400">
                <a:latin typeface="Gill Sans MT" charset="0"/>
              </a:rPr>
              <a:t>’</a:t>
            </a:r>
            <a:r>
              <a:rPr lang="en-US" altLang="ja-JP" sz="2400">
                <a:latin typeface="Gill Sans MT" charset="0"/>
              </a:rPr>
              <a:t>t know this name, but ask this server</a:t>
            </a:r>
            <a:r>
              <a:rPr lang="ja-JP" altLang="en-US" sz="2400">
                <a:latin typeface="Gill Sans MT" charset="0"/>
              </a:rPr>
              <a:t>”</a:t>
            </a:r>
            <a:endParaRPr lang="en-US" sz="2400">
              <a:latin typeface="Gill Sans MT" charset="0"/>
            </a:endParaRPr>
          </a:p>
        </p:txBody>
      </p:sp>
      <p:grpSp>
        <p:nvGrpSpPr>
          <p:cNvPr id="198685" name="Group 86"/>
          <p:cNvGrpSpPr>
            <a:grpSpLocks/>
          </p:cNvGrpSpPr>
          <p:nvPr/>
        </p:nvGrpSpPr>
        <p:grpSpPr bwMode="auto">
          <a:xfrm flipH="1">
            <a:off x="7226300" y="5091113"/>
            <a:ext cx="925513" cy="795337"/>
            <a:chOff x="-44" y="1473"/>
            <a:chExt cx="981" cy="1105"/>
          </a:xfrm>
        </p:grpSpPr>
        <p:pic>
          <p:nvPicPr>
            <p:cNvPr id="198821" name="Picture 87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8822" name="Freeform 88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98686" name="Group 89"/>
          <p:cNvGrpSpPr>
            <a:grpSpLocks/>
          </p:cNvGrpSpPr>
          <p:nvPr/>
        </p:nvGrpSpPr>
        <p:grpSpPr bwMode="auto">
          <a:xfrm>
            <a:off x="4765675" y="4244975"/>
            <a:ext cx="925513" cy="795338"/>
            <a:chOff x="-44" y="1473"/>
            <a:chExt cx="981" cy="1105"/>
          </a:xfrm>
        </p:grpSpPr>
        <p:pic>
          <p:nvPicPr>
            <p:cNvPr id="198819" name="Picture 90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8820" name="Freeform 91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98687" name="Group 125"/>
          <p:cNvGrpSpPr>
            <a:grpSpLocks/>
          </p:cNvGrpSpPr>
          <p:nvPr/>
        </p:nvGrpSpPr>
        <p:grpSpPr bwMode="auto">
          <a:xfrm>
            <a:off x="7226300" y="3743325"/>
            <a:ext cx="390525" cy="641350"/>
            <a:chOff x="4140" y="429"/>
            <a:chExt cx="1425" cy="2396"/>
          </a:xfrm>
        </p:grpSpPr>
        <p:sp>
          <p:nvSpPr>
            <p:cNvPr id="198787" name="Freeform 126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788" name="Rectangle 127"/>
            <p:cNvSpPr>
              <a:spLocks noChangeArrowheads="1"/>
            </p:cNvSpPr>
            <p:nvPr/>
          </p:nvSpPr>
          <p:spPr bwMode="auto">
            <a:xfrm>
              <a:off x="4204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789" name="Freeform 128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790" name="Freeform 129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791" name="Rectangle 130"/>
            <p:cNvSpPr>
              <a:spLocks noChangeArrowheads="1"/>
            </p:cNvSpPr>
            <p:nvPr/>
          </p:nvSpPr>
          <p:spPr bwMode="auto">
            <a:xfrm>
              <a:off x="4210" y="696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8792" name="Group 131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98817" name="AutoShape 132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3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8818" name="AutoShape 133"/>
              <p:cNvSpPr>
                <a:spLocks noChangeArrowheads="1"/>
              </p:cNvSpPr>
              <p:nvPr/>
            </p:nvSpPr>
            <p:spPr bwMode="auto">
              <a:xfrm>
                <a:off x="628" y="2583"/>
                <a:ext cx="694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8793" name="Rectangle 134"/>
            <p:cNvSpPr>
              <a:spLocks noChangeArrowheads="1"/>
            </p:cNvSpPr>
            <p:nvPr/>
          </p:nvSpPr>
          <p:spPr bwMode="auto">
            <a:xfrm>
              <a:off x="4227" y="1016"/>
              <a:ext cx="591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8794" name="Group 135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98815" name="AutoShape 136"/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8816" name="AutoShape 137"/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4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8795" name="Rectangle 138"/>
            <p:cNvSpPr>
              <a:spLocks noChangeArrowheads="1"/>
            </p:cNvSpPr>
            <p:nvPr/>
          </p:nvSpPr>
          <p:spPr bwMode="auto">
            <a:xfrm>
              <a:off x="4215" y="1360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796" name="Rectangle 139"/>
            <p:cNvSpPr>
              <a:spLocks noChangeArrowheads="1"/>
            </p:cNvSpPr>
            <p:nvPr/>
          </p:nvSpPr>
          <p:spPr bwMode="auto">
            <a:xfrm>
              <a:off x="4227" y="1657"/>
              <a:ext cx="597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8797" name="Group 140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98813" name="AutoShape 141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8814" name="AutoShape 142"/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8798" name="Freeform 143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8799" name="Group 144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98811" name="AutoShape 145"/>
              <p:cNvSpPr>
                <a:spLocks noChangeArrowheads="1"/>
              </p:cNvSpPr>
              <p:nvPr/>
            </p:nvSpPr>
            <p:spPr bwMode="auto">
              <a:xfrm>
                <a:off x="611" y="2566"/>
                <a:ext cx="729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8812" name="AutoShape 146"/>
              <p:cNvSpPr>
                <a:spLocks noChangeArrowheads="1"/>
              </p:cNvSpPr>
              <p:nvPr/>
            </p:nvSpPr>
            <p:spPr bwMode="auto">
              <a:xfrm>
                <a:off x="626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8800" name="Rectangle 147"/>
            <p:cNvSpPr>
              <a:spLocks noChangeArrowheads="1"/>
            </p:cNvSpPr>
            <p:nvPr/>
          </p:nvSpPr>
          <p:spPr bwMode="auto">
            <a:xfrm>
              <a:off x="5252" y="429"/>
              <a:ext cx="64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801" name="Freeform 148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802" name="Freeform 149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803" name="Oval 150"/>
            <p:cNvSpPr>
              <a:spLocks noChangeArrowheads="1"/>
            </p:cNvSpPr>
            <p:nvPr/>
          </p:nvSpPr>
          <p:spPr bwMode="auto">
            <a:xfrm>
              <a:off x="5519" y="2611"/>
              <a:ext cx="46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804" name="Freeform 151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805" name="AutoShape 152"/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806" name="AutoShape 153"/>
            <p:cNvSpPr>
              <a:spLocks noChangeArrowheads="1"/>
            </p:cNvSpPr>
            <p:nvPr/>
          </p:nvSpPr>
          <p:spPr bwMode="auto">
            <a:xfrm>
              <a:off x="4204" y="2712"/>
              <a:ext cx="107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807" name="Oval 154"/>
            <p:cNvSpPr>
              <a:spLocks noChangeArrowheads="1"/>
            </p:cNvSpPr>
            <p:nvPr/>
          </p:nvSpPr>
          <p:spPr bwMode="auto">
            <a:xfrm>
              <a:off x="4308" y="2380"/>
              <a:ext cx="156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808" name="Oval 155"/>
            <p:cNvSpPr>
              <a:spLocks noChangeArrowheads="1"/>
            </p:cNvSpPr>
            <p:nvPr/>
          </p:nvSpPr>
          <p:spPr bwMode="auto">
            <a:xfrm>
              <a:off x="4488" y="2386"/>
              <a:ext cx="156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98809" name="Oval 156"/>
            <p:cNvSpPr>
              <a:spLocks noChangeArrowheads="1"/>
            </p:cNvSpPr>
            <p:nvPr/>
          </p:nvSpPr>
          <p:spPr bwMode="auto">
            <a:xfrm>
              <a:off x="4661" y="2380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810" name="Rectangle 157"/>
            <p:cNvSpPr>
              <a:spLocks noChangeArrowheads="1"/>
            </p:cNvSpPr>
            <p:nvPr/>
          </p:nvSpPr>
          <p:spPr bwMode="auto">
            <a:xfrm>
              <a:off x="5061" y="1835"/>
              <a:ext cx="87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8688" name="Group 158"/>
          <p:cNvGrpSpPr>
            <a:grpSpLocks/>
          </p:cNvGrpSpPr>
          <p:nvPr/>
        </p:nvGrpSpPr>
        <p:grpSpPr bwMode="auto">
          <a:xfrm>
            <a:off x="5222875" y="2230438"/>
            <a:ext cx="390525" cy="641350"/>
            <a:chOff x="4140" y="429"/>
            <a:chExt cx="1425" cy="2396"/>
          </a:xfrm>
        </p:grpSpPr>
        <p:sp>
          <p:nvSpPr>
            <p:cNvPr id="198755" name="Freeform 159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756" name="Rectangle 160"/>
            <p:cNvSpPr>
              <a:spLocks noChangeArrowheads="1"/>
            </p:cNvSpPr>
            <p:nvPr/>
          </p:nvSpPr>
          <p:spPr bwMode="auto">
            <a:xfrm>
              <a:off x="4204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757" name="Freeform 161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758" name="Freeform 162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759" name="Rectangle 163"/>
            <p:cNvSpPr>
              <a:spLocks noChangeArrowheads="1"/>
            </p:cNvSpPr>
            <p:nvPr/>
          </p:nvSpPr>
          <p:spPr bwMode="auto">
            <a:xfrm>
              <a:off x="4210" y="696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8760" name="Group 164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98785" name="AutoShape 165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3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8786" name="AutoShape 166"/>
              <p:cNvSpPr>
                <a:spLocks noChangeArrowheads="1"/>
              </p:cNvSpPr>
              <p:nvPr/>
            </p:nvSpPr>
            <p:spPr bwMode="auto">
              <a:xfrm>
                <a:off x="628" y="2583"/>
                <a:ext cx="694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8761" name="Rectangle 167"/>
            <p:cNvSpPr>
              <a:spLocks noChangeArrowheads="1"/>
            </p:cNvSpPr>
            <p:nvPr/>
          </p:nvSpPr>
          <p:spPr bwMode="auto">
            <a:xfrm>
              <a:off x="4227" y="1016"/>
              <a:ext cx="591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8762" name="Group 168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98783" name="AutoShape 169"/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8784" name="AutoShape 170"/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4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8763" name="Rectangle 171"/>
            <p:cNvSpPr>
              <a:spLocks noChangeArrowheads="1"/>
            </p:cNvSpPr>
            <p:nvPr/>
          </p:nvSpPr>
          <p:spPr bwMode="auto">
            <a:xfrm>
              <a:off x="4215" y="1360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764" name="Rectangle 172"/>
            <p:cNvSpPr>
              <a:spLocks noChangeArrowheads="1"/>
            </p:cNvSpPr>
            <p:nvPr/>
          </p:nvSpPr>
          <p:spPr bwMode="auto">
            <a:xfrm>
              <a:off x="4227" y="1657"/>
              <a:ext cx="597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8765" name="Group 173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98781" name="AutoShape 174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8782" name="AutoShape 175"/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8766" name="Freeform 176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8767" name="Group 177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98779" name="AutoShape 178"/>
              <p:cNvSpPr>
                <a:spLocks noChangeArrowheads="1"/>
              </p:cNvSpPr>
              <p:nvPr/>
            </p:nvSpPr>
            <p:spPr bwMode="auto">
              <a:xfrm>
                <a:off x="611" y="2566"/>
                <a:ext cx="729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8780" name="AutoShape 179"/>
              <p:cNvSpPr>
                <a:spLocks noChangeArrowheads="1"/>
              </p:cNvSpPr>
              <p:nvPr/>
            </p:nvSpPr>
            <p:spPr bwMode="auto">
              <a:xfrm>
                <a:off x="626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8768" name="Rectangle 180"/>
            <p:cNvSpPr>
              <a:spLocks noChangeArrowheads="1"/>
            </p:cNvSpPr>
            <p:nvPr/>
          </p:nvSpPr>
          <p:spPr bwMode="auto">
            <a:xfrm>
              <a:off x="5252" y="429"/>
              <a:ext cx="64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769" name="Freeform 181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770" name="Freeform 182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771" name="Oval 183"/>
            <p:cNvSpPr>
              <a:spLocks noChangeArrowheads="1"/>
            </p:cNvSpPr>
            <p:nvPr/>
          </p:nvSpPr>
          <p:spPr bwMode="auto">
            <a:xfrm>
              <a:off x="5519" y="2611"/>
              <a:ext cx="46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772" name="Freeform 184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773" name="AutoShape 185"/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774" name="AutoShape 186"/>
            <p:cNvSpPr>
              <a:spLocks noChangeArrowheads="1"/>
            </p:cNvSpPr>
            <p:nvPr/>
          </p:nvSpPr>
          <p:spPr bwMode="auto">
            <a:xfrm>
              <a:off x="4204" y="2712"/>
              <a:ext cx="107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775" name="Oval 187"/>
            <p:cNvSpPr>
              <a:spLocks noChangeArrowheads="1"/>
            </p:cNvSpPr>
            <p:nvPr/>
          </p:nvSpPr>
          <p:spPr bwMode="auto">
            <a:xfrm>
              <a:off x="4308" y="2380"/>
              <a:ext cx="156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776" name="Oval 188"/>
            <p:cNvSpPr>
              <a:spLocks noChangeArrowheads="1"/>
            </p:cNvSpPr>
            <p:nvPr/>
          </p:nvSpPr>
          <p:spPr bwMode="auto">
            <a:xfrm>
              <a:off x="4488" y="2386"/>
              <a:ext cx="156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98777" name="Oval 189"/>
            <p:cNvSpPr>
              <a:spLocks noChangeArrowheads="1"/>
            </p:cNvSpPr>
            <p:nvPr/>
          </p:nvSpPr>
          <p:spPr bwMode="auto">
            <a:xfrm>
              <a:off x="4661" y="2380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778" name="Rectangle 190"/>
            <p:cNvSpPr>
              <a:spLocks noChangeArrowheads="1"/>
            </p:cNvSpPr>
            <p:nvPr/>
          </p:nvSpPr>
          <p:spPr bwMode="auto">
            <a:xfrm>
              <a:off x="5061" y="1835"/>
              <a:ext cx="87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8689" name="Group 224"/>
          <p:cNvGrpSpPr>
            <a:grpSpLocks/>
          </p:cNvGrpSpPr>
          <p:nvPr/>
        </p:nvGrpSpPr>
        <p:grpSpPr bwMode="auto">
          <a:xfrm>
            <a:off x="6376988" y="968375"/>
            <a:ext cx="390525" cy="641350"/>
            <a:chOff x="4140" y="429"/>
            <a:chExt cx="1425" cy="2396"/>
          </a:xfrm>
        </p:grpSpPr>
        <p:sp>
          <p:nvSpPr>
            <p:cNvPr id="198723" name="Freeform 225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724" name="Rectangle 226"/>
            <p:cNvSpPr>
              <a:spLocks noChangeArrowheads="1"/>
            </p:cNvSpPr>
            <p:nvPr/>
          </p:nvSpPr>
          <p:spPr bwMode="auto">
            <a:xfrm>
              <a:off x="4204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725" name="Freeform 227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726" name="Freeform 228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727" name="Rectangle 229"/>
            <p:cNvSpPr>
              <a:spLocks noChangeArrowheads="1"/>
            </p:cNvSpPr>
            <p:nvPr/>
          </p:nvSpPr>
          <p:spPr bwMode="auto">
            <a:xfrm>
              <a:off x="4210" y="696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8728" name="Group 230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98753" name="AutoShape 231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3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8754" name="AutoShape 232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4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8729" name="Rectangle 233"/>
            <p:cNvSpPr>
              <a:spLocks noChangeArrowheads="1"/>
            </p:cNvSpPr>
            <p:nvPr/>
          </p:nvSpPr>
          <p:spPr bwMode="auto">
            <a:xfrm>
              <a:off x="4227" y="1016"/>
              <a:ext cx="591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8730" name="Group 234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98751" name="AutoShape 235"/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8752" name="AutoShape 236"/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4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8731" name="Rectangle 237"/>
            <p:cNvSpPr>
              <a:spLocks noChangeArrowheads="1"/>
            </p:cNvSpPr>
            <p:nvPr/>
          </p:nvSpPr>
          <p:spPr bwMode="auto">
            <a:xfrm>
              <a:off x="4215" y="1360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732" name="Rectangle 238"/>
            <p:cNvSpPr>
              <a:spLocks noChangeArrowheads="1"/>
            </p:cNvSpPr>
            <p:nvPr/>
          </p:nvSpPr>
          <p:spPr bwMode="auto">
            <a:xfrm>
              <a:off x="4227" y="1657"/>
              <a:ext cx="597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8733" name="Group 239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98749" name="AutoShape 240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8750" name="AutoShape 241"/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8734" name="Freeform 242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8735" name="Group 243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98747" name="AutoShape 244"/>
              <p:cNvSpPr>
                <a:spLocks noChangeArrowheads="1"/>
              </p:cNvSpPr>
              <p:nvPr/>
            </p:nvSpPr>
            <p:spPr bwMode="auto">
              <a:xfrm>
                <a:off x="611" y="2566"/>
                <a:ext cx="729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8748" name="AutoShape 245"/>
              <p:cNvSpPr>
                <a:spLocks noChangeArrowheads="1"/>
              </p:cNvSpPr>
              <p:nvPr/>
            </p:nvSpPr>
            <p:spPr bwMode="auto">
              <a:xfrm>
                <a:off x="625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8736" name="Rectangle 246"/>
            <p:cNvSpPr>
              <a:spLocks noChangeArrowheads="1"/>
            </p:cNvSpPr>
            <p:nvPr/>
          </p:nvSpPr>
          <p:spPr bwMode="auto">
            <a:xfrm>
              <a:off x="5252" y="429"/>
              <a:ext cx="64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737" name="Freeform 247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738" name="Freeform 248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739" name="Oval 249"/>
            <p:cNvSpPr>
              <a:spLocks noChangeArrowheads="1"/>
            </p:cNvSpPr>
            <p:nvPr/>
          </p:nvSpPr>
          <p:spPr bwMode="auto">
            <a:xfrm>
              <a:off x="5519" y="2611"/>
              <a:ext cx="46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740" name="Freeform 250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741" name="AutoShape 251"/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742" name="AutoShape 252"/>
            <p:cNvSpPr>
              <a:spLocks noChangeArrowheads="1"/>
            </p:cNvSpPr>
            <p:nvPr/>
          </p:nvSpPr>
          <p:spPr bwMode="auto">
            <a:xfrm>
              <a:off x="4204" y="2712"/>
              <a:ext cx="107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743" name="Oval 253"/>
            <p:cNvSpPr>
              <a:spLocks noChangeArrowheads="1"/>
            </p:cNvSpPr>
            <p:nvPr/>
          </p:nvSpPr>
          <p:spPr bwMode="auto">
            <a:xfrm>
              <a:off x="4308" y="2380"/>
              <a:ext cx="156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744" name="Oval 254"/>
            <p:cNvSpPr>
              <a:spLocks noChangeArrowheads="1"/>
            </p:cNvSpPr>
            <p:nvPr/>
          </p:nvSpPr>
          <p:spPr bwMode="auto">
            <a:xfrm>
              <a:off x="4488" y="2386"/>
              <a:ext cx="156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98745" name="Oval 255"/>
            <p:cNvSpPr>
              <a:spLocks noChangeArrowheads="1"/>
            </p:cNvSpPr>
            <p:nvPr/>
          </p:nvSpPr>
          <p:spPr bwMode="auto">
            <a:xfrm>
              <a:off x="4661" y="2380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746" name="Rectangle 256"/>
            <p:cNvSpPr>
              <a:spLocks noChangeArrowheads="1"/>
            </p:cNvSpPr>
            <p:nvPr/>
          </p:nvSpPr>
          <p:spPr bwMode="auto">
            <a:xfrm>
              <a:off x="5061" y="1835"/>
              <a:ext cx="87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8690" name="Group 257"/>
          <p:cNvGrpSpPr>
            <a:grpSpLocks/>
          </p:cNvGrpSpPr>
          <p:nvPr/>
        </p:nvGrpSpPr>
        <p:grpSpPr bwMode="auto">
          <a:xfrm>
            <a:off x="7192963" y="2220913"/>
            <a:ext cx="390525" cy="641350"/>
            <a:chOff x="4140" y="429"/>
            <a:chExt cx="1425" cy="2396"/>
          </a:xfrm>
        </p:grpSpPr>
        <p:sp>
          <p:nvSpPr>
            <p:cNvPr id="198691" name="Freeform 25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692" name="Rectangle 259"/>
            <p:cNvSpPr>
              <a:spLocks noChangeArrowheads="1"/>
            </p:cNvSpPr>
            <p:nvPr/>
          </p:nvSpPr>
          <p:spPr bwMode="auto">
            <a:xfrm>
              <a:off x="4204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693" name="Freeform 26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694" name="Freeform 26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695" name="Rectangle 262"/>
            <p:cNvSpPr>
              <a:spLocks noChangeArrowheads="1"/>
            </p:cNvSpPr>
            <p:nvPr/>
          </p:nvSpPr>
          <p:spPr bwMode="auto">
            <a:xfrm>
              <a:off x="4210" y="696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8696" name="Group 26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98721" name="AutoShape 264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3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8722" name="AutoShape 265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4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8697" name="Rectangle 266"/>
            <p:cNvSpPr>
              <a:spLocks noChangeArrowheads="1"/>
            </p:cNvSpPr>
            <p:nvPr/>
          </p:nvSpPr>
          <p:spPr bwMode="auto">
            <a:xfrm>
              <a:off x="4227" y="1016"/>
              <a:ext cx="591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8698" name="Group 26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98719" name="AutoShape 268"/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8720" name="AutoShape 269"/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4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8699" name="Rectangle 270"/>
            <p:cNvSpPr>
              <a:spLocks noChangeArrowheads="1"/>
            </p:cNvSpPr>
            <p:nvPr/>
          </p:nvSpPr>
          <p:spPr bwMode="auto">
            <a:xfrm>
              <a:off x="4215" y="1360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700" name="Rectangle 271"/>
            <p:cNvSpPr>
              <a:spLocks noChangeArrowheads="1"/>
            </p:cNvSpPr>
            <p:nvPr/>
          </p:nvSpPr>
          <p:spPr bwMode="auto">
            <a:xfrm>
              <a:off x="4227" y="1657"/>
              <a:ext cx="597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8701" name="Group 27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98717" name="AutoShape 273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8718" name="AutoShape 274"/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8702" name="Freeform 27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8703" name="Group 27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98715" name="AutoShape 277"/>
              <p:cNvSpPr>
                <a:spLocks noChangeArrowheads="1"/>
              </p:cNvSpPr>
              <p:nvPr/>
            </p:nvSpPr>
            <p:spPr bwMode="auto">
              <a:xfrm>
                <a:off x="611" y="2566"/>
                <a:ext cx="729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8716" name="AutoShape 278"/>
              <p:cNvSpPr>
                <a:spLocks noChangeArrowheads="1"/>
              </p:cNvSpPr>
              <p:nvPr/>
            </p:nvSpPr>
            <p:spPr bwMode="auto">
              <a:xfrm>
                <a:off x="625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8704" name="Rectangle 279"/>
            <p:cNvSpPr>
              <a:spLocks noChangeArrowheads="1"/>
            </p:cNvSpPr>
            <p:nvPr/>
          </p:nvSpPr>
          <p:spPr bwMode="auto">
            <a:xfrm>
              <a:off x="5252" y="429"/>
              <a:ext cx="64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705" name="Freeform 28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706" name="Freeform 28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707" name="Oval 282"/>
            <p:cNvSpPr>
              <a:spLocks noChangeArrowheads="1"/>
            </p:cNvSpPr>
            <p:nvPr/>
          </p:nvSpPr>
          <p:spPr bwMode="auto">
            <a:xfrm>
              <a:off x="5519" y="2611"/>
              <a:ext cx="46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708" name="Freeform 28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709" name="AutoShape 284"/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710" name="AutoShape 285"/>
            <p:cNvSpPr>
              <a:spLocks noChangeArrowheads="1"/>
            </p:cNvSpPr>
            <p:nvPr/>
          </p:nvSpPr>
          <p:spPr bwMode="auto">
            <a:xfrm>
              <a:off x="4204" y="2712"/>
              <a:ext cx="107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711" name="Oval 286"/>
            <p:cNvSpPr>
              <a:spLocks noChangeArrowheads="1"/>
            </p:cNvSpPr>
            <p:nvPr/>
          </p:nvSpPr>
          <p:spPr bwMode="auto">
            <a:xfrm>
              <a:off x="4308" y="2380"/>
              <a:ext cx="156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712" name="Oval 287"/>
            <p:cNvSpPr>
              <a:spLocks noChangeArrowheads="1"/>
            </p:cNvSpPr>
            <p:nvPr/>
          </p:nvSpPr>
          <p:spPr bwMode="auto">
            <a:xfrm>
              <a:off x="4488" y="2386"/>
              <a:ext cx="156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98713" name="Oval 288"/>
            <p:cNvSpPr>
              <a:spLocks noChangeArrowheads="1"/>
            </p:cNvSpPr>
            <p:nvPr/>
          </p:nvSpPr>
          <p:spPr bwMode="auto">
            <a:xfrm>
              <a:off x="4661" y="2380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714" name="Rectangle 289"/>
            <p:cNvSpPr>
              <a:spLocks noChangeArrowheads="1"/>
            </p:cNvSpPr>
            <p:nvPr/>
          </p:nvSpPr>
          <p:spPr bwMode="auto">
            <a:xfrm>
              <a:off x="5061" y="1835"/>
              <a:ext cx="87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86471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70" grpId="0" animBg="1"/>
      <p:bldP spid="202771" grpId="0" animBg="1"/>
      <p:bldP spid="202772" grpId="0" animBg="1"/>
      <p:bldP spid="202773" grpId="0" animBg="1"/>
      <p:bldP spid="202774" grpId="0" animBg="1"/>
      <p:bldP spid="202775" grpId="0" animBg="1"/>
      <p:bldP spid="202779" grpId="0"/>
      <p:bldP spid="202780" grpId="0"/>
      <p:bldP spid="202781" grpId="0"/>
      <p:bldP spid="202782" grpId="0"/>
      <p:bldP spid="202783" grpId="0"/>
      <p:bldP spid="202784" grpId="0"/>
      <p:bldP spid="202813" grpId="0"/>
      <p:bldP spid="202814" grpId="0"/>
      <p:bldP spid="202815" grpId="0" animBg="1"/>
      <p:bldP spid="2028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49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155650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588DF606-D44F-7344-8B72-7DF374F5979D}" type="slidenum">
              <a:rPr lang="en-US" sz="1200">
                <a:latin typeface="Tahoma" charset="0"/>
              </a:rPr>
              <a:pPr/>
              <a:t>3</a:t>
            </a:fld>
            <a:endParaRPr lang="en-US" sz="1200">
              <a:latin typeface="Tahoma" charset="0"/>
            </a:endParaRPr>
          </a:p>
        </p:txBody>
      </p:sp>
      <p:sp>
        <p:nvSpPr>
          <p:cNvPr id="155651" name="Rectangle 2"/>
          <p:cNvSpPr>
            <a:spLocks noGrp="1" noChangeArrowheads="1"/>
          </p:cNvSpPr>
          <p:nvPr>
            <p:ph type="title"/>
          </p:nvPr>
        </p:nvSpPr>
        <p:spPr>
          <a:xfrm>
            <a:off x="336550" y="163513"/>
            <a:ext cx="7772400" cy="925512"/>
          </a:xfrm>
        </p:spPr>
        <p:txBody>
          <a:bodyPr/>
          <a:lstStyle/>
          <a:p>
            <a:r>
              <a:rPr lang="en-US" sz="3600">
                <a:latin typeface="Gill Sans MT" charset="0"/>
              </a:rPr>
              <a:t>FTP: separate control, data connections</a:t>
            </a:r>
            <a:endParaRPr lang="en-US">
              <a:latin typeface="Gill Sans MT" charset="0"/>
            </a:endParaRPr>
          </a:p>
        </p:txBody>
      </p:sp>
      <p:sp>
        <p:nvSpPr>
          <p:cNvPr id="15565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0050" y="1504950"/>
            <a:ext cx="4318000" cy="4964113"/>
          </a:xfrm>
        </p:spPr>
        <p:txBody>
          <a:bodyPr>
            <a:normAutofit lnSpcReduction="10000"/>
          </a:bodyPr>
          <a:lstStyle/>
          <a:p>
            <a:r>
              <a:rPr lang="en-US" sz="2400">
                <a:latin typeface="Gill Sans MT" charset="0"/>
              </a:rPr>
              <a:t>FTP client contacts FTP server at port 21, using TCP </a:t>
            </a:r>
          </a:p>
          <a:p>
            <a:r>
              <a:rPr lang="en-US" sz="2400">
                <a:latin typeface="Gill Sans MT" charset="0"/>
              </a:rPr>
              <a:t>client authorized over control connection</a:t>
            </a:r>
          </a:p>
          <a:p>
            <a:r>
              <a:rPr lang="en-US" sz="2400">
                <a:latin typeface="Gill Sans MT" charset="0"/>
              </a:rPr>
              <a:t>client browses remote directory, sends commands over control connection</a:t>
            </a:r>
          </a:p>
          <a:p>
            <a:r>
              <a:rPr lang="en-US" sz="2400">
                <a:latin typeface="Gill Sans MT" charset="0"/>
              </a:rPr>
              <a:t>when server receives file transfer command, </a:t>
            </a:r>
            <a:r>
              <a:rPr lang="en-US" sz="2400" i="1">
                <a:solidFill>
                  <a:srgbClr val="CC0000"/>
                </a:solidFill>
                <a:latin typeface="Gill Sans MT" charset="0"/>
              </a:rPr>
              <a:t>server</a:t>
            </a:r>
            <a:r>
              <a:rPr lang="en-US" sz="2400">
                <a:latin typeface="Gill Sans MT" charset="0"/>
              </a:rPr>
              <a:t> opens </a:t>
            </a:r>
            <a:r>
              <a:rPr lang="en-US" sz="2400" i="1">
                <a:latin typeface="Gill Sans MT" charset="0"/>
              </a:rPr>
              <a:t>2</a:t>
            </a:r>
            <a:r>
              <a:rPr lang="en-US" sz="2400" i="1" baseline="30000">
                <a:latin typeface="Gill Sans MT" charset="0"/>
              </a:rPr>
              <a:t>nd</a:t>
            </a:r>
            <a:r>
              <a:rPr lang="en-US" sz="2400" i="1">
                <a:latin typeface="Gill Sans MT" charset="0"/>
              </a:rPr>
              <a:t> </a:t>
            </a:r>
            <a:r>
              <a:rPr lang="en-US" sz="2400">
                <a:latin typeface="Gill Sans MT" charset="0"/>
              </a:rPr>
              <a:t>TCP data connection (for file) </a:t>
            </a:r>
            <a:r>
              <a:rPr lang="en-US" sz="2400" i="1">
                <a:latin typeface="Gill Sans MT" charset="0"/>
              </a:rPr>
              <a:t>to </a:t>
            </a:r>
            <a:r>
              <a:rPr lang="en-US" sz="2400">
                <a:latin typeface="Gill Sans MT" charset="0"/>
              </a:rPr>
              <a:t>client</a:t>
            </a:r>
          </a:p>
          <a:p>
            <a:r>
              <a:rPr lang="en-US" sz="2400">
                <a:latin typeface="Gill Sans MT" charset="0"/>
              </a:rPr>
              <a:t>after transferring one file, server closes data connection</a:t>
            </a:r>
          </a:p>
        </p:txBody>
      </p:sp>
      <p:sp>
        <p:nvSpPr>
          <p:cNvPr id="155653" name="Text Box 15"/>
          <p:cNvSpPr txBox="1">
            <a:spLocks noChangeArrowheads="1"/>
          </p:cNvSpPr>
          <p:nvPr/>
        </p:nvSpPr>
        <p:spPr bwMode="auto">
          <a:xfrm>
            <a:off x="4838700" y="2533650"/>
            <a:ext cx="71755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FTP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client</a:t>
            </a:r>
          </a:p>
        </p:txBody>
      </p:sp>
      <p:sp>
        <p:nvSpPr>
          <p:cNvPr id="155654" name="Text Box 16"/>
          <p:cNvSpPr txBox="1">
            <a:spLocks noChangeArrowheads="1"/>
          </p:cNvSpPr>
          <p:nvPr/>
        </p:nvSpPr>
        <p:spPr bwMode="auto">
          <a:xfrm>
            <a:off x="7856538" y="2543175"/>
            <a:ext cx="81915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FTP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server</a:t>
            </a:r>
          </a:p>
        </p:txBody>
      </p:sp>
      <p:sp>
        <p:nvSpPr>
          <p:cNvPr id="155655" name="Line 17"/>
          <p:cNvSpPr>
            <a:spLocks noChangeShapeType="1"/>
          </p:cNvSpPr>
          <p:nvPr/>
        </p:nvSpPr>
        <p:spPr bwMode="auto">
          <a:xfrm>
            <a:off x="5508625" y="2011363"/>
            <a:ext cx="256222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656" name="Line 18"/>
          <p:cNvSpPr>
            <a:spLocks noChangeShapeType="1"/>
          </p:cNvSpPr>
          <p:nvPr/>
        </p:nvSpPr>
        <p:spPr bwMode="auto">
          <a:xfrm flipV="1">
            <a:off x="5527675" y="2325688"/>
            <a:ext cx="2562225" cy="95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657" name="Text Box 19"/>
          <p:cNvSpPr txBox="1">
            <a:spLocks noChangeArrowheads="1"/>
          </p:cNvSpPr>
          <p:nvPr/>
        </p:nvSpPr>
        <p:spPr bwMode="auto">
          <a:xfrm>
            <a:off x="5580063" y="1473200"/>
            <a:ext cx="240982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i="1">
                <a:solidFill>
                  <a:srgbClr val="CC0000"/>
                </a:solidFill>
              </a:rPr>
              <a:t>TCP control connection,</a:t>
            </a:r>
          </a:p>
          <a:p>
            <a:pPr algn="ctr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i="1">
                <a:solidFill>
                  <a:srgbClr val="CC0000"/>
                </a:solidFill>
              </a:rPr>
              <a:t>server port 21</a:t>
            </a:r>
            <a:endParaRPr lang="en-US" sz="2400" i="1">
              <a:solidFill>
                <a:srgbClr val="CC0000"/>
              </a:solidFill>
            </a:endParaRPr>
          </a:p>
        </p:txBody>
      </p:sp>
      <p:sp>
        <p:nvSpPr>
          <p:cNvPr id="155658" name="Text Box 20"/>
          <p:cNvSpPr txBox="1">
            <a:spLocks noChangeArrowheads="1"/>
          </p:cNvSpPr>
          <p:nvPr/>
        </p:nvSpPr>
        <p:spPr bwMode="auto">
          <a:xfrm>
            <a:off x="5554663" y="2400300"/>
            <a:ext cx="240982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i="1">
                <a:solidFill>
                  <a:srgbClr val="CC0000"/>
                </a:solidFill>
              </a:rPr>
              <a:t>TCP data connection,</a:t>
            </a:r>
          </a:p>
          <a:p>
            <a:pPr algn="ctr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i="1">
                <a:solidFill>
                  <a:srgbClr val="CC0000"/>
                </a:solidFill>
              </a:rPr>
              <a:t>server port 20</a:t>
            </a:r>
            <a:endParaRPr lang="en-US" sz="2400" i="1">
              <a:solidFill>
                <a:srgbClr val="CC0000"/>
              </a:solidFill>
            </a:endParaRPr>
          </a:p>
        </p:txBody>
      </p:sp>
      <p:sp>
        <p:nvSpPr>
          <p:cNvPr id="214037" name="Rectangle 21"/>
          <p:cNvSpPr>
            <a:spLocks noChangeArrowheads="1"/>
          </p:cNvSpPr>
          <p:nvPr/>
        </p:nvSpPr>
        <p:spPr bwMode="auto">
          <a:xfrm>
            <a:off x="4703763" y="3425825"/>
            <a:ext cx="4067175" cy="293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buClr>
                <a:srgbClr val="000099"/>
              </a:buClr>
              <a:buSzPct val="75000"/>
              <a:buFont typeface="Wingdings" charset="0"/>
              <a:buChar char="v"/>
            </a:pPr>
            <a:r>
              <a:rPr lang="en-US" sz="2400">
                <a:latin typeface="Gill Sans MT" charset="0"/>
              </a:rPr>
              <a:t>server opens another TCP data connection to transfer another file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75000"/>
              <a:buFont typeface="Wingdings" charset="0"/>
              <a:buChar char="v"/>
            </a:pPr>
            <a:r>
              <a:rPr lang="en-US" sz="2400">
                <a:latin typeface="Gill Sans MT" charset="0"/>
              </a:rPr>
              <a:t>control connection: </a:t>
            </a:r>
            <a:r>
              <a:rPr lang="ja-JP" altLang="en-US" sz="2400" i="1">
                <a:solidFill>
                  <a:srgbClr val="CC0000"/>
                </a:solidFill>
                <a:latin typeface="Gill Sans MT" charset="0"/>
              </a:rPr>
              <a:t>“</a:t>
            </a:r>
            <a:r>
              <a:rPr lang="en-US" altLang="ja-JP" sz="2400" i="1">
                <a:solidFill>
                  <a:srgbClr val="CC0000"/>
                </a:solidFill>
                <a:latin typeface="Gill Sans MT" charset="0"/>
              </a:rPr>
              <a:t>out of band</a:t>
            </a:r>
            <a:r>
              <a:rPr lang="ja-JP" altLang="en-US" sz="2400" i="1">
                <a:solidFill>
                  <a:srgbClr val="CC0000"/>
                </a:solidFill>
                <a:latin typeface="Gill Sans MT" charset="0"/>
              </a:rPr>
              <a:t>”</a:t>
            </a:r>
            <a:endParaRPr lang="en-US" altLang="ja-JP" sz="2400" i="1">
              <a:solidFill>
                <a:srgbClr val="CC0000"/>
              </a:solidFill>
              <a:latin typeface="Gill Sans MT" charset="0"/>
            </a:endParaRP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75000"/>
              <a:buFont typeface="Wingdings" charset="0"/>
              <a:buChar char="v"/>
            </a:pPr>
            <a:r>
              <a:rPr lang="en-US" sz="2400">
                <a:latin typeface="Gill Sans MT" charset="0"/>
              </a:rPr>
              <a:t>FTP server maintains </a:t>
            </a:r>
            <a:r>
              <a:rPr lang="ja-JP" altLang="en-US" sz="2400">
                <a:latin typeface="Gill Sans MT" charset="0"/>
              </a:rPr>
              <a:t>“</a:t>
            </a:r>
            <a:r>
              <a:rPr lang="en-US" altLang="ja-JP" sz="2400">
                <a:latin typeface="Gill Sans MT" charset="0"/>
              </a:rPr>
              <a:t>state</a:t>
            </a:r>
            <a:r>
              <a:rPr lang="ja-JP" altLang="en-US" sz="2400">
                <a:latin typeface="Gill Sans MT" charset="0"/>
              </a:rPr>
              <a:t>”</a:t>
            </a:r>
            <a:r>
              <a:rPr lang="en-US" altLang="ja-JP" sz="2400">
                <a:latin typeface="Gill Sans MT" charset="0"/>
              </a:rPr>
              <a:t>: current directory, earlier authentication</a:t>
            </a:r>
            <a:endParaRPr lang="en-US" altLang="ja-JP" sz="2400">
              <a:solidFill>
                <a:srgbClr val="FF0000"/>
              </a:solidFill>
              <a:latin typeface="Gill Sans MT" charset="0"/>
            </a:endParaRPr>
          </a:p>
          <a:p>
            <a:pPr marL="342900" indent="-342900">
              <a:buClr>
                <a:srgbClr val="000099"/>
              </a:buClr>
              <a:buSzPct val="75000"/>
              <a:buFont typeface="Wingdings" charset="0"/>
              <a:buChar char="v"/>
            </a:pPr>
            <a:endParaRPr lang="en-US" sz="2400">
              <a:solidFill>
                <a:srgbClr val="FF0000"/>
              </a:solidFill>
              <a:latin typeface="Gill Sans MT" charset="0"/>
            </a:endParaRPr>
          </a:p>
        </p:txBody>
      </p:sp>
      <p:pic>
        <p:nvPicPr>
          <p:cNvPr id="155660" name="Picture 28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868363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5661" name="Line 23"/>
          <p:cNvSpPr>
            <a:spLocks noChangeShapeType="1"/>
          </p:cNvSpPr>
          <p:nvPr/>
        </p:nvSpPr>
        <p:spPr bwMode="auto">
          <a:xfrm>
            <a:off x="5726113" y="2697163"/>
            <a:ext cx="3905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5662" name="Group 32"/>
          <p:cNvGrpSpPr>
            <a:grpSpLocks/>
          </p:cNvGrpSpPr>
          <p:nvPr/>
        </p:nvGrpSpPr>
        <p:grpSpPr bwMode="auto">
          <a:xfrm>
            <a:off x="8129588" y="1674813"/>
            <a:ext cx="444500" cy="728662"/>
            <a:chOff x="4140" y="429"/>
            <a:chExt cx="1425" cy="2396"/>
          </a:xfrm>
        </p:grpSpPr>
        <p:sp>
          <p:nvSpPr>
            <p:cNvPr id="155666" name="Freeform 33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67" name="Rectangle 34"/>
            <p:cNvSpPr>
              <a:spLocks noChangeArrowheads="1"/>
            </p:cNvSpPr>
            <p:nvPr/>
          </p:nvSpPr>
          <p:spPr bwMode="auto">
            <a:xfrm>
              <a:off x="4206" y="429"/>
              <a:ext cx="1048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668" name="Freeform 35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69" name="Freeform 36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70" name="Rectangle 37"/>
            <p:cNvSpPr>
              <a:spLocks noChangeArrowheads="1"/>
            </p:cNvSpPr>
            <p:nvPr/>
          </p:nvSpPr>
          <p:spPr bwMode="auto">
            <a:xfrm>
              <a:off x="4211" y="695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5671" name="Group 38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55696" name="AutoShape 39"/>
              <p:cNvSpPr>
                <a:spLocks noChangeArrowheads="1"/>
              </p:cNvSpPr>
              <p:nvPr/>
            </p:nvSpPr>
            <p:spPr bwMode="auto">
              <a:xfrm>
                <a:off x="616" y="2569"/>
                <a:ext cx="724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697" name="AutoShape 40"/>
              <p:cNvSpPr>
                <a:spLocks noChangeArrowheads="1"/>
              </p:cNvSpPr>
              <p:nvPr/>
            </p:nvSpPr>
            <p:spPr bwMode="auto">
              <a:xfrm>
                <a:off x="635" y="2584"/>
                <a:ext cx="686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5672" name="Rectangle 41"/>
            <p:cNvSpPr>
              <a:spLocks noChangeArrowheads="1"/>
            </p:cNvSpPr>
            <p:nvPr/>
          </p:nvSpPr>
          <p:spPr bwMode="auto">
            <a:xfrm>
              <a:off x="4227" y="1019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5673" name="Group 42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55694" name="AutoShape 43"/>
              <p:cNvSpPr>
                <a:spLocks noChangeArrowheads="1"/>
              </p:cNvSpPr>
              <p:nvPr/>
            </p:nvSpPr>
            <p:spPr bwMode="auto">
              <a:xfrm>
                <a:off x="612" y="2567"/>
                <a:ext cx="724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695" name="AutoShape 44"/>
              <p:cNvSpPr>
                <a:spLocks noChangeArrowheads="1"/>
              </p:cNvSpPr>
              <p:nvPr/>
            </p:nvSpPr>
            <p:spPr bwMode="auto">
              <a:xfrm>
                <a:off x="631" y="2583"/>
                <a:ext cx="686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5674" name="Rectangle 45"/>
            <p:cNvSpPr>
              <a:spLocks noChangeArrowheads="1"/>
            </p:cNvSpPr>
            <p:nvPr/>
          </p:nvSpPr>
          <p:spPr bwMode="auto">
            <a:xfrm>
              <a:off x="4216" y="1358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675" name="Rectangle 46"/>
            <p:cNvSpPr>
              <a:spLocks noChangeArrowheads="1"/>
            </p:cNvSpPr>
            <p:nvPr/>
          </p:nvSpPr>
          <p:spPr bwMode="auto">
            <a:xfrm>
              <a:off x="4227" y="1656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5676" name="Group 47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55692" name="AutoShape 48"/>
              <p:cNvSpPr>
                <a:spLocks noChangeArrowheads="1"/>
              </p:cNvSpPr>
              <p:nvPr/>
            </p:nvSpPr>
            <p:spPr bwMode="auto">
              <a:xfrm>
                <a:off x="615" y="2570"/>
                <a:ext cx="723" cy="135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693" name="AutoShape 49"/>
              <p:cNvSpPr>
                <a:spLocks noChangeArrowheads="1"/>
              </p:cNvSpPr>
              <p:nvPr/>
            </p:nvSpPr>
            <p:spPr bwMode="auto">
              <a:xfrm>
                <a:off x="634" y="2585"/>
                <a:ext cx="685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5677" name="Freeform 50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5678" name="Group 51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55690" name="AutoShape 52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691" name="AutoShape 53"/>
              <p:cNvSpPr>
                <a:spLocks noChangeArrowheads="1"/>
              </p:cNvSpPr>
              <p:nvPr/>
            </p:nvSpPr>
            <p:spPr bwMode="auto">
              <a:xfrm>
                <a:off x="635" y="2584"/>
                <a:ext cx="68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5679" name="Rectangle 54"/>
            <p:cNvSpPr>
              <a:spLocks noChangeArrowheads="1"/>
            </p:cNvSpPr>
            <p:nvPr/>
          </p:nvSpPr>
          <p:spPr bwMode="auto">
            <a:xfrm>
              <a:off x="5249" y="429"/>
              <a:ext cx="66" cy="2292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680" name="Freeform 55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81" name="Freeform 56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82" name="Oval 57"/>
            <p:cNvSpPr>
              <a:spLocks noChangeArrowheads="1"/>
            </p:cNvSpPr>
            <p:nvPr/>
          </p:nvSpPr>
          <p:spPr bwMode="auto">
            <a:xfrm>
              <a:off x="5519" y="2611"/>
              <a:ext cx="46" cy="94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683" name="Freeform 58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84" name="AutoShape 59"/>
            <p:cNvSpPr>
              <a:spLocks noChangeArrowheads="1"/>
            </p:cNvSpPr>
            <p:nvPr/>
          </p:nvSpPr>
          <p:spPr bwMode="auto">
            <a:xfrm>
              <a:off x="4140" y="2679"/>
              <a:ext cx="1201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685" name="AutoShape 60"/>
            <p:cNvSpPr>
              <a:spLocks noChangeArrowheads="1"/>
            </p:cNvSpPr>
            <p:nvPr/>
          </p:nvSpPr>
          <p:spPr bwMode="auto">
            <a:xfrm>
              <a:off x="4206" y="2710"/>
              <a:ext cx="1069" cy="8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686" name="Oval 61"/>
            <p:cNvSpPr>
              <a:spLocks noChangeArrowheads="1"/>
            </p:cNvSpPr>
            <p:nvPr/>
          </p:nvSpPr>
          <p:spPr bwMode="auto">
            <a:xfrm>
              <a:off x="4308" y="2381"/>
              <a:ext cx="158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687" name="Oval 62"/>
            <p:cNvSpPr>
              <a:spLocks noChangeArrowheads="1"/>
            </p:cNvSpPr>
            <p:nvPr/>
          </p:nvSpPr>
          <p:spPr bwMode="auto">
            <a:xfrm>
              <a:off x="4486" y="2387"/>
              <a:ext cx="158" cy="1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55688" name="Oval 63"/>
            <p:cNvSpPr>
              <a:spLocks noChangeArrowheads="1"/>
            </p:cNvSpPr>
            <p:nvPr/>
          </p:nvSpPr>
          <p:spPr bwMode="auto">
            <a:xfrm>
              <a:off x="4664" y="2381"/>
              <a:ext cx="158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689" name="Rectangle 64"/>
            <p:cNvSpPr>
              <a:spLocks noChangeArrowheads="1"/>
            </p:cNvSpPr>
            <p:nvPr/>
          </p:nvSpPr>
          <p:spPr bwMode="auto">
            <a:xfrm>
              <a:off x="5061" y="1833"/>
              <a:ext cx="87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5663" name="Group 65"/>
          <p:cNvGrpSpPr>
            <a:grpSpLocks/>
          </p:cNvGrpSpPr>
          <p:nvPr/>
        </p:nvGrpSpPr>
        <p:grpSpPr bwMode="auto">
          <a:xfrm>
            <a:off x="4656138" y="1665288"/>
            <a:ext cx="873125" cy="893762"/>
            <a:chOff x="-44" y="1473"/>
            <a:chExt cx="981" cy="1105"/>
          </a:xfrm>
        </p:grpSpPr>
        <p:pic>
          <p:nvPicPr>
            <p:cNvPr id="155664" name="Picture 66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5665" name="Freeform 67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8657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3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5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200706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18F688E1-E93E-8240-BAE3-A7C7E109AA5D}" type="slidenum">
              <a:rPr lang="en-US" sz="1200">
                <a:latin typeface="Tahoma" charset="0"/>
              </a:rPr>
              <a:pPr/>
              <a:t>30</a:t>
            </a:fld>
            <a:endParaRPr lang="en-US" sz="1200">
              <a:latin typeface="Tahoma" charset="0"/>
            </a:endParaRPr>
          </a:p>
        </p:txBody>
      </p:sp>
      <p:sp>
        <p:nvSpPr>
          <p:cNvPr id="200707" name="Text Box 24"/>
          <p:cNvSpPr txBox="1">
            <a:spLocks noChangeArrowheads="1"/>
          </p:cNvSpPr>
          <p:nvPr/>
        </p:nvSpPr>
        <p:spPr bwMode="auto">
          <a:xfrm>
            <a:off x="7462838" y="325755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CC0000"/>
                </a:solidFill>
              </a:rPr>
              <a:t>4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200708" name="Text Box 25"/>
          <p:cNvSpPr txBox="1">
            <a:spLocks noChangeArrowheads="1"/>
          </p:cNvSpPr>
          <p:nvPr/>
        </p:nvSpPr>
        <p:spPr bwMode="auto">
          <a:xfrm>
            <a:off x="7005638" y="333375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CC0000"/>
                </a:solidFill>
              </a:rPr>
              <a:t>5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200709" name="Text Box 26"/>
          <p:cNvSpPr txBox="1">
            <a:spLocks noChangeArrowheads="1"/>
          </p:cNvSpPr>
          <p:nvPr/>
        </p:nvSpPr>
        <p:spPr bwMode="auto">
          <a:xfrm>
            <a:off x="6724650" y="181768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CC0000"/>
                </a:solidFill>
              </a:rPr>
              <a:t>6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200710" name="Line 60"/>
          <p:cNvSpPr>
            <a:spLocks noChangeShapeType="1"/>
          </p:cNvSpPr>
          <p:nvPr/>
        </p:nvSpPr>
        <p:spPr bwMode="auto">
          <a:xfrm>
            <a:off x="7440613" y="2941638"/>
            <a:ext cx="0" cy="6746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711" name="Line 61"/>
          <p:cNvSpPr>
            <a:spLocks noChangeShapeType="1"/>
          </p:cNvSpPr>
          <p:nvPr/>
        </p:nvSpPr>
        <p:spPr bwMode="auto">
          <a:xfrm flipH="1" flipV="1">
            <a:off x="7319963" y="2952750"/>
            <a:ext cx="0" cy="7191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712" name="Line 62"/>
          <p:cNvSpPr>
            <a:spLocks noChangeShapeType="1"/>
          </p:cNvSpPr>
          <p:nvPr/>
        </p:nvSpPr>
        <p:spPr bwMode="auto">
          <a:xfrm flipH="1" flipV="1">
            <a:off x="6799263" y="1541463"/>
            <a:ext cx="458787" cy="56673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713" name="Text Box 63"/>
          <p:cNvSpPr txBox="1">
            <a:spLocks noChangeArrowheads="1"/>
          </p:cNvSpPr>
          <p:nvPr/>
        </p:nvSpPr>
        <p:spPr bwMode="auto">
          <a:xfrm>
            <a:off x="7143750" y="139065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CC0000"/>
                </a:solidFill>
              </a:rPr>
              <a:t>3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200714" name="Rectangle 67"/>
          <p:cNvSpPr>
            <a:spLocks noChangeArrowheads="1"/>
          </p:cNvSpPr>
          <p:nvPr/>
        </p:nvSpPr>
        <p:spPr bwMode="auto">
          <a:xfrm>
            <a:off x="468313" y="1687513"/>
            <a:ext cx="3162300" cy="2316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sz="2800" i="1">
                <a:solidFill>
                  <a:srgbClr val="CC0000"/>
                </a:solidFill>
                <a:latin typeface="Comic Sans MS" charset="0"/>
              </a:rPr>
              <a:t>recursive query:</a:t>
            </a:r>
          </a:p>
          <a:p>
            <a:pPr marL="342900" indent="-342900">
              <a:buClr>
                <a:srgbClr val="000099"/>
              </a:buClr>
              <a:buSzPct val="75000"/>
              <a:buFont typeface="Wingdings" charset="0"/>
              <a:buChar char="v"/>
            </a:pPr>
            <a:r>
              <a:rPr lang="en-US" sz="2400">
                <a:latin typeface="Gill Sans MT" charset="0"/>
              </a:rPr>
              <a:t>puts burden of name resolution on contacted name server</a:t>
            </a:r>
          </a:p>
          <a:p>
            <a:pPr marL="342900" indent="-342900">
              <a:buClr>
                <a:srgbClr val="000099"/>
              </a:buClr>
              <a:buSzPct val="75000"/>
              <a:buFont typeface="Wingdings" charset="0"/>
              <a:buChar char="v"/>
            </a:pPr>
            <a:r>
              <a:rPr lang="en-US" sz="2400">
                <a:latin typeface="Gill Sans MT" charset="0"/>
              </a:rPr>
              <a:t>heavy load at upper levels of hierarchy?</a:t>
            </a:r>
          </a:p>
        </p:txBody>
      </p:sp>
      <p:sp>
        <p:nvSpPr>
          <p:cNvPr id="200715" name="Text Box 5"/>
          <p:cNvSpPr txBox="1">
            <a:spLocks noChangeArrowheads="1"/>
          </p:cNvSpPr>
          <p:nvPr/>
        </p:nvSpPr>
        <p:spPr bwMode="auto">
          <a:xfrm>
            <a:off x="4206875" y="4881563"/>
            <a:ext cx="1746250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requesting host</a:t>
            </a:r>
            <a:endParaRPr lang="en-US" sz="2400"/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i="1">
                <a:solidFill>
                  <a:srgbClr val="000099"/>
                </a:solidFill>
              </a:rPr>
              <a:t>cis.poly.edu</a:t>
            </a:r>
          </a:p>
        </p:txBody>
      </p:sp>
      <p:sp>
        <p:nvSpPr>
          <p:cNvPr id="200716" name="Text Box 6"/>
          <p:cNvSpPr txBox="1">
            <a:spLocks noChangeArrowheads="1"/>
          </p:cNvSpPr>
          <p:nvPr/>
        </p:nvSpPr>
        <p:spPr bwMode="auto">
          <a:xfrm>
            <a:off x="6683375" y="5775325"/>
            <a:ext cx="18780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i="1"/>
              <a:t>gaia.cs.umass.edu</a:t>
            </a:r>
          </a:p>
        </p:txBody>
      </p:sp>
      <p:sp>
        <p:nvSpPr>
          <p:cNvPr id="200717" name="Text Box 17"/>
          <p:cNvSpPr txBox="1">
            <a:spLocks noChangeArrowheads="1"/>
          </p:cNvSpPr>
          <p:nvPr/>
        </p:nvSpPr>
        <p:spPr bwMode="auto">
          <a:xfrm>
            <a:off x="5791200" y="481013"/>
            <a:ext cx="2011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root DNS server</a:t>
            </a:r>
            <a:endParaRPr lang="en-US" sz="1600"/>
          </a:p>
        </p:txBody>
      </p:sp>
      <p:sp>
        <p:nvSpPr>
          <p:cNvPr id="200718" name="Line 18"/>
          <p:cNvSpPr>
            <a:spLocks noChangeShapeType="1"/>
          </p:cNvSpPr>
          <p:nvPr/>
        </p:nvSpPr>
        <p:spPr bwMode="auto">
          <a:xfrm flipH="1" flipV="1">
            <a:off x="5286375" y="2916238"/>
            <a:ext cx="0" cy="13144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719" name="Line 19"/>
          <p:cNvSpPr>
            <a:spLocks noChangeShapeType="1"/>
          </p:cNvSpPr>
          <p:nvPr/>
        </p:nvSpPr>
        <p:spPr bwMode="auto">
          <a:xfrm flipV="1">
            <a:off x="5391150" y="1220788"/>
            <a:ext cx="914400" cy="9715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720" name="Line 22"/>
          <p:cNvSpPr>
            <a:spLocks noChangeShapeType="1"/>
          </p:cNvSpPr>
          <p:nvPr/>
        </p:nvSpPr>
        <p:spPr bwMode="auto">
          <a:xfrm flipH="1">
            <a:off x="5619750" y="1449388"/>
            <a:ext cx="733425" cy="7620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721" name="Line 23"/>
          <p:cNvSpPr>
            <a:spLocks noChangeShapeType="1"/>
          </p:cNvSpPr>
          <p:nvPr/>
        </p:nvSpPr>
        <p:spPr bwMode="auto">
          <a:xfrm>
            <a:off x="5476875" y="2944813"/>
            <a:ext cx="9525" cy="13239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0722" name="Group 24"/>
          <p:cNvGrpSpPr>
            <a:grpSpLocks/>
          </p:cNvGrpSpPr>
          <p:nvPr/>
        </p:nvGrpSpPr>
        <p:grpSpPr bwMode="auto">
          <a:xfrm>
            <a:off x="4179888" y="3062288"/>
            <a:ext cx="1898650" cy="611187"/>
            <a:chOff x="2831" y="2132"/>
            <a:chExt cx="1196" cy="385"/>
          </a:xfrm>
        </p:grpSpPr>
        <p:sp>
          <p:nvSpPr>
            <p:cNvPr id="200870" name="Rectangle 25"/>
            <p:cNvSpPr>
              <a:spLocks noChangeArrowheads="1"/>
            </p:cNvSpPr>
            <p:nvPr/>
          </p:nvSpPr>
          <p:spPr bwMode="auto">
            <a:xfrm>
              <a:off x="2838" y="2178"/>
              <a:ext cx="1182" cy="3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200871" name="Text Box 26"/>
            <p:cNvSpPr txBox="1">
              <a:spLocks noChangeArrowheads="1"/>
            </p:cNvSpPr>
            <p:nvPr/>
          </p:nvSpPr>
          <p:spPr bwMode="auto">
            <a:xfrm>
              <a:off x="2831" y="2132"/>
              <a:ext cx="1196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local DNS server</a:t>
              </a:r>
              <a:endParaRPr lang="en-US" sz="2400"/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i="1">
                  <a:solidFill>
                    <a:srgbClr val="000099"/>
                  </a:solidFill>
                </a:rPr>
                <a:t>dns.poly.edu</a:t>
              </a:r>
            </a:p>
          </p:txBody>
        </p:sp>
      </p:grpSp>
      <p:sp>
        <p:nvSpPr>
          <p:cNvPr id="200723" name="Text Box 27"/>
          <p:cNvSpPr txBox="1">
            <a:spLocks noChangeArrowheads="1"/>
          </p:cNvSpPr>
          <p:nvPr/>
        </p:nvSpPr>
        <p:spPr bwMode="auto">
          <a:xfrm>
            <a:off x="4997450" y="37719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CC0000"/>
                </a:solidFill>
              </a:rPr>
              <a:t>1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200724" name="Text Box 28"/>
          <p:cNvSpPr txBox="1">
            <a:spLocks noChangeArrowheads="1"/>
          </p:cNvSpPr>
          <p:nvPr/>
        </p:nvSpPr>
        <p:spPr bwMode="auto">
          <a:xfrm>
            <a:off x="5540375" y="143827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CC0000"/>
                </a:solidFill>
              </a:rPr>
              <a:t>2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200725" name="Text Box 29"/>
          <p:cNvSpPr txBox="1">
            <a:spLocks noChangeArrowheads="1"/>
          </p:cNvSpPr>
          <p:nvPr/>
        </p:nvSpPr>
        <p:spPr bwMode="auto">
          <a:xfrm>
            <a:off x="5978525" y="16764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CC0000"/>
                </a:solidFill>
              </a:rPr>
              <a:t>7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200726" name="Text Box 60"/>
          <p:cNvSpPr txBox="1">
            <a:spLocks noChangeArrowheads="1"/>
          </p:cNvSpPr>
          <p:nvPr/>
        </p:nvSpPr>
        <p:spPr bwMode="auto">
          <a:xfrm>
            <a:off x="6353175" y="4429125"/>
            <a:ext cx="23971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authoritative DNS server</a:t>
            </a:r>
            <a:endParaRPr lang="en-US" sz="2400"/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/>
              <a:t>dns.cs.umass.edu</a:t>
            </a:r>
            <a:endParaRPr lang="en-US" sz="1600"/>
          </a:p>
        </p:txBody>
      </p:sp>
      <p:sp>
        <p:nvSpPr>
          <p:cNvPr id="200727" name="Text Box 62"/>
          <p:cNvSpPr txBox="1">
            <a:spLocks noChangeArrowheads="1"/>
          </p:cNvSpPr>
          <p:nvPr/>
        </p:nvSpPr>
        <p:spPr bwMode="auto">
          <a:xfrm>
            <a:off x="5549900" y="378142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CC0000"/>
                </a:solidFill>
              </a:rPr>
              <a:t>8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200728" name="Line 62"/>
          <p:cNvSpPr>
            <a:spLocks noChangeShapeType="1"/>
          </p:cNvSpPr>
          <p:nvPr/>
        </p:nvSpPr>
        <p:spPr bwMode="auto">
          <a:xfrm flipH="1" flipV="1">
            <a:off x="6853238" y="1333500"/>
            <a:ext cx="600075" cy="7413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00729" name="Picture 137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1287463"/>
            <a:ext cx="41132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0730" name="Rectangle 66"/>
          <p:cNvSpPr>
            <a:spLocks noChangeArrowheads="1"/>
          </p:cNvSpPr>
          <p:nvPr/>
        </p:nvSpPr>
        <p:spPr bwMode="auto">
          <a:xfrm>
            <a:off x="533400" y="217488"/>
            <a:ext cx="49101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4000">
                <a:solidFill>
                  <a:srgbClr val="000099"/>
                </a:solidFill>
                <a:latin typeface="Gill Sans MT" charset="0"/>
              </a:rPr>
              <a:t>DNS name </a:t>
            </a:r>
            <a:br>
              <a:rPr lang="en-US" sz="4000">
                <a:solidFill>
                  <a:srgbClr val="000099"/>
                </a:solidFill>
                <a:latin typeface="Gill Sans MT" charset="0"/>
              </a:rPr>
            </a:br>
            <a:r>
              <a:rPr lang="en-US" sz="4000">
                <a:solidFill>
                  <a:srgbClr val="000099"/>
                </a:solidFill>
                <a:latin typeface="Gill Sans MT" charset="0"/>
              </a:rPr>
              <a:t>resolution example</a:t>
            </a:r>
          </a:p>
        </p:txBody>
      </p:sp>
      <p:sp>
        <p:nvSpPr>
          <p:cNvPr id="200731" name="Text Box 65"/>
          <p:cNvSpPr txBox="1">
            <a:spLocks noChangeArrowheads="1"/>
          </p:cNvSpPr>
          <p:nvPr/>
        </p:nvSpPr>
        <p:spPr bwMode="auto">
          <a:xfrm>
            <a:off x="7600950" y="2287588"/>
            <a:ext cx="1325563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TLD DNS 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server</a:t>
            </a:r>
            <a:endParaRPr lang="en-US" sz="1600"/>
          </a:p>
        </p:txBody>
      </p:sp>
      <p:grpSp>
        <p:nvGrpSpPr>
          <p:cNvPr id="200732" name="Group 140"/>
          <p:cNvGrpSpPr>
            <a:grpSpLocks/>
          </p:cNvGrpSpPr>
          <p:nvPr/>
        </p:nvGrpSpPr>
        <p:grpSpPr bwMode="auto">
          <a:xfrm flipH="1">
            <a:off x="7226300" y="5091113"/>
            <a:ext cx="925513" cy="795337"/>
            <a:chOff x="-44" y="1473"/>
            <a:chExt cx="981" cy="1105"/>
          </a:xfrm>
        </p:grpSpPr>
        <p:pic>
          <p:nvPicPr>
            <p:cNvPr id="200868" name="Picture 141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0869" name="Freeform 14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00733" name="Group 143"/>
          <p:cNvGrpSpPr>
            <a:grpSpLocks/>
          </p:cNvGrpSpPr>
          <p:nvPr/>
        </p:nvGrpSpPr>
        <p:grpSpPr bwMode="auto">
          <a:xfrm>
            <a:off x="4765675" y="4244975"/>
            <a:ext cx="925513" cy="795338"/>
            <a:chOff x="-44" y="1473"/>
            <a:chExt cx="981" cy="1105"/>
          </a:xfrm>
        </p:grpSpPr>
        <p:pic>
          <p:nvPicPr>
            <p:cNvPr id="200866" name="Picture 144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0867" name="Freeform 14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00734" name="Group 146"/>
          <p:cNvGrpSpPr>
            <a:grpSpLocks/>
          </p:cNvGrpSpPr>
          <p:nvPr/>
        </p:nvGrpSpPr>
        <p:grpSpPr bwMode="auto">
          <a:xfrm>
            <a:off x="7226300" y="3743325"/>
            <a:ext cx="390525" cy="641350"/>
            <a:chOff x="4140" y="429"/>
            <a:chExt cx="1425" cy="2396"/>
          </a:xfrm>
        </p:grpSpPr>
        <p:sp>
          <p:nvSpPr>
            <p:cNvPr id="200834" name="Freeform 14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835" name="Rectangle 148"/>
            <p:cNvSpPr>
              <a:spLocks noChangeArrowheads="1"/>
            </p:cNvSpPr>
            <p:nvPr/>
          </p:nvSpPr>
          <p:spPr bwMode="auto">
            <a:xfrm>
              <a:off x="4204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836" name="Freeform 14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837" name="Freeform 15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838" name="Rectangle 151"/>
            <p:cNvSpPr>
              <a:spLocks noChangeArrowheads="1"/>
            </p:cNvSpPr>
            <p:nvPr/>
          </p:nvSpPr>
          <p:spPr bwMode="auto">
            <a:xfrm>
              <a:off x="4210" y="696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0839" name="Group 15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200864" name="AutoShape 153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3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865" name="AutoShape 154"/>
              <p:cNvSpPr>
                <a:spLocks noChangeArrowheads="1"/>
              </p:cNvSpPr>
              <p:nvPr/>
            </p:nvSpPr>
            <p:spPr bwMode="auto">
              <a:xfrm>
                <a:off x="628" y="2583"/>
                <a:ext cx="694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0840" name="Rectangle 155"/>
            <p:cNvSpPr>
              <a:spLocks noChangeArrowheads="1"/>
            </p:cNvSpPr>
            <p:nvPr/>
          </p:nvSpPr>
          <p:spPr bwMode="auto">
            <a:xfrm>
              <a:off x="4227" y="1016"/>
              <a:ext cx="591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0841" name="Group 15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200862" name="AutoShape 157"/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863" name="AutoShape 158"/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4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0842" name="Rectangle 159"/>
            <p:cNvSpPr>
              <a:spLocks noChangeArrowheads="1"/>
            </p:cNvSpPr>
            <p:nvPr/>
          </p:nvSpPr>
          <p:spPr bwMode="auto">
            <a:xfrm>
              <a:off x="4215" y="1360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843" name="Rectangle 160"/>
            <p:cNvSpPr>
              <a:spLocks noChangeArrowheads="1"/>
            </p:cNvSpPr>
            <p:nvPr/>
          </p:nvSpPr>
          <p:spPr bwMode="auto">
            <a:xfrm>
              <a:off x="4227" y="1657"/>
              <a:ext cx="597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0844" name="Group 161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200860" name="AutoShape 162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861" name="AutoShape 163"/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0845" name="Freeform 16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0846" name="Group 16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200858" name="AutoShape 166"/>
              <p:cNvSpPr>
                <a:spLocks noChangeArrowheads="1"/>
              </p:cNvSpPr>
              <p:nvPr/>
            </p:nvSpPr>
            <p:spPr bwMode="auto">
              <a:xfrm>
                <a:off x="611" y="2566"/>
                <a:ext cx="729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859" name="AutoShape 167"/>
              <p:cNvSpPr>
                <a:spLocks noChangeArrowheads="1"/>
              </p:cNvSpPr>
              <p:nvPr/>
            </p:nvSpPr>
            <p:spPr bwMode="auto">
              <a:xfrm>
                <a:off x="626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0847" name="Rectangle 168"/>
            <p:cNvSpPr>
              <a:spLocks noChangeArrowheads="1"/>
            </p:cNvSpPr>
            <p:nvPr/>
          </p:nvSpPr>
          <p:spPr bwMode="auto">
            <a:xfrm>
              <a:off x="5252" y="429"/>
              <a:ext cx="64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848" name="Freeform 16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849" name="Freeform 17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850" name="Oval 171"/>
            <p:cNvSpPr>
              <a:spLocks noChangeArrowheads="1"/>
            </p:cNvSpPr>
            <p:nvPr/>
          </p:nvSpPr>
          <p:spPr bwMode="auto">
            <a:xfrm>
              <a:off x="5519" y="2611"/>
              <a:ext cx="46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851" name="Freeform 17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852" name="AutoShape 173"/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853" name="AutoShape 174"/>
            <p:cNvSpPr>
              <a:spLocks noChangeArrowheads="1"/>
            </p:cNvSpPr>
            <p:nvPr/>
          </p:nvSpPr>
          <p:spPr bwMode="auto">
            <a:xfrm>
              <a:off x="4204" y="2712"/>
              <a:ext cx="107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854" name="Oval 175"/>
            <p:cNvSpPr>
              <a:spLocks noChangeArrowheads="1"/>
            </p:cNvSpPr>
            <p:nvPr/>
          </p:nvSpPr>
          <p:spPr bwMode="auto">
            <a:xfrm>
              <a:off x="4308" y="2380"/>
              <a:ext cx="156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855" name="Oval 176"/>
            <p:cNvSpPr>
              <a:spLocks noChangeArrowheads="1"/>
            </p:cNvSpPr>
            <p:nvPr/>
          </p:nvSpPr>
          <p:spPr bwMode="auto">
            <a:xfrm>
              <a:off x="4488" y="2386"/>
              <a:ext cx="156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200856" name="Oval 177"/>
            <p:cNvSpPr>
              <a:spLocks noChangeArrowheads="1"/>
            </p:cNvSpPr>
            <p:nvPr/>
          </p:nvSpPr>
          <p:spPr bwMode="auto">
            <a:xfrm>
              <a:off x="4661" y="2380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857" name="Rectangle 178"/>
            <p:cNvSpPr>
              <a:spLocks noChangeArrowheads="1"/>
            </p:cNvSpPr>
            <p:nvPr/>
          </p:nvSpPr>
          <p:spPr bwMode="auto">
            <a:xfrm>
              <a:off x="5061" y="1835"/>
              <a:ext cx="87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0735" name="Group 212"/>
          <p:cNvGrpSpPr>
            <a:grpSpLocks/>
          </p:cNvGrpSpPr>
          <p:nvPr/>
        </p:nvGrpSpPr>
        <p:grpSpPr bwMode="auto">
          <a:xfrm>
            <a:off x="5222875" y="2230438"/>
            <a:ext cx="390525" cy="641350"/>
            <a:chOff x="4140" y="429"/>
            <a:chExt cx="1425" cy="2396"/>
          </a:xfrm>
        </p:grpSpPr>
        <p:sp>
          <p:nvSpPr>
            <p:cNvPr id="200802" name="Freeform 213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803" name="Rectangle 214"/>
            <p:cNvSpPr>
              <a:spLocks noChangeArrowheads="1"/>
            </p:cNvSpPr>
            <p:nvPr/>
          </p:nvSpPr>
          <p:spPr bwMode="auto">
            <a:xfrm>
              <a:off x="4204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804" name="Freeform 215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805" name="Freeform 216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806" name="Rectangle 217"/>
            <p:cNvSpPr>
              <a:spLocks noChangeArrowheads="1"/>
            </p:cNvSpPr>
            <p:nvPr/>
          </p:nvSpPr>
          <p:spPr bwMode="auto">
            <a:xfrm>
              <a:off x="4210" y="696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0807" name="Group 218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200832" name="AutoShape 219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3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833" name="AutoShape 220"/>
              <p:cNvSpPr>
                <a:spLocks noChangeArrowheads="1"/>
              </p:cNvSpPr>
              <p:nvPr/>
            </p:nvSpPr>
            <p:spPr bwMode="auto">
              <a:xfrm>
                <a:off x="628" y="2583"/>
                <a:ext cx="694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0808" name="Rectangle 221"/>
            <p:cNvSpPr>
              <a:spLocks noChangeArrowheads="1"/>
            </p:cNvSpPr>
            <p:nvPr/>
          </p:nvSpPr>
          <p:spPr bwMode="auto">
            <a:xfrm>
              <a:off x="4227" y="1016"/>
              <a:ext cx="591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0809" name="Group 222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200830" name="AutoShape 223"/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831" name="AutoShape 224"/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4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0810" name="Rectangle 225"/>
            <p:cNvSpPr>
              <a:spLocks noChangeArrowheads="1"/>
            </p:cNvSpPr>
            <p:nvPr/>
          </p:nvSpPr>
          <p:spPr bwMode="auto">
            <a:xfrm>
              <a:off x="4215" y="1360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811" name="Rectangle 226"/>
            <p:cNvSpPr>
              <a:spLocks noChangeArrowheads="1"/>
            </p:cNvSpPr>
            <p:nvPr/>
          </p:nvSpPr>
          <p:spPr bwMode="auto">
            <a:xfrm>
              <a:off x="4227" y="1657"/>
              <a:ext cx="597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0812" name="Group 227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200828" name="AutoShape 228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829" name="AutoShape 229"/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0813" name="Freeform 230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0814" name="Group 231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200826" name="AutoShape 232"/>
              <p:cNvSpPr>
                <a:spLocks noChangeArrowheads="1"/>
              </p:cNvSpPr>
              <p:nvPr/>
            </p:nvSpPr>
            <p:spPr bwMode="auto">
              <a:xfrm>
                <a:off x="611" y="2566"/>
                <a:ext cx="729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827" name="AutoShape 233"/>
              <p:cNvSpPr>
                <a:spLocks noChangeArrowheads="1"/>
              </p:cNvSpPr>
              <p:nvPr/>
            </p:nvSpPr>
            <p:spPr bwMode="auto">
              <a:xfrm>
                <a:off x="626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0815" name="Rectangle 234"/>
            <p:cNvSpPr>
              <a:spLocks noChangeArrowheads="1"/>
            </p:cNvSpPr>
            <p:nvPr/>
          </p:nvSpPr>
          <p:spPr bwMode="auto">
            <a:xfrm>
              <a:off x="5252" y="429"/>
              <a:ext cx="64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816" name="Freeform 235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817" name="Freeform 236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818" name="Oval 237"/>
            <p:cNvSpPr>
              <a:spLocks noChangeArrowheads="1"/>
            </p:cNvSpPr>
            <p:nvPr/>
          </p:nvSpPr>
          <p:spPr bwMode="auto">
            <a:xfrm>
              <a:off x="5519" y="2611"/>
              <a:ext cx="46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819" name="Freeform 238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820" name="AutoShape 239"/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821" name="AutoShape 240"/>
            <p:cNvSpPr>
              <a:spLocks noChangeArrowheads="1"/>
            </p:cNvSpPr>
            <p:nvPr/>
          </p:nvSpPr>
          <p:spPr bwMode="auto">
            <a:xfrm>
              <a:off x="4204" y="2712"/>
              <a:ext cx="107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822" name="Oval 241"/>
            <p:cNvSpPr>
              <a:spLocks noChangeArrowheads="1"/>
            </p:cNvSpPr>
            <p:nvPr/>
          </p:nvSpPr>
          <p:spPr bwMode="auto">
            <a:xfrm>
              <a:off x="4308" y="2380"/>
              <a:ext cx="156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823" name="Oval 242"/>
            <p:cNvSpPr>
              <a:spLocks noChangeArrowheads="1"/>
            </p:cNvSpPr>
            <p:nvPr/>
          </p:nvSpPr>
          <p:spPr bwMode="auto">
            <a:xfrm>
              <a:off x="4488" y="2386"/>
              <a:ext cx="156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200824" name="Oval 243"/>
            <p:cNvSpPr>
              <a:spLocks noChangeArrowheads="1"/>
            </p:cNvSpPr>
            <p:nvPr/>
          </p:nvSpPr>
          <p:spPr bwMode="auto">
            <a:xfrm>
              <a:off x="4661" y="2380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825" name="Rectangle 244"/>
            <p:cNvSpPr>
              <a:spLocks noChangeArrowheads="1"/>
            </p:cNvSpPr>
            <p:nvPr/>
          </p:nvSpPr>
          <p:spPr bwMode="auto">
            <a:xfrm>
              <a:off x="5061" y="1835"/>
              <a:ext cx="87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0736" name="Group 245"/>
          <p:cNvGrpSpPr>
            <a:grpSpLocks/>
          </p:cNvGrpSpPr>
          <p:nvPr/>
        </p:nvGrpSpPr>
        <p:grpSpPr bwMode="auto">
          <a:xfrm>
            <a:off x="6376988" y="968375"/>
            <a:ext cx="390525" cy="641350"/>
            <a:chOff x="4140" y="429"/>
            <a:chExt cx="1425" cy="2396"/>
          </a:xfrm>
        </p:grpSpPr>
        <p:sp>
          <p:nvSpPr>
            <p:cNvPr id="200770" name="Freeform 246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771" name="Rectangle 247"/>
            <p:cNvSpPr>
              <a:spLocks noChangeArrowheads="1"/>
            </p:cNvSpPr>
            <p:nvPr/>
          </p:nvSpPr>
          <p:spPr bwMode="auto">
            <a:xfrm>
              <a:off x="4204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72" name="Freeform 248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773" name="Freeform 249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774" name="Rectangle 250"/>
            <p:cNvSpPr>
              <a:spLocks noChangeArrowheads="1"/>
            </p:cNvSpPr>
            <p:nvPr/>
          </p:nvSpPr>
          <p:spPr bwMode="auto">
            <a:xfrm>
              <a:off x="4210" y="696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0775" name="Group 251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200800" name="AutoShape 252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3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801" name="AutoShape 253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4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0776" name="Rectangle 254"/>
            <p:cNvSpPr>
              <a:spLocks noChangeArrowheads="1"/>
            </p:cNvSpPr>
            <p:nvPr/>
          </p:nvSpPr>
          <p:spPr bwMode="auto">
            <a:xfrm>
              <a:off x="4227" y="1016"/>
              <a:ext cx="591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0777" name="Group 255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200798" name="AutoShape 256"/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799" name="AutoShape 257"/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4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0778" name="Rectangle 258"/>
            <p:cNvSpPr>
              <a:spLocks noChangeArrowheads="1"/>
            </p:cNvSpPr>
            <p:nvPr/>
          </p:nvSpPr>
          <p:spPr bwMode="auto">
            <a:xfrm>
              <a:off x="4215" y="1360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79" name="Rectangle 259"/>
            <p:cNvSpPr>
              <a:spLocks noChangeArrowheads="1"/>
            </p:cNvSpPr>
            <p:nvPr/>
          </p:nvSpPr>
          <p:spPr bwMode="auto">
            <a:xfrm>
              <a:off x="4227" y="1657"/>
              <a:ext cx="597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0780" name="Group 260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200796" name="AutoShape 261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797" name="AutoShape 262"/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0781" name="Freeform 263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0782" name="Group 264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200794" name="AutoShape 265"/>
              <p:cNvSpPr>
                <a:spLocks noChangeArrowheads="1"/>
              </p:cNvSpPr>
              <p:nvPr/>
            </p:nvSpPr>
            <p:spPr bwMode="auto">
              <a:xfrm>
                <a:off x="611" y="2566"/>
                <a:ext cx="729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795" name="AutoShape 266"/>
              <p:cNvSpPr>
                <a:spLocks noChangeArrowheads="1"/>
              </p:cNvSpPr>
              <p:nvPr/>
            </p:nvSpPr>
            <p:spPr bwMode="auto">
              <a:xfrm>
                <a:off x="625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0783" name="Rectangle 267"/>
            <p:cNvSpPr>
              <a:spLocks noChangeArrowheads="1"/>
            </p:cNvSpPr>
            <p:nvPr/>
          </p:nvSpPr>
          <p:spPr bwMode="auto">
            <a:xfrm>
              <a:off x="5252" y="429"/>
              <a:ext cx="64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84" name="Freeform 268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785" name="Freeform 269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786" name="Oval 270"/>
            <p:cNvSpPr>
              <a:spLocks noChangeArrowheads="1"/>
            </p:cNvSpPr>
            <p:nvPr/>
          </p:nvSpPr>
          <p:spPr bwMode="auto">
            <a:xfrm>
              <a:off x="5519" y="2611"/>
              <a:ext cx="46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87" name="Freeform 271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788" name="AutoShape 272"/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89" name="AutoShape 273"/>
            <p:cNvSpPr>
              <a:spLocks noChangeArrowheads="1"/>
            </p:cNvSpPr>
            <p:nvPr/>
          </p:nvSpPr>
          <p:spPr bwMode="auto">
            <a:xfrm>
              <a:off x="4204" y="2712"/>
              <a:ext cx="107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90" name="Oval 274"/>
            <p:cNvSpPr>
              <a:spLocks noChangeArrowheads="1"/>
            </p:cNvSpPr>
            <p:nvPr/>
          </p:nvSpPr>
          <p:spPr bwMode="auto">
            <a:xfrm>
              <a:off x="4308" y="2380"/>
              <a:ext cx="156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91" name="Oval 275"/>
            <p:cNvSpPr>
              <a:spLocks noChangeArrowheads="1"/>
            </p:cNvSpPr>
            <p:nvPr/>
          </p:nvSpPr>
          <p:spPr bwMode="auto">
            <a:xfrm>
              <a:off x="4488" y="2386"/>
              <a:ext cx="156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200792" name="Oval 276"/>
            <p:cNvSpPr>
              <a:spLocks noChangeArrowheads="1"/>
            </p:cNvSpPr>
            <p:nvPr/>
          </p:nvSpPr>
          <p:spPr bwMode="auto">
            <a:xfrm>
              <a:off x="4661" y="2380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93" name="Rectangle 277"/>
            <p:cNvSpPr>
              <a:spLocks noChangeArrowheads="1"/>
            </p:cNvSpPr>
            <p:nvPr/>
          </p:nvSpPr>
          <p:spPr bwMode="auto">
            <a:xfrm>
              <a:off x="5061" y="1835"/>
              <a:ext cx="87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0737" name="Group 311"/>
          <p:cNvGrpSpPr>
            <a:grpSpLocks/>
          </p:cNvGrpSpPr>
          <p:nvPr/>
        </p:nvGrpSpPr>
        <p:grpSpPr bwMode="auto">
          <a:xfrm>
            <a:off x="7192963" y="2220913"/>
            <a:ext cx="390525" cy="641350"/>
            <a:chOff x="4140" y="429"/>
            <a:chExt cx="1425" cy="2396"/>
          </a:xfrm>
        </p:grpSpPr>
        <p:sp>
          <p:nvSpPr>
            <p:cNvPr id="200738" name="Freeform 312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739" name="Rectangle 313"/>
            <p:cNvSpPr>
              <a:spLocks noChangeArrowheads="1"/>
            </p:cNvSpPr>
            <p:nvPr/>
          </p:nvSpPr>
          <p:spPr bwMode="auto">
            <a:xfrm>
              <a:off x="4204" y="429"/>
              <a:ext cx="1048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40" name="Freeform 314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741" name="Freeform 315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742" name="Rectangle 316"/>
            <p:cNvSpPr>
              <a:spLocks noChangeArrowheads="1"/>
            </p:cNvSpPr>
            <p:nvPr/>
          </p:nvSpPr>
          <p:spPr bwMode="auto">
            <a:xfrm>
              <a:off x="4210" y="696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0743" name="Group 317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200768" name="AutoShape 318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3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769" name="AutoShape 319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4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0744" name="Rectangle 320"/>
            <p:cNvSpPr>
              <a:spLocks noChangeArrowheads="1"/>
            </p:cNvSpPr>
            <p:nvPr/>
          </p:nvSpPr>
          <p:spPr bwMode="auto">
            <a:xfrm>
              <a:off x="4227" y="1016"/>
              <a:ext cx="591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0745" name="Group 321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200766" name="AutoShape 322"/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767" name="AutoShape 323"/>
              <p:cNvSpPr>
                <a:spLocks noChangeArrowheads="1"/>
              </p:cNvSpPr>
              <p:nvPr/>
            </p:nvSpPr>
            <p:spPr bwMode="auto">
              <a:xfrm>
                <a:off x="630" y="2585"/>
                <a:ext cx="694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0746" name="Rectangle 324"/>
            <p:cNvSpPr>
              <a:spLocks noChangeArrowheads="1"/>
            </p:cNvSpPr>
            <p:nvPr/>
          </p:nvSpPr>
          <p:spPr bwMode="auto">
            <a:xfrm>
              <a:off x="4215" y="1360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47" name="Rectangle 325"/>
            <p:cNvSpPr>
              <a:spLocks noChangeArrowheads="1"/>
            </p:cNvSpPr>
            <p:nvPr/>
          </p:nvSpPr>
          <p:spPr bwMode="auto">
            <a:xfrm>
              <a:off x="4227" y="1657"/>
              <a:ext cx="597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0748" name="Group 326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200764" name="AutoShape 327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765" name="AutoShape 328"/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93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0749" name="Freeform 329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0750" name="Group 330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200762" name="AutoShape 331"/>
              <p:cNvSpPr>
                <a:spLocks noChangeArrowheads="1"/>
              </p:cNvSpPr>
              <p:nvPr/>
            </p:nvSpPr>
            <p:spPr bwMode="auto">
              <a:xfrm>
                <a:off x="611" y="2566"/>
                <a:ext cx="729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763" name="AutoShape 332"/>
              <p:cNvSpPr>
                <a:spLocks noChangeArrowheads="1"/>
              </p:cNvSpPr>
              <p:nvPr/>
            </p:nvSpPr>
            <p:spPr bwMode="auto">
              <a:xfrm>
                <a:off x="625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0751" name="Rectangle 333"/>
            <p:cNvSpPr>
              <a:spLocks noChangeArrowheads="1"/>
            </p:cNvSpPr>
            <p:nvPr/>
          </p:nvSpPr>
          <p:spPr bwMode="auto">
            <a:xfrm>
              <a:off x="5252" y="429"/>
              <a:ext cx="64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52" name="Freeform 334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753" name="Freeform 335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754" name="Oval 336"/>
            <p:cNvSpPr>
              <a:spLocks noChangeArrowheads="1"/>
            </p:cNvSpPr>
            <p:nvPr/>
          </p:nvSpPr>
          <p:spPr bwMode="auto">
            <a:xfrm>
              <a:off x="5519" y="2611"/>
              <a:ext cx="46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55" name="Freeform 337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756" name="AutoShape 338"/>
            <p:cNvSpPr>
              <a:spLocks noChangeArrowheads="1"/>
            </p:cNvSpPr>
            <p:nvPr/>
          </p:nvSpPr>
          <p:spPr bwMode="auto">
            <a:xfrm>
              <a:off x="4140" y="2677"/>
              <a:ext cx="1199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57" name="AutoShape 339"/>
            <p:cNvSpPr>
              <a:spLocks noChangeArrowheads="1"/>
            </p:cNvSpPr>
            <p:nvPr/>
          </p:nvSpPr>
          <p:spPr bwMode="auto">
            <a:xfrm>
              <a:off x="4204" y="2712"/>
              <a:ext cx="107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58" name="Oval 340"/>
            <p:cNvSpPr>
              <a:spLocks noChangeArrowheads="1"/>
            </p:cNvSpPr>
            <p:nvPr/>
          </p:nvSpPr>
          <p:spPr bwMode="auto">
            <a:xfrm>
              <a:off x="4308" y="2380"/>
              <a:ext cx="156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59" name="Oval 341"/>
            <p:cNvSpPr>
              <a:spLocks noChangeArrowheads="1"/>
            </p:cNvSpPr>
            <p:nvPr/>
          </p:nvSpPr>
          <p:spPr bwMode="auto">
            <a:xfrm>
              <a:off x="4488" y="2386"/>
              <a:ext cx="156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200760" name="Oval 342"/>
            <p:cNvSpPr>
              <a:spLocks noChangeArrowheads="1"/>
            </p:cNvSpPr>
            <p:nvPr/>
          </p:nvSpPr>
          <p:spPr bwMode="auto">
            <a:xfrm>
              <a:off x="4661" y="2380"/>
              <a:ext cx="156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761" name="Rectangle 343"/>
            <p:cNvSpPr>
              <a:spLocks noChangeArrowheads="1"/>
            </p:cNvSpPr>
            <p:nvPr/>
          </p:nvSpPr>
          <p:spPr bwMode="auto">
            <a:xfrm>
              <a:off x="5061" y="1835"/>
              <a:ext cx="87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90056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3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202754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811593A2-4CD8-5343-91B1-9717E445B3C0}" type="slidenum">
              <a:rPr lang="en-US" sz="1200">
                <a:latin typeface="Tahoma" charset="0"/>
              </a:rPr>
              <a:pPr/>
              <a:t>31</a:t>
            </a:fld>
            <a:endParaRPr lang="en-US" sz="1200">
              <a:latin typeface="Tahoma" charset="0"/>
            </a:endParaRPr>
          </a:p>
        </p:txBody>
      </p:sp>
      <p:pic>
        <p:nvPicPr>
          <p:cNvPr id="202755" name="Picture 10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" y="862013"/>
            <a:ext cx="6856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275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46050"/>
            <a:ext cx="7772400" cy="969963"/>
          </a:xfrm>
        </p:spPr>
        <p:txBody>
          <a:bodyPr/>
          <a:lstStyle/>
          <a:p>
            <a:r>
              <a:rPr lang="en-US" sz="4000">
                <a:latin typeface="Gill Sans MT" charset="0"/>
              </a:rPr>
              <a:t>DNS: caching, updating records</a:t>
            </a:r>
          </a:p>
        </p:txBody>
      </p:sp>
      <p:sp>
        <p:nvSpPr>
          <p:cNvPr id="20275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9125" y="1438275"/>
            <a:ext cx="7926388" cy="4733925"/>
          </a:xfrm>
        </p:spPr>
        <p:txBody>
          <a:bodyPr>
            <a:normAutofit lnSpcReduction="10000"/>
          </a:bodyPr>
          <a:lstStyle/>
          <a:p>
            <a:r>
              <a:rPr lang="en-US">
                <a:latin typeface="Gill Sans MT" charset="0"/>
              </a:rPr>
              <a:t>once (any) name server learns mapping, it </a:t>
            </a:r>
            <a:r>
              <a:rPr lang="en-US" i="1">
                <a:solidFill>
                  <a:srgbClr val="000099"/>
                </a:solidFill>
                <a:latin typeface="Gill Sans MT" charset="0"/>
              </a:rPr>
              <a:t>caches</a:t>
            </a:r>
            <a:r>
              <a:rPr lang="en-US">
                <a:latin typeface="Gill Sans MT" charset="0"/>
              </a:rPr>
              <a:t> mapping</a:t>
            </a:r>
          </a:p>
          <a:p>
            <a:pPr lvl="1"/>
            <a:r>
              <a:rPr lang="en-US">
                <a:latin typeface="Gill Sans MT" charset="0"/>
              </a:rPr>
              <a:t>cache entries timeout (disappear) after some time (TTL)</a:t>
            </a:r>
          </a:p>
          <a:p>
            <a:pPr lvl="1"/>
            <a:r>
              <a:rPr lang="en-US">
                <a:latin typeface="Gill Sans MT" charset="0"/>
              </a:rPr>
              <a:t>TLD servers typically cached in local name servers</a:t>
            </a:r>
          </a:p>
          <a:p>
            <a:pPr lvl="2"/>
            <a:r>
              <a:rPr lang="en-US">
                <a:latin typeface="Gill Sans MT" charset="0"/>
              </a:rPr>
              <a:t>thus root name servers not often visited</a:t>
            </a:r>
            <a:endParaRPr lang="en-US">
              <a:latin typeface="Comic Sans MS" charset="0"/>
            </a:endParaRPr>
          </a:p>
          <a:p>
            <a:r>
              <a:rPr lang="en-US">
                <a:latin typeface="Gill Sans MT" charset="0"/>
              </a:rPr>
              <a:t>cached entries may be </a:t>
            </a:r>
            <a:r>
              <a:rPr lang="en-US" i="1">
                <a:solidFill>
                  <a:srgbClr val="CC0000"/>
                </a:solidFill>
                <a:latin typeface="Gill Sans MT" charset="0"/>
              </a:rPr>
              <a:t>out-of-date</a:t>
            </a:r>
            <a:r>
              <a:rPr lang="en-US">
                <a:latin typeface="Gill Sans MT" charset="0"/>
              </a:rPr>
              <a:t> (best effort name-to-address translation!)</a:t>
            </a:r>
          </a:p>
          <a:p>
            <a:pPr lvl="1"/>
            <a:r>
              <a:rPr lang="en-US">
                <a:latin typeface="Gill Sans MT" charset="0"/>
              </a:rPr>
              <a:t>if name host changes IP address, may not be known Internet-wide until all TTLs expire</a:t>
            </a:r>
          </a:p>
          <a:p>
            <a:r>
              <a:rPr lang="en-US">
                <a:latin typeface="Gill Sans MT" charset="0"/>
              </a:rPr>
              <a:t>update/notify mechanisms proposed IETF standard</a:t>
            </a:r>
          </a:p>
          <a:p>
            <a:pPr lvl="1"/>
            <a:r>
              <a:rPr lang="en-US">
                <a:latin typeface="Gill Sans MT" charset="0"/>
              </a:rPr>
              <a:t>RFC 2136</a:t>
            </a:r>
          </a:p>
        </p:txBody>
      </p:sp>
    </p:spTree>
    <p:extLst>
      <p:ext uri="{BB962C8B-B14F-4D97-AF65-F5344CB8AC3E}">
        <p14:creationId xmlns:p14="http://schemas.microsoft.com/office/powerpoint/2010/main" val="1713538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1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204802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48C2BBAF-42B6-E744-B642-29F70D58D8BF}" type="slidenum">
              <a:rPr lang="en-US" sz="1200">
                <a:latin typeface="Tahoma" charset="0"/>
              </a:rPr>
              <a:pPr/>
              <a:t>32</a:t>
            </a:fld>
            <a:endParaRPr lang="en-US" sz="1200">
              <a:latin typeface="Tahoma" charset="0"/>
            </a:endParaRPr>
          </a:p>
        </p:txBody>
      </p:sp>
      <p:sp>
        <p:nvSpPr>
          <p:cNvPr id="2048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201613"/>
            <a:ext cx="7772400" cy="892175"/>
          </a:xfrm>
        </p:spPr>
        <p:txBody>
          <a:bodyPr/>
          <a:lstStyle/>
          <a:p>
            <a:r>
              <a:rPr lang="en-US" sz="4000">
                <a:latin typeface="Gill Sans MT" charset="0"/>
              </a:rPr>
              <a:t>DNS records</a:t>
            </a:r>
            <a:endParaRPr lang="en-US">
              <a:latin typeface="Gill Sans MT" charset="0"/>
            </a:endParaRPr>
          </a:p>
        </p:txBody>
      </p:sp>
      <p:sp>
        <p:nvSpPr>
          <p:cNvPr id="20480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42925" y="1343025"/>
            <a:ext cx="7820025" cy="514350"/>
          </a:xfrm>
        </p:spPr>
        <p:txBody>
          <a:bodyPr>
            <a:normAutofit lnSpcReduction="10000"/>
          </a:bodyPr>
          <a:lstStyle/>
          <a:p>
            <a:pPr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DNS:</a:t>
            </a:r>
            <a:r>
              <a:rPr lang="en-US" sz="2400">
                <a:latin typeface="Gill Sans MT" charset="0"/>
              </a:rPr>
              <a:t> distributed db storing resource records </a:t>
            </a:r>
            <a:r>
              <a:rPr lang="en-US">
                <a:solidFill>
                  <a:srgbClr val="CC0000"/>
                </a:solidFill>
                <a:latin typeface="Gill Sans MT" charset="0"/>
              </a:rPr>
              <a:t>(RR)</a:t>
            </a:r>
          </a:p>
        </p:txBody>
      </p:sp>
      <p:sp>
        <p:nvSpPr>
          <p:cNvPr id="20480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3897313"/>
            <a:ext cx="3514725" cy="1905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charset="0"/>
              <a:buNone/>
            </a:pPr>
            <a:r>
              <a:rPr lang="en-US" u="sng">
                <a:solidFill>
                  <a:srgbClr val="CC0000"/>
                </a:solidFill>
                <a:latin typeface="Gill Sans MT" charset="0"/>
              </a:rPr>
              <a:t>type=NS</a:t>
            </a:r>
          </a:p>
          <a:p>
            <a:pPr lvl="1"/>
            <a:r>
              <a:rPr lang="en-US" sz="2000" b="1">
                <a:latin typeface="Courier New" charset="0"/>
              </a:rPr>
              <a:t>name</a:t>
            </a:r>
            <a:r>
              <a:rPr lang="en-US" sz="2000">
                <a:latin typeface="Gill Sans MT" charset="0"/>
              </a:rPr>
              <a:t> is domain (e.g., foo.com)</a:t>
            </a:r>
          </a:p>
          <a:p>
            <a:pPr lvl="1"/>
            <a:r>
              <a:rPr lang="en-US" sz="2000" b="1">
                <a:latin typeface="Courier New" charset="0"/>
              </a:rPr>
              <a:t>value</a:t>
            </a:r>
            <a:r>
              <a:rPr lang="en-US" sz="2000">
                <a:latin typeface="Gill Sans MT" charset="0"/>
              </a:rPr>
              <a:t> is hostname of authoritative name server for this domain</a:t>
            </a:r>
          </a:p>
          <a:p>
            <a:endParaRPr lang="en-US" sz="2400">
              <a:latin typeface="Gill Sans MT" charset="0"/>
            </a:endParaRPr>
          </a:p>
        </p:txBody>
      </p:sp>
      <p:sp>
        <p:nvSpPr>
          <p:cNvPr id="204806" name="Text Box 6"/>
          <p:cNvSpPr txBox="1">
            <a:spLocks noChangeArrowheads="1"/>
          </p:cNvSpPr>
          <p:nvPr/>
        </p:nvSpPr>
        <p:spPr bwMode="auto">
          <a:xfrm>
            <a:off x="1795463" y="1908175"/>
            <a:ext cx="53641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400"/>
              <a:t>RR format:</a:t>
            </a:r>
            <a:r>
              <a:rPr lang="en-US" sz="2400">
                <a:latin typeface="Comic Sans MS" charset="0"/>
              </a:rPr>
              <a:t> </a:t>
            </a:r>
            <a:r>
              <a:rPr lang="en-US" sz="1800" b="1">
                <a:latin typeface="Courier New" charset="0"/>
              </a:rPr>
              <a:t>(name, value, type, ttl)</a:t>
            </a:r>
            <a:endParaRPr lang="en-US" sz="2400">
              <a:latin typeface="Times New Roman" charset="0"/>
            </a:endParaRPr>
          </a:p>
        </p:txBody>
      </p:sp>
      <p:sp>
        <p:nvSpPr>
          <p:cNvPr id="204807" name="Rectangle 7"/>
          <p:cNvSpPr>
            <a:spLocks noChangeArrowheads="1"/>
          </p:cNvSpPr>
          <p:nvPr/>
        </p:nvSpPr>
        <p:spPr bwMode="auto">
          <a:xfrm>
            <a:off x="1876425" y="1895475"/>
            <a:ext cx="5267325" cy="571500"/>
          </a:xfrm>
          <a:prstGeom prst="rect">
            <a:avLst/>
          </a:prstGeom>
          <a:noFill/>
          <a:ln w="19050">
            <a:solidFill>
              <a:srgbClr val="00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sz="2400">
              <a:solidFill>
                <a:schemeClr val="accent2"/>
              </a:solidFill>
              <a:latin typeface="Times New Roman" charset="0"/>
            </a:endParaRPr>
          </a:p>
        </p:txBody>
      </p:sp>
      <p:sp>
        <p:nvSpPr>
          <p:cNvPr id="204808" name="Rectangle 8"/>
          <p:cNvSpPr>
            <a:spLocks noChangeArrowheads="1"/>
          </p:cNvSpPr>
          <p:nvPr/>
        </p:nvSpPr>
        <p:spPr bwMode="auto">
          <a:xfrm>
            <a:off x="523875" y="2657475"/>
            <a:ext cx="381000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buClr>
                <a:srgbClr val="000099"/>
              </a:buClr>
              <a:buSzPct val="75000"/>
              <a:buFont typeface="Wingdings" charset="0"/>
              <a:buNone/>
            </a:pPr>
            <a:r>
              <a:rPr lang="en-US" sz="2800" u="sng">
                <a:solidFill>
                  <a:srgbClr val="CC0000"/>
                </a:solidFill>
                <a:latin typeface="Gill Sans MT" charset="0"/>
              </a:rPr>
              <a:t>type=A</a:t>
            </a:r>
          </a:p>
          <a:p>
            <a:pPr marL="742950" lvl="1" indent="-285750">
              <a:buClr>
                <a:srgbClr val="000099"/>
              </a:buClr>
              <a:buSzTx/>
              <a:buFont typeface="Wingdings" charset="0"/>
              <a:buChar char="§"/>
            </a:pPr>
            <a:r>
              <a:rPr lang="en-US" b="1">
                <a:latin typeface="Courier New" charset="0"/>
              </a:rPr>
              <a:t>name</a:t>
            </a:r>
            <a:r>
              <a:rPr lang="en-US">
                <a:latin typeface="Comic Sans MS" charset="0"/>
              </a:rPr>
              <a:t> </a:t>
            </a:r>
            <a:r>
              <a:rPr lang="en-US">
                <a:latin typeface="Gill Sans MT" charset="0"/>
              </a:rPr>
              <a:t>is hostname</a:t>
            </a:r>
          </a:p>
          <a:p>
            <a:pPr marL="742950" lvl="1" indent="-285750">
              <a:buClr>
                <a:srgbClr val="000099"/>
              </a:buClr>
              <a:buSzTx/>
              <a:buFont typeface="Wingdings" charset="0"/>
              <a:buChar char="§"/>
            </a:pPr>
            <a:r>
              <a:rPr lang="en-US" b="1">
                <a:latin typeface="Courier New" charset="0"/>
              </a:rPr>
              <a:t>value</a:t>
            </a:r>
            <a:r>
              <a:rPr lang="en-US">
                <a:latin typeface="Comic Sans MS" charset="0"/>
              </a:rPr>
              <a:t> </a:t>
            </a:r>
            <a:r>
              <a:rPr lang="en-US">
                <a:latin typeface="Gill Sans MT" charset="0"/>
              </a:rPr>
              <a:t>is IP address</a:t>
            </a:r>
          </a:p>
          <a:p>
            <a:pPr marL="342900" indent="-342900">
              <a:buFont typeface="ZapfDingbats" charset="0"/>
              <a:buChar char="r"/>
            </a:pPr>
            <a:endParaRPr lang="en-US" sz="2400">
              <a:latin typeface="Gill Sans MT" charset="0"/>
            </a:endParaRPr>
          </a:p>
        </p:txBody>
      </p:sp>
      <p:sp>
        <p:nvSpPr>
          <p:cNvPr id="204809" name="Rectangle 9"/>
          <p:cNvSpPr>
            <a:spLocks noChangeArrowheads="1"/>
          </p:cNvSpPr>
          <p:nvPr/>
        </p:nvSpPr>
        <p:spPr bwMode="auto">
          <a:xfrm>
            <a:off x="4229100" y="2697163"/>
            <a:ext cx="451485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sz="2800" u="sng">
                <a:solidFill>
                  <a:srgbClr val="CC0000"/>
                </a:solidFill>
                <a:latin typeface="Gill Sans MT" charset="0"/>
              </a:rPr>
              <a:t>type=CNAME</a:t>
            </a:r>
          </a:p>
          <a:p>
            <a:pPr marL="742950" lvl="1" indent="-285750">
              <a:buClr>
                <a:srgbClr val="000099"/>
              </a:buClr>
              <a:buSzTx/>
              <a:buFont typeface="Wingdings" charset="0"/>
              <a:buChar char="§"/>
            </a:pPr>
            <a:r>
              <a:rPr lang="en-US" b="1">
                <a:latin typeface="Courier New" charset="0"/>
              </a:rPr>
              <a:t>name</a:t>
            </a:r>
            <a:r>
              <a:rPr lang="en-US">
                <a:latin typeface="Comic Sans MS" charset="0"/>
              </a:rPr>
              <a:t> is </a:t>
            </a:r>
            <a:r>
              <a:rPr lang="en-US">
                <a:latin typeface="Gill Sans MT" charset="0"/>
              </a:rPr>
              <a:t>alias name for some </a:t>
            </a:r>
            <a:r>
              <a:rPr lang="ja-JP" altLang="en-US">
                <a:latin typeface="Gill Sans MT" charset="0"/>
              </a:rPr>
              <a:t>“</a:t>
            </a:r>
            <a:r>
              <a:rPr lang="en-US" altLang="ja-JP">
                <a:latin typeface="Gill Sans MT" charset="0"/>
              </a:rPr>
              <a:t>canonical</a:t>
            </a:r>
            <a:r>
              <a:rPr lang="ja-JP" altLang="en-US">
                <a:latin typeface="Gill Sans MT" charset="0"/>
              </a:rPr>
              <a:t>”</a:t>
            </a:r>
            <a:r>
              <a:rPr lang="en-US" altLang="ja-JP">
                <a:latin typeface="Gill Sans MT" charset="0"/>
              </a:rPr>
              <a:t> (the real) name</a:t>
            </a:r>
          </a:p>
          <a:p>
            <a:pPr marL="742950" lvl="1" indent="-285750">
              <a:buClr>
                <a:srgbClr val="000099"/>
              </a:buClr>
              <a:buSzTx/>
              <a:buFont typeface="Wingdings" charset="0"/>
              <a:buChar char="§"/>
            </a:pPr>
            <a:r>
              <a:rPr lang="en-US" sz="1800" b="1">
                <a:latin typeface="Courier New" charset="0"/>
              </a:rPr>
              <a:t>www.ibm.com</a:t>
            </a:r>
            <a:r>
              <a:rPr lang="en-US" sz="1800">
                <a:latin typeface="Courier New" charset="0"/>
              </a:rPr>
              <a:t> </a:t>
            </a:r>
            <a:r>
              <a:rPr lang="en-US">
                <a:latin typeface="Gill Sans MT" charset="0"/>
              </a:rPr>
              <a:t>is really</a:t>
            </a:r>
            <a:endParaRPr lang="en-US" sz="1800">
              <a:latin typeface="Gill Sans MT" charset="0"/>
            </a:endParaRPr>
          </a:p>
          <a:p>
            <a:pPr marL="742950" lvl="1" indent="-285750">
              <a:buClr>
                <a:srgbClr val="000099"/>
              </a:buClr>
              <a:buSzTx/>
              <a:buFont typeface="Wingdings" charset="0"/>
              <a:buNone/>
            </a:pPr>
            <a:r>
              <a:rPr lang="en-US" sz="1800">
                <a:latin typeface="Courier New" charset="0"/>
              </a:rPr>
              <a:t>  </a:t>
            </a:r>
            <a:r>
              <a:rPr lang="en-US" sz="1800" b="1">
                <a:latin typeface="Courier New" charset="0"/>
              </a:rPr>
              <a:t>servereast.backup2.ibm.com</a:t>
            </a:r>
          </a:p>
          <a:p>
            <a:pPr marL="742950" lvl="1" indent="-285750">
              <a:buClr>
                <a:srgbClr val="000099"/>
              </a:buClr>
              <a:buSzTx/>
              <a:buFont typeface="Wingdings" charset="0"/>
              <a:buChar char="§"/>
            </a:pPr>
            <a:r>
              <a:rPr lang="en-US" b="1">
                <a:latin typeface="Courier New" charset="0"/>
              </a:rPr>
              <a:t>value</a:t>
            </a:r>
            <a:r>
              <a:rPr lang="en-US">
                <a:latin typeface="Comic Sans MS" charset="0"/>
              </a:rPr>
              <a:t> </a:t>
            </a:r>
            <a:r>
              <a:rPr lang="en-US">
                <a:latin typeface="Gill Sans MT" charset="0"/>
              </a:rPr>
              <a:t>is canonical name</a:t>
            </a:r>
          </a:p>
          <a:p>
            <a:pPr marL="342900" indent="-342900">
              <a:buFont typeface="ZapfDingbats" charset="0"/>
              <a:buChar char="r"/>
            </a:pPr>
            <a:endParaRPr lang="en-US" sz="2400">
              <a:latin typeface="Gill Sans MT" charset="0"/>
            </a:endParaRPr>
          </a:p>
        </p:txBody>
      </p:sp>
      <p:sp>
        <p:nvSpPr>
          <p:cNvPr id="204810" name="Rectangle 10"/>
          <p:cNvSpPr>
            <a:spLocks noChangeArrowheads="1"/>
          </p:cNvSpPr>
          <p:nvPr/>
        </p:nvSpPr>
        <p:spPr bwMode="auto">
          <a:xfrm>
            <a:off x="4252913" y="5022850"/>
            <a:ext cx="4408487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sz="2800" u="sng">
                <a:solidFill>
                  <a:srgbClr val="CC0000"/>
                </a:solidFill>
                <a:latin typeface="Gill Sans MT" charset="0"/>
              </a:rPr>
              <a:t>type=MX</a:t>
            </a:r>
          </a:p>
          <a:p>
            <a:pPr marL="742950" lvl="1" indent="-285750">
              <a:buClr>
                <a:srgbClr val="000099"/>
              </a:buClr>
              <a:buSzTx/>
              <a:buFont typeface="Wingdings" charset="0"/>
              <a:buChar char="§"/>
            </a:pPr>
            <a:r>
              <a:rPr lang="en-US" b="1">
                <a:latin typeface="Courier New" charset="0"/>
              </a:rPr>
              <a:t>value</a:t>
            </a:r>
            <a:r>
              <a:rPr lang="en-US">
                <a:latin typeface="Comic Sans MS" charset="0"/>
              </a:rPr>
              <a:t> </a:t>
            </a:r>
            <a:r>
              <a:rPr lang="en-US">
                <a:latin typeface="Gill Sans MT" charset="0"/>
              </a:rPr>
              <a:t>is name of mailserver associated with</a:t>
            </a:r>
            <a:r>
              <a:rPr lang="en-US">
                <a:latin typeface="Comic Sans MS" charset="0"/>
              </a:rPr>
              <a:t> </a:t>
            </a:r>
            <a:r>
              <a:rPr lang="en-US" b="1">
                <a:latin typeface="Courier New" charset="0"/>
              </a:rPr>
              <a:t>name</a:t>
            </a:r>
            <a:endParaRPr lang="en-US">
              <a:latin typeface="Comic Sans MS" charset="0"/>
            </a:endParaRPr>
          </a:p>
          <a:p>
            <a:pPr marL="342900" indent="-342900">
              <a:buFont typeface="ZapfDingbats" charset="0"/>
              <a:buChar char="r"/>
            </a:pPr>
            <a:endParaRPr lang="en-US" sz="2400">
              <a:latin typeface="Comic Sans MS" charset="0"/>
            </a:endParaRPr>
          </a:p>
        </p:txBody>
      </p:sp>
      <p:pic>
        <p:nvPicPr>
          <p:cNvPr id="204811" name="Picture 1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88" y="881063"/>
            <a:ext cx="31988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4580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49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206850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2B4F7A9A-7C2B-5A48-A7B7-1C516E4D498F}" type="slidenum">
              <a:rPr lang="en-US" sz="1200">
                <a:latin typeface="Tahoma" charset="0"/>
              </a:rPr>
              <a:pPr/>
              <a:t>33</a:t>
            </a:fld>
            <a:endParaRPr lang="en-US" sz="1200">
              <a:latin typeface="Tahoma" charset="0"/>
            </a:endParaRPr>
          </a:p>
        </p:txBody>
      </p:sp>
      <p:pic>
        <p:nvPicPr>
          <p:cNvPr id="206851" name="Picture 11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885825"/>
            <a:ext cx="54848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852" name="Rectangle 2"/>
          <p:cNvSpPr>
            <a:spLocks noGrp="1" noChangeArrowheads="1"/>
          </p:cNvSpPr>
          <p:nvPr>
            <p:ph type="title"/>
          </p:nvPr>
        </p:nvSpPr>
        <p:spPr>
          <a:xfrm>
            <a:off x="446088" y="217488"/>
            <a:ext cx="7772400" cy="860425"/>
          </a:xfrm>
        </p:spPr>
        <p:txBody>
          <a:bodyPr/>
          <a:lstStyle/>
          <a:p>
            <a:r>
              <a:rPr lang="en-US" sz="4000">
                <a:latin typeface="Gill Sans MT" charset="0"/>
              </a:rPr>
              <a:t>DNS protocol, messages</a:t>
            </a:r>
            <a:endParaRPr lang="en-US">
              <a:latin typeface="Gill Sans MT" charset="0"/>
            </a:endParaRPr>
          </a:p>
        </p:txBody>
      </p:sp>
      <p:sp>
        <p:nvSpPr>
          <p:cNvPr id="20685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7838" y="1333500"/>
            <a:ext cx="7820025" cy="514350"/>
          </a:xfrm>
        </p:spPr>
        <p:txBody>
          <a:bodyPr>
            <a:normAutofit fontScale="85000" lnSpcReduction="10000"/>
          </a:bodyPr>
          <a:lstStyle/>
          <a:p>
            <a:r>
              <a:rPr lang="en-US" i="1">
                <a:solidFill>
                  <a:srgbClr val="CC0000"/>
                </a:solidFill>
                <a:latin typeface="Gill Sans MT" charset="0"/>
              </a:rPr>
              <a:t>query</a:t>
            </a:r>
            <a:r>
              <a:rPr lang="en-US">
                <a:solidFill>
                  <a:srgbClr val="FF0000"/>
                </a:solidFill>
                <a:latin typeface="Gill Sans MT" charset="0"/>
              </a:rPr>
              <a:t> </a:t>
            </a:r>
            <a:r>
              <a:rPr lang="en-US">
                <a:latin typeface="Gill Sans MT" charset="0"/>
              </a:rPr>
              <a:t>and </a:t>
            </a:r>
            <a:r>
              <a:rPr lang="en-US" i="1">
                <a:solidFill>
                  <a:srgbClr val="CC0000"/>
                </a:solidFill>
                <a:latin typeface="Gill Sans MT" charset="0"/>
              </a:rPr>
              <a:t>reply</a:t>
            </a:r>
            <a:r>
              <a:rPr lang="en-US">
                <a:latin typeface="Gill Sans MT" charset="0"/>
              </a:rPr>
              <a:t> messages, both with same </a:t>
            </a:r>
            <a:r>
              <a:rPr lang="en-US" i="1">
                <a:solidFill>
                  <a:srgbClr val="CC0000"/>
                </a:solidFill>
                <a:latin typeface="Gill Sans MT" charset="0"/>
              </a:rPr>
              <a:t>message format</a:t>
            </a:r>
            <a:endParaRPr lang="en-US">
              <a:solidFill>
                <a:srgbClr val="CC0000"/>
              </a:solidFill>
              <a:latin typeface="Gill Sans MT" charset="0"/>
            </a:endParaRPr>
          </a:p>
        </p:txBody>
      </p:sp>
      <p:sp>
        <p:nvSpPr>
          <p:cNvPr id="206854" name="Rectangle 4"/>
          <p:cNvSpPr>
            <a:spLocks noChangeArrowheads="1"/>
          </p:cNvSpPr>
          <p:nvPr/>
        </p:nvSpPr>
        <p:spPr bwMode="auto">
          <a:xfrm>
            <a:off x="490538" y="2352675"/>
            <a:ext cx="3575050" cy="383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/>
            <a:r>
              <a:rPr lang="en-US" sz="2400">
                <a:latin typeface="Gill Sans MT" charset="0"/>
              </a:rPr>
              <a:t>msg header</a:t>
            </a:r>
          </a:p>
          <a:p>
            <a:pPr marL="342900" indent="-342900">
              <a:buClr>
                <a:srgbClr val="000099"/>
              </a:buClr>
              <a:buSzPct val="75000"/>
              <a:buFont typeface="Wingdings" charset="0"/>
              <a:buChar char="v"/>
            </a:pPr>
            <a:r>
              <a:rPr lang="en-US">
                <a:solidFill>
                  <a:srgbClr val="000099"/>
                </a:solidFill>
                <a:latin typeface="Gill Sans MT" charset="0"/>
              </a:rPr>
              <a:t>identification:</a:t>
            </a:r>
            <a:r>
              <a:rPr lang="en-US">
                <a:latin typeface="Gill Sans MT" charset="0"/>
              </a:rPr>
              <a:t> 16 bit # for query, reply to query uses same #</a:t>
            </a:r>
          </a:p>
          <a:p>
            <a:pPr marL="342900" indent="-342900">
              <a:buClr>
                <a:srgbClr val="000099"/>
              </a:buClr>
              <a:buSzPct val="75000"/>
              <a:buFont typeface="Wingdings" charset="0"/>
              <a:buChar char="v"/>
            </a:pPr>
            <a:r>
              <a:rPr lang="en-US">
                <a:solidFill>
                  <a:srgbClr val="000099"/>
                </a:solidFill>
                <a:latin typeface="Gill Sans MT" charset="0"/>
              </a:rPr>
              <a:t>flags:</a:t>
            </a:r>
          </a:p>
          <a:p>
            <a:pPr marL="742950" lvl="1" indent="-285750">
              <a:buClr>
                <a:srgbClr val="000099"/>
              </a:buClr>
              <a:buSzTx/>
              <a:buFont typeface="Wingdings" charset="0"/>
              <a:buChar char="§"/>
            </a:pPr>
            <a:r>
              <a:rPr lang="en-US">
                <a:latin typeface="Gill Sans MT" charset="0"/>
              </a:rPr>
              <a:t>query or reply</a:t>
            </a:r>
          </a:p>
          <a:p>
            <a:pPr marL="742950" lvl="1" indent="-285750">
              <a:buClr>
                <a:srgbClr val="000099"/>
              </a:buClr>
              <a:buSzTx/>
              <a:buFont typeface="Wingdings" charset="0"/>
              <a:buChar char="§"/>
            </a:pPr>
            <a:r>
              <a:rPr lang="en-US">
                <a:latin typeface="Gill Sans MT" charset="0"/>
              </a:rPr>
              <a:t>recursion desired </a:t>
            </a:r>
          </a:p>
          <a:p>
            <a:pPr marL="742950" lvl="1" indent="-285750">
              <a:buClr>
                <a:srgbClr val="000099"/>
              </a:buClr>
              <a:buSzTx/>
              <a:buFont typeface="Wingdings" charset="0"/>
              <a:buChar char="§"/>
            </a:pPr>
            <a:r>
              <a:rPr lang="en-US">
                <a:latin typeface="Gill Sans MT" charset="0"/>
              </a:rPr>
              <a:t>recursion available</a:t>
            </a:r>
          </a:p>
          <a:p>
            <a:pPr marL="742950" lvl="1" indent="-285750">
              <a:buClr>
                <a:srgbClr val="000099"/>
              </a:buClr>
              <a:buSzTx/>
              <a:buFont typeface="Wingdings" charset="0"/>
              <a:buChar char="§"/>
            </a:pPr>
            <a:r>
              <a:rPr lang="en-US">
                <a:latin typeface="Gill Sans MT" charset="0"/>
              </a:rPr>
              <a:t>reply is authoritative</a:t>
            </a:r>
          </a:p>
        </p:txBody>
      </p:sp>
      <p:grpSp>
        <p:nvGrpSpPr>
          <p:cNvPr id="206855" name="Group 36"/>
          <p:cNvGrpSpPr>
            <a:grpSpLocks/>
          </p:cNvGrpSpPr>
          <p:nvPr/>
        </p:nvGrpSpPr>
        <p:grpSpPr bwMode="auto">
          <a:xfrm>
            <a:off x="4241800" y="2216150"/>
            <a:ext cx="3725863" cy="4184650"/>
            <a:chOff x="2672" y="1396"/>
            <a:chExt cx="2347" cy="2636"/>
          </a:xfrm>
        </p:grpSpPr>
        <p:sp>
          <p:nvSpPr>
            <p:cNvPr id="206866" name="Rectangle 33"/>
            <p:cNvSpPr>
              <a:spLocks noChangeArrowheads="1"/>
            </p:cNvSpPr>
            <p:nvPr/>
          </p:nvSpPr>
          <p:spPr bwMode="auto">
            <a:xfrm>
              <a:off x="2742" y="1396"/>
              <a:ext cx="2277" cy="2585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67" name="Rectangle 12"/>
            <p:cNvSpPr>
              <a:spLocks noChangeArrowheads="1"/>
            </p:cNvSpPr>
            <p:nvPr/>
          </p:nvSpPr>
          <p:spPr bwMode="auto">
            <a:xfrm>
              <a:off x="2688" y="1447"/>
              <a:ext cx="2277" cy="258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68" name="Line 13"/>
            <p:cNvSpPr>
              <a:spLocks noChangeShapeType="1"/>
            </p:cNvSpPr>
            <p:nvPr/>
          </p:nvSpPr>
          <p:spPr bwMode="auto">
            <a:xfrm>
              <a:off x="2681" y="3606"/>
              <a:ext cx="22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869" name="Line 14"/>
            <p:cNvSpPr>
              <a:spLocks noChangeShapeType="1"/>
            </p:cNvSpPr>
            <p:nvPr/>
          </p:nvSpPr>
          <p:spPr bwMode="auto">
            <a:xfrm>
              <a:off x="2688" y="3174"/>
              <a:ext cx="22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870" name="Line 15"/>
            <p:cNvSpPr>
              <a:spLocks noChangeShapeType="1"/>
            </p:cNvSpPr>
            <p:nvPr/>
          </p:nvSpPr>
          <p:spPr bwMode="auto">
            <a:xfrm>
              <a:off x="2681" y="2742"/>
              <a:ext cx="22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871" name="Line 16"/>
            <p:cNvSpPr>
              <a:spLocks noChangeShapeType="1"/>
            </p:cNvSpPr>
            <p:nvPr/>
          </p:nvSpPr>
          <p:spPr bwMode="auto">
            <a:xfrm>
              <a:off x="2681" y="2317"/>
              <a:ext cx="22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872" name="Line 17"/>
            <p:cNvSpPr>
              <a:spLocks noChangeShapeType="1"/>
            </p:cNvSpPr>
            <p:nvPr/>
          </p:nvSpPr>
          <p:spPr bwMode="auto">
            <a:xfrm>
              <a:off x="2680" y="2029"/>
              <a:ext cx="22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873" name="Line 18"/>
            <p:cNvSpPr>
              <a:spLocks noChangeShapeType="1"/>
            </p:cNvSpPr>
            <p:nvPr/>
          </p:nvSpPr>
          <p:spPr bwMode="auto">
            <a:xfrm>
              <a:off x="2672" y="1745"/>
              <a:ext cx="22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874" name="Line 19"/>
            <p:cNvSpPr>
              <a:spLocks noChangeShapeType="1"/>
            </p:cNvSpPr>
            <p:nvPr/>
          </p:nvSpPr>
          <p:spPr bwMode="auto">
            <a:xfrm>
              <a:off x="3826" y="1454"/>
              <a:ext cx="2" cy="8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875" name="Text Box 20"/>
            <p:cNvSpPr txBox="1">
              <a:spLocks noChangeArrowheads="1"/>
            </p:cNvSpPr>
            <p:nvPr/>
          </p:nvSpPr>
          <p:spPr bwMode="auto">
            <a:xfrm>
              <a:off x="2842" y="1492"/>
              <a:ext cx="82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/>
                <a:t>identification</a:t>
              </a:r>
            </a:p>
          </p:txBody>
        </p:sp>
        <p:sp>
          <p:nvSpPr>
            <p:cNvPr id="206876" name="Text Box 21"/>
            <p:cNvSpPr txBox="1">
              <a:spLocks noChangeArrowheads="1"/>
            </p:cNvSpPr>
            <p:nvPr/>
          </p:nvSpPr>
          <p:spPr bwMode="auto">
            <a:xfrm>
              <a:off x="4180" y="1492"/>
              <a:ext cx="38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/>
                <a:t>flags</a:t>
              </a:r>
            </a:p>
          </p:txBody>
        </p:sp>
        <p:sp>
          <p:nvSpPr>
            <p:cNvPr id="206877" name="Text Box 22"/>
            <p:cNvSpPr txBox="1">
              <a:spLocks noChangeArrowheads="1"/>
            </p:cNvSpPr>
            <p:nvPr/>
          </p:nvSpPr>
          <p:spPr bwMode="auto">
            <a:xfrm>
              <a:off x="2862" y="1780"/>
              <a:ext cx="7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/>
                <a:t># questions</a:t>
              </a:r>
            </a:p>
          </p:txBody>
        </p:sp>
        <p:sp>
          <p:nvSpPr>
            <p:cNvPr id="206878" name="Text Box 23"/>
            <p:cNvSpPr txBox="1">
              <a:spLocks noChangeArrowheads="1"/>
            </p:cNvSpPr>
            <p:nvPr/>
          </p:nvSpPr>
          <p:spPr bwMode="auto">
            <a:xfrm>
              <a:off x="2789" y="2417"/>
              <a:ext cx="206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/>
                <a:t>questions (variable # of questions)</a:t>
              </a:r>
            </a:p>
          </p:txBody>
        </p:sp>
        <p:sp>
          <p:nvSpPr>
            <p:cNvPr id="206879" name="Text Box 26"/>
            <p:cNvSpPr txBox="1">
              <a:spLocks noChangeArrowheads="1"/>
            </p:cNvSpPr>
            <p:nvPr/>
          </p:nvSpPr>
          <p:spPr bwMode="auto">
            <a:xfrm>
              <a:off x="3866" y="2067"/>
              <a:ext cx="105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/>
                <a:t># additional RRs</a:t>
              </a:r>
            </a:p>
          </p:txBody>
        </p:sp>
        <p:sp>
          <p:nvSpPr>
            <p:cNvPr id="206880" name="Text Box 27"/>
            <p:cNvSpPr txBox="1">
              <a:spLocks noChangeArrowheads="1"/>
            </p:cNvSpPr>
            <p:nvPr/>
          </p:nvSpPr>
          <p:spPr bwMode="auto">
            <a:xfrm>
              <a:off x="2762" y="2068"/>
              <a:ext cx="99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/>
                <a:t># authority RRs</a:t>
              </a:r>
            </a:p>
          </p:txBody>
        </p:sp>
        <p:sp>
          <p:nvSpPr>
            <p:cNvPr id="206881" name="Text Box 28"/>
            <p:cNvSpPr txBox="1">
              <a:spLocks noChangeArrowheads="1"/>
            </p:cNvSpPr>
            <p:nvPr/>
          </p:nvSpPr>
          <p:spPr bwMode="auto">
            <a:xfrm>
              <a:off x="3928" y="1786"/>
              <a:ext cx="91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/>
                <a:t># answer RRs</a:t>
              </a:r>
            </a:p>
          </p:txBody>
        </p:sp>
        <p:sp>
          <p:nvSpPr>
            <p:cNvPr id="206882" name="Text Box 30"/>
            <p:cNvSpPr txBox="1">
              <a:spLocks noChangeArrowheads="1"/>
            </p:cNvSpPr>
            <p:nvPr/>
          </p:nvSpPr>
          <p:spPr bwMode="auto">
            <a:xfrm>
              <a:off x="2983" y="2848"/>
              <a:ext cx="169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/>
                <a:t>answers (variable # of RRs)</a:t>
              </a:r>
            </a:p>
          </p:txBody>
        </p:sp>
        <p:sp>
          <p:nvSpPr>
            <p:cNvPr id="206883" name="Text Box 31"/>
            <p:cNvSpPr txBox="1">
              <a:spLocks noChangeArrowheads="1"/>
            </p:cNvSpPr>
            <p:nvPr/>
          </p:nvSpPr>
          <p:spPr bwMode="auto">
            <a:xfrm>
              <a:off x="3002" y="3280"/>
              <a:ext cx="171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/>
                <a:t>authority (variable # of RRs)</a:t>
              </a:r>
            </a:p>
          </p:txBody>
        </p:sp>
        <p:sp>
          <p:nvSpPr>
            <p:cNvPr id="206884" name="Text Box 32"/>
            <p:cNvSpPr txBox="1">
              <a:spLocks noChangeArrowheads="1"/>
            </p:cNvSpPr>
            <p:nvPr/>
          </p:nvSpPr>
          <p:spPr bwMode="auto">
            <a:xfrm>
              <a:off x="2811" y="3700"/>
              <a:ext cx="200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/>
                <a:t>additional info (variable # of RRs)</a:t>
              </a:r>
            </a:p>
          </p:txBody>
        </p:sp>
      </p:grpSp>
      <p:sp>
        <p:nvSpPr>
          <p:cNvPr id="206856" name="Line 34"/>
          <p:cNvSpPr>
            <a:spLocks noChangeShapeType="1"/>
          </p:cNvSpPr>
          <p:nvPr/>
        </p:nvSpPr>
        <p:spPr bwMode="auto">
          <a:xfrm flipV="1">
            <a:off x="3417888" y="2568575"/>
            <a:ext cx="1165225" cy="327025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57" name="Line 35"/>
          <p:cNvSpPr>
            <a:spLocks noChangeShapeType="1"/>
          </p:cNvSpPr>
          <p:nvPr/>
        </p:nvSpPr>
        <p:spPr bwMode="auto">
          <a:xfrm flipV="1">
            <a:off x="1522413" y="2547938"/>
            <a:ext cx="5183187" cy="1404937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6858" name="Group 60"/>
          <p:cNvGrpSpPr>
            <a:grpSpLocks/>
          </p:cNvGrpSpPr>
          <p:nvPr/>
        </p:nvGrpSpPr>
        <p:grpSpPr bwMode="auto">
          <a:xfrm>
            <a:off x="4271963" y="1895475"/>
            <a:ext cx="1747837" cy="274638"/>
            <a:chOff x="2691" y="1194"/>
            <a:chExt cx="1101" cy="173"/>
          </a:xfrm>
        </p:grpSpPr>
        <p:sp>
          <p:nvSpPr>
            <p:cNvPr id="206863" name="Text Box 57"/>
            <p:cNvSpPr txBox="1">
              <a:spLocks noChangeArrowheads="1"/>
            </p:cNvSpPr>
            <p:nvPr/>
          </p:nvSpPr>
          <p:spPr bwMode="auto">
            <a:xfrm>
              <a:off x="3032" y="1194"/>
              <a:ext cx="42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200"/>
                <a:t>2 bytes</a:t>
              </a:r>
            </a:p>
          </p:txBody>
        </p:sp>
        <p:sp>
          <p:nvSpPr>
            <p:cNvPr id="206864" name="Line 58"/>
            <p:cNvSpPr>
              <a:spLocks noChangeShapeType="1"/>
            </p:cNvSpPr>
            <p:nvPr/>
          </p:nvSpPr>
          <p:spPr bwMode="auto">
            <a:xfrm>
              <a:off x="3465" y="1284"/>
              <a:ext cx="3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865" name="Line 59"/>
            <p:cNvSpPr>
              <a:spLocks noChangeShapeType="1"/>
            </p:cNvSpPr>
            <p:nvPr/>
          </p:nvSpPr>
          <p:spPr bwMode="auto">
            <a:xfrm flipH="1" flipV="1">
              <a:off x="2691" y="1284"/>
              <a:ext cx="3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6859" name="Group 61"/>
          <p:cNvGrpSpPr>
            <a:grpSpLocks/>
          </p:cNvGrpSpPr>
          <p:nvPr/>
        </p:nvGrpSpPr>
        <p:grpSpPr bwMode="auto">
          <a:xfrm>
            <a:off x="6046788" y="1895475"/>
            <a:ext cx="1747837" cy="274638"/>
            <a:chOff x="2691" y="1194"/>
            <a:chExt cx="1101" cy="173"/>
          </a:xfrm>
        </p:grpSpPr>
        <p:sp>
          <p:nvSpPr>
            <p:cNvPr id="206860" name="Text Box 62"/>
            <p:cNvSpPr txBox="1">
              <a:spLocks noChangeArrowheads="1"/>
            </p:cNvSpPr>
            <p:nvPr/>
          </p:nvSpPr>
          <p:spPr bwMode="auto">
            <a:xfrm>
              <a:off x="3032" y="1194"/>
              <a:ext cx="42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200"/>
                <a:t>2 bytes</a:t>
              </a:r>
            </a:p>
          </p:txBody>
        </p:sp>
        <p:sp>
          <p:nvSpPr>
            <p:cNvPr id="206861" name="Line 63"/>
            <p:cNvSpPr>
              <a:spLocks noChangeShapeType="1"/>
            </p:cNvSpPr>
            <p:nvPr/>
          </p:nvSpPr>
          <p:spPr bwMode="auto">
            <a:xfrm>
              <a:off x="3465" y="1284"/>
              <a:ext cx="3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862" name="Line 64"/>
            <p:cNvSpPr>
              <a:spLocks noChangeShapeType="1"/>
            </p:cNvSpPr>
            <p:nvPr/>
          </p:nvSpPr>
          <p:spPr bwMode="auto">
            <a:xfrm flipH="1" flipV="1">
              <a:off x="2691" y="1284"/>
              <a:ext cx="3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07226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7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208898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405BE77B-DAAF-EF42-8378-72DC713A0682}" type="slidenum">
              <a:rPr lang="en-US" sz="1200">
                <a:latin typeface="Tahoma" charset="0"/>
              </a:rPr>
              <a:pPr/>
              <a:t>34</a:t>
            </a:fld>
            <a:endParaRPr lang="en-US" sz="1200">
              <a:latin typeface="Tahoma" charset="0"/>
            </a:endParaRPr>
          </a:p>
        </p:txBody>
      </p:sp>
      <p:sp>
        <p:nvSpPr>
          <p:cNvPr id="208899" name="Text Box 4"/>
          <p:cNvSpPr txBox="1">
            <a:spLocks noChangeArrowheads="1"/>
          </p:cNvSpPr>
          <p:nvPr/>
        </p:nvSpPr>
        <p:spPr bwMode="auto">
          <a:xfrm>
            <a:off x="1185863" y="3703638"/>
            <a:ext cx="19018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latin typeface="Gill Sans MT" charset="0"/>
              </a:rPr>
              <a:t>name, type fields</a:t>
            </a:r>
          </a:p>
          <a:p>
            <a:pPr algn="r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latin typeface="Gill Sans MT" charset="0"/>
              </a:rPr>
              <a:t> for a query</a:t>
            </a:r>
            <a:endParaRPr lang="en-US" sz="2400">
              <a:latin typeface="Gill Sans MT" charset="0"/>
            </a:endParaRPr>
          </a:p>
        </p:txBody>
      </p:sp>
      <p:sp>
        <p:nvSpPr>
          <p:cNvPr id="208900" name="Text Box 5"/>
          <p:cNvSpPr txBox="1">
            <a:spLocks noChangeArrowheads="1"/>
          </p:cNvSpPr>
          <p:nvPr/>
        </p:nvSpPr>
        <p:spPr bwMode="auto">
          <a:xfrm>
            <a:off x="922338" y="4425950"/>
            <a:ext cx="21685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latin typeface="Gill Sans MT" charset="0"/>
              </a:rPr>
              <a:t>RRs in response</a:t>
            </a:r>
          </a:p>
          <a:p>
            <a:pPr algn="r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latin typeface="Gill Sans MT" charset="0"/>
              </a:rPr>
              <a:t>to query</a:t>
            </a:r>
            <a:endParaRPr lang="en-US" sz="2400">
              <a:latin typeface="Gill Sans MT" charset="0"/>
            </a:endParaRPr>
          </a:p>
        </p:txBody>
      </p:sp>
      <p:sp>
        <p:nvSpPr>
          <p:cNvPr id="208901" name="Text Box 6"/>
          <p:cNvSpPr txBox="1">
            <a:spLocks noChangeArrowheads="1"/>
          </p:cNvSpPr>
          <p:nvPr/>
        </p:nvSpPr>
        <p:spPr bwMode="auto">
          <a:xfrm>
            <a:off x="781050" y="5078413"/>
            <a:ext cx="231298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latin typeface="Gill Sans MT" charset="0"/>
              </a:rPr>
              <a:t>records for</a:t>
            </a:r>
          </a:p>
          <a:p>
            <a:pPr algn="r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latin typeface="Gill Sans MT" charset="0"/>
              </a:rPr>
              <a:t>authoritative servers</a:t>
            </a:r>
            <a:endParaRPr lang="en-US" sz="2400">
              <a:latin typeface="Gill Sans MT" charset="0"/>
            </a:endParaRPr>
          </a:p>
        </p:txBody>
      </p:sp>
      <p:sp>
        <p:nvSpPr>
          <p:cNvPr id="208902" name="Text Box 7"/>
          <p:cNvSpPr txBox="1">
            <a:spLocks noChangeArrowheads="1"/>
          </p:cNvSpPr>
          <p:nvPr/>
        </p:nvSpPr>
        <p:spPr bwMode="auto">
          <a:xfrm>
            <a:off x="687388" y="5797550"/>
            <a:ext cx="23939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latin typeface="Gill Sans MT" charset="0"/>
              </a:rPr>
              <a:t>additional </a:t>
            </a:r>
            <a:r>
              <a:rPr lang="ja-JP" altLang="en-US">
                <a:latin typeface="Gill Sans MT" charset="0"/>
              </a:rPr>
              <a:t>“</a:t>
            </a:r>
            <a:r>
              <a:rPr lang="en-US" altLang="ja-JP">
                <a:latin typeface="Gill Sans MT" charset="0"/>
              </a:rPr>
              <a:t>helpful</a:t>
            </a:r>
            <a:r>
              <a:rPr lang="ja-JP" altLang="en-US">
                <a:latin typeface="Gill Sans MT" charset="0"/>
              </a:rPr>
              <a:t>”</a:t>
            </a:r>
            <a:endParaRPr lang="en-US" altLang="ja-JP">
              <a:latin typeface="Gill Sans MT" charset="0"/>
            </a:endParaRPr>
          </a:p>
          <a:p>
            <a:pPr algn="r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latin typeface="Gill Sans MT" charset="0"/>
              </a:rPr>
              <a:t>info that may be used</a:t>
            </a:r>
            <a:endParaRPr lang="en-US" sz="2400">
              <a:latin typeface="Gill Sans MT" charset="0"/>
            </a:endParaRPr>
          </a:p>
        </p:txBody>
      </p:sp>
      <p:grpSp>
        <p:nvGrpSpPr>
          <p:cNvPr id="208903" name="Group 17"/>
          <p:cNvGrpSpPr>
            <a:grpSpLocks/>
          </p:cNvGrpSpPr>
          <p:nvPr/>
        </p:nvGrpSpPr>
        <p:grpSpPr bwMode="auto">
          <a:xfrm>
            <a:off x="4241800" y="2216150"/>
            <a:ext cx="3725863" cy="4184650"/>
            <a:chOff x="2672" y="1396"/>
            <a:chExt cx="2347" cy="2636"/>
          </a:xfrm>
        </p:grpSpPr>
        <p:sp>
          <p:nvSpPr>
            <p:cNvPr id="208918" name="Rectangle 18"/>
            <p:cNvSpPr>
              <a:spLocks noChangeArrowheads="1"/>
            </p:cNvSpPr>
            <p:nvPr/>
          </p:nvSpPr>
          <p:spPr bwMode="auto">
            <a:xfrm>
              <a:off x="2742" y="1396"/>
              <a:ext cx="2277" cy="2585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19" name="Rectangle 19"/>
            <p:cNvSpPr>
              <a:spLocks noChangeArrowheads="1"/>
            </p:cNvSpPr>
            <p:nvPr/>
          </p:nvSpPr>
          <p:spPr bwMode="auto">
            <a:xfrm>
              <a:off x="2688" y="1447"/>
              <a:ext cx="2277" cy="258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20" name="Line 20"/>
            <p:cNvSpPr>
              <a:spLocks noChangeShapeType="1"/>
            </p:cNvSpPr>
            <p:nvPr/>
          </p:nvSpPr>
          <p:spPr bwMode="auto">
            <a:xfrm>
              <a:off x="2681" y="3606"/>
              <a:ext cx="22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921" name="Line 21"/>
            <p:cNvSpPr>
              <a:spLocks noChangeShapeType="1"/>
            </p:cNvSpPr>
            <p:nvPr/>
          </p:nvSpPr>
          <p:spPr bwMode="auto">
            <a:xfrm>
              <a:off x="2688" y="3174"/>
              <a:ext cx="22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922" name="Line 22"/>
            <p:cNvSpPr>
              <a:spLocks noChangeShapeType="1"/>
            </p:cNvSpPr>
            <p:nvPr/>
          </p:nvSpPr>
          <p:spPr bwMode="auto">
            <a:xfrm>
              <a:off x="2681" y="2742"/>
              <a:ext cx="22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923" name="Line 23"/>
            <p:cNvSpPr>
              <a:spLocks noChangeShapeType="1"/>
            </p:cNvSpPr>
            <p:nvPr/>
          </p:nvSpPr>
          <p:spPr bwMode="auto">
            <a:xfrm>
              <a:off x="2681" y="2317"/>
              <a:ext cx="22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924" name="Line 24"/>
            <p:cNvSpPr>
              <a:spLocks noChangeShapeType="1"/>
            </p:cNvSpPr>
            <p:nvPr/>
          </p:nvSpPr>
          <p:spPr bwMode="auto">
            <a:xfrm>
              <a:off x="2680" y="2029"/>
              <a:ext cx="22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925" name="Line 25"/>
            <p:cNvSpPr>
              <a:spLocks noChangeShapeType="1"/>
            </p:cNvSpPr>
            <p:nvPr/>
          </p:nvSpPr>
          <p:spPr bwMode="auto">
            <a:xfrm>
              <a:off x="2672" y="1745"/>
              <a:ext cx="22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926" name="Line 26"/>
            <p:cNvSpPr>
              <a:spLocks noChangeShapeType="1"/>
            </p:cNvSpPr>
            <p:nvPr/>
          </p:nvSpPr>
          <p:spPr bwMode="auto">
            <a:xfrm>
              <a:off x="3826" y="1454"/>
              <a:ext cx="2" cy="8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927" name="Text Box 27"/>
            <p:cNvSpPr txBox="1">
              <a:spLocks noChangeArrowheads="1"/>
            </p:cNvSpPr>
            <p:nvPr/>
          </p:nvSpPr>
          <p:spPr bwMode="auto">
            <a:xfrm>
              <a:off x="2842" y="1492"/>
              <a:ext cx="82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/>
                <a:t>identification</a:t>
              </a:r>
            </a:p>
          </p:txBody>
        </p:sp>
        <p:sp>
          <p:nvSpPr>
            <p:cNvPr id="208928" name="Text Box 28"/>
            <p:cNvSpPr txBox="1">
              <a:spLocks noChangeArrowheads="1"/>
            </p:cNvSpPr>
            <p:nvPr/>
          </p:nvSpPr>
          <p:spPr bwMode="auto">
            <a:xfrm>
              <a:off x="4180" y="1492"/>
              <a:ext cx="38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/>
                <a:t>flags</a:t>
              </a:r>
            </a:p>
          </p:txBody>
        </p:sp>
        <p:sp>
          <p:nvSpPr>
            <p:cNvPr id="208929" name="Text Box 29"/>
            <p:cNvSpPr txBox="1">
              <a:spLocks noChangeArrowheads="1"/>
            </p:cNvSpPr>
            <p:nvPr/>
          </p:nvSpPr>
          <p:spPr bwMode="auto">
            <a:xfrm>
              <a:off x="2862" y="1780"/>
              <a:ext cx="7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/>
                <a:t># questions</a:t>
              </a:r>
            </a:p>
          </p:txBody>
        </p:sp>
        <p:sp>
          <p:nvSpPr>
            <p:cNvPr id="208930" name="Text Box 30"/>
            <p:cNvSpPr txBox="1">
              <a:spLocks noChangeArrowheads="1"/>
            </p:cNvSpPr>
            <p:nvPr/>
          </p:nvSpPr>
          <p:spPr bwMode="auto">
            <a:xfrm>
              <a:off x="2789" y="2417"/>
              <a:ext cx="206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/>
                <a:t>questions (variable # of questions)</a:t>
              </a:r>
            </a:p>
          </p:txBody>
        </p:sp>
        <p:sp>
          <p:nvSpPr>
            <p:cNvPr id="208931" name="Text Box 31"/>
            <p:cNvSpPr txBox="1">
              <a:spLocks noChangeArrowheads="1"/>
            </p:cNvSpPr>
            <p:nvPr/>
          </p:nvSpPr>
          <p:spPr bwMode="auto">
            <a:xfrm>
              <a:off x="3866" y="2067"/>
              <a:ext cx="105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/>
                <a:t># additional RRs</a:t>
              </a:r>
            </a:p>
          </p:txBody>
        </p:sp>
        <p:sp>
          <p:nvSpPr>
            <p:cNvPr id="208932" name="Text Box 32"/>
            <p:cNvSpPr txBox="1">
              <a:spLocks noChangeArrowheads="1"/>
            </p:cNvSpPr>
            <p:nvPr/>
          </p:nvSpPr>
          <p:spPr bwMode="auto">
            <a:xfrm>
              <a:off x="2762" y="2068"/>
              <a:ext cx="99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/>
                <a:t># authority RRs</a:t>
              </a:r>
            </a:p>
          </p:txBody>
        </p:sp>
        <p:sp>
          <p:nvSpPr>
            <p:cNvPr id="208933" name="Text Box 33"/>
            <p:cNvSpPr txBox="1">
              <a:spLocks noChangeArrowheads="1"/>
            </p:cNvSpPr>
            <p:nvPr/>
          </p:nvSpPr>
          <p:spPr bwMode="auto">
            <a:xfrm>
              <a:off x="3928" y="1786"/>
              <a:ext cx="91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/>
                <a:t># answer RRs</a:t>
              </a:r>
            </a:p>
          </p:txBody>
        </p:sp>
        <p:sp>
          <p:nvSpPr>
            <p:cNvPr id="208934" name="Text Box 34"/>
            <p:cNvSpPr txBox="1">
              <a:spLocks noChangeArrowheads="1"/>
            </p:cNvSpPr>
            <p:nvPr/>
          </p:nvSpPr>
          <p:spPr bwMode="auto">
            <a:xfrm>
              <a:off x="2983" y="2848"/>
              <a:ext cx="169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/>
                <a:t>answers (variable # of RRs)</a:t>
              </a:r>
            </a:p>
          </p:txBody>
        </p:sp>
        <p:sp>
          <p:nvSpPr>
            <p:cNvPr id="208935" name="Text Box 35"/>
            <p:cNvSpPr txBox="1">
              <a:spLocks noChangeArrowheads="1"/>
            </p:cNvSpPr>
            <p:nvPr/>
          </p:nvSpPr>
          <p:spPr bwMode="auto">
            <a:xfrm>
              <a:off x="3002" y="3280"/>
              <a:ext cx="171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/>
                <a:t>authority (variable # of RRs)</a:t>
              </a:r>
            </a:p>
          </p:txBody>
        </p:sp>
        <p:sp>
          <p:nvSpPr>
            <p:cNvPr id="208936" name="Text Box 36"/>
            <p:cNvSpPr txBox="1">
              <a:spLocks noChangeArrowheads="1"/>
            </p:cNvSpPr>
            <p:nvPr/>
          </p:nvSpPr>
          <p:spPr bwMode="auto">
            <a:xfrm>
              <a:off x="2811" y="3700"/>
              <a:ext cx="200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/>
                <a:t>additional info (variable # of RRs)</a:t>
              </a:r>
            </a:p>
          </p:txBody>
        </p:sp>
      </p:grpSp>
      <p:sp>
        <p:nvSpPr>
          <p:cNvPr id="208904" name="Line 37"/>
          <p:cNvSpPr>
            <a:spLocks noChangeShapeType="1"/>
          </p:cNvSpPr>
          <p:nvPr/>
        </p:nvSpPr>
        <p:spPr bwMode="auto">
          <a:xfrm flipH="1">
            <a:off x="3101975" y="6062663"/>
            <a:ext cx="13716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905" name="Line 38"/>
          <p:cNvSpPr>
            <a:spLocks noChangeShapeType="1"/>
          </p:cNvSpPr>
          <p:nvPr/>
        </p:nvSpPr>
        <p:spPr bwMode="auto">
          <a:xfrm flipH="1">
            <a:off x="3109913" y="5403850"/>
            <a:ext cx="13716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906" name="Line 39"/>
          <p:cNvSpPr>
            <a:spLocks noChangeShapeType="1"/>
          </p:cNvSpPr>
          <p:nvPr/>
        </p:nvSpPr>
        <p:spPr bwMode="auto">
          <a:xfrm flipH="1">
            <a:off x="3117850" y="4745038"/>
            <a:ext cx="13716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907" name="Line 40"/>
          <p:cNvSpPr>
            <a:spLocks noChangeShapeType="1"/>
          </p:cNvSpPr>
          <p:nvPr/>
        </p:nvSpPr>
        <p:spPr bwMode="auto">
          <a:xfrm flipH="1">
            <a:off x="3103563" y="4019550"/>
            <a:ext cx="13716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08908" name="Picture 41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885825"/>
            <a:ext cx="54848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8909" name="Rectangle 2"/>
          <p:cNvSpPr>
            <a:spLocks noChangeArrowheads="1"/>
          </p:cNvSpPr>
          <p:nvPr/>
        </p:nvSpPr>
        <p:spPr bwMode="auto">
          <a:xfrm>
            <a:off x="446088" y="217488"/>
            <a:ext cx="77724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4000">
                <a:solidFill>
                  <a:srgbClr val="000099"/>
                </a:solidFill>
                <a:latin typeface="Gill Sans MT" charset="0"/>
              </a:rPr>
              <a:t>DNS protocol, messages</a:t>
            </a:r>
            <a:endParaRPr lang="en-US" sz="4400">
              <a:solidFill>
                <a:srgbClr val="000099"/>
              </a:solidFill>
              <a:latin typeface="Gill Sans MT" charset="0"/>
            </a:endParaRPr>
          </a:p>
        </p:txBody>
      </p:sp>
      <p:grpSp>
        <p:nvGrpSpPr>
          <p:cNvPr id="208910" name="Group 43"/>
          <p:cNvGrpSpPr>
            <a:grpSpLocks/>
          </p:cNvGrpSpPr>
          <p:nvPr/>
        </p:nvGrpSpPr>
        <p:grpSpPr bwMode="auto">
          <a:xfrm>
            <a:off x="4271963" y="1895475"/>
            <a:ext cx="1747837" cy="274638"/>
            <a:chOff x="2691" y="1194"/>
            <a:chExt cx="1101" cy="173"/>
          </a:xfrm>
        </p:grpSpPr>
        <p:sp>
          <p:nvSpPr>
            <p:cNvPr id="208915" name="Text Box 44"/>
            <p:cNvSpPr txBox="1">
              <a:spLocks noChangeArrowheads="1"/>
            </p:cNvSpPr>
            <p:nvPr/>
          </p:nvSpPr>
          <p:spPr bwMode="auto">
            <a:xfrm>
              <a:off x="3032" y="1194"/>
              <a:ext cx="42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200"/>
                <a:t>2 bytes</a:t>
              </a:r>
            </a:p>
          </p:txBody>
        </p:sp>
        <p:sp>
          <p:nvSpPr>
            <p:cNvPr id="208916" name="Line 45"/>
            <p:cNvSpPr>
              <a:spLocks noChangeShapeType="1"/>
            </p:cNvSpPr>
            <p:nvPr/>
          </p:nvSpPr>
          <p:spPr bwMode="auto">
            <a:xfrm>
              <a:off x="3465" y="1284"/>
              <a:ext cx="3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917" name="Line 46"/>
            <p:cNvSpPr>
              <a:spLocks noChangeShapeType="1"/>
            </p:cNvSpPr>
            <p:nvPr/>
          </p:nvSpPr>
          <p:spPr bwMode="auto">
            <a:xfrm flipH="1" flipV="1">
              <a:off x="2691" y="1284"/>
              <a:ext cx="3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8911" name="Group 47"/>
          <p:cNvGrpSpPr>
            <a:grpSpLocks/>
          </p:cNvGrpSpPr>
          <p:nvPr/>
        </p:nvGrpSpPr>
        <p:grpSpPr bwMode="auto">
          <a:xfrm>
            <a:off x="6046788" y="1895475"/>
            <a:ext cx="1747837" cy="274638"/>
            <a:chOff x="2691" y="1194"/>
            <a:chExt cx="1101" cy="173"/>
          </a:xfrm>
        </p:grpSpPr>
        <p:sp>
          <p:nvSpPr>
            <p:cNvPr id="208912" name="Text Box 48"/>
            <p:cNvSpPr txBox="1">
              <a:spLocks noChangeArrowheads="1"/>
            </p:cNvSpPr>
            <p:nvPr/>
          </p:nvSpPr>
          <p:spPr bwMode="auto">
            <a:xfrm>
              <a:off x="3032" y="1194"/>
              <a:ext cx="42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200"/>
                <a:t>2 bytes</a:t>
              </a:r>
            </a:p>
          </p:txBody>
        </p:sp>
        <p:sp>
          <p:nvSpPr>
            <p:cNvPr id="208913" name="Line 49"/>
            <p:cNvSpPr>
              <a:spLocks noChangeShapeType="1"/>
            </p:cNvSpPr>
            <p:nvPr/>
          </p:nvSpPr>
          <p:spPr bwMode="auto">
            <a:xfrm>
              <a:off x="3465" y="1284"/>
              <a:ext cx="3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914" name="Line 50"/>
            <p:cNvSpPr>
              <a:spLocks noChangeShapeType="1"/>
            </p:cNvSpPr>
            <p:nvPr/>
          </p:nvSpPr>
          <p:spPr bwMode="auto">
            <a:xfrm flipH="1" flipV="1">
              <a:off x="2691" y="1284"/>
              <a:ext cx="3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76561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5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210946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ABF1FBF1-C544-5145-A973-F3D7F8DD7AC5}" type="slidenum">
              <a:rPr lang="en-US" sz="1200">
                <a:latin typeface="Tahoma" charset="0"/>
              </a:rPr>
              <a:pPr/>
              <a:t>35</a:t>
            </a:fld>
            <a:endParaRPr lang="en-US" sz="1200">
              <a:latin typeface="Tahoma" charset="0"/>
            </a:endParaRPr>
          </a:p>
        </p:txBody>
      </p:sp>
      <p:pic>
        <p:nvPicPr>
          <p:cNvPr id="210947" name="Picture 9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889000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094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9388"/>
            <a:ext cx="7772400" cy="903287"/>
          </a:xfrm>
        </p:spPr>
        <p:txBody>
          <a:bodyPr/>
          <a:lstStyle/>
          <a:p>
            <a:r>
              <a:rPr lang="en-US">
                <a:latin typeface="Gill Sans MT" charset="0"/>
              </a:rPr>
              <a:t>Inserting records into </a:t>
            </a:r>
            <a:r>
              <a:rPr lang="en-US" sz="4000">
                <a:latin typeface="Gill Sans MT" charset="0"/>
              </a:rPr>
              <a:t>DNS</a:t>
            </a:r>
          </a:p>
        </p:txBody>
      </p:sp>
      <p:sp>
        <p:nvSpPr>
          <p:cNvPr id="21094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01650" y="1370013"/>
            <a:ext cx="8456613" cy="464820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Gill Sans MT" charset="0"/>
              </a:rPr>
              <a:t>example: new startup </a:t>
            </a:r>
            <a:r>
              <a:rPr lang="ja-JP" altLang="en-US" dirty="0">
                <a:latin typeface="Gill Sans MT" charset="0"/>
              </a:rPr>
              <a:t>“</a:t>
            </a:r>
            <a:r>
              <a:rPr lang="en-US" altLang="ja-JP" dirty="0">
                <a:latin typeface="Gill Sans MT" charset="0"/>
              </a:rPr>
              <a:t>Network Utopia</a:t>
            </a:r>
            <a:r>
              <a:rPr lang="ja-JP" altLang="en-US" dirty="0">
                <a:latin typeface="Gill Sans MT" charset="0"/>
              </a:rPr>
              <a:t>”</a:t>
            </a:r>
            <a:endParaRPr lang="en-US" altLang="ja-JP" dirty="0">
              <a:latin typeface="Gill Sans MT" charset="0"/>
            </a:endParaRPr>
          </a:p>
          <a:p>
            <a:r>
              <a:rPr lang="en-US" dirty="0">
                <a:latin typeface="Gill Sans MT" charset="0"/>
              </a:rPr>
              <a:t>register name </a:t>
            </a:r>
            <a:r>
              <a:rPr lang="en-US" dirty="0" err="1">
                <a:latin typeface="Gill Sans MT" charset="0"/>
              </a:rPr>
              <a:t>networkuptopia.com</a:t>
            </a:r>
            <a:r>
              <a:rPr lang="en-US" dirty="0">
                <a:latin typeface="Gill Sans MT" charset="0"/>
              </a:rPr>
              <a:t> at </a:t>
            </a: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DNS registrar</a:t>
            </a:r>
            <a:r>
              <a:rPr lang="en-US" dirty="0">
                <a:latin typeface="Gill Sans MT" charset="0"/>
              </a:rPr>
              <a:t> (e.g., Network </a:t>
            </a:r>
            <a:r>
              <a:rPr lang="en-US" dirty="0" smtClean="0">
                <a:latin typeface="Gill Sans MT" charset="0"/>
              </a:rPr>
              <a:t>Solutions… </a:t>
            </a:r>
            <a:r>
              <a:rPr lang="en-US" dirty="0" err="1" smtClean="0">
                <a:latin typeface="Gill Sans MT" charset="0"/>
              </a:rPr>
              <a:t>errr</a:t>
            </a:r>
            <a:r>
              <a:rPr lang="en-US" dirty="0" smtClean="0">
                <a:latin typeface="Gill Sans MT" charset="0"/>
              </a:rPr>
              <a:t>)</a:t>
            </a:r>
            <a:endParaRPr lang="en-US" dirty="0">
              <a:latin typeface="Gill Sans MT" charset="0"/>
            </a:endParaRPr>
          </a:p>
          <a:p>
            <a:pPr lvl="1"/>
            <a:r>
              <a:rPr lang="en-US" dirty="0">
                <a:latin typeface="Gill Sans MT" charset="0"/>
              </a:rPr>
              <a:t>provide names, IP addresses of authoritative name server (primary and secondary)</a:t>
            </a:r>
          </a:p>
          <a:p>
            <a:pPr lvl="1"/>
            <a:r>
              <a:rPr lang="en-US" dirty="0">
                <a:latin typeface="Gill Sans MT" charset="0"/>
              </a:rPr>
              <a:t>registrar inserts two RRs into .com TLD server:</a:t>
            </a:r>
            <a:r>
              <a:rPr lang="en-US" sz="2800" dirty="0">
                <a:latin typeface="Gill Sans MT" charset="0"/>
              </a:rPr>
              <a:t/>
            </a:r>
            <a:br>
              <a:rPr lang="en-US" sz="2800" dirty="0">
                <a:latin typeface="Gill Sans MT" charset="0"/>
              </a:rPr>
            </a:br>
            <a:r>
              <a:rPr lang="en-US" sz="2000" b="1" dirty="0">
                <a:latin typeface="Courier New" charset="0"/>
              </a:rPr>
              <a:t>(</a:t>
            </a:r>
            <a:r>
              <a:rPr lang="en-US" sz="2000" b="1" dirty="0" err="1">
                <a:latin typeface="Courier New" charset="0"/>
              </a:rPr>
              <a:t>networkutopia.com</a:t>
            </a:r>
            <a:r>
              <a:rPr lang="en-US" sz="2000" b="1" dirty="0">
                <a:latin typeface="Courier New" charset="0"/>
              </a:rPr>
              <a:t>, dns1.networkutopia.com, NS)</a:t>
            </a:r>
          </a:p>
          <a:p>
            <a:pPr lvl="1">
              <a:buFont typeface="Wingdings" charset="0"/>
              <a:buNone/>
            </a:pPr>
            <a:r>
              <a:rPr lang="en-US" sz="2000" b="1" dirty="0">
                <a:latin typeface="Courier New" charset="0"/>
              </a:rPr>
              <a:t>  (dns1.networkutopia.com, 212.212.212.1, A)</a:t>
            </a:r>
            <a:endParaRPr lang="en-US" dirty="0">
              <a:solidFill>
                <a:schemeClr val="accent2"/>
              </a:solidFill>
              <a:latin typeface="Courier New" charset="0"/>
            </a:endParaRPr>
          </a:p>
          <a:p>
            <a:r>
              <a:rPr lang="en-US" dirty="0">
                <a:latin typeface="Gill Sans MT" charset="0"/>
              </a:rPr>
              <a:t>create authoritative server type A record for </a:t>
            </a:r>
            <a:r>
              <a:rPr lang="en-US" dirty="0" err="1">
                <a:latin typeface="Gill Sans MT" charset="0"/>
              </a:rPr>
              <a:t>www.networkuptopia.com</a:t>
            </a:r>
            <a:r>
              <a:rPr lang="en-US" dirty="0">
                <a:latin typeface="Gill Sans MT" charset="0"/>
              </a:rPr>
              <a:t>; type MX record for </a:t>
            </a:r>
            <a:r>
              <a:rPr lang="en-US" dirty="0" err="1">
                <a:latin typeface="Gill Sans MT" charset="0"/>
              </a:rPr>
              <a:t>networkutopia.com</a:t>
            </a:r>
            <a:endParaRPr lang="en-US" dirty="0">
              <a:latin typeface="Gill Sans MT" charset="0"/>
            </a:endParaRPr>
          </a:p>
          <a:p>
            <a:pPr>
              <a:lnSpc>
                <a:spcPct val="80000"/>
              </a:lnSpc>
              <a:buFont typeface="Wingdings" charset="0"/>
              <a:buNone/>
            </a:pPr>
            <a:endParaRPr lang="en-US" dirty="0">
              <a:latin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96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ill Sans MT" charset="0"/>
              </a:rPr>
              <a:t>Attacking DNS</a:t>
            </a:r>
          </a:p>
        </p:txBody>
      </p:sp>
      <p:sp>
        <p:nvSpPr>
          <p:cNvPr id="212994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charset="0"/>
              <a:buNone/>
            </a:pPr>
            <a:r>
              <a:rPr lang="en-US">
                <a:solidFill>
                  <a:srgbClr val="22228B"/>
                </a:solidFill>
                <a:latin typeface="Gill Sans MT" charset="0"/>
              </a:rPr>
              <a:t>DDoS attacks</a:t>
            </a:r>
          </a:p>
          <a:p>
            <a:r>
              <a:rPr lang="en-US">
                <a:latin typeface="Gill Sans MT" charset="0"/>
              </a:rPr>
              <a:t>Bombard root servers with traffic</a:t>
            </a:r>
          </a:p>
          <a:p>
            <a:pPr lvl="1"/>
            <a:r>
              <a:rPr lang="en-US">
                <a:latin typeface="Gill Sans MT" charset="0"/>
              </a:rPr>
              <a:t>Not successful to date</a:t>
            </a:r>
          </a:p>
          <a:p>
            <a:pPr lvl="1"/>
            <a:r>
              <a:rPr lang="en-US">
                <a:latin typeface="Gill Sans MT" charset="0"/>
              </a:rPr>
              <a:t>Traffic Filtering</a:t>
            </a:r>
          </a:p>
          <a:p>
            <a:pPr lvl="1"/>
            <a:r>
              <a:rPr lang="en-US">
                <a:latin typeface="Gill Sans MT" charset="0"/>
              </a:rPr>
              <a:t>Local DNS servers cache IPs of TLD servers, allowing root server bypass</a:t>
            </a:r>
          </a:p>
          <a:p>
            <a:r>
              <a:rPr lang="en-US">
                <a:latin typeface="Gill Sans MT" charset="0"/>
              </a:rPr>
              <a:t>Bombard TLD servers</a:t>
            </a:r>
          </a:p>
          <a:p>
            <a:pPr lvl="1"/>
            <a:r>
              <a:rPr lang="en-US">
                <a:latin typeface="Gill Sans MT" charset="0"/>
              </a:rPr>
              <a:t>Potentially more dangerous</a:t>
            </a:r>
          </a:p>
          <a:p>
            <a:pPr>
              <a:buFont typeface="Comic Sans MS" charset="0"/>
              <a:buAutoNum type="arabicPeriod"/>
            </a:pPr>
            <a:endParaRPr lang="en-US">
              <a:latin typeface="Gill Sans MT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Redirect attacks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en-US" dirty="0" smtClean="0"/>
              <a:t>Man-in-middle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Intercept queries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en-US" dirty="0" smtClean="0"/>
              <a:t>DNS poisoning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Send bogus </a:t>
            </a:r>
            <a:r>
              <a:rPr lang="en-US" dirty="0" smtClean="0"/>
              <a:t>replies </a:t>
            </a:r>
            <a:r>
              <a:rPr lang="en-US" dirty="0" smtClean="0"/>
              <a:t>to DNS server, which caches</a:t>
            </a:r>
          </a:p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Exploit DNS for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DDoS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v"/>
              <a:defRPr/>
            </a:pPr>
            <a:r>
              <a:rPr lang="en-US" dirty="0" smtClean="0"/>
              <a:t>Send queries with spoofed source address: target IP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en-US" dirty="0" smtClean="0"/>
              <a:t>Requires amplification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Application Layer</a:t>
            </a:r>
            <a:endParaRPr lang="en-US"/>
          </a:p>
        </p:txBody>
      </p:sp>
      <p:sp>
        <p:nvSpPr>
          <p:cNvPr id="21299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59D29A99-89A6-E64F-93A3-7D4960F3AA82}" type="slidenum">
              <a:rPr lang="en-US" sz="1200">
                <a:latin typeface="Tahoma" charset="0"/>
              </a:rPr>
              <a:pPr/>
              <a:t>36</a:t>
            </a:fld>
            <a:endParaRPr lang="en-US" sz="1200">
              <a:latin typeface="Tahoma" charset="0"/>
            </a:endParaRPr>
          </a:p>
        </p:txBody>
      </p:sp>
      <p:pic>
        <p:nvPicPr>
          <p:cNvPr id="212998" name="Picture 1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" y="1050925"/>
            <a:ext cx="353377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3346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7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157698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7769A579-69E8-2D4C-9A79-00A59D5BE9DE}" type="slidenum">
              <a:rPr lang="en-US" sz="1200">
                <a:latin typeface="Tahoma" charset="0"/>
              </a:rPr>
              <a:pPr/>
              <a:t>4</a:t>
            </a:fld>
            <a:endParaRPr lang="en-US" sz="1200">
              <a:latin typeface="Tahoma" charset="0"/>
            </a:endParaRPr>
          </a:p>
        </p:txBody>
      </p:sp>
      <p:pic>
        <p:nvPicPr>
          <p:cNvPr id="157699" name="Picture 11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88" y="892175"/>
            <a:ext cx="5942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7700" name="Rectangle 2"/>
          <p:cNvSpPr>
            <a:spLocks noGrp="1" noChangeArrowheads="1"/>
          </p:cNvSpPr>
          <p:nvPr>
            <p:ph type="title"/>
          </p:nvPr>
        </p:nvSpPr>
        <p:spPr>
          <a:xfrm>
            <a:off x="336550" y="271463"/>
            <a:ext cx="7772400" cy="817562"/>
          </a:xfrm>
        </p:spPr>
        <p:txBody>
          <a:bodyPr/>
          <a:lstStyle/>
          <a:p>
            <a:r>
              <a:rPr lang="en-US" sz="4000">
                <a:latin typeface="Gill Sans MT" charset="0"/>
              </a:rPr>
              <a:t>FTP commands, responses</a:t>
            </a:r>
            <a:endParaRPr lang="en-US">
              <a:latin typeface="Gill Sans MT" charset="0"/>
            </a:endParaRPr>
          </a:p>
        </p:txBody>
      </p:sp>
      <p:sp>
        <p:nvSpPr>
          <p:cNvPr id="15770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33500"/>
            <a:ext cx="3810000" cy="4648200"/>
          </a:xfrm>
        </p:spPr>
        <p:txBody>
          <a:bodyPr>
            <a:normAutofit fontScale="92500"/>
          </a:bodyPr>
          <a:lstStyle/>
          <a:p>
            <a:pPr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sample commands:</a:t>
            </a:r>
            <a:endParaRPr lang="en-US" sz="2400" i="1">
              <a:solidFill>
                <a:srgbClr val="CC0000"/>
              </a:solidFill>
              <a:latin typeface="Gill Sans MT" charset="0"/>
            </a:endParaRPr>
          </a:p>
          <a:p>
            <a:r>
              <a:rPr lang="en-US" sz="2400">
                <a:latin typeface="Gill Sans MT" charset="0"/>
              </a:rPr>
              <a:t>sent as ASCII text over control channel</a:t>
            </a:r>
            <a:endParaRPr lang="en-US">
              <a:latin typeface="Gill Sans MT" charset="0"/>
            </a:endParaRPr>
          </a:p>
          <a:p>
            <a:r>
              <a:rPr lang="en-US" sz="2400" b="1">
                <a:latin typeface="Courier New" charset="0"/>
              </a:rPr>
              <a:t>USER </a:t>
            </a:r>
            <a:r>
              <a:rPr lang="en-US" sz="2400" b="1" i="1">
                <a:latin typeface="Courier New" charset="0"/>
              </a:rPr>
              <a:t>username</a:t>
            </a:r>
            <a:endParaRPr lang="en-US" i="1">
              <a:latin typeface="Gill Sans MT" charset="0"/>
            </a:endParaRPr>
          </a:p>
          <a:p>
            <a:r>
              <a:rPr lang="en-US" sz="2400" b="1">
                <a:latin typeface="Courier New" charset="0"/>
              </a:rPr>
              <a:t>PASS </a:t>
            </a:r>
            <a:r>
              <a:rPr lang="en-US" sz="2400" b="1" i="1">
                <a:latin typeface="Courier New" charset="0"/>
              </a:rPr>
              <a:t>password</a:t>
            </a:r>
            <a:endParaRPr lang="en-US" i="1">
              <a:latin typeface="Gill Sans MT" charset="0"/>
            </a:endParaRPr>
          </a:p>
          <a:p>
            <a:r>
              <a:rPr lang="en-US" sz="2400" b="1">
                <a:latin typeface="Courier New" charset="0"/>
              </a:rPr>
              <a:t>LIST</a:t>
            </a:r>
            <a:r>
              <a:rPr lang="en-US">
                <a:latin typeface="Gill Sans MT" charset="0"/>
              </a:rPr>
              <a:t> </a:t>
            </a:r>
            <a:r>
              <a:rPr lang="en-US" sz="2400">
                <a:latin typeface="Gill Sans MT" charset="0"/>
              </a:rPr>
              <a:t>return list of file in current directory</a:t>
            </a:r>
            <a:endParaRPr lang="en-US">
              <a:latin typeface="Gill Sans MT" charset="0"/>
            </a:endParaRPr>
          </a:p>
          <a:p>
            <a:r>
              <a:rPr lang="en-US" sz="2400" b="1">
                <a:latin typeface="Courier New" charset="0"/>
              </a:rPr>
              <a:t>RETR filename</a:t>
            </a:r>
            <a:r>
              <a:rPr lang="en-US">
                <a:latin typeface="Gill Sans MT" charset="0"/>
              </a:rPr>
              <a:t> </a:t>
            </a:r>
            <a:r>
              <a:rPr lang="en-US" sz="2400">
                <a:latin typeface="Gill Sans MT" charset="0"/>
              </a:rPr>
              <a:t>retrieves (gets) file</a:t>
            </a:r>
            <a:endParaRPr lang="en-US">
              <a:latin typeface="Gill Sans MT" charset="0"/>
            </a:endParaRPr>
          </a:p>
          <a:p>
            <a:r>
              <a:rPr lang="en-US" sz="2400" b="1">
                <a:latin typeface="Courier New" charset="0"/>
              </a:rPr>
              <a:t>STOR filename</a:t>
            </a:r>
            <a:r>
              <a:rPr lang="en-US">
                <a:latin typeface="Gill Sans MT" charset="0"/>
              </a:rPr>
              <a:t> </a:t>
            </a:r>
            <a:r>
              <a:rPr lang="en-US" sz="2400">
                <a:latin typeface="Gill Sans MT" charset="0"/>
              </a:rPr>
              <a:t>stores (puts) file onto remote host</a:t>
            </a:r>
          </a:p>
        </p:txBody>
      </p:sp>
      <p:sp>
        <p:nvSpPr>
          <p:cNvPr id="15770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51400" y="1333500"/>
            <a:ext cx="3810000" cy="4648200"/>
          </a:xfrm>
        </p:spPr>
        <p:txBody>
          <a:bodyPr>
            <a:normAutofit fontScale="92500"/>
          </a:bodyPr>
          <a:lstStyle/>
          <a:p>
            <a:pPr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sample return codes</a:t>
            </a:r>
          </a:p>
          <a:p>
            <a:r>
              <a:rPr lang="en-US" sz="2400">
                <a:latin typeface="Gill Sans MT" charset="0"/>
              </a:rPr>
              <a:t>status code and phrase (as in HTTP)</a:t>
            </a:r>
            <a:endParaRPr lang="en-US">
              <a:latin typeface="Gill Sans MT" charset="0"/>
            </a:endParaRPr>
          </a:p>
          <a:p>
            <a:r>
              <a:rPr lang="en-US" sz="2400" b="1">
                <a:latin typeface="Courier New" charset="0"/>
              </a:rPr>
              <a:t>331 Username OK, password required</a:t>
            </a:r>
          </a:p>
          <a:p>
            <a:r>
              <a:rPr lang="en-US" sz="2400" b="1">
                <a:latin typeface="Courier New" charset="0"/>
              </a:rPr>
              <a:t>125 data connection already open; transfer starting</a:t>
            </a:r>
          </a:p>
          <a:p>
            <a:r>
              <a:rPr lang="en-US" sz="2400" b="1">
                <a:latin typeface="Courier New" charset="0"/>
              </a:rPr>
              <a:t>425 Can</a:t>
            </a:r>
            <a:r>
              <a:rPr lang="ja-JP" altLang="en-US" sz="2400" b="1">
                <a:latin typeface="Courier New" charset="0"/>
              </a:rPr>
              <a:t>’</a:t>
            </a:r>
            <a:r>
              <a:rPr lang="en-US" altLang="ja-JP" sz="2400" b="1">
                <a:latin typeface="Courier New" charset="0"/>
              </a:rPr>
              <a:t>t open data connection</a:t>
            </a:r>
          </a:p>
          <a:p>
            <a:r>
              <a:rPr lang="en-US" sz="2400" b="1">
                <a:latin typeface="Courier New" charset="0"/>
              </a:rPr>
              <a:t>452 Error writing file</a:t>
            </a:r>
            <a:endParaRPr lang="en-US">
              <a:latin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838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400">
                <a:solidFill>
                  <a:schemeClr val="tx1"/>
                </a:solidFill>
              </a:rPr>
              <a:t>2: Application Layer</a:t>
            </a:r>
            <a:endParaRPr lang="en-US" sz="1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400">
                <a:solidFill>
                  <a:srgbClr val="FFFF00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07FE7CA4-A9C8-7241-8C97-3476213B79F3}" type="slidenum">
              <a:rPr lang="en-US" sz="1400">
                <a:solidFill>
                  <a:schemeClr val="tx1"/>
                </a:solidFill>
                <a:latin typeface="Times New Roman" charset="0"/>
              </a:rPr>
              <a:pPr/>
              <a:t>5</a:t>
            </a:fld>
            <a:endParaRPr lang="en-US" sz="1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</a:rPr>
              <a:t>FTP, SFTP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omic Sans MS" charset="0"/>
              </a:rPr>
              <a:t>FTP is not secure – nothing is encrypted!</a:t>
            </a:r>
          </a:p>
          <a:p>
            <a:r>
              <a:rPr lang="en-US">
                <a:latin typeface="Comic Sans MS" charset="0"/>
              </a:rPr>
              <a:t>SFTP uses SSH, and should be used instead of FTP when possible.</a:t>
            </a:r>
          </a:p>
        </p:txBody>
      </p:sp>
    </p:spTree>
    <p:extLst>
      <p:ext uri="{BB962C8B-B14F-4D97-AF65-F5344CB8AC3E}">
        <p14:creationId xmlns:p14="http://schemas.microsoft.com/office/powerpoint/2010/main" val="1048856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5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159746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31F5EF96-8D60-1247-951C-7AFB459FC7FC}" type="slidenum">
              <a:rPr lang="en-US" sz="1200">
                <a:latin typeface="Tahoma" charset="0"/>
              </a:rPr>
              <a:pPr/>
              <a:t>6</a:t>
            </a:fld>
            <a:endParaRPr lang="en-US" sz="1200">
              <a:latin typeface="Tahoma" charset="0"/>
            </a:endParaRPr>
          </a:p>
        </p:txBody>
      </p:sp>
      <p:sp>
        <p:nvSpPr>
          <p:cNvPr id="15974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>
                <a:latin typeface="Gill Sans MT" charset="0"/>
              </a:rPr>
              <a:t>Chapter 2: outline</a:t>
            </a:r>
          </a:p>
        </p:txBody>
      </p:sp>
      <p:sp>
        <p:nvSpPr>
          <p:cNvPr id="159748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3400" y="1611313"/>
            <a:ext cx="3810000" cy="464820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Wingdings" charset="0"/>
              <a:buNone/>
            </a:pPr>
            <a:r>
              <a:rPr lang="en-US">
                <a:latin typeface="Gill Sans MT" charset="0"/>
              </a:rPr>
              <a:t>2.1 principles of network applications</a:t>
            </a:r>
          </a:p>
          <a:p>
            <a:pPr marL="912813" lvl="1"/>
            <a:r>
              <a:rPr lang="en-US">
                <a:latin typeface="Gill Sans MT" charset="0"/>
              </a:rPr>
              <a:t>app architectures</a:t>
            </a:r>
          </a:p>
          <a:p>
            <a:pPr marL="912813" lvl="1"/>
            <a:r>
              <a:rPr lang="en-US">
                <a:latin typeface="Gill Sans MT" charset="0"/>
              </a:rPr>
              <a:t>app requirements</a:t>
            </a:r>
          </a:p>
          <a:p>
            <a:pPr marL="457200" indent="-457200">
              <a:buFont typeface="Wingdings" charset="0"/>
              <a:buNone/>
            </a:pPr>
            <a:r>
              <a:rPr lang="en-US">
                <a:latin typeface="Gill Sans MT" charset="0"/>
              </a:rPr>
              <a:t>2.2 Web and HTTP</a:t>
            </a:r>
          </a:p>
          <a:p>
            <a:pPr marL="457200" indent="-457200">
              <a:buFont typeface="Wingdings" charset="0"/>
              <a:buNone/>
            </a:pPr>
            <a:r>
              <a:rPr lang="en-US">
                <a:latin typeface="Gill Sans MT" charset="0"/>
              </a:rPr>
              <a:t>2.3 FTP </a:t>
            </a:r>
          </a:p>
          <a:p>
            <a:pPr marL="457200" indent="-457200">
              <a:buFont typeface="Wingdings" charset="0"/>
              <a:buNone/>
            </a:pPr>
            <a:r>
              <a:rPr lang="en-US">
                <a:solidFill>
                  <a:srgbClr val="CC0000"/>
                </a:solidFill>
                <a:latin typeface="Gill Sans MT" charset="0"/>
              </a:rPr>
              <a:t>2.4 electronic mail</a:t>
            </a:r>
          </a:p>
          <a:p>
            <a:pPr marL="912813" lvl="1"/>
            <a:r>
              <a:rPr lang="en-US">
                <a:solidFill>
                  <a:srgbClr val="CC0000"/>
                </a:solidFill>
                <a:latin typeface="Gill Sans MT" charset="0"/>
              </a:rPr>
              <a:t>SMTP, POP3, IMAP</a:t>
            </a:r>
          </a:p>
          <a:p>
            <a:pPr marL="457200" indent="-457200">
              <a:buFont typeface="Wingdings" charset="0"/>
              <a:buNone/>
            </a:pPr>
            <a:r>
              <a:rPr lang="en-US">
                <a:latin typeface="Gill Sans MT" charset="0"/>
              </a:rPr>
              <a:t>2.5 DNS</a:t>
            </a:r>
          </a:p>
          <a:p>
            <a:pPr marL="457200" indent="-457200"/>
            <a:endParaRPr lang="en-US" sz="2400">
              <a:latin typeface="Gill Sans MT" charset="0"/>
            </a:endParaRPr>
          </a:p>
        </p:txBody>
      </p:sp>
      <p:sp>
        <p:nvSpPr>
          <p:cNvPr id="159749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73600" y="1600200"/>
            <a:ext cx="3876675" cy="4648200"/>
          </a:xfrm>
        </p:spPr>
        <p:txBody>
          <a:bodyPr/>
          <a:lstStyle/>
          <a:p>
            <a:pPr marL="457200" indent="-457200">
              <a:buFont typeface="Wingdings" charset="0"/>
              <a:buNone/>
            </a:pPr>
            <a:r>
              <a:rPr lang="en-US">
                <a:latin typeface="Gill Sans MT" charset="0"/>
              </a:rPr>
              <a:t>2.6 P2P applications</a:t>
            </a:r>
          </a:p>
          <a:p>
            <a:pPr marL="457200" indent="-457200">
              <a:buFont typeface="Wingdings" charset="0"/>
              <a:buNone/>
            </a:pPr>
            <a:r>
              <a:rPr lang="en-US">
                <a:latin typeface="Gill Sans MT" charset="0"/>
              </a:rPr>
              <a:t>2.7 socket programming with UDP and TCP</a:t>
            </a:r>
          </a:p>
        </p:txBody>
      </p:sp>
      <p:pic>
        <p:nvPicPr>
          <p:cNvPr id="159750" name="Picture 5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3" y="1025525"/>
            <a:ext cx="4113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4837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3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161794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BE0C2810-71BE-4849-8FED-38F06F529126}" type="slidenum">
              <a:rPr lang="en-US" sz="1200">
                <a:latin typeface="Tahoma" charset="0"/>
              </a:rPr>
              <a:pPr/>
              <a:t>7</a:t>
            </a:fld>
            <a:endParaRPr lang="en-US" sz="1200">
              <a:latin typeface="Tahoma" charset="0"/>
            </a:endParaRPr>
          </a:p>
        </p:txBody>
      </p:sp>
      <p:sp>
        <p:nvSpPr>
          <p:cNvPr id="161795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5" y="301625"/>
            <a:ext cx="7772400" cy="869950"/>
          </a:xfrm>
        </p:spPr>
        <p:txBody>
          <a:bodyPr/>
          <a:lstStyle/>
          <a:p>
            <a:r>
              <a:rPr lang="en-US" sz="4000">
                <a:latin typeface="Gill Sans MT" charset="0"/>
              </a:rPr>
              <a:t>Electronic mail</a:t>
            </a:r>
            <a:endParaRPr lang="en-US">
              <a:latin typeface="Gill Sans MT" charset="0"/>
            </a:endParaRPr>
          </a:p>
        </p:txBody>
      </p:sp>
      <p:sp>
        <p:nvSpPr>
          <p:cNvPr id="16179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44513" y="1366838"/>
            <a:ext cx="3933825" cy="48768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Three major components:</a:t>
            </a:r>
            <a:r>
              <a:rPr lang="en-US">
                <a:solidFill>
                  <a:srgbClr val="CC0000"/>
                </a:solidFill>
                <a:latin typeface="Gill Sans MT" charset="0"/>
              </a:rPr>
              <a:t> </a:t>
            </a:r>
          </a:p>
          <a:p>
            <a:r>
              <a:rPr lang="en-US" sz="2400">
                <a:latin typeface="Gill Sans MT" charset="0"/>
              </a:rPr>
              <a:t>user agents </a:t>
            </a:r>
          </a:p>
          <a:p>
            <a:r>
              <a:rPr lang="en-US" sz="2400">
                <a:latin typeface="Gill Sans MT" charset="0"/>
              </a:rPr>
              <a:t>mail servers </a:t>
            </a:r>
          </a:p>
          <a:p>
            <a:pPr>
              <a:spcAft>
                <a:spcPct val="75000"/>
              </a:spcAft>
            </a:pPr>
            <a:r>
              <a:rPr lang="en-US" sz="2400">
                <a:latin typeface="Gill Sans MT" charset="0"/>
              </a:rPr>
              <a:t>simple mail transfer protocol: SMTP</a:t>
            </a:r>
          </a:p>
          <a:p>
            <a:pPr>
              <a:buFont typeface="Wingdings" charset="0"/>
              <a:buNone/>
            </a:pPr>
            <a:r>
              <a:rPr lang="en-US" sz="3200" i="1">
                <a:solidFill>
                  <a:srgbClr val="CC0000"/>
                </a:solidFill>
                <a:latin typeface="Gill Sans MT" charset="0"/>
              </a:rPr>
              <a:t>User Agent</a:t>
            </a:r>
          </a:p>
          <a:p>
            <a:r>
              <a:rPr lang="en-US" sz="2400">
                <a:latin typeface="Gill Sans MT" charset="0"/>
              </a:rPr>
              <a:t>a.k.a. </a:t>
            </a:r>
            <a:r>
              <a:rPr lang="ja-JP" altLang="en-US" sz="2400">
                <a:latin typeface="Gill Sans MT" charset="0"/>
              </a:rPr>
              <a:t>“</a:t>
            </a:r>
            <a:r>
              <a:rPr lang="en-US" altLang="ja-JP" sz="2400">
                <a:latin typeface="Gill Sans MT" charset="0"/>
              </a:rPr>
              <a:t>mail reader</a:t>
            </a:r>
            <a:r>
              <a:rPr lang="ja-JP" altLang="en-US" sz="2400">
                <a:latin typeface="Gill Sans MT" charset="0"/>
              </a:rPr>
              <a:t>”</a:t>
            </a:r>
            <a:endParaRPr lang="en-US" altLang="ja-JP" sz="2400">
              <a:latin typeface="Gill Sans MT" charset="0"/>
            </a:endParaRPr>
          </a:p>
          <a:p>
            <a:r>
              <a:rPr lang="en-US" sz="2400">
                <a:latin typeface="Gill Sans MT" charset="0"/>
              </a:rPr>
              <a:t>composing, editing, reading mail messages</a:t>
            </a:r>
          </a:p>
          <a:p>
            <a:r>
              <a:rPr lang="en-US" sz="2400">
                <a:latin typeface="Gill Sans MT" charset="0"/>
              </a:rPr>
              <a:t>e.g., Outlook, Thunderbird, iPhone mail client</a:t>
            </a:r>
          </a:p>
          <a:p>
            <a:r>
              <a:rPr lang="en-US" sz="2400">
                <a:latin typeface="Gill Sans MT" charset="0"/>
              </a:rPr>
              <a:t>outgoing, incoming messages stored on server</a:t>
            </a:r>
          </a:p>
        </p:txBody>
      </p:sp>
      <p:sp>
        <p:nvSpPr>
          <p:cNvPr id="161797" name="Rectangle 280"/>
          <p:cNvSpPr>
            <a:spLocks noChangeArrowheads="1"/>
          </p:cNvSpPr>
          <p:nvPr/>
        </p:nvSpPr>
        <p:spPr bwMode="auto">
          <a:xfrm>
            <a:off x="6962775" y="628650"/>
            <a:ext cx="1828800" cy="981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grpSp>
        <p:nvGrpSpPr>
          <p:cNvPr id="161798" name="Group 279"/>
          <p:cNvGrpSpPr>
            <a:grpSpLocks/>
          </p:cNvGrpSpPr>
          <p:nvPr/>
        </p:nvGrpSpPr>
        <p:grpSpPr bwMode="auto">
          <a:xfrm>
            <a:off x="7059613" y="576263"/>
            <a:ext cx="1736725" cy="955675"/>
            <a:chOff x="4458" y="3335"/>
            <a:chExt cx="1094" cy="602"/>
          </a:xfrm>
        </p:grpSpPr>
        <p:sp>
          <p:nvSpPr>
            <p:cNvPr id="161996" name="Text Box 263"/>
            <p:cNvSpPr txBox="1">
              <a:spLocks noChangeArrowheads="1"/>
            </p:cNvSpPr>
            <p:nvPr/>
          </p:nvSpPr>
          <p:spPr bwMode="auto">
            <a:xfrm>
              <a:off x="4680" y="3725"/>
              <a:ext cx="84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user mailbox</a:t>
              </a:r>
              <a:endParaRPr lang="en-US" sz="2400"/>
            </a:p>
          </p:txBody>
        </p:sp>
        <p:grpSp>
          <p:nvGrpSpPr>
            <p:cNvPr id="161997" name="Group 278"/>
            <p:cNvGrpSpPr>
              <a:grpSpLocks/>
            </p:cNvGrpSpPr>
            <p:nvPr/>
          </p:nvGrpSpPr>
          <p:grpSpPr bwMode="auto">
            <a:xfrm>
              <a:off x="4458" y="3408"/>
              <a:ext cx="450" cy="120"/>
              <a:chOff x="4314" y="3444"/>
              <a:chExt cx="450" cy="120"/>
            </a:xfrm>
          </p:grpSpPr>
          <p:sp>
            <p:nvSpPr>
              <p:cNvPr id="162000" name="Rectangle 264"/>
              <p:cNvSpPr>
                <a:spLocks noChangeArrowheads="1"/>
              </p:cNvSpPr>
              <p:nvPr/>
            </p:nvSpPr>
            <p:spPr bwMode="auto">
              <a:xfrm>
                <a:off x="4314" y="3444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2001" name="Line 265"/>
              <p:cNvSpPr>
                <a:spLocks noChangeShapeType="1"/>
              </p:cNvSpPr>
              <p:nvPr/>
            </p:nvSpPr>
            <p:spPr bwMode="auto">
              <a:xfrm>
                <a:off x="4363" y="3472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2002" name="Line 266"/>
              <p:cNvSpPr>
                <a:spLocks noChangeShapeType="1"/>
              </p:cNvSpPr>
              <p:nvPr/>
            </p:nvSpPr>
            <p:spPr bwMode="auto">
              <a:xfrm flipH="1">
                <a:off x="4472" y="3471"/>
                <a:ext cx="6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2003" name="Line 267"/>
              <p:cNvSpPr>
                <a:spLocks noChangeShapeType="1"/>
              </p:cNvSpPr>
              <p:nvPr/>
            </p:nvSpPr>
            <p:spPr bwMode="auto">
              <a:xfrm>
                <a:off x="4527" y="347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2004" name="Line 268"/>
              <p:cNvSpPr>
                <a:spLocks noChangeShapeType="1"/>
              </p:cNvSpPr>
              <p:nvPr/>
            </p:nvSpPr>
            <p:spPr bwMode="auto">
              <a:xfrm>
                <a:off x="4584" y="3471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2005" name="Line 269"/>
              <p:cNvSpPr>
                <a:spLocks noChangeShapeType="1"/>
              </p:cNvSpPr>
              <p:nvPr/>
            </p:nvSpPr>
            <p:spPr bwMode="auto">
              <a:xfrm>
                <a:off x="4645" y="3471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2006" name="Line 270"/>
              <p:cNvSpPr>
                <a:spLocks noChangeShapeType="1"/>
              </p:cNvSpPr>
              <p:nvPr/>
            </p:nvSpPr>
            <p:spPr bwMode="auto">
              <a:xfrm>
                <a:off x="4701" y="3471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2007" name="Line 271"/>
              <p:cNvSpPr>
                <a:spLocks noChangeShapeType="1"/>
              </p:cNvSpPr>
              <p:nvPr/>
            </p:nvSpPr>
            <p:spPr bwMode="auto">
              <a:xfrm>
                <a:off x="4416" y="3472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1998" name="Rectangle 272"/>
            <p:cNvSpPr>
              <a:spLocks noChangeArrowheads="1"/>
            </p:cNvSpPr>
            <p:nvPr/>
          </p:nvSpPr>
          <p:spPr bwMode="auto">
            <a:xfrm>
              <a:off x="4472" y="3779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1999" name="Text Box 277"/>
            <p:cNvSpPr txBox="1">
              <a:spLocks noChangeArrowheads="1"/>
            </p:cNvSpPr>
            <p:nvPr/>
          </p:nvSpPr>
          <p:spPr bwMode="auto">
            <a:xfrm>
              <a:off x="4526" y="3335"/>
              <a:ext cx="102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outgoing </a:t>
              </a:r>
            </a:p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message queue</a:t>
              </a:r>
              <a:endParaRPr lang="en-US" sz="2400"/>
            </a:p>
          </p:txBody>
        </p:sp>
      </p:grpSp>
      <p:pic>
        <p:nvPicPr>
          <p:cNvPr id="161799" name="Picture 230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13" y="947738"/>
            <a:ext cx="319405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1800" name="Group 454"/>
          <p:cNvGrpSpPr>
            <a:grpSpLocks/>
          </p:cNvGrpSpPr>
          <p:nvPr/>
        </p:nvGrpSpPr>
        <p:grpSpPr bwMode="auto">
          <a:xfrm>
            <a:off x="4662488" y="1406525"/>
            <a:ext cx="4318000" cy="5118100"/>
            <a:chOff x="2937" y="886"/>
            <a:chExt cx="2720" cy="3224"/>
          </a:xfrm>
        </p:grpSpPr>
        <p:grpSp>
          <p:nvGrpSpPr>
            <p:cNvPr id="161801" name="Group 389"/>
            <p:cNvGrpSpPr>
              <a:grpSpLocks/>
            </p:cNvGrpSpPr>
            <p:nvPr/>
          </p:nvGrpSpPr>
          <p:grpSpPr bwMode="auto">
            <a:xfrm>
              <a:off x="4346" y="1756"/>
              <a:ext cx="301" cy="451"/>
              <a:chOff x="4140" y="429"/>
              <a:chExt cx="1425" cy="2396"/>
            </a:xfrm>
          </p:grpSpPr>
          <p:sp>
            <p:nvSpPr>
              <p:cNvPr id="161964" name="Freeform 390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7 w 354"/>
                  <a:gd name="T1" fmla="*/ 0 h 2742"/>
                  <a:gd name="T2" fmla="*/ 38 w 354"/>
                  <a:gd name="T3" fmla="*/ 55 h 2742"/>
                  <a:gd name="T4" fmla="*/ 37 w 354"/>
                  <a:gd name="T5" fmla="*/ 425 h 2742"/>
                  <a:gd name="T6" fmla="*/ 0 w 354"/>
                  <a:gd name="T7" fmla="*/ 445 h 2742"/>
                  <a:gd name="T8" fmla="*/ 7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965" name="Rectangle 391"/>
              <p:cNvSpPr>
                <a:spLocks noChangeArrowheads="1"/>
              </p:cNvSpPr>
              <p:nvPr/>
            </p:nvSpPr>
            <p:spPr bwMode="auto">
              <a:xfrm>
                <a:off x="4206" y="429"/>
                <a:ext cx="1046" cy="2284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966" name="Freeform 392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23 w 211"/>
                  <a:gd name="T3" fmla="*/ 36 h 2537"/>
                  <a:gd name="T4" fmla="*/ 2 w 211"/>
                  <a:gd name="T5" fmla="*/ 405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967" name="Freeform 393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1 h 226"/>
                  <a:gd name="T4" fmla="*/ 36 w 328"/>
                  <a:gd name="T5" fmla="*/ 38 h 226"/>
                  <a:gd name="T6" fmla="*/ 0 w 328"/>
                  <a:gd name="T7" fmla="*/ 1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968" name="Rectangle 394"/>
              <p:cNvSpPr>
                <a:spLocks noChangeArrowheads="1"/>
              </p:cNvSpPr>
              <p:nvPr/>
            </p:nvSpPr>
            <p:spPr bwMode="auto">
              <a:xfrm>
                <a:off x="4211" y="695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61969" name="Group 395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161994" name="AutoShape 396"/>
                <p:cNvSpPr>
                  <a:spLocks noChangeArrowheads="1"/>
                </p:cNvSpPr>
                <p:nvPr/>
              </p:nvSpPr>
              <p:spPr bwMode="auto">
                <a:xfrm>
                  <a:off x="616" y="2568"/>
                  <a:ext cx="721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995" name="AutoShape 397"/>
                <p:cNvSpPr>
                  <a:spLocks noChangeArrowheads="1"/>
                </p:cNvSpPr>
                <p:nvPr/>
              </p:nvSpPr>
              <p:spPr bwMode="auto">
                <a:xfrm>
                  <a:off x="634" y="2583"/>
                  <a:ext cx="685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61970" name="Rectangle 398"/>
              <p:cNvSpPr>
                <a:spLocks noChangeArrowheads="1"/>
              </p:cNvSpPr>
              <p:nvPr/>
            </p:nvSpPr>
            <p:spPr bwMode="auto">
              <a:xfrm>
                <a:off x="4225" y="1019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61971" name="Group 399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161992" name="AutoShape 400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7" cy="143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993" name="AutoShape 401"/>
                <p:cNvSpPr>
                  <a:spLocks noChangeArrowheads="1"/>
                </p:cNvSpPr>
                <p:nvPr/>
              </p:nvSpPr>
              <p:spPr bwMode="auto">
                <a:xfrm>
                  <a:off x="630" y="2583"/>
                  <a:ext cx="691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61972" name="Rectangle 402"/>
              <p:cNvSpPr>
                <a:spLocks noChangeArrowheads="1"/>
              </p:cNvSpPr>
              <p:nvPr/>
            </p:nvSpPr>
            <p:spPr bwMode="auto">
              <a:xfrm>
                <a:off x="4216" y="1359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973" name="Rectangle 403"/>
              <p:cNvSpPr>
                <a:spLocks noChangeArrowheads="1"/>
              </p:cNvSpPr>
              <p:nvPr/>
            </p:nvSpPr>
            <p:spPr bwMode="auto">
              <a:xfrm>
                <a:off x="4230" y="1656"/>
                <a:ext cx="592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61974" name="Group 404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161990" name="AutoShape 405"/>
                <p:cNvSpPr>
                  <a:spLocks noChangeArrowheads="1"/>
                </p:cNvSpPr>
                <p:nvPr/>
              </p:nvSpPr>
              <p:spPr bwMode="auto">
                <a:xfrm>
                  <a:off x="616" y="2570"/>
                  <a:ext cx="725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991" name="AutoShape 406"/>
                <p:cNvSpPr>
                  <a:spLocks noChangeArrowheads="1"/>
                </p:cNvSpPr>
                <p:nvPr/>
              </p:nvSpPr>
              <p:spPr bwMode="auto">
                <a:xfrm>
                  <a:off x="634" y="2585"/>
                  <a:ext cx="690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61975" name="Freeform 407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0 h 226"/>
                  <a:gd name="T4" fmla="*/ 36 w 328"/>
                  <a:gd name="T5" fmla="*/ 36 h 226"/>
                  <a:gd name="T6" fmla="*/ 0 w 328"/>
                  <a:gd name="T7" fmla="*/ 15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61976" name="Group 408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161988" name="AutoShape 409"/>
                <p:cNvSpPr>
                  <a:spLocks noChangeArrowheads="1"/>
                </p:cNvSpPr>
                <p:nvPr/>
              </p:nvSpPr>
              <p:spPr bwMode="auto">
                <a:xfrm>
                  <a:off x="629" y="2568"/>
                  <a:ext cx="702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989" name="AutoShape 410"/>
                <p:cNvSpPr>
                  <a:spLocks noChangeArrowheads="1"/>
                </p:cNvSpPr>
                <p:nvPr/>
              </p:nvSpPr>
              <p:spPr bwMode="auto">
                <a:xfrm>
                  <a:off x="634" y="2584"/>
                  <a:ext cx="672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61977" name="Rectangle 411"/>
              <p:cNvSpPr>
                <a:spLocks noChangeArrowheads="1"/>
              </p:cNvSpPr>
              <p:nvPr/>
            </p:nvSpPr>
            <p:spPr bwMode="auto">
              <a:xfrm>
                <a:off x="5248" y="429"/>
                <a:ext cx="71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978" name="Freeform 412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32 w 296"/>
                  <a:gd name="T3" fmla="*/ 22 h 256"/>
                  <a:gd name="T4" fmla="*/ 32 w 296"/>
                  <a:gd name="T5" fmla="*/ 41 h 256"/>
                  <a:gd name="T6" fmla="*/ 0 w 296"/>
                  <a:gd name="T7" fmla="*/ 15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979" name="Freeform 413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34 w 304"/>
                  <a:gd name="T3" fmla="*/ 27 h 288"/>
                  <a:gd name="T4" fmla="*/ 31 w 304"/>
                  <a:gd name="T5" fmla="*/ 47 h 288"/>
                  <a:gd name="T6" fmla="*/ 2 w 304"/>
                  <a:gd name="T7" fmla="*/ 2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980" name="Oval 414"/>
              <p:cNvSpPr>
                <a:spLocks noChangeArrowheads="1"/>
              </p:cNvSpPr>
              <p:nvPr/>
            </p:nvSpPr>
            <p:spPr bwMode="auto">
              <a:xfrm>
                <a:off x="5518" y="2612"/>
                <a:ext cx="47" cy="96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981" name="Freeform 415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18 h 240"/>
                  <a:gd name="T2" fmla="*/ 2 w 306"/>
                  <a:gd name="T3" fmla="*/ 40 h 240"/>
                  <a:gd name="T4" fmla="*/ 34 w 306"/>
                  <a:gd name="T5" fmla="*/ 18 h 240"/>
                  <a:gd name="T6" fmla="*/ 32 w 306"/>
                  <a:gd name="T7" fmla="*/ 0 h 240"/>
                  <a:gd name="T8" fmla="*/ 0 w 306"/>
                  <a:gd name="T9" fmla="*/ 1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982" name="AutoShape 416"/>
              <p:cNvSpPr>
                <a:spLocks noChangeArrowheads="1"/>
              </p:cNvSpPr>
              <p:nvPr/>
            </p:nvSpPr>
            <p:spPr bwMode="auto">
              <a:xfrm>
                <a:off x="4140" y="2676"/>
                <a:ext cx="1198" cy="149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983" name="AutoShape 417"/>
              <p:cNvSpPr>
                <a:spLocks noChangeArrowheads="1"/>
              </p:cNvSpPr>
              <p:nvPr/>
            </p:nvSpPr>
            <p:spPr bwMode="auto">
              <a:xfrm>
                <a:off x="4206" y="2713"/>
                <a:ext cx="1070" cy="8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984" name="Oval 418"/>
              <p:cNvSpPr>
                <a:spLocks noChangeArrowheads="1"/>
              </p:cNvSpPr>
              <p:nvPr/>
            </p:nvSpPr>
            <p:spPr bwMode="auto">
              <a:xfrm>
                <a:off x="4306" y="2384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985" name="Oval 419"/>
              <p:cNvSpPr>
                <a:spLocks noChangeArrowheads="1"/>
              </p:cNvSpPr>
              <p:nvPr/>
            </p:nvSpPr>
            <p:spPr bwMode="auto">
              <a:xfrm>
                <a:off x="4486" y="2384"/>
                <a:ext cx="161" cy="14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rgbClr val="FF0000"/>
                  </a:solidFill>
                  <a:cs typeface="Arial" charset="0"/>
                </a:endParaRPr>
              </a:p>
            </p:txBody>
          </p:sp>
          <p:sp>
            <p:nvSpPr>
              <p:cNvPr id="161986" name="Oval 420"/>
              <p:cNvSpPr>
                <a:spLocks noChangeArrowheads="1"/>
              </p:cNvSpPr>
              <p:nvPr/>
            </p:nvSpPr>
            <p:spPr bwMode="auto">
              <a:xfrm>
                <a:off x="4661" y="2379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987" name="Rectangle 421"/>
              <p:cNvSpPr>
                <a:spLocks noChangeArrowheads="1"/>
              </p:cNvSpPr>
              <p:nvPr/>
            </p:nvSpPr>
            <p:spPr bwMode="auto">
              <a:xfrm>
                <a:off x="5063" y="1837"/>
                <a:ext cx="85" cy="760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1802" name="Group 356"/>
            <p:cNvGrpSpPr>
              <a:grpSpLocks/>
            </p:cNvGrpSpPr>
            <p:nvPr/>
          </p:nvGrpSpPr>
          <p:grpSpPr bwMode="auto">
            <a:xfrm>
              <a:off x="3091" y="2634"/>
              <a:ext cx="301" cy="451"/>
              <a:chOff x="4140" y="429"/>
              <a:chExt cx="1425" cy="2396"/>
            </a:xfrm>
          </p:grpSpPr>
          <p:sp>
            <p:nvSpPr>
              <p:cNvPr id="161932" name="Freeform 357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7 w 354"/>
                  <a:gd name="T1" fmla="*/ 0 h 2742"/>
                  <a:gd name="T2" fmla="*/ 38 w 354"/>
                  <a:gd name="T3" fmla="*/ 55 h 2742"/>
                  <a:gd name="T4" fmla="*/ 37 w 354"/>
                  <a:gd name="T5" fmla="*/ 425 h 2742"/>
                  <a:gd name="T6" fmla="*/ 0 w 354"/>
                  <a:gd name="T7" fmla="*/ 445 h 2742"/>
                  <a:gd name="T8" fmla="*/ 7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933" name="Rectangle 358"/>
              <p:cNvSpPr>
                <a:spLocks noChangeArrowheads="1"/>
              </p:cNvSpPr>
              <p:nvPr/>
            </p:nvSpPr>
            <p:spPr bwMode="auto">
              <a:xfrm>
                <a:off x="4206" y="429"/>
                <a:ext cx="1046" cy="2284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934" name="Freeform 359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23 w 211"/>
                  <a:gd name="T3" fmla="*/ 36 h 2537"/>
                  <a:gd name="T4" fmla="*/ 2 w 211"/>
                  <a:gd name="T5" fmla="*/ 405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935" name="Freeform 360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1 h 226"/>
                  <a:gd name="T4" fmla="*/ 36 w 328"/>
                  <a:gd name="T5" fmla="*/ 38 h 226"/>
                  <a:gd name="T6" fmla="*/ 0 w 328"/>
                  <a:gd name="T7" fmla="*/ 1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936" name="Rectangle 361"/>
              <p:cNvSpPr>
                <a:spLocks noChangeArrowheads="1"/>
              </p:cNvSpPr>
              <p:nvPr/>
            </p:nvSpPr>
            <p:spPr bwMode="auto">
              <a:xfrm>
                <a:off x="4211" y="695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61937" name="Group 362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161962" name="AutoShape 363"/>
                <p:cNvSpPr>
                  <a:spLocks noChangeArrowheads="1"/>
                </p:cNvSpPr>
                <p:nvPr/>
              </p:nvSpPr>
              <p:spPr bwMode="auto">
                <a:xfrm>
                  <a:off x="616" y="2568"/>
                  <a:ext cx="721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963" name="AutoShape 364"/>
                <p:cNvSpPr>
                  <a:spLocks noChangeArrowheads="1"/>
                </p:cNvSpPr>
                <p:nvPr/>
              </p:nvSpPr>
              <p:spPr bwMode="auto">
                <a:xfrm>
                  <a:off x="634" y="2583"/>
                  <a:ext cx="685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61938" name="Rectangle 365"/>
              <p:cNvSpPr>
                <a:spLocks noChangeArrowheads="1"/>
              </p:cNvSpPr>
              <p:nvPr/>
            </p:nvSpPr>
            <p:spPr bwMode="auto">
              <a:xfrm>
                <a:off x="4225" y="1019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61939" name="Group 366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161960" name="AutoShape 367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7" cy="143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961" name="AutoShape 368"/>
                <p:cNvSpPr>
                  <a:spLocks noChangeArrowheads="1"/>
                </p:cNvSpPr>
                <p:nvPr/>
              </p:nvSpPr>
              <p:spPr bwMode="auto">
                <a:xfrm>
                  <a:off x="630" y="2583"/>
                  <a:ext cx="691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61940" name="Rectangle 369"/>
              <p:cNvSpPr>
                <a:spLocks noChangeArrowheads="1"/>
              </p:cNvSpPr>
              <p:nvPr/>
            </p:nvSpPr>
            <p:spPr bwMode="auto">
              <a:xfrm>
                <a:off x="4216" y="1359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941" name="Rectangle 370"/>
              <p:cNvSpPr>
                <a:spLocks noChangeArrowheads="1"/>
              </p:cNvSpPr>
              <p:nvPr/>
            </p:nvSpPr>
            <p:spPr bwMode="auto">
              <a:xfrm>
                <a:off x="4230" y="1656"/>
                <a:ext cx="592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61942" name="Group 371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161958" name="AutoShape 372"/>
                <p:cNvSpPr>
                  <a:spLocks noChangeArrowheads="1"/>
                </p:cNvSpPr>
                <p:nvPr/>
              </p:nvSpPr>
              <p:spPr bwMode="auto">
                <a:xfrm>
                  <a:off x="616" y="2570"/>
                  <a:ext cx="725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959" name="AutoShape 373"/>
                <p:cNvSpPr>
                  <a:spLocks noChangeArrowheads="1"/>
                </p:cNvSpPr>
                <p:nvPr/>
              </p:nvSpPr>
              <p:spPr bwMode="auto">
                <a:xfrm>
                  <a:off x="634" y="2585"/>
                  <a:ext cx="690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61943" name="Freeform 374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0 h 226"/>
                  <a:gd name="T4" fmla="*/ 36 w 328"/>
                  <a:gd name="T5" fmla="*/ 36 h 226"/>
                  <a:gd name="T6" fmla="*/ 0 w 328"/>
                  <a:gd name="T7" fmla="*/ 15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61944" name="Group 375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161956" name="AutoShape 376"/>
                <p:cNvSpPr>
                  <a:spLocks noChangeArrowheads="1"/>
                </p:cNvSpPr>
                <p:nvPr/>
              </p:nvSpPr>
              <p:spPr bwMode="auto">
                <a:xfrm>
                  <a:off x="629" y="2568"/>
                  <a:ext cx="702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957" name="AutoShape 377"/>
                <p:cNvSpPr>
                  <a:spLocks noChangeArrowheads="1"/>
                </p:cNvSpPr>
                <p:nvPr/>
              </p:nvSpPr>
              <p:spPr bwMode="auto">
                <a:xfrm>
                  <a:off x="634" y="2584"/>
                  <a:ext cx="672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61945" name="Rectangle 378"/>
              <p:cNvSpPr>
                <a:spLocks noChangeArrowheads="1"/>
              </p:cNvSpPr>
              <p:nvPr/>
            </p:nvSpPr>
            <p:spPr bwMode="auto">
              <a:xfrm>
                <a:off x="5248" y="429"/>
                <a:ext cx="71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946" name="Freeform 379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32 w 296"/>
                  <a:gd name="T3" fmla="*/ 22 h 256"/>
                  <a:gd name="T4" fmla="*/ 32 w 296"/>
                  <a:gd name="T5" fmla="*/ 41 h 256"/>
                  <a:gd name="T6" fmla="*/ 0 w 296"/>
                  <a:gd name="T7" fmla="*/ 15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947" name="Freeform 380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34 w 304"/>
                  <a:gd name="T3" fmla="*/ 27 h 288"/>
                  <a:gd name="T4" fmla="*/ 31 w 304"/>
                  <a:gd name="T5" fmla="*/ 47 h 288"/>
                  <a:gd name="T6" fmla="*/ 2 w 304"/>
                  <a:gd name="T7" fmla="*/ 2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948" name="Oval 381"/>
              <p:cNvSpPr>
                <a:spLocks noChangeArrowheads="1"/>
              </p:cNvSpPr>
              <p:nvPr/>
            </p:nvSpPr>
            <p:spPr bwMode="auto">
              <a:xfrm>
                <a:off x="5518" y="2612"/>
                <a:ext cx="47" cy="96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949" name="Freeform 382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18 h 240"/>
                  <a:gd name="T2" fmla="*/ 2 w 306"/>
                  <a:gd name="T3" fmla="*/ 40 h 240"/>
                  <a:gd name="T4" fmla="*/ 34 w 306"/>
                  <a:gd name="T5" fmla="*/ 18 h 240"/>
                  <a:gd name="T6" fmla="*/ 32 w 306"/>
                  <a:gd name="T7" fmla="*/ 0 h 240"/>
                  <a:gd name="T8" fmla="*/ 0 w 306"/>
                  <a:gd name="T9" fmla="*/ 1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950" name="AutoShape 383"/>
              <p:cNvSpPr>
                <a:spLocks noChangeArrowheads="1"/>
              </p:cNvSpPr>
              <p:nvPr/>
            </p:nvSpPr>
            <p:spPr bwMode="auto">
              <a:xfrm>
                <a:off x="4140" y="2676"/>
                <a:ext cx="1198" cy="149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951" name="AutoShape 384"/>
              <p:cNvSpPr>
                <a:spLocks noChangeArrowheads="1"/>
              </p:cNvSpPr>
              <p:nvPr/>
            </p:nvSpPr>
            <p:spPr bwMode="auto">
              <a:xfrm>
                <a:off x="4206" y="2713"/>
                <a:ext cx="1070" cy="8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952" name="Oval 385"/>
              <p:cNvSpPr>
                <a:spLocks noChangeArrowheads="1"/>
              </p:cNvSpPr>
              <p:nvPr/>
            </p:nvSpPr>
            <p:spPr bwMode="auto">
              <a:xfrm>
                <a:off x="4306" y="2384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953" name="Oval 386"/>
              <p:cNvSpPr>
                <a:spLocks noChangeArrowheads="1"/>
              </p:cNvSpPr>
              <p:nvPr/>
            </p:nvSpPr>
            <p:spPr bwMode="auto">
              <a:xfrm>
                <a:off x="4486" y="2384"/>
                <a:ext cx="161" cy="14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rgbClr val="FF0000"/>
                  </a:solidFill>
                  <a:cs typeface="Arial" charset="0"/>
                </a:endParaRPr>
              </a:p>
            </p:txBody>
          </p:sp>
          <p:sp>
            <p:nvSpPr>
              <p:cNvPr id="161954" name="Oval 387"/>
              <p:cNvSpPr>
                <a:spLocks noChangeArrowheads="1"/>
              </p:cNvSpPr>
              <p:nvPr/>
            </p:nvSpPr>
            <p:spPr bwMode="auto">
              <a:xfrm>
                <a:off x="4661" y="2379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955" name="Rectangle 388"/>
              <p:cNvSpPr>
                <a:spLocks noChangeArrowheads="1"/>
              </p:cNvSpPr>
              <p:nvPr/>
            </p:nvSpPr>
            <p:spPr bwMode="auto">
              <a:xfrm>
                <a:off x="5063" y="1837"/>
                <a:ext cx="85" cy="760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1803" name="Group 320"/>
            <p:cNvGrpSpPr>
              <a:grpSpLocks/>
            </p:cNvGrpSpPr>
            <p:nvPr/>
          </p:nvGrpSpPr>
          <p:grpSpPr bwMode="auto">
            <a:xfrm>
              <a:off x="3105" y="1159"/>
              <a:ext cx="301" cy="451"/>
              <a:chOff x="4140" y="429"/>
              <a:chExt cx="1425" cy="2396"/>
            </a:xfrm>
          </p:grpSpPr>
          <p:sp>
            <p:nvSpPr>
              <p:cNvPr id="161900" name="Freeform 321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7 w 354"/>
                  <a:gd name="T1" fmla="*/ 0 h 2742"/>
                  <a:gd name="T2" fmla="*/ 38 w 354"/>
                  <a:gd name="T3" fmla="*/ 55 h 2742"/>
                  <a:gd name="T4" fmla="*/ 37 w 354"/>
                  <a:gd name="T5" fmla="*/ 425 h 2742"/>
                  <a:gd name="T6" fmla="*/ 0 w 354"/>
                  <a:gd name="T7" fmla="*/ 445 h 2742"/>
                  <a:gd name="T8" fmla="*/ 7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901" name="Rectangle 322"/>
              <p:cNvSpPr>
                <a:spLocks noChangeArrowheads="1"/>
              </p:cNvSpPr>
              <p:nvPr/>
            </p:nvSpPr>
            <p:spPr bwMode="auto">
              <a:xfrm>
                <a:off x="4206" y="429"/>
                <a:ext cx="1046" cy="2284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902" name="Freeform 323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23 w 211"/>
                  <a:gd name="T3" fmla="*/ 36 h 2537"/>
                  <a:gd name="T4" fmla="*/ 2 w 211"/>
                  <a:gd name="T5" fmla="*/ 405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903" name="Freeform 324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1 h 226"/>
                  <a:gd name="T4" fmla="*/ 36 w 328"/>
                  <a:gd name="T5" fmla="*/ 38 h 226"/>
                  <a:gd name="T6" fmla="*/ 0 w 328"/>
                  <a:gd name="T7" fmla="*/ 1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904" name="Rectangle 325"/>
              <p:cNvSpPr>
                <a:spLocks noChangeArrowheads="1"/>
              </p:cNvSpPr>
              <p:nvPr/>
            </p:nvSpPr>
            <p:spPr bwMode="auto">
              <a:xfrm>
                <a:off x="4211" y="695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61905" name="Group 326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161930" name="AutoShape 327"/>
                <p:cNvSpPr>
                  <a:spLocks noChangeArrowheads="1"/>
                </p:cNvSpPr>
                <p:nvPr/>
              </p:nvSpPr>
              <p:spPr bwMode="auto">
                <a:xfrm>
                  <a:off x="616" y="2568"/>
                  <a:ext cx="721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931" name="AutoShape 328"/>
                <p:cNvSpPr>
                  <a:spLocks noChangeArrowheads="1"/>
                </p:cNvSpPr>
                <p:nvPr/>
              </p:nvSpPr>
              <p:spPr bwMode="auto">
                <a:xfrm>
                  <a:off x="634" y="2583"/>
                  <a:ext cx="685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61906" name="Rectangle 329"/>
              <p:cNvSpPr>
                <a:spLocks noChangeArrowheads="1"/>
              </p:cNvSpPr>
              <p:nvPr/>
            </p:nvSpPr>
            <p:spPr bwMode="auto">
              <a:xfrm>
                <a:off x="4225" y="1019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61907" name="Group 330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161928" name="AutoShape 331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7" cy="143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929" name="AutoShape 332"/>
                <p:cNvSpPr>
                  <a:spLocks noChangeArrowheads="1"/>
                </p:cNvSpPr>
                <p:nvPr/>
              </p:nvSpPr>
              <p:spPr bwMode="auto">
                <a:xfrm>
                  <a:off x="630" y="2583"/>
                  <a:ext cx="691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61908" name="Rectangle 333"/>
              <p:cNvSpPr>
                <a:spLocks noChangeArrowheads="1"/>
              </p:cNvSpPr>
              <p:nvPr/>
            </p:nvSpPr>
            <p:spPr bwMode="auto">
              <a:xfrm>
                <a:off x="4216" y="1359"/>
                <a:ext cx="597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909" name="Rectangle 334"/>
              <p:cNvSpPr>
                <a:spLocks noChangeArrowheads="1"/>
              </p:cNvSpPr>
              <p:nvPr/>
            </p:nvSpPr>
            <p:spPr bwMode="auto">
              <a:xfrm>
                <a:off x="4230" y="1656"/>
                <a:ext cx="592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61910" name="Group 335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161926" name="AutoShape 336"/>
                <p:cNvSpPr>
                  <a:spLocks noChangeArrowheads="1"/>
                </p:cNvSpPr>
                <p:nvPr/>
              </p:nvSpPr>
              <p:spPr bwMode="auto">
                <a:xfrm>
                  <a:off x="616" y="2570"/>
                  <a:ext cx="725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927" name="AutoShape 337"/>
                <p:cNvSpPr>
                  <a:spLocks noChangeArrowheads="1"/>
                </p:cNvSpPr>
                <p:nvPr/>
              </p:nvSpPr>
              <p:spPr bwMode="auto">
                <a:xfrm>
                  <a:off x="634" y="2585"/>
                  <a:ext cx="690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61911" name="Freeform 338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0 h 226"/>
                  <a:gd name="T4" fmla="*/ 36 w 328"/>
                  <a:gd name="T5" fmla="*/ 36 h 226"/>
                  <a:gd name="T6" fmla="*/ 0 w 328"/>
                  <a:gd name="T7" fmla="*/ 15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61912" name="Group 339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161924" name="AutoShape 340"/>
                <p:cNvSpPr>
                  <a:spLocks noChangeArrowheads="1"/>
                </p:cNvSpPr>
                <p:nvPr/>
              </p:nvSpPr>
              <p:spPr bwMode="auto">
                <a:xfrm>
                  <a:off x="629" y="2568"/>
                  <a:ext cx="702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925" name="AutoShape 341"/>
                <p:cNvSpPr>
                  <a:spLocks noChangeArrowheads="1"/>
                </p:cNvSpPr>
                <p:nvPr/>
              </p:nvSpPr>
              <p:spPr bwMode="auto">
                <a:xfrm>
                  <a:off x="634" y="2584"/>
                  <a:ext cx="672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61913" name="Rectangle 342"/>
              <p:cNvSpPr>
                <a:spLocks noChangeArrowheads="1"/>
              </p:cNvSpPr>
              <p:nvPr/>
            </p:nvSpPr>
            <p:spPr bwMode="auto">
              <a:xfrm>
                <a:off x="5248" y="429"/>
                <a:ext cx="71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914" name="Freeform 343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32 w 296"/>
                  <a:gd name="T3" fmla="*/ 22 h 256"/>
                  <a:gd name="T4" fmla="*/ 32 w 296"/>
                  <a:gd name="T5" fmla="*/ 41 h 256"/>
                  <a:gd name="T6" fmla="*/ 0 w 296"/>
                  <a:gd name="T7" fmla="*/ 15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915" name="Freeform 344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34 w 304"/>
                  <a:gd name="T3" fmla="*/ 27 h 288"/>
                  <a:gd name="T4" fmla="*/ 31 w 304"/>
                  <a:gd name="T5" fmla="*/ 47 h 288"/>
                  <a:gd name="T6" fmla="*/ 2 w 304"/>
                  <a:gd name="T7" fmla="*/ 2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916" name="Oval 345"/>
              <p:cNvSpPr>
                <a:spLocks noChangeArrowheads="1"/>
              </p:cNvSpPr>
              <p:nvPr/>
            </p:nvSpPr>
            <p:spPr bwMode="auto">
              <a:xfrm>
                <a:off x="5518" y="2612"/>
                <a:ext cx="47" cy="96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917" name="Freeform 346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18 h 240"/>
                  <a:gd name="T2" fmla="*/ 2 w 306"/>
                  <a:gd name="T3" fmla="*/ 40 h 240"/>
                  <a:gd name="T4" fmla="*/ 34 w 306"/>
                  <a:gd name="T5" fmla="*/ 18 h 240"/>
                  <a:gd name="T6" fmla="*/ 32 w 306"/>
                  <a:gd name="T7" fmla="*/ 0 h 240"/>
                  <a:gd name="T8" fmla="*/ 0 w 306"/>
                  <a:gd name="T9" fmla="*/ 1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918" name="AutoShape 347"/>
              <p:cNvSpPr>
                <a:spLocks noChangeArrowheads="1"/>
              </p:cNvSpPr>
              <p:nvPr/>
            </p:nvSpPr>
            <p:spPr bwMode="auto">
              <a:xfrm>
                <a:off x="4140" y="2676"/>
                <a:ext cx="1198" cy="149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919" name="AutoShape 348"/>
              <p:cNvSpPr>
                <a:spLocks noChangeArrowheads="1"/>
              </p:cNvSpPr>
              <p:nvPr/>
            </p:nvSpPr>
            <p:spPr bwMode="auto">
              <a:xfrm>
                <a:off x="4206" y="2713"/>
                <a:ext cx="1070" cy="8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920" name="Oval 349"/>
              <p:cNvSpPr>
                <a:spLocks noChangeArrowheads="1"/>
              </p:cNvSpPr>
              <p:nvPr/>
            </p:nvSpPr>
            <p:spPr bwMode="auto">
              <a:xfrm>
                <a:off x="4306" y="2384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921" name="Oval 350"/>
              <p:cNvSpPr>
                <a:spLocks noChangeArrowheads="1"/>
              </p:cNvSpPr>
              <p:nvPr/>
            </p:nvSpPr>
            <p:spPr bwMode="auto">
              <a:xfrm>
                <a:off x="4486" y="2384"/>
                <a:ext cx="161" cy="14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1800">
                  <a:solidFill>
                    <a:srgbClr val="FF0000"/>
                  </a:solidFill>
                  <a:cs typeface="Arial" charset="0"/>
                </a:endParaRPr>
              </a:p>
            </p:txBody>
          </p:sp>
          <p:sp>
            <p:nvSpPr>
              <p:cNvPr id="161922" name="Oval 351"/>
              <p:cNvSpPr>
                <a:spLocks noChangeArrowheads="1"/>
              </p:cNvSpPr>
              <p:nvPr/>
            </p:nvSpPr>
            <p:spPr bwMode="auto">
              <a:xfrm>
                <a:off x="4661" y="2379"/>
                <a:ext cx="161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923" name="Rectangle 352"/>
              <p:cNvSpPr>
                <a:spLocks noChangeArrowheads="1"/>
              </p:cNvSpPr>
              <p:nvPr/>
            </p:nvSpPr>
            <p:spPr bwMode="auto">
              <a:xfrm>
                <a:off x="5063" y="1837"/>
                <a:ext cx="85" cy="760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1804" name="Line 9"/>
            <p:cNvSpPr>
              <a:spLocks noChangeShapeType="1"/>
            </p:cNvSpPr>
            <p:nvPr/>
          </p:nvSpPr>
          <p:spPr bwMode="auto">
            <a:xfrm>
              <a:off x="3734" y="1642"/>
              <a:ext cx="708" cy="498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1805" name="Group 19"/>
            <p:cNvGrpSpPr>
              <a:grpSpLocks/>
            </p:cNvGrpSpPr>
            <p:nvPr/>
          </p:nvGrpSpPr>
          <p:grpSpPr bwMode="auto">
            <a:xfrm>
              <a:off x="4466" y="1881"/>
              <a:ext cx="510" cy="661"/>
              <a:chOff x="4296" y="2627"/>
              <a:chExt cx="510" cy="661"/>
            </a:xfrm>
          </p:grpSpPr>
          <p:sp>
            <p:nvSpPr>
              <p:cNvPr id="161885" name="Rectangle 20"/>
              <p:cNvSpPr>
                <a:spLocks noChangeArrowheads="1"/>
              </p:cNvSpPr>
              <p:nvPr/>
            </p:nvSpPr>
            <p:spPr bwMode="auto">
              <a:xfrm>
                <a:off x="4296" y="2652"/>
                <a:ext cx="510" cy="636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86" name="Text Box 21"/>
              <p:cNvSpPr txBox="1">
                <a:spLocks noChangeArrowheads="1"/>
              </p:cNvSpPr>
              <p:nvPr/>
            </p:nvSpPr>
            <p:spPr bwMode="auto">
              <a:xfrm>
                <a:off x="4304" y="2627"/>
                <a:ext cx="472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mail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server</a:t>
                </a:r>
                <a:endParaRPr lang="en-US" sz="2400"/>
              </a:p>
            </p:txBody>
          </p:sp>
          <p:sp>
            <p:nvSpPr>
              <p:cNvPr id="161887" name="Rectangle 22"/>
              <p:cNvSpPr>
                <a:spLocks noChangeArrowheads="1"/>
              </p:cNvSpPr>
              <p:nvPr/>
            </p:nvSpPr>
            <p:spPr bwMode="auto">
              <a:xfrm>
                <a:off x="4320" y="3006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88" name="Line 23"/>
              <p:cNvSpPr>
                <a:spLocks noChangeShapeType="1"/>
              </p:cNvSpPr>
              <p:nvPr/>
            </p:nvSpPr>
            <p:spPr bwMode="auto">
              <a:xfrm>
                <a:off x="4369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889" name="Line 24"/>
              <p:cNvSpPr>
                <a:spLocks noChangeShapeType="1"/>
              </p:cNvSpPr>
              <p:nvPr/>
            </p:nvSpPr>
            <p:spPr bwMode="auto">
              <a:xfrm>
                <a:off x="4478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890" name="Line 25"/>
              <p:cNvSpPr>
                <a:spLocks noChangeShapeType="1"/>
              </p:cNvSpPr>
              <p:nvPr/>
            </p:nvSpPr>
            <p:spPr bwMode="auto">
              <a:xfrm>
                <a:off x="4533" y="3035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891" name="Line 26"/>
              <p:cNvSpPr>
                <a:spLocks noChangeShapeType="1"/>
              </p:cNvSpPr>
              <p:nvPr/>
            </p:nvSpPr>
            <p:spPr bwMode="auto">
              <a:xfrm>
                <a:off x="4590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892" name="Line 27"/>
              <p:cNvSpPr>
                <a:spLocks noChangeShapeType="1"/>
              </p:cNvSpPr>
              <p:nvPr/>
            </p:nvSpPr>
            <p:spPr bwMode="auto">
              <a:xfrm>
                <a:off x="4651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893" name="Line 28"/>
              <p:cNvSpPr>
                <a:spLocks noChangeShapeType="1"/>
              </p:cNvSpPr>
              <p:nvPr/>
            </p:nvSpPr>
            <p:spPr bwMode="auto">
              <a:xfrm>
                <a:off x="4707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894" name="Line 29"/>
              <p:cNvSpPr>
                <a:spLocks noChangeShapeType="1"/>
              </p:cNvSpPr>
              <p:nvPr/>
            </p:nvSpPr>
            <p:spPr bwMode="auto">
              <a:xfrm>
                <a:off x="4422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895" name="Rectangle 30"/>
              <p:cNvSpPr>
                <a:spLocks noChangeArrowheads="1"/>
              </p:cNvSpPr>
              <p:nvPr/>
            </p:nvSpPr>
            <p:spPr bwMode="auto">
              <a:xfrm>
                <a:off x="4328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96" name="Rectangle 31"/>
              <p:cNvSpPr>
                <a:spLocks noChangeArrowheads="1"/>
              </p:cNvSpPr>
              <p:nvPr/>
            </p:nvSpPr>
            <p:spPr bwMode="auto">
              <a:xfrm>
                <a:off x="4414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97" name="Rectangle 32"/>
              <p:cNvSpPr>
                <a:spLocks noChangeArrowheads="1"/>
              </p:cNvSpPr>
              <p:nvPr/>
            </p:nvSpPr>
            <p:spPr bwMode="auto">
              <a:xfrm>
                <a:off x="4500" y="3172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98" name="Rectangle 33"/>
              <p:cNvSpPr>
                <a:spLocks noChangeArrowheads="1"/>
              </p:cNvSpPr>
              <p:nvPr/>
            </p:nvSpPr>
            <p:spPr bwMode="auto">
              <a:xfrm>
                <a:off x="4597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99" name="Rectangle 34"/>
              <p:cNvSpPr>
                <a:spLocks noChangeArrowheads="1"/>
              </p:cNvSpPr>
              <p:nvPr/>
            </p:nvSpPr>
            <p:spPr bwMode="auto">
              <a:xfrm>
                <a:off x="4693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</p:grpSp>
        <p:grpSp>
          <p:nvGrpSpPr>
            <p:cNvPr id="161806" name="Group 60"/>
            <p:cNvGrpSpPr>
              <a:grpSpLocks/>
            </p:cNvGrpSpPr>
            <p:nvPr/>
          </p:nvGrpSpPr>
          <p:grpSpPr bwMode="auto">
            <a:xfrm>
              <a:off x="3206" y="2763"/>
              <a:ext cx="510" cy="661"/>
              <a:chOff x="4296" y="2627"/>
              <a:chExt cx="510" cy="661"/>
            </a:xfrm>
          </p:grpSpPr>
          <p:sp>
            <p:nvSpPr>
              <p:cNvPr id="161870" name="Rectangle 61"/>
              <p:cNvSpPr>
                <a:spLocks noChangeArrowheads="1"/>
              </p:cNvSpPr>
              <p:nvPr/>
            </p:nvSpPr>
            <p:spPr bwMode="auto">
              <a:xfrm>
                <a:off x="4296" y="2652"/>
                <a:ext cx="510" cy="636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71" name="Text Box 62"/>
              <p:cNvSpPr txBox="1">
                <a:spLocks noChangeArrowheads="1"/>
              </p:cNvSpPr>
              <p:nvPr/>
            </p:nvSpPr>
            <p:spPr bwMode="auto">
              <a:xfrm>
                <a:off x="4304" y="2627"/>
                <a:ext cx="472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mail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server</a:t>
                </a:r>
                <a:endParaRPr lang="en-US" sz="2400"/>
              </a:p>
            </p:txBody>
          </p:sp>
          <p:sp>
            <p:nvSpPr>
              <p:cNvPr id="161872" name="Rectangle 63"/>
              <p:cNvSpPr>
                <a:spLocks noChangeArrowheads="1"/>
              </p:cNvSpPr>
              <p:nvPr/>
            </p:nvSpPr>
            <p:spPr bwMode="auto">
              <a:xfrm>
                <a:off x="4320" y="3006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73" name="Line 64"/>
              <p:cNvSpPr>
                <a:spLocks noChangeShapeType="1"/>
              </p:cNvSpPr>
              <p:nvPr/>
            </p:nvSpPr>
            <p:spPr bwMode="auto">
              <a:xfrm>
                <a:off x="4369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874" name="Line 65"/>
              <p:cNvSpPr>
                <a:spLocks noChangeShapeType="1"/>
              </p:cNvSpPr>
              <p:nvPr/>
            </p:nvSpPr>
            <p:spPr bwMode="auto">
              <a:xfrm>
                <a:off x="4478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875" name="Line 66"/>
              <p:cNvSpPr>
                <a:spLocks noChangeShapeType="1"/>
              </p:cNvSpPr>
              <p:nvPr/>
            </p:nvSpPr>
            <p:spPr bwMode="auto">
              <a:xfrm>
                <a:off x="4533" y="3035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876" name="Line 67"/>
              <p:cNvSpPr>
                <a:spLocks noChangeShapeType="1"/>
              </p:cNvSpPr>
              <p:nvPr/>
            </p:nvSpPr>
            <p:spPr bwMode="auto">
              <a:xfrm>
                <a:off x="4590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877" name="Line 68"/>
              <p:cNvSpPr>
                <a:spLocks noChangeShapeType="1"/>
              </p:cNvSpPr>
              <p:nvPr/>
            </p:nvSpPr>
            <p:spPr bwMode="auto">
              <a:xfrm>
                <a:off x="4651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878" name="Line 69"/>
              <p:cNvSpPr>
                <a:spLocks noChangeShapeType="1"/>
              </p:cNvSpPr>
              <p:nvPr/>
            </p:nvSpPr>
            <p:spPr bwMode="auto">
              <a:xfrm>
                <a:off x="4707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879" name="Line 70"/>
              <p:cNvSpPr>
                <a:spLocks noChangeShapeType="1"/>
              </p:cNvSpPr>
              <p:nvPr/>
            </p:nvSpPr>
            <p:spPr bwMode="auto">
              <a:xfrm>
                <a:off x="4422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880" name="Rectangle 71"/>
              <p:cNvSpPr>
                <a:spLocks noChangeArrowheads="1"/>
              </p:cNvSpPr>
              <p:nvPr/>
            </p:nvSpPr>
            <p:spPr bwMode="auto">
              <a:xfrm>
                <a:off x="4328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81" name="Rectangle 72"/>
              <p:cNvSpPr>
                <a:spLocks noChangeArrowheads="1"/>
              </p:cNvSpPr>
              <p:nvPr/>
            </p:nvSpPr>
            <p:spPr bwMode="auto">
              <a:xfrm>
                <a:off x="4414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82" name="Rectangle 73"/>
              <p:cNvSpPr>
                <a:spLocks noChangeArrowheads="1"/>
              </p:cNvSpPr>
              <p:nvPr/>
            </p:nvSpPr>
            <p:spPr bwMode="auto">
              <a:xfrm>
                <a:off x="4500" y="3172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83" name="Rectangle 74"/>
              <p:cNvSpPr>
                <a:spLocks noChangeArrowheads="1"/>
              </p:cNvSpPr>
              <p:nvPr/>
            </p:nvSpPr>
            <p:spPr bwMode="auto">
              <a:xfrm>
                <a:off x="4597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84" name="Rectangle 75"/>
              <p:cNvSpPr>
                <a:spLocks noChangeArrowheads="1"/>
              </p:cNvSpPr>
              <p:nvPr/>
            </p:nvSpPr>
            <p:spPr bwMode="auto">
              <a:xfrm>
                <a:off x="4693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</p:grpSp>
        <p:grpSp>
          <p:nvGrpSpPr>
            <p:cNvPr id="161807" name="Group 96"/>
            <p:cNvGrpSpPr>
              <a:grpSpLocks/>
            </p:cNvGrpSpPr>
            <p:nvPr/>
          </p:nvGrpSpPr>
          <p:grpSpPr bwMode="auto">
            <a:xfrm>
              <a:off x="3206" y="1347"/>
              <a:ext cx="510" cy="661"/>
              <a:chOff x="4296" y="2627"/>
              <a:chExt cx="510" cy="661"/>
            </a:xfrm>
          </p:grpSpPr>
          <p:sp>
            <p:nvSpPr>
              <p:cNvPr id="161855" name="Rectangle 97"/>
              <p:cNvSpPr>
                <a:spLocks noChangeArrowheads="1"/>
              </p:cNvSpPr>
              <p:nvPr/>
            </p:nvSpPr>
            <p:spPr bwMode="auto">
              <a:xfrm>
                <a:off x="4296" y="2652"/>
                <a:ext cx="510" cy="636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56" name="Text Box 98"/>
              <p:cNvSpPr txBox="1">
                <a:spLocks noChangeArrowheads="1"/>
              </p:cNvSpPr>
              <p:nvPr/>
            </p:nvSpPr>
            <p:spPr bwMode="auto">
              <a:xfrm>
                <a:off x="4304" y="2627"/>
                <a:ext cx="472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mail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server</a:t>
                </a:r>
                <a:endParaRPr lang="en-US" sz="2400"/>
              </a:p>
            </p:txBody>
          </p:sp>
          <p:sp>
            <p:nvSpPr>
              <p:cNvPr id="161857" name="Rectangle 99"/>
              <p:cNvSpPr>
                <a:spLocks noChangeArrowheads="1"/>
              </p:cNvSpPr>
              <p:nvPr/>
            </p:nvSpPr>
            <p:spPr bwMode="auto">
              <a:xfrm>
                <a:off x="4320" y="3006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58" name="Line 100"/>
              <p:cNvSpPr>
                <a:spLocks noChangeShapeType="1"/>
              </p:cNvSpPr>
              <p:nvPr/>
            </p:nvSpPr>
            <p:spPr bwMode="auto">
              <a:xfrm>
                <a:off x="4369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859" name="Line 101"/>
              <p:cNvSpPr>
                <a:spLocks noChangeShapeType="1"/>
              </p:cNvSpPr>
              <p:nvPr/>
            </p:nvSpPr>
            <p:spPr bwMode="auto">
              <a:xfrm>
                <a:off x="4478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860" name="Line 102"/>
              <p:cNvSpPr>
                <a:spLocks noChangeShapeType="1"/>
              </p:cNvSpPr>
              <p:nvPr/>
            </p:nvSpPr>
            <p:spPr bwMode="auto">
              <a:xfrm>
                <a:off x="4533" y="3035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861" name="Line 103"/>
              <p:cNvSpPr>
                <a:spLocks noChangeShapeType="1"/>
              </p:cNvSpPr>
              <p:nvPr/>
            </p:nvSpPr>
            <p:spPr bwMode="auto">
              <a:xfrm>
                <a:off x="4590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862" name="Line 104"/>
              <p:cNvSpPr>
                <a:spLocks noChangeShapeType="1"/>
              </p:cNvSpPr>
              <p:nvPr/>
            </p:nvSpPr>
            <p:spPr bwMode="auto">
              <a:xfrm>
                <a:off x="4651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863" name="Line 105"/>
              <p:cNvSpPr>
                <a:spLocks noChangeShapeType="1"/>
              </p:cNvSpPr>
              <p:nvPr/>
            </p:nvSpPr>
            <p:spPr bwMode="auto">
              <a:xfrm>
                <a:off x="4707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864" name="Line 106"/>
              <p:cNvSpPr>
                <a:spLocks noChangeShapeType="1"/>
              </p:cNvSpPr>
              <p:nvPr/>
            </p:nvSpPr>
            <p:spPr bwMode="auto">
              <a:xfrm>
                <a:off x="4422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865" name="Rectangle 107"/>
              <p:cNvSpPr>
                <a:spLocks noChangeArrowheads="1"/>
              </p:cNvSpPr>
              <p:nvPr/>
            </p:nvSpPr>
            <p:spPr bwMode="auto">
              <a:xfrm>
                <a:off x="4328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66" name="Rectangle 108"/>
              <p:cNvSpPr>
                <a:spLocks noChangeArrowheads="1"/>
              </p:cNvSpPr>
              <p:nvPr/>
            </p:nvSpPr>
            <p:spPr bwMode="auto">
              <a:xfrm>
                <a:off x="4414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67" name="Rectangle 109"/>
              <p:cNvSpPr>
                <a:spLocks noChangeArrowheads="1"/>
              </p:cNvSpPr>
              <p:nvPr/>
            </p:nvSpPr>
            <p:spPr bwMode="auto">
              <a:xfrm>
                <a:off x="4500" y="3172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68" name="Rectangle 110"/>
              <p:cNvSpPr>
                <a:spLocks noChangeArrowheads="1"/>
              </p:cNvSpPr>
              <p:nvPr/>
            </p:nvSpPr>
            <p:spPr bwMode="auto">
              <a:xfrm>
                <a:off x="4597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69" name="Rectangle 111"/>
              <p:cNvSpPr>
                <a:spLocks noChangeArrowheads="1"/>
              </p:cNvSpPr>
              <p:nvPr/>
            </p:nvSpPr>
            <p:spPr bwMode="auto">
              <a:xfrm>
                <a:off x="4693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</p:grpSp>
        <p:sp>
          <p:nvSpPr>
            <p:cNvPr id="161808" name="Line 117"/>
            <p:cNvSpPr>
              <a:spLocks noChangeShapeType="1"/>
            </p:cNvSpPr>
            <p:nvPr/>
          </p:nvSpPr>
          <p:spPr bwMode="auto">
            <a:xfrm flipV="1">
              <a:off x="3734" y="2350"/>
              <a:ext cx="708" cy="68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809" name="Line 118"/>
            <p:cNvSpPr>
              <a:spLocks noChangeShapeType="1"/>
            </p:cNvSpPr>
            <p:nvPr/>
          </p:nvSpPr>
          <p:spPr bwMode="auto">
            <a:xfrm flipH="1" flipV="1">
              <a:off x="3266" y="2020"/>
              <a:ext cx="0" cy="78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1810" name="Group 119"/>
            <p:cNvGrpSpPr>
              <a:grpSpLocks/>
            </p:cNvGrpSpPr>
            <p:nvPr/>
          </p:nvGrpSpPr>
          <p:grpSpPr bwMode="auto">
            <a:xfrm>
              <a:off x="3795" y="2535"/>
              <a:ext cx="650" cy="288"/>
              <a:chOff x="3745" y="2537"/>
              <a:chExt cx="650" cy="288"/>
            </a:xfrm>
          </p:grpSpPr>
          <p:sp>
            <p:nvSpPr>
              <p:cNvPr id="161853" name="Rectangle 120"/>
              <p:cNvSpPr>
                <a:spLocks noChangeArrowheads="1"/>
              </p:cNvSpPr>
              <p:nvPr/>
            </p:nvSpPr>
            <p:spPr bwMode="auto">
              <a:xfrm>
                <a:off x="3798" y="2580"/>
                <a:ext cx="540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54" name="Text Box 121"/>
              <p:cNvSpPr txBox="1">
                <a:spLocks noChangeArrowheads="1"/>
              </p:cNvSpPr>
              <p:nvPr/>
            </p:nvSpPr>
            <p:spPr bwMode="auto">
              <a:xfrm>
                <a:off x="3745" y="2537"/>
                <a:ext cx="65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CC0000"/>
                    </a:solidFill>
                  </a:rPr>
                  <a:t>SMTP</a:t>
                </a:r>
              </a:p>
            </p:txBody>
          </p:sp>
        </p:grpSp>
        <p:grpSp>
          <p:nvGrpSpPr>
            <p:cNvPr id="161811" name="Group 122"/>
            <p:cNvGrpSpPr>
              <a:grpSpLocks/>
            </p:cNvGrpSpPr>
            <p:nvPr/>
          </p:nvGrpSpPr>
          <p:grpSpPr bwMode="auto">
            <a:xfrm>
              <a:off x="3771" y="1743"/>
              <a:ext cx="650" cy="288"/>
              <a:chOff x="3745" y="2537"/>
              <a:chExt cx="650" cy="288"/>
            </a:xfrm>
          </p:grpSpPr>
          <p:sp>
            <p:nvSpPr>
              <p:cNvPr id="161851" name="Rectangle 123"/>
              <p:cNvSpPr>
                <a:spLocks noChangeArrowheads="1"/>
              </p:cNvSpPr>
              <p:nvPr/>
            </p:nvSpPr>
            <p:spPr bwMode="auto">
              <a:xfrm>
                <a:off x="3798" y="2580"/>
                <a:ext cx="540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52" name="Text Box 124"/>
              <p:cNvSpPr txBox="1">
                <a:spLocks noChangeArrowheads="1"/>
              </p:cNvSpPr>
              <p:nvPr/>
            </p:nvSpPr>
            <p:spPr bwMode="auto">
              <a:xfrm>
                <a:off x="3745" y="2537"/>
                <a:ext cx="65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CC0000"/>
                    </a:solidFill>
                  </a:rPr>
                  <a:t>SMTP</a:t>
                </a:r>
              </a:p>
            </p:txBody>
          </p:sp>
        </p:grpSp>
        <p:grpSp>
          <p:nvGrpSpPr>
            <p:cNvPr id="161812" name="Group 125"/>
            <p:cNvGrpSpPr>
              <a:grpSpLocks/>
            </p:cNvGrpSpPr>
            <p:nvPr/>
          </p:nvGrpSpPr>
          <p:grpSpPr bwMode="auto">
            <a:xfrm>
              <a:off x="2937" y="2193"/>
              <a:ext cx="650" cy="288"/>
              <a:chOff x="3745" y="2537"/>
              <a:chExt cx="650" cy="288"/>
            </a:xfrm>
          </p:grpSpPr>
          <p:sp>
            <p:nvSpPr>
              <p:cNvPr id="161849" name="Rectangle 126"/>
              <p:cNvSpPr>
                <a:spLocks noChangeArrowheads="1"/>
              </p:cNvSpPr>
              <p:nvPr/>
            </p:nvSpPr>
            <p:spPr bwMode="auto">
              <a:xfrm>
                <a:off x="3798" y="2580"/>
                <a:ext cx="540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50" name="Text Box 127"/>
              <p:cNvSpPr txBox="1">
                <a:spLocks noChangeArrowheads="1"/>
              </p:cNvSpPr>
              <p:nvPr/>
            </p:nvSpPr>
            <p:spPr bwMode="auto">
              <a:xfrm>
                <a:off x="3745" y="2537"/>
                <a:ext cx="65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>
                    <a:solidFill>
                      <a:srgbClr val="CC0000"/>
                    </a:solidFill>
                  </a:rPr>
                  <a:t>SMTP</a:t>
                </a:r>
              </a:p>
            </p:txBody>
          </p:sp>
        </p:grpSp>
        <p:grpSp>
          <p:nvGrpSpPr>
            <p:cNvPr id="161813" name="Group 423"/>
            <p:cNvGrpSpPr>
              <a:grpSpLocks/>
            </p:cNvGrpSpPr>
            <p:nvPr/>
          </p:nvGrpSpPr>
          <p:grpSpPr bwMode="auto">
            <a:xfrm>
              <a:off x="3587" y="886"/>
              <a:ext cx="575" cy="664"/>
              <a:chOff x="3574" y="550"/>
              <a:chExt cx="575" cy="664"/>
            </a:xfrm>
          </p:grpSpPr>
          <p:grpSp>
            <p:nvGrpSpPr>
              <p:cNvPr id="161844" name="Group 353"/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161847" name="Picture 354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61848" name="Freeform 355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5595 w 356"/>
                    <a:gd name="T3" fmla="*/ 341 h 368"/>
                    <a:gd name="T4" fmla="*/ 6638 w 356"/>
                    <a:gd name="T5" fmla="*/ 7113 h 368"/>
                    <a:gd name="T6" fmla="*/ 1463 w 356"/>
                    <a:gd name="T7" fmla="*/ 8895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sp>
            <p:nvSpPr>
              <p:cNvPr id="161845" name="Rectangle 115"/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46" name="Text Box 116"/>
              <p:cNvSpPr txBox="1">
                <a:spLocks noChangeArrowheads="1"/>
              </p:cNvSpPr>
              <p:nvPr/>
            </p:nvSpPr>
            <p:spPr bwMode="auto">
              <a:xfrm>
                <a:off x="3574" y="550"/>
                <a:ext cx="436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user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agent</a:t>
                </a:r>
                <a:endParaRPr lang="en-US" sz="2400"/>
              </a:p>
            </p:txBody>
          </p:sp>
        </p:grpSp>
        <p:grpSp>
          <p:nvGrpSpPr>
            <p:cNvPr id="161814" name="Group 424"/>
            <p:cNvGrpSpPr>
              <a:grpSpLocks/>
            </p:cNvGrpSpPr>
            <p:nvPr/>
          </p:nvGrpSpPr>
          <p:grpSpPr bwMode="auto">
            <a:xfrm>
              <a:off x="4870" y="1400"/>
              <a:ext cx="575" cy="664"/>
              <a:chOff x="3574" y="550"/>
              <a:chExt cx="575" cy="664"/>
            </a:xfrm>
          </p:grpSpPr>
          <p:grpSp>
            <p:nvGrpSpPr>
              <p:cNvPr id="161839" name="Group 425"/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161842" name="Picture 426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61843" name="Freeform 427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5595 w 356"/>
                    <a:gd name="T3" fmla="*/ 341 h 368"/>
                    <a:gd name="T4" fmla="*/ 6638 w 356"/>
                    <a:gd name="T5" fmla="*/ 7113 h 368"/>
                    <a:gd name="T6" fmla="*/ 1463 w 356"/>
                    <a:gd name="T7" fmla="*/ 8895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sp>
            <p:nvSpPr>
              <p:cNvPr id="161840" name="Rectangle 115"/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41" name="Text Box 116"/>
              <p:cNvSpPr txBox="1">
                <a:spLocks noChangeArrowheads="1"/>
              </p:cNvSpPr>
              <p:nvPr/>
            </p:nvSpPr>
            <p:spPr bwMode="auto">
              <a:xfrm>
                <a:off x="3574" y="550"/>
                <a:ext cx="436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user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agent</a:t>
                </a:r>
                <a:endParaRPr lang="en-US" sz="2400"/>
              </a:p>
            </p:txBody>
          </p:sp>
        </p:grpSp>
        <p:grpSp>
          <p:nvGrpSpPr>
            <p:cNvPr id="161815" name="Group 430"/>
            <p:cNvGrpSpPr>
              <a:grpSpLocks/>
            </p:cNvGrpSpPr>
            <p:nvPr/>
          </p:nvGrpSpPr>
          <p:grpSpPr bwMode="auto">
            <a:xfrm>
              <a:off x="5082" y="1880"/>
              <a:ext cx="575" cy="664"/>
              <a:chOff x="3574" y="550"/>
              <a:chExt cx="575" cy="664"/>
            </a:xfrm>
          </p:grpSpPr>
          <p:grpSp>
            <p:nvGrpSpPr>
              <p:cNvPr id="161834" name="Group 431"/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161837" name="Picture 432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61838" name="Freeform 433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5595 w 356"/>
                    <a:gd name="T3" fmla="*/ 341 h 368"/>
                    <a:gd name="T4" fmla="*/ 6638 w 356"/>
                    <a:gd name="T5" fmla="*/ 7113 h 368"/>
                    <a:gd name="T6" fmla="*/ 1463 w 356"/>
                    <a:gd name="T7" fmla="*/ 8895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sp>
            <p:nvSpPr>
              <p:cNvPr id="161835" name="Rectangle 115"/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36" name="Text Box 116"/>
              <p:cNvSpPr txBox="1">
                <a:spLocks noChangeArrowheads="1"/>
              </p:cNvSpPr>
              <p:nvPr/>
            </p:nvSpPr>
            <p:spPr bwMode="auto">
              <a:xfrm>
                <a:off x="3574" y="550"/>
                <a:ext cx="436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user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agent</a:t>
                </a:r>
                <a:endParaRPr lang="en-US" sz="2400"/>
              </a:p>
            </p:txBody>
          </p:sp>
        </p:grpSp>
        <p:grpSp>
          <p:nvGrpSpPr>
            <p:cNvPr id="161816" name="Group 436"/>
            <p:cNvGrpSpPr>
              <a:grpSpLocks/>
            </p:cNvGrpSpPr>
            <p:nvPr/>
          </p:nvGrpSpPr>
          <p:grpSpPr bwMode="auto">
            <a:xfrm>
              <a:off x="4999" y="2540"/>
              <a:ext cx="575" cy="664"/>
              <a:chOff x="3574" y="550"/>
              <a:chExt cx="575" cy="664"/>
            </a:xfrm>
          </p:grpSpPr>
          <p:grpSp>
            <p:nvGrpSpPr>
              <p:cNvPr id="161829" name="Group 437"/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161832" name="Picture 438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61833" name="Freeform 439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5595 w 356"/>
                    <a:gd name="T3" fmla="*/ 341 h 368"/>
                    <a:gd name="T4" fmla="*/ 6638 w 356"/>
                    <a:gd name="T5" fmla="*/ 7113 h 368"/>
                    <a:gd name="T6" fmla="*/ 1463 w 356"/>
                    <a:gd name="T7" fmla="*/ 8895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sp>
            <p:nvSpPr>
              <p:cNvPr id="161830" name="Rectangle 115"/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31" name="Text Box 116"/>
              <p:cNvSpPr txBox="1">
                <a:spLocks noChangeArrowheads="1"/>
              </p:cNvSpPr>
              <p:nvPr/>
            </p:nvSpPr>
            <p:spPr bwMode="auto">
              <a:xfrm>
                <a:off x="3574" y="550"/>
                <a:ext cx="436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user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agent</a:t>
                </a:r>
                <a:endParaRPr lang="en-US" sz="2400"/>
              </a:p>
            </p:txBody>
          </p:sp>
        </p:grpSp>
        <p:grpSp>
          <p:nvGrpSpPr>
            <p:cNvPr id="161817" name="Group 442"/>
            <p:cNvGrpSpPr>
              <a:grpSpLocks/>
            </p:cNvGrpSpPr>
            <p:nvPr/>
          </p:nvGrpSpPr>
          <p:grpSpPr bwMode="auto">
            <a:xfrm>
              <a:off x="3354" y="3446"/>
              <a:ext cx="575" cy="664"/>
              <a:chOff x="3574" y="550"/>
              <a:chExt cx="575" cy="664"/>
            </a:xfrm>
          </p:grpSpPr>
          <p:grpSp>
            <p:nvGrpSpPr>
              <p:cNvPr id="161824" name="Group 443"/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161827" name="Picture 444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61828" name="Freeform 445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5595 w 356"/>
                    <a:gd name="T3" fmla="*/ 341 h 368"/>
                    <a:gd name="T4" fmla="*/ 6638 w 356"/>
                    <a:gd name="T5" fmla="*/ 7113 h 368"/>
                    <a:gd name="T6" fmla="*/ 1463 w 356"/>
                    <a:gd name="T7" fmla="*/ 8895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sp>
            <p:nvSpPr>
              <p:cNvPr id="161825" name="Rectangle 115"/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26" name="Text Box 116"/>
              <p:cNvSpPr txBox="1">
                <a:spLocks noChangeArrowheads="1"/>
              </p:cNvSpPr>
              <p:nvPr/>
            </p:nvSpPr>
            <p:spPr bwMode="auto">
              <a:xfrm>
                <a:off x="3574" y="550"/>
                <a:ext cx="436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user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agent</a:t>
                </a:r>
                <a:endParaRPr lang="en-US" sz="2400"/>
              </a:p>
            </p:txBody>
          </p:sp>
        </p:grpSp>
        <p:grpSp>
          <p:nvGrpSpPr>
            <p:cNvPr id="161818" name="Group 448"/>
            <p:cNvGrpSpPr>
              <a:grpSpLocks/>
            </p:cNvGrpSpPr>
            <p:nvPr/>
          </p:nvGrpSpPr>
          <p:grpSpPr bwMode="auto">
            <a:xfrm>
              <a:off x="3813" y="3056"/>
              <a:ext cx="575" cy="664"/>
              <a:chOff x="3574" y="550"/>
              <a:chExt cx="575" cy="664"/>
            </a:xfrm>
          </p:grpSpPr>
          <p:grpSp>
            <p:nvGrpSpPr>
              <p:cNvPr id="161819" name="Group 449"/>
              <p:cNvGrpSpPr>
                <a:grpSpLocks/>
              </p:cNvGrpSpPr>
              <p:nvPr/>
            </p:nvGrpSpPr>
            <p:grpSpPr bwMode="auto">
              <a:xfrm>
                <a:off x="3588" y="692"/>
                <a:ext cx="561" cy="522"/>
                <a:chOff x="-44" y="1473"/>
                <a:chExt cx="981" cy="1105"/>
              </a:xfrm>
            </p:grpSpPr>
            <p:pic>
              <p:nvPicPr>
                <p:cNvPr id="161822" name="Picture 450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61823" name="Freeform 451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5595 w 356"/>
                    <a:gd name="T3" fmla="*/ 341 h 368"/>
                    <a:gd name="T4" fmla="*/ 6638 w 356"/>
                    <a:gd name="T5" fmla="*/ 7113 h 368"/>
                    <a:gd name="T6" fmla="*/ 1463 w 356"/>
                    <a:gd name="T7" fmla="*/ 8895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56"/>
                    <a:gd name="T16" fmla="*/ 0 h 368"/>
                    <a:gd name="T17" fmla="*/ 356 w 356"/>
                    <a:gd name="T18" fmla="*/ 368 h 3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sp>
            <p:nvSpPr>
              <p:cNvPr id="161820" name="Rectangle 115"/>
              <p:cNvSpPr>
                <a:spLocks noChangeArrowheads="1"/>
              </p:cNvSpPr>
              <p:nvPr/>
            </p:nvSpPr>
            <p:spPr bwMode="auto">
              <a:xfrm>
                <a:off x="3611" y="576"/>
                <a:ext cx="381" cy="330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61821" name="Text Box 116"/>
              <p:cNvSpPr txBox="1">
                <a:spLocks noChangeArrowheads="1"/>
              </p:cNvSpPr>
              <p:nvPr/>
            </p:nvSpPr>
            <p:spPr bwMode="auto">
              <a:xfrm>
                <a:off x="3574" y="550"/>
                <a:ext cx="436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0"/>
                  <a:defRPr sz="20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user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agent</a:t>
                </a:r>
                <a:endParaRPr lang="en-US"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67872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1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163842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2D427DFD-2546-1443-A673-1FABD7D76251}" type="slidenum">
              <a:rPr lang="en-US" sz="1200">
                <a:latin typeface="Tahoma" charset="0"/>
              </a:rPr>
              <a:pPr/>
              <a:t>8</a:t>
            </a:fld>
            <a:endParaRPr lang="en-US" sz="1200">
              <a:latin typeface="Tahoma" charset="0"/>
            </a:endParaRPr>
          </a:p>
        </p:txBody>
      </p:sp>
      <p:sp>
        <p:nvSpPr>
          <p:cNvPr id="163843" name="Rectangle 2"/>
          <p:cNvSpPr>
            <a:spLocks noGrp="1" noChangeArrowheads="1"/>
          </p:cNvSpPr>
          <p:nvPr>
            <p:ph type="title"/>
          </p:nvPr>
        </p:nvSpPr>
        <p:spPr>
          <a:xfrm>
            <a:off x="376238" y="222250"/>
            <a:ext cx="7772400" cy="882650"/>
          </a:xfrm>
        </p:spPr>
        <p:txBody>
          <a:bodyPr/>
          <a:lstStyle/>
          <a:p>
            <a:r>
              <a:rPr lang="en-US" sz="4000">
                <a:latin typeface="Gill Sans MT" charset="0"/>
              </a:rPr>
              <a:t>Electronic mail: mail servers</a:t>
            </a:r>
            <a:endParaRPr lang="en-US">
              <a:latin typeface="Gill Sans MT" charset="0"/>
            </a:endParaRPr>
          </a:p>
        </p:txBody>
      </p:sp>
      <p:sp>
        <p:nvSpPr>
          <p:cNvPr id="16384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98588"/>
            <a:ext cx="3933825" cy="4648200"/>
          </a:xfrm>
        </p:spPr>
        <p:txBody>
          <a:bodyPr>
            <a:normAutofit lnSpcReduction="10000"/>
          </a:bodyPr>
          <a:lstStyle/>
          <a:p>
            <a:pPr>
              <a:buFont typeface="Wingdings" charset="0"/>
              <a:buNone/>
            </a:pPr>
            <a:r>
              <a:rPr lang="en-US">
                <a:solidFill>
                  <a:srgbClr val="CC0000"/>
                </a:solidFill>
                <a:latin typeface="Gill Sans MT" charset="0"/>
              </a:rPr>
              <a:t>mail servers:</a:t>
            </a:r>
          </a:p>
          <a:p>
            <a:r>
              <a:rPr lang="en-US" sz="2400" i="1">
                <a:solidFill>
                  <a:srgbClr val="CC0000"/>
                </a:solidFill>
                <a:latin typeface="Gill Sans MT" charset="0"/>
              </a:rPr>
              <a:t>mailbox</a:t>
            </a:r>
            <a:r>
              <a:rPr lang="en-US" sz="2400">
                <a:latin typeface="Gill Sans MT" charset="0"/>
              </a:rPr>
              <a:t> contains incoming messages for user</a:t>
            </a:r>
          </a:p>
          <a:p>
            <a:r>
              <a:rPr lang="en-US" sz="2400" i="1">
                <a:solidFill>
                  <a:srgbClr val="CC0000"/>
                </a:solidFill>
                <a:latin typeface="Gill Sans MT" charset="0"/>
              </a:rPr>
              <a:t>message queue</a:t>
            </a:r>
            <a:r>
              <a:rPr lang="en-US" sz="2400">
                <a:latin typeface="Gill Sans MT" charset="0"/>
              </a:rPr>
              <a:t> of outgoing (to be sent) mail messages</a:t>
            </a:r>
          </a:p>
          <a:p>
            <a:r>
              <a:rPr lang="en-US" sz="2400" i="1">
                <a:solidFill>
                  <a:srgbClr val="CC0000"/>
                </a:solidFill>
                <a:latin typeface="Gill Sans MT" charset="0"/>
              </a:rPr>
              <a:t>SMTP protocol</a:t>
            </a:r>
            <a:r>
              <a:rPr lang="en-US" sz="2400">
                <a:latin typeface="Gill Sans MT" charset="0"/>
              </a:rPr>
              <a:t> between mail servers to send email messages</a:t>
            </a:r>
          </a:p>
          <a:p>
            <a:pPr lvl="1"/>
            <a:r>
              <a:rPr lang="en-US">
                <a:latin typeface="Gill Sans MT" charset="0"/>
              </a:rPr>
              <a:t>client: sending mail server</a:t>
            </a:r>
          </a:p>
          <a:p>
            <a:pPr lvl="1"/>
            <a:r>
              <a:rPr lang="ja-JP" altLang="en-US">
                <a:latin typeface="Gill Sans MT" charset="0"/>
              </a:rPr>
              <a:t>“</a:t>
            </a:r>
            <a:r>
              <a:rPr lang="en-US" altLang="ja-JP">
                <a:latin typeface="Gill Sans MT" charset="0"/>
              </a:rPr>
              <a:t>server</a:t>
            </a:r>
            <a:r>
              <a:rPr lang="ja-JP" altLang="en-US">
                <a:latin typeface="Gill Sans MT" charset="0"/>
              </a:rPr>
              <a:t>”</a:t>
            </a:r>
            <a:r>
              <a:rPr lang="en-US" altLang="ja-JP">
                <a:latin typeface="Gill Sans MT" charset="0"/>
              </a:rPr>
              <a:t>: receiving mail server</a:t>
            </a:r>
            <a:endParaRPr lang="en-US">
              <a:latin typeface="Gill Sans MT" charset="0"/>
            </a:endParaRPr>
          </a:p>
        </p:txBody>
      </p:sp>
      <p:pic>
        <p:nvPicPr>
          <p:cNvPr id="163845" name="Picture 159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88" y="882650"/>
            <a:ext cx="5942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3846" name="Group 271"/>
          <p:cNvGrpSpPr>
            <a:grpSpLocks/>
          </p:cNvGrpSpPr>
          <p:nvPr/>
        </p:nvGrpSpPr>
        <p:grpSpPr bwMode="auto">
          <a:xfrm>
            <a:off x="6899275" y="2787650"/>
            <a:ext cx="477838" cy="715963"/>
            <a:chOff x="4140" y="429"/>
            <a:chExt cx="1425" cy="2396"/>
          </a:xfrm>
        </p:grpSpPr>
        <p:sp>
          <p:nvSpPr>
            <p:cNvPr id="164009" name="Freeform 272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10" name="Rectangle 273"/>
            <p:cNvSpPr>
              <a:spLocks noChangeArrowheads="1"/>
            </p:cNvSpPr>
            <p:nvPr/>
          </p:nvSpPr>
          <p:spPr bwMode="auto">
            <a:xfrm>
              <a:off x="4206" y="429"/>
              <a:ext cx="1046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11" name="Freeform 274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12" name="Freeform 275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13" name="Rectangle 276"/>
            <p:cNvSpPr>
              <a:spLocks noChangeArrowheads="1"/>
            </p:cNvSpPr>
            <p:nvPr/>
          </p:nvSpPr>
          <p:spPr bwMode="auto">
            <a:xfrm>
              <a:off x="4211" y="695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4014" name="Group 277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64039" name="AutoShape 278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1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40" name="AutoShape 279"/>
              <p:cNvSpPr>
                <a:spLocks noChangeArrowheads="1"/>
              </p:cNvSpPr>
              <p:nvPr/>
            </p:nvSpPr>
            <p:spPr bwMode="auto">
              <a:xfrm>
                <a:off x="634" y="2583"/>
                <a:ext cx="685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4015" name="Rectangle 280"/>
            <p:cNvSpPr>
              <a:spLocks noChangeArrowheads="1"/>
            </p:cNvSpPr>
            <p:nvPr/>
          </p:nvSpPr>
          <p:spPr bwMode="auto">
            <a:xfrm>
              <a:off x="4225" y="1019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4016" name="Group 281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64037" name="AutoShape 282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7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38" name="AutoShape 283"/>
              <p:cNvSpPr>
                <a:spLocks noChangeArrowheads="1"/>
              </p:cNvSpPr>
              <p:nvPr/>
            </p:nvSpPr>
            <p:spPr bwMode="auto">
              <a:xfrm>
                <a:off x="630" y="2583"/>
                <a:ext cx="691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4017" name="Rectangle 284"/>
            <p:cNvSpPr>
              <a:spLocks noChangeArrowheads="1"/>
            </p:cNvSpPr>
            <p:nvPr/>
          </p:nvSpPr>
          <p:spPr bwMode="auto">
            <a:xfrm>
              <a:off x="4216" y="1359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18" name="Rectangle 285"/>
            <p:cNvSpPr>
              <a:spLocks noChangeArrowheads="1"/>
            </p:cNvSpPr>
            <p:nvPr/>
          </p:nvSpPr>
          <p:spPr bwMode="auto">
            <a:xfrm>
              <a:off x="4230" y="1656"/>
              <a:ext cx="5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4019" name="Group 286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64035" name="AutoShape 287"/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36" name="AutoShape 288"/>
              <p:cNvSpPr>
                <a:spLocks noChangeArrowheads="1"/>
              </p:cNvSpPr>
              <p:nvPr/>
            </p:nvSpPr>
            <p:spPr bwMode="auto">
              <a:xfrm>
                <a:off x="634" y="2585"/>
                <a:ext cx="690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4020" name="Freeform 289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4021" name="Group 290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64033" name="AutoShape 291"/>
              <p:cNvSpPr>
                <a:spLocks noChangeArrowheads="1"/>
              </p:cNvSpPr>
              <p:nvPr/>
            </p:nvSpPr>
            <p:spPr bwMode="auto">
              <a:xfrm>
                <a:off x="629" y="2568"/>
                <a:ext cx="70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34" name="AutoShape 292"/>
              <p:cNvSpPr>
                <a:spLocks noChangeArrowheads="1"/>
              </p:cNvSpPr>
              <p:nvPr/>
            </p:nvSpPr>
            <p:spPr bwMode="auto">
              <a:xfrm>
                <a:off x="634" y="2584"/>
                <a:ext cx="672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4022" name="Rectangle 293"/>
            <p:cNvSpPr>
              <a:spLocks noChangeArrowheads="1"/>
            </p:cNvSpPr>
            <p:nvPr/>
          </p:nvSpPr>
          <p:spPr bwMode="auto">
            <a:xfrm>
              <a:off x="5248" y="429"/>
              <a:ext cx="71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23" name="Freeform 294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24" name="Freeform 295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25" name="Oval 296"/>
            <p:cNvSpPr>
              <a:spLocks noChangeArrowheads="1"/>
            </p:cNvSpPr>
            <p:nvPr/>
          </p:nvSpPr>
          <p:spPr bwMode="auto">
            <a:xfrm>
              <a:off x="5518" y="2612"/>
              <a:ext cx="47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26" name="Freeform 297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27" name="AutoShape 298"/>
            <p:cNvSpPr>
              <a:spLocks noChangeArrowheads="1"/>
            </p:cNvSpPr>
            <p:nvPr/>
          </p:nvSpPr>
          <p:spPr bwMode="auto">
            <a:xfrm>
              <a:off x="4140" y="2676"/>
              <a:ext cx="1198" cy="149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28" name="AutoShape 299"/>
            <p:cNvSpPr>
              <a:spLocks noChangeArrowheads="1"/>
            </p:cNvSpPr>
            <p:nvPr/>
          </p:nvSpPr>
          <p:spPr bwMode="auto">
            <a:xfrm>
              <a:off x="4206" y="2713"/>
              <a:ext cx="1070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29" name="Oval 300"/>
            <p:cNvSpPr>
              <a:spLocks noChangeArrowheads="1"/>
            </p:cNvSpPr>
            <p:nvPr/>
          </p:nvSpPr>
          <p:spPr bwMode="auto">
            <a:xfrm>
              <a:off x="4306" y="2384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30" name="Oval 301"/>
            <p:cNvSpPr>
              <a:spLocks noChangeArrowheads="1"/>
            </p:cNvSpPr>
            <p:nvPr/>
          </p:nvSpPr>
          <p:spPr bwMode="auto">
            <a:xfrm>
              <a:off x="4486" y="2384"/>
              <a:ext cx="161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64031" name="Oval 302"/>
            <p:cNvSpPr>
              <a:spLocks noChangeArrowheads="1"/>
            </p:cNvSpPr>
            <p:nvPr/>
          </p:nvSpPr>
          <p:spPr bwMode="auto">
            <a:xfrm>
              <a:off x="4661" y="2379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32" name="Rectangle 303"/>
            <p:cNvSpPr>
              <a:spLocks noChangeArrowheads="1"/>
            </p:cNvSpPr>
            <p:nvPr/>
          </p:nvSpPr>
          <p:spPr bwMode="auto">
            <a:xfrm>
              <a:off x="5063" y="1837"/>
              <a:ext cx="85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3847" name="Group 304"/>
          <p:cNvGrpSpPr>
            <a:grpSpLocks/>
          </p:cNvGrpSpPr>
          <p:nvPr/>
        </p:nvGrpSpPr>
        <p:grpSpPr bwMode="auto">
          <a:xfrm>
            <a:off x="4906963" y="4181475"/>
            <a:ext cx="477837" cy="715963"/>
            <a:chOff x="4140" y="429"/>
            <a:chExt cx="1425" cy="2396"/>
          </a:xfrm>
        </p:grpSpPr>
        <p:sp>
          <p:nvSpPr>
            <p:cNvPr id="163977" name="Freeform 305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78" name="Rectangle 306"/>
            <p:cNvSpPr>
              <a:spLocks noChangeArrowheads="1"/>
            </p:cNvSpPr>
            <p:nvPr/>
          </p:nvSpPr>
          <p:spPr bwMode="auto">
            <a:xfrm>
              <a:off x="4206" y="429"/>
              <a:ext cx="1046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79" name="Freeform 307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80" name="Freeform 308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81" name="Rectangle 309"/>
            <p:cNvSpPr>
              <a:spLocks noChangeArrowheads="1"/>
            </p:cNvSpPr>
            <p:nvPr/>
          </p:nvSpPr>
          <p:spPr bwMode="auto">
            <a:xfrm>
              <a:off x="4211" y="695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3982" name="Group 310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64007" name="AutoShape 311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1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08" name="AutoShape 312"/>
              <p:cNvSpPr>
                <a:spLocks noChangeArrowheads="1"/>
              </p:cNvSpPr>
              <p:nvPr/>
            </p:nvSpPr>
            <p:spPr bwMode="auto">
              <a:xfrm>
                <a:off x="634" y="2583"/>
                <a:ext cx="685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3983" name="Rectangle 313"/>
            <p:cNvSpPr>
              <a:spLocks noChangeArrowheads="1"/>
            </p:cNvSpPr>
            <p:nvPr/>
          </p:nvSpPr>
          <p:spPr bwMode="auto">
            <a:xfrm>
              <a:off x="4225" y="1019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3984" name="Group 314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64005" name="AutoShape 315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7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06" name="AutoShape 316"/>
              <p:cNvSpPr>
                <a:spLocks noChangeArrowheads="1"/>
              </p:cNvSpPr>
              <p:nvPr/>
            </p:nvSpPr>
            <p:spPr bwMode="auto">
              <a:xfrm>
                <a:off x="630" y="2583"/>
                <a:ext cx="691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3985" name="Rectangle 317"/>
            <p:cNvSpPr>
              <a:spLocks noChangeArrowheads="1"/>
            </p:cNvSpPr>
            <p:nvPr/>
          </p:nvSpPr>
          <p:spPr bwMode="auto">
            <a:xfrm>
              <a:off x="4216" y="1359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86" name="Rectangle 318"/>
            <p:cNvSpPr>
              <a:spLocks noChangeArrowheads="1"/>
            </p:cNvSpPr>
            <p:nvPr/>
          </p:nvSpPr>
          <p:spPr bwMode="auto">
            <a:xfrm>
              <a:off x="4230" y="1656"/>
              <a:ext cx="5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3987" name="Group 319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64003" name="AutoShape 320"/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04" name="AutoShape 321"/>
              <p:cNvSpPr>
                <a:spLocks noChangeArrowheads="1"/>
              </p:cNvSpPr>
              <p:nvPr/>
            </p:nvSpPr>
            <p:spPr bwMode="auto">
              <a:xfrm>
                <a:off x="634" y="2585"/>
                <a:ext cx="690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3988" name="Freeform 322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3989" name="Group 323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64001" name="AutoShape 324"/>
              <p:cNvSpPr>
                <a:spLocks noChangeArrowheads="1"/>
              </p:cNvSpPr>
              <p:nvPr/>
            </p:nvSpPr>
            <p:spPr bwMode="auto">
              <a:xfrm>
                <a:off x="629" y="2568"/>
                <a:ext cx="70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02" name="AutoShape 325"/>
              <p:cNvSpPr>
                <a:spLocks noChangeArrowheads="1"/>
              </p:cNvSpPr>
              <p:nvPr/>
            </p:nvSpPr>
            <p:spPr bwMode="auto">
              <a:xfrm>
                <a:off x="634" y="2584"/>
                <a:ext cx="672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3990" name="Rectangle 326"/>
            <p:cNvSpPr>
              <a:spLocks noChangeArrowheads="1"/>
            </p:cNvSpPr>
            <p:nvPr/>
          </p:nvSpPr>
          <p:spPr bwMode="auto">
            <a:xfrm>
              <a:off x="5248" y="429"/>
              <a:ext cx="71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91" name="Freeform 327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92" name="Freeform 328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93" name="Oval 329"/>
            <p:cNvSpPr>
              <a:spLocks noChangeArrowheads="1"/>
            </p:cNvSpPr>
            <p:nvPr/>
          </p:nvSpPr>
          <p:spPr bwMode="auto">
            <a:xfrm>
              <a:off x="5518" y="2612"/>
              <a:ext cx="47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94" name="Freeform 330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95" name="AutoShape 331"/>
            <p:cNvSpPr>
              <a:spLocks noChangeArrowheads="1"/>
            </p:cNvSpPr>
            <p:nvPr/>
          </p:nvSpPr>
          <p:spPr bwMode="auto">
            <a:xfrm>
              <a:off x="4140" y="2676"/>
              <a:ext cx="1198" cy="149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96" name="AutoShape 332"/>
            <p:cNvSpPr>
              <a:spLocks noChangeArrowheads="1"/>
            </p:cNvSpPr>
            <p:nvPr/>
          </p:nvSpPr>
          <p:spPr bwMode="auto">
            <a:xfrm>
              <a:off x="4206" y="2713"/>
              <a:ext cx="1070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97" name="Oval 333"/>
            <p:cNvSpPr>
              <a:spLocks noChangeArrowheads="1"/>
            </p:cNvSpPr>
            <p:nvPr/>
          </p:nvSpPr>
          <p:spPr bwMode="auto">
            <a:xfrm>
              <a:off x="4306" y="2384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98" name="Oval 334"/>
            <p:cNvSpPr>
              <a:spLocks noChangeArrowheads="1"/>
            </p:cNvSpPr>
            <p:nvPr/>
          </p:nvSpPr>
          <p:spPr bwMode="auto">
            <a:xfrm>
              <a:off x="4486" y="2384"/>
              <a:ext cx="161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63999" name="Oval 335"/>
            <p:cNvSpPr>
              <a:spLocks noChangeArrowheads="1"/>
            </p:cNvSpPr>
            <p:nvPr/>
          </p:nvSpPr>
          <p:spPr bwMode="auto">
            <a:xfrm>
              <a:off x="4661" y="2379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00" name="Rectangle 336"/>
            <p:cNvSpPr>
              <a:spLocks noChangeArrowheads="1"/>
            </p:cNvSpPr>
            <p:nvPr/>
          </p:nvSpPr>
          <p:spPr bwMode="auto">
            <a:xfrm>
              <a:off x="5063" y="1837"/>
              <a:ext cx="85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3848" name="Group 337"/>
          <p:cNvGrpSpPr>
            <a:grpSpLocks/>
          </p:cNvGrpSpPr>
          <p:nvPr/>
        </p:nvGrpSpPr>
        <p:grpSpPr bwMode="auto">
          <a:xfrm>
            <a:off x="4929188" y="1839913"/>
            <a:ext cx="477837" cy="715962"/>
            <a:chOff x="4140" y="429"/>
            <a:chExt cx="1425" cy="2396"/>
          </a:xfrm>
        </p:grpSpPr>
        <p:sp>
          <p:nvSpPr>
            <p:cNvPr id="163945" name="Freeform 33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46" name="Rectangle 339"/>
            <p:cNvSpPr>
              <a:spLocks noChangeArrowheads="1"/>
            </p:cNvSpPr>
            <p:nvPr/>
          </p:nvSpPr>
          <p:spPr bwMode="auto">
            <a:xfrm>
              <a:off x="4206" y="429"/>
              <a:ext cx="1046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47" name="Freeform 34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48" name="Freeform 34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49" name="Rectangle 342"/>
            <p:cNvSpPr>
              <a:spLocks noChangeArrowheads="1"/>
            </p:cNvSpPr>
            <p:nvPr/>
          </p:nvSpPr>
          <p:spPr bwMode="auto">
            <a:xfrm>
              <a:off x="4211" y="695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3950" name="Group 34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63975" name="AutoShape 344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1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76" name="AutoShape 345"/>
              <p:cNvSpPr>
                <a:spLocks noChangeArrowheads="1"/>
              </p:cNvSpPr>
              <p:nvPr/>
            </p:nvSpPr>
            <p:spPr bwMode="auto">
              <a:xfrm>
                <a:off x="634" y="2583"/>
                <a:ext cx="685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3951" name="Rectangle 346"/>
            <p:cNvSpPr>
              <a:spLocks noChangeArrowheads="1"/>
            </p:cNvSpPr>
            <p:nvPr/>
          </p:nvSpPr>
          <p:spPr bwMode="auto">
            <a:xfrm>
              <a:off x="4225" y="1019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3952" name="Group 34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63973" name="AutoShape 348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7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74" name="AutoShape 349"/>
              <p:cNvSpPr>
                <a:spLocks noChangeArrowheads="1"/>
              </p:cNvSpPr>
              <p:nvPr/>
            </p:nvSpPr>
            <p:spPr bwMode="auto">
              <a:xfrm>
                <a:off x="630" y="2583"/>
                <a:ext cx="691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3953" name="Rectangle 350"/>
            <p:cNvSpPr>
              <a:spLocks noChangeArrowheads="1"/>
            </p:cNvSpPr>
            <p:nvPr/>
          </p:nvSpPr>
          <p:spPr bwMode="auto">
            <a:xfrm>
              <a:off x="4216" y="1359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54" name="Rectangle 351"/>
            <p:cNvSpPr>
              <a:spLocks noChangeArrowheads="1"/>
            </p:cNvSpPr>
            <p:nvPr/>
          </p:nvSpPr>
          <p:spPr bwMode="auto">
            <a:xfrm>
              <a:off x="4230" y="1656"/>
              <a:ext cx="5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3955" name="Group 35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63971" name="AutoShape 353"/>
              <p:cNvSpPr>
                <a:spLocks noChangeArrowheads="1"/>
              </p:cNvSpPr>
              <p:nvPr/>
            </p:nvSpPr>
            <p:spPr bwMode="auto">
              <a:xfrm>
                <a:off x="616" y="2570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72" name="AutoShape 354"/>
              <p:cNvSpPr>
                <a:spLocks noChangeArrowheads="1"/>
              </p:cNvSpPr>
              <p:nvPr/>
            </p:nvSpPr>
            <p:spPr bwMode="auto">
              <a:xfrm>
                <a:off x="634" y="2585"/>
                <a:ext cx="690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3956" name="Freeform 35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3957" name="Group 35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63969" name="AutoShape 357"/>
              <p:cNvSpPr>
                <a:spLocks noChangeArrowheads="1"/>
              </p:cNvSpPr>
              <p:nvPr/>
            </p:nvSpPr>
            <p:spPr bwMode="auto">
              <a:xfrm>
                <a:off x="629" y="2568"/>
                <a:ext cx="70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70" name="AutoShape 358"/>
              <p:cNvSpPr>
                <a:spLocks noChangeArrowheads="1"/>
              </p:cNvSpPr>
              <p:nvPr/>
            </p:nvSpPr>
            <p:spPr bwMode="auto">
              <a:xfrm>
                <a:off x="634" y="2584"/>
                <a:ext cx="672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3958" name="Rectangle 359"/>
            <p:cNvSpPr>
              <a:spLocks noChangeArrowheads="1"/>
            </p:cNvSpPr>
            <p:nvPr/>
          </p:nvSpPr>
          <p:spPr bwMode="auto">
            <a:xfrm>
              <a:off x="5248" y="429"/>
              <a:ext cx="71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59" name="Freeform 36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60" name="Freeform 36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7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61" name="Oval 362"/>
            <p:cNvSpPr>
              <a:spLocks noChangeArrowheads="1"/>
            </p:cNvSpPr>
            <p:nvPr/>
          </p:nvSpPr>
          <p:spPr bwMode="auto">
            <a:xfrm>
              <a:off x="5518" y="2612"/>
              <a:ext cx="47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62" name="Freeform 36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63" name="AutoShape 364"/>
            <p:cNvSpPr>
              <a:spLocks noChangeArrowheads="1"/>
            </p:cNvSpPr>
            <p:nvPr/>
          </p:nvSpPr>
          <p:spPr bwMode="auto">
            <a:xfrm>
              <a:off x="4140" y="2676"/>
              <a:ext cx="1198" cy="149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64" name="AutoShape 365"/>
            <p:cNvSpPr>
              <a:spLocks noChangeArrowheads="1"/>
            </p:cNvSpPr>
            <p:nvPr/>
          </p:nvSpPr>
          <p:spPr bwMode="auto">
            <a:xfrm>
              <a:off x="4206" y="2713"/>
              <a:ext cx="1070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65" name="Oval 366"/>
            <p:cNvSpPr>
              <a:spLocks noChangeArrowheads="1"/>
            </p:cNvSpPr>
            <p:nvPr/>
          </p:nvSpPr>
          <p:spPr bwMode="auto">
            <a:xfrm>
              <a:off x="4306" y="2384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66" name="Oval 367"/>
            <p:cNvSpPr>
              <a:spLocks noChangeArrowheads="1"/>
            </p:cNvSpPr>
            <p:nvPr/>
          </p:nvSpPr>
          <p:spPr bwMode="auto">
            <a:xfrm>
              <a:off x="4486" y="2384"/>
              <a:ext cx="161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63967" name="Oval 368"/>
            <p:cNvSpPr>
              <a:spLocks noChangeArrowheads="1"/>
            </p:cNvSpPr>
            <p:nvPr/>
          </p:nvSpPr>
          <p:spPr bwMode="auto">
            <a:xfrm>
              <a:off x="4661" y="2379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68" name="Rectangle 369"/>
            <p:cNvSpPr>
              <a:spLocks noChangeArrowheads="1"/>
            </p:cNvSpPr>
            <p:nvPr/>
          </p:nvSpPr>
          <p:spPr bwMode="auto">
            <a:xfrm>
              <a:off x="5063" y="1837"/>
              <a:ext cx="85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3849" name="Line 9"/>
          <p:cNvSpPr>
            <a:spLocks noChangeShapeType="1"/>
          </p:cNvSpPr>
          <p:nvPr/>
        </p:nvSpPr>
        <p:spPr bwMode="auto">
          <a:xfrm>
            <a:off x="5927725" y="2606675"/>
            <a:ext cx="1123950" cy="7905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3850" name="Group 19"/>
          <p:cNvGrpSpPr>
            <a:grpSpLocks/>
          </p:cNvGrpSpPr>
          <p:nvPr/>
        </p:nvGrpSpPr>
        <p:grpSpPr bwMode="auto">
          <a:xfrm>
            <a:off x="7089775" y="2986088"/>
            <a:ext cx="809625" cy="1049337"/>
            <a:chOff x="4296" y="2627"/>
            <a:chExt cx="510" cy="661"/>
          </a:xfrm>
        </p:grpSpPr>
        <p:sp>
          <p:nvSpPr>
            <p:cNvPr id="163930" name="Rectangle 20"/>
            <p:cNvSpPr>
              <a:spLocks noChangeArrowheads="1"/>
            </p:cNvSpPr>
            <p:nvPr/>
          </p:nvSpPr>
          <p:spPr bwMode="auto">
            <a:xfrm>
              <a:off x="4296" y="2652"/>
              <a:ext cx="510" cy="636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931" name="Text Box 21"/>
            <p:cNvSpPr txBox="1">
              <a:spLocks noChangeArrowheads="1"/>
            </p:cNvSpPr>
            <p:nvPr/>
          </p:nvSpPr>
          <p:spPr bwMode="auto">
            <a:xfrm>
              <a:off x="4304" y="2627"/>
              <a:ext cx="472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mail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server</a:t>
              </a:r>
              <a:endParaRPr lang="en-US" sz="2400"/>
            </a:p>
          </p:txBody>
        </p:sp>
        <p:sp>
          <p:nvSpPr>
            <p:cNvPr id="163932" name="Rectangle 22"/>
            <p:cNvSpPr>
              <a:spLocks noChangeArrowheads="1"/>
            </p:cNvSpPr>
            <p:nvPr/>
          </p:nvSpPr>
          <p:spPr bwMode="auto">
            <a:xfrm>
              <a:off x="4320" y="3006"/>
              <a:ext cx="450" cy="120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933" name="Line 23"/>
            <p:cNvSpPr>
              <a:spLocks noChangeShapeType="1"/>
            </p:cNvSpPr>
            <p:nvPr/>
          </p:nvSpPr>
          <p:spPr bwMode="auto">
            <a:xfrm>
              <a:off x="4369" y="303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34" name="Line 24"/>
            <p:cNvSpPr>
              <a:spLocks noChangeShapeType="1"/>
            </p:cNvSpPr>
            <p:nvPr/>
          </p:nvSpPr>
          <p:spPr bwMode="auto">
            <a:xfrm>
              <a:off x="4478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35" name="Line 25"/>
            <p:cNvSpPr>
              <a:spLocks noChangeShapeType="1"/>
            </p:cNvSpPr>
            <p:nvPr/>
          </p:nvSpPr>
          <p:spPr bwMode="auto">
            <a:xfrm>
              <a:off x="4533" y="303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36" name="Line 26"/>
            <p:cNvSpPr>
              <a:spLocks noChangeShapeType="1"/>
            </p:cNvSpPr>
            <p:nvPr/>
          </p:nvSpPr>
          <p:spPr bwMode="auto">
            <a:xfrm>
              <a:off x="4590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37" name="Line 27"/>
            <p:cNvSpPr>
              <a:spLocks noChangeShapeType="1"/>
            </p:cNvSpPr>
            <p:nvPr/>
          </p:nvSpPr>
          <p:spPr bwMode="auto">
            <a:xfrm>
              <a:off x="4651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38" name="Line 28"/>
            <p:cNvSpPr>
              <a:spLocks noChangeShapeType="1"/>
            </p:cNvSpPr>
            <p:nvPr/>
          </p:nvSpPr>
          <p:spPr bwMode="auto">
            <a:xfrm>
              <a:off x="4707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39" name="Line 29"/>
            <p:cNvSpPr>
              <a:spLocks noChangeShapeType="1"/>
            </p:cNvSpPr>
            <p:nvPr/>
          </p:nvSpPr>
          <p:spPr bwMode="auto">
            <a:xfrm>
              <a:off x="4422" y="303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40" name="Rectangle 30"/>
            <p:cNvSpPr>
              <a:spLocks noChangeArrowheads="1"/>
            </p:cNvSpPr>
            <p:nvPr/>
          </p:nvSpPr>
          <p:spPr bwMode="auto">
            <a:xfrm>
              <a:off x="4328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941" name="Rectangle 31"/>
            <p:cNvSpPr>
              <a:spLocks noChangeArrowheads="1"/>
            </p:cNvSpPr>
            <p:nvPr/>
          </p:nvSpPr>
          <p:spPr bwMode="auto">
            <a:xfrm>
              <a:off x="4414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942" name="Rectangle 32"/>
            <p:cNvSpPr>
              <a:spLocks noChangeArrowheads="1"/>
            </p:cNvSpPr>
            <p:nvPr/>
          </p:nvSpPr>
          <p:spPr bwMode="auto">
            <a:xfrm>
              <a:off x="4500" y="3172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943" name="Rectangle 33"/>
            <p:cNvSpPr>
              <a:spLocks noChangeArrowheads="1"/>
            </p:cNvSpPr>
            <p:nvPr/>
          </p:nvSpPr>
          <p:spPr bwMode="auto">
            <a:xfrm>
              <a:off x="4597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944" name="Rectangle 34"/>
            <p:cNvSpPr>
              <a:spLocks noChangeArrowheads="1"/>
            </p:cNvSpPr>
            <p:nvPr/>
          </p:nvSpPr>
          <p:spPr bwMode="auto">
            <a:xfrm>
              <a:off x="4693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</p:grpSp>
      <p:grpSp>
        <p:nvGrpSpPr>
          <p:cNvPr id="163851" name="Group 60"/>
          <p:cNvGrpSpPr>
            <a:grpSpLocks/>
          </p:cNvGrpSpPr>
          <p:nvPr/>
        </p:nvGrpSpPr>
        <p:grpSpPr bwMode="auto">
          <a:xfrm>
            <a:off x="5089525" y="4386263"/>
            <a:ext cx="809625" cy="1049337"/>
            <a:chOff x="4296" y="2627"/>
            <a:chExt cx="510" cy="661"/>
          </a:xfrm>
        </p:grpSpPr>
        <p:sp>
          <p:nvSpPr>
            <p:cNvPr id="163915" name="Rectangle 61"/>
            <p:cNvSpPr>
              <a:spLocks noChangeArrowheads="1"/>
            </p:cNvSpPr>
            <p:nvPr/>
          </p:nvSpPr>
          <p:spPr bwMode="auto">
            <a:xfrm>
              <a:off x="4296" y="2652"/>
              <a:ext cx="510" cy="636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916" name="Text Box 62"/>
            <p:cNvSpPr txBox="1">
              <a:spLocks noChangeArrowheads="1"/>
            </p:cNvSpPr>
            <p:nvPr/>
          </p:nvSpPr>
          <p:spPr bwMode="auto">
            <a:xfrm>
              <a:off x="4304" y="2627"/>
              <a:ext cx="472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mail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server</a:t>
              </a:r>
              <a:endParaRPr lang="en-US" sz="2400"/>
            </a:p>
          </p:txBody>
        </p:sp>
        <p:sp>
          <p:nvSpPr>
            <p:cNvPr id="163917" name="Rectangle 63"/>
            <p:cNvSpPr>
              <a:spLocks noChangeArrowheads="1"/>
            </p:cNvSpPr>
            <p:nvPr/>
          </p:nvSpPr>
          <p:spPr bwMode="auto">
            <a:xfrm>
              <a:off x="4320" y="3006"/>
              <a:ext cx="450" cy="120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918" name="Line 64"/>
            <p:cNvSpPr>
              <a:spLocks noChangeShapeType="1"/>
            </p:cNvSpPr>
            <p:nvPr/>
          </p:nvSpPr>
          <p:spPr bwMode="auto">
            <a:xfrm>
              <a:off x="4369" y="303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19" name="Line 65"/>
            <p:cNvSpPr>
              <a:spLocks noChangeShapeType="1"/>
            </p:cNvSpPr>
            <p:nvPr/>
          </p:nvSpPr>
          <p:spPr bwMode="auto">
            <a:xfrm>
              <a:off x="4478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20" name="Line 66"/>
            <p:cNvSpPr>
              <a:spLocks noChangeShapeType="1"/>
            </p:cNvSpPr>
            <p:nvPr/>
          </p:nvSpPr>
          <p:spPr bwMode="auto">
            <a:xfrm>
              <a:off x="4533" y="303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21" name="Line 67"/>
            <p:cNvSpPr>
              <a:spLocks noChangeShapeType="1"/>
            </p:cNvSpPr>
            <p:nvPr/>
          </p:nvSpPr>
          <p:spPr bwMode="auto">
            <a:xfrm>
              <a:off x="4590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22" name="Line 68"/>
            <p:cNvSpPr>
              <a:spLocks noChangeShapeType="1"/>
            </p:cNvSpPr>
            <p:nvPr/>
          </p:nvSpPr>
          <p:spPr bwMode="auto">
            <a:xfrm>
              <a:off x="4651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23" name="Line 69"/>
            <p:cNvSpPr>
              <a:spLocks noChangeShapeType="1"/>
            </p:cNvSpPr>
            <p:nvPr/>
          </p:nvSpPr>
          <p:spPr bwMode="auto">
            <a:xfrm>
              <a:off x="4707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24" name="Line 70"/>
            <p:cNvSpPr>
              <a:spLocks noChangeShapeType="1"/>
            </p:cNvSpPr>
            <p:nvPr/>
          </p:nvSpPr>
          <p:spPr bwMode="auto">
            <a:xfrm>
              <a:off x="4422" y="303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25" name="Rectangle 71"/>
            <p:cNvSpPr>
              <a:spLocks noChangeArrowheads="1"/>
            </p:cNvSpPr>
            <p:nvPr/>
          </p:nvSpPr>
          <p:spPr bwMode="auto">
            <a:xfrm>
              <a:off x="4328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926" name="Rectangle 72"/>
            <p:cNvSpPr>
              <a:spLocks noChangeArrowheads="1"/>
            </p:cNvSpPr>
            <p:nvPr/>
          </p:nvSpPr>
          <p:spPr bwMode="auto">
            <a:xfrm>
              <a:off x="4414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927" name="Rectangle 73"/>
            <p:cNvSpPr>
              <a:spLocks noChangeArrowheads="1"/>
            </p:cNvSpPr>
            <p:nvPr/>
          </p:nvSpPr>
          <p:spPr bwMode="auto">
            <a:xfrm>
              <a:off x="4500" y="3172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928" name="Rectangle 74"/>
            <p:cNvSpPr>
              <a:spLocks noChangeArrowheads="1"/>
            </p:cNvSpPr>
            <p:nvPr/>
          </p:nvSpPr>
          <p:spPr bwMode="auto">
            <a:xfrm>
              <a:off x="4597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929" name="Rectangle 75"/>
            <p:cNvSpPr>
              <a:spLocks noChangeArrowheads="1"/>
            </p:cNvSpPr>
            <p:nvPr/>
          </p:nvSpPr>
          <p:spPr bwMode="auto">
            <a:xfrm>
              <a:off x="4693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</p:grpSp>
      <p:grpSp>
        <p:nvGrpSpPr>
          <p:cNvPr id="163852" name="Group 96"/>
          <p:cNvGrpSpPr>
            <a:grpSpLocks/>
          </p:cNvGrpSpPr>
          <p:nvPr/>
        </p:nvGrpSpPr>
        <p:grpSpPr bwMode="auto">
          <a:xfrm>
            <a:off x="5089525" y="2138363"/>
            <a:ext cx="809625" cy="1049337"/>
            <a:chOff x="4296" y="2627"/>
            <a:chExt cx="510" cy="661"/>
          </a:xfrm>
        </p:grpSpPr>
        <p:sp>
          <p:nvSpPr>
            <p:cNvPr id="163900" name="Rectangle 97"/>
            <p:cNvSpPr>
              <a:spLocks noChangeArrowheads="1"/>
            </p:cNvSpPr>
            <p:nvPr/>
          </p:nvSpPr>
          <p:spPr bwMode="auto">
            <a:xfrm>
              <a:off x="4296" y="2652"/>
              <a:ext cx="510" cy="636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901" name="Text Box 98"/>
            <p:cNvSpPr txBox="1">
              <a:spLocks noChangeArrowheads="1"/>
            </p:cNvSpPr>
            <p:nvPr/>
          </p:nvSpPr>
          <p:spPr bwMode="auto">
            <a:xfrm>
              <a:off x="4304" y="2627"/>
              <a:ext cx="472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mail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server</a:t>
              </a:r>
              <a:endParaRPr lang="en-US" sz="2400"/>
            </a:p>
          </p:txBody>
        </p:sp>
        <p:sp>
          <p:nvSpPr>
            <p:cNvPr id="163902" name="Rectangle 99"/>
            <p:cNvSpPr>
              <a:spLocks noChangeArrowheads="1"/>
            </p:cNvSpPr>
            <p:nvPr/>
          </p:nvSpPr>
          <p:spPr bwMode="auto">
            <a:xfrm>
              <a:off x="4320" y="3006"/>
              <a:ext cx="450" cy="120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903" name="Line 100"/>
            <p:cNvSpPr>
              <a:spLocks noChangeShapeType="1"/>
            </p:cNvSpPr>
            <p:nvPr/>
          </p:nvSpPr>
          <p:spPr bwMode="auto">
            <a:xfrm>
              <a:off x="4369" y="303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04" name="Line 101"/>
            <p:cNvSpPr>
              <a:spLocks noChangeShapeType="1"/>
            </p:cNvSpPr>
            <p:nvPr/>
          </p:nvSpPr>
          <p:spPr bwMode="auto">
            <a:xfrm>
              <a:off x="4478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05" name="Line 102"/>
            <p:cNvSpPr>
              <a:spLocks noChangeShapeType="1"/>
            </p:cNvSpPr>
            <p:nvPr/>
          </p:nvSpPr>
          <p:spPr bwMode="auto">
            <a:xfrm>
              <a:off x="4533" y="303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06" name="Line 103"/>
            <p:cNvSpPr>
              <a:spLocks noChangeShapeType="1"/>
            </p:cNvSpPr>
            <p:nvPr/>
          </p:nvSpPr>
          <p:spPr bwMode="auto">
            <a:xfrm>
              <a:off x="4590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07" name="Line 104"/>
            <p:cNvSpPr>
              <a:spLocks noChangeShapeType="1"/>
            </p:cNvSpPr>
            <p:nvPr/>
          </p:nvSpPr>
          <p:spPr bwMode="auto">
            <a:xfrm>
              <a:off x="4651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08" name="Line 105"/>
            <p:cNvSpPr>
              <a:spLocks noChangeShapeType="1"/>
            </p:cNvSpPr>
            <p:nvPr/>
          </p:nvSpPr>
          <p:spPr bwMode="auto">
            <a:xfrm>
              <a:off x="4707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09" name="Line 106"/>
            <p:cNvSpPr>
              <a:spLocks noChangeShapeType="1"/>
            </p:cNvSpPr>
            <p:nvPr/>
          </p:nvSpPr>
          <p:spPr bwMode="auto">
            <a:xfrm>
              <a:off x="4422" y="303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10" name="Rectangle 107"/>
            <p:cNvSpPr>
              <a:spLocks noChangeArrowheads="1"/>
            </p:cNvSpPr>
            <p:nvPr/>
          </p:nvSpPr>
          <p:spPr bwMode="auto">
            <a:xfrm>
              <a:off x="4328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911" name="Rectangle 108"/>
            <p:cNvSpPr>
              <a:spLocks noChangeArrowheads="1"/>
            </p:cNvSpPr>
            <p:nvPr/>
          </p:nvSpPr>
          <p:spPr bwMode="auto">
            <a:xfrm>
              <a:off x="4414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912" name="Rectangle 109"/>
            <p:cNvSpPr>
              <a:spLocks noChangeArrowheads="1"/>
            </p:cNvSpPr>
            <p:nvPr/>
          </p:nvSpPr>
          <p:spPr bwMode="auto">
            <a:xfrm>
              <a:off x="4500" y="3172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913" name="Rectangle 110"/>
            <p:cNvSpPr>
              <a:spLocks noChangeArrowheads="1"/>
            </p:cNvSpPr>
            <p:nvPr/>
          </p:nvSpPr>
          <p:spPr bwMode="auto">
            <a:xfrm>
              <a:off x="4597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914" name="Rectangle 111"/>
            <p:cNvSpPr>
              <a:spLocks noChangeArrowheads="1"/>
            </p:cNvSpPr>
            <p:nvPr/>
          </p:nvSpPr>
          <p:spPr bwMode="auto">
            <a:xfrm>
              <a:off x="4693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</p:grpSp>
      <p:sp>
        <p:nvSpPr>
          <p:cNvPr id="163853" name="Line 117"/>
          <p:cNvSpPr>
            <a:spLocks noChangeShapeType="1"/>
          </p:cNvSpPr>
          <p:nvPr/>
        </p:nvSpPr>
        <p:spPr bwMode="auto">
          <a:xfrm flipV="1">
            <a:off x="5927725" y="3730625"/>
            <a:ext cx="1123950" cy="10858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54" name="Line 118"/>
          <p:cNvSpPr>
            <a:spLocks noChangeShapeType="1"/>
          </p:cNvSpPr>
          <p:nvPr/>
        </p:nvSpPr>
        <p:spPr bwMode="auto">
          <a:xfrm flipH="1" flipV="1">
            <a:off x="5184775" y="3206750"/>
            <a:ext cx="0" cy="12477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3855" name="Group 119"/>
          <p:cNvGrpSpPr>
            <a:grpSpLocks/>
          </p:cNvGrpSpPr>
          <p:nvPr/>
        </p:nvGrpSpPr>
        <p:grpSpPr bwMode="auto">
          <a:xfrm>
            <a:off x="6024563" y="4024313"/>
            <a:ext cx="1031875" cy="457200"/>
            <a:chOff x="3745" y="2537"/>
            <a:chExt cx="650" cy="288"/>
          </a:xfrm>
        </p:grpSpPr>
        <p:sp>
          <p:nvSpPr>
            <p:cNvPr id="163898" name="Rectangle 120"/>
            <p:cNvSpPr>
              <a:spLocks noChangeArrowheads="1"/>
            </p:cNvSpPr>
            <p:nvPr/>
          </p:nvSpPr>
          <p:spPr bwMode="auto">
            <a:xfrm>
              <a:off x="3798" y="2580"/>
              <a:ext cx="540" cy="19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899" name="Text Box 121"/>
            <p:cNvSpPr txBox="1">
              <a:spLocks noChangeArrowheads="1"/>
            </p:cNvSpPr>
            <p:nvPr/>
          </p:nvSpPr>
          <p:spPr bwMode="auto">
            <a:xfrm>
              <a:off x="3745" y="2537"/>
              <a:ext cx="65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rgbClr val="CC0000"/>
                  </a:solidFill>
                </a:rPr>
                <a:t>SMTP</a:t>
              </a:r>
            </a:p>
          </p:txBody>
        </p:sp>
      </p:grpSp>
      <p:grpSp>
        <p:nvGrpSpPr>
          <p:cNvPr id="163856" name="Group 122"/>
          <p:cNvGrpSpPr>
            <a:grpSpLocks/>
          </p:cNvGrpSpPr>
          <p:nvPr/>
        </p:nvGrpSpPr>
        <p:grpSpPr bwMode="auto">
          <a:xfrm>
            <a:off x="5986463" y="2767013"/>
            <a:ext cx="1031875" cy="457200"/>
            <a:chOff x="3745" y="2537"/>
            <a:chExt cx="650" cy="288"/>
          </a:xfrm>
        </p:grpSpPr>
        <p:sp>
          <p:nvSpPr>
            <p:cNvPr id="163896" name="Rectangle 123"/>
            <p:cNvSpPr>
              <a:spLocks noChangeArrowheads="1"/>
            </p:cNvSpPr>
            <p:nvPr/>
          </p:nvSpPr>
          <p:spPr bwMode="auto">
            <a:xfrm>
              <a:off x="3798" y="2580"/>
              <a:ext cx="540" cy="19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897" name="Text Box 124"/>
            <p:cNvSpPr txBox="1">
              <a:spLocks noChangeArrowheads="1"/>
            </p:cNvSpPr>
            <p:nvPr/>
          </p:nvSpPr>
          <p:spPr bwMode="auto">
            <a:xfrm>
              <a:off x="3745" y="2537"/>
              <a:ext cx="65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rgbClr val="CC0000"/>
                  </a:solidFill>
                </a:rPr>
                <a:t>SMTP</a:t>
              </a:r>
            </a:p>
          </p:txBody>
        </p:sp>
      </p:grpSp>
      <p:grpSp>
        <p:nvGrpSpPr>
          <p:cNvPr id="163857" name="Group 125"/>
          <p:cNvGrpSpPr>
            <a:grpSpLocks/>
          </p:cNvGrpSpPr>
          <p:nvPr/>
        </p:nvGrpSpPr>
        <p:grpSpPr bwMode="auto">
          <a:xfrm>
            <a:off x="4662488" y="3481388"/>
            <a:ext cx="1031875" cy="457200"/>
            <a:chOff x="3745" y="2537"/>
            <a:chExt cx="650" cy="288"/>
          </a:xfrm>
        </p:grpSpPr>
        <p:sp>
          <p:nvSpPr>
            <p:cNvPr id="163894" name="Rectangle 126"/>
            <p:cNvSpPr>
              <a:spLocks noChangeArrowheads="1"/>
            </p:cNvSpPr>
            <p:nvPr/>
          </p:nvSpPr>
          <p:spPr bwMode="auto">
            <a:xfrm>
              <a:off x="3798" y="2580"/>
              <a:ext cx="540" cy="19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895" name="Text Box 127"/>
            <p:cNvSpPr txBox="1">
              <a:spLocks noChangeArrowheads="1"/>
            </p:cNvSpPr>
            <p:nvPr/>
          </p:nvSpPr>
          <p:spPr bwMode="auto">
            <a:xfrm>
              <a:off x="3745" y="2537"/>
              <a:ext cx="65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rgbClr val="CC0000"/>
                  </a:solidFill>
                </a:rPr>
                <a:t>SMTP</a:t>
              </a:r>
            </a:p>
          </p:txBody>
        </p:sp>
      </p:grpSp>
      <p:grpSp>
        <p:nvGrpSpPr>
          <p:cNvPr id="163858" name="Group 430"/>
          <p:cNvGrpSpPr>
            <a:grpSpLocks/>
          </p:cNvGrpSpPr>
          <p:nvPr/>
        </p:nvGrpSpPr>
        <p:grpSpPr bwMode="auto">
          <a:xfrm>
            <a:off x="5694363" y="1406525"/>
            <a:ext cx="912812" cy="1054100"/>
            <a:chOff x="3574" y="550"/>
            <a:chExt cx="575" cy="664"/>
          </a:xfrm>
        </p:grpSpPr>
        <p:grpSp>
          <p:nvGrpSpPr>
            <p:cNvPr id="163889" name="Group 431"/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163892" name="Picture 432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3893" name="Freeform 433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5595 w 356"/>
                  <a:gd name="T3" fmla="*/ 341 h 368"/>
                  <a:gd name="T4" fmla="*/ 6638 w 356"/>
                  <a:gd name="T5" fmla="*/ 7113 h 368"/>
                  <a:gd name="T6" fmla="*/ 1463 w 356"/>
                  <a:gd name="T7" fmla="*/ 889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63890" name="Rectangle 115"/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891" name="Text Box 116"/>
            <p:cNvSpPr txBox="1">
              <a:spLocks noChangeArrowheads="1"/>
            </p:cNvSpPr>
            <p:nvPr/>
          </p:nvSpPr>
          <p:spPr bwMode="auto">
            <a:xfrm>
              <a:off x="3574" y="550"/>
              <a:ext cx="43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user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agent</a:t>
              </a:r>
              <a:endParaRPr lang="en-US" sz="2400"/>
            </a:p>
          </p:txBody>
        </p:sp>
      </p:grpSp>
      <p:grpSp>
        <p:nvGrpSpPr>
          <p:cNvPr id="163859" name="Group 436"/>
          <p:cNvGrpSpPr>
            <a:grpSpLocks/>
          </p:cNvGrpSpPr>
          <p:nvPr/>
        </p:nvGrpSpPr>
        <p:grpSpPr bwMode="auto">
          <a:xfrm>
            <a:off x="7731125" y="2222500"/>
            <a:ext cx="912813" cy="1054100"/>
            <a:chOff x="3574" y="550"/>
            <a:chExt cx="575" cy="664"/>
          </a:xfrm>
        </p:grpSpPr>
        <p:grpSp>
          <p:nvGrpSpPr>
            <p:cNvPr id="163884" name="Group 437"/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163887" name="Picture 438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3888" name="Freeform 439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5595 w 356"/>
                  <a:gd name="T3" fmla="*/ 341 h 368"/>
                  <a:gd name="T4" fmla="*/ 6638 w 356"/>
                  <a:gd name="T5" fmla="*/ 7113 h 368"/>
                  <a:gd name="T6" fmla="*/ 1463 w 356"/>
                  <a:gd name="T7" fmla="*/ 889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63885" name="Rectangle 115"/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886" name="Text Box 116"/>
            <p:cNvSpPr txBox="1">
              <a:spLocks noChangeArrowheads="1"/>
            </p:cNvSpPr>
            <p:nvPr/>
          </p:nvSpPr>
          <p:spPr bwMode="auto">
            <a:xfrm>
              <a:off x="3574" y="550"/>
              <a:ext cx="43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user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agent</a:t>
              </a:r>
              <a:endParaRPr lang="en-US" sz="2400"/>
            </a:p>
          </p:txBody>
        </p:sp>
      </p:grpSp>
      <p:grpSp>
        <p:nvGrpSpPr>
          <p:cNvPr id="163860" name="Group 442"/>
          <p:cNvGrpSpPr>
            <a:grpSpLocks/>
          </p:cNvGrpSpPr>
          <p:nvPr/>
        </p:nvGrpSpPr>
        <p:grpSpPr bwMode="auto">
          <a:xfrm>
            <a:off x="8067675" y="2984500"/>
            <a:ext cx="912813" cy="1054100"/>
            <a:chOff x="3574" y="550"/>
            <a:chExt cx="575" cy="664"/>
          </a:xfrm>
        </p:grpSpPr>
        <p:grpSp>
          <p:nvGrpSpPr>
            <p:cNvPr id="163879" name="Group 443"/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163882" name="Picture 444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3883" name="Freeform 445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5595 w 356"/>
                  <a:gd name="T3" fmla="*/ 341 h 368"/>
                  <a:gd name="T4" fmla="*/ 6638 w 356"/>
                  <a:gd name="T5" fmla="*/ 7113 h 368"/>
                  <a:gd name="T6" fmla="*/ 1463 w 356"/>
                  <a:gd name="T7" fmla="*/ 889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63880" name="Rectangle 115"/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881" name="Text Box 116"/>
            <p:cNvSpPr txBox="1">
              <a:spLocks noChangeArrowheads="1"/>
            </p:cNvSpPr>
            <p:nvPr/>
          </p:nvSpPr>
          <p:spPr bwMode="auto">
            <a:xfrm>
              <a:off x="3574" y="550"/>
              <a:ext cx="43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user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agent</a:t>
              </a:r>
              <a:endParaRPr lang="en-US" sz="2400"/>
            </a:p>
          </p:txBody>
        </p:sp>
      </p:grpSp>
      <p:grpSp>
        <p:nvGrpSpPr>
          <p:cNvPr id="163861" name="Group 448"/>
          <p:cNvGrpSpPr>
            <a:grpSpLocks/>
          </p:cNvGrpSpPr>
          <p:nvPr/>
        </p:nvGrpSpPr>
        <p:grpSpPr bwMode="auto">
          <a:xfrm>
            <a:off x="7935913" y="4032250"/>
            <a:ext cx="912812" cy="1054100"/>
            <a:chOff x="3574" y="550"/>
            <a:chExt cx="575" cy="664"/>
          </a:xfrm>
        </p:grpSpPr>
        <p:grpSp>
          <p:nvGrpSpPr>
            <p:cNvPr id="163874" name="Group 449"/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163877" name="Picture 450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3878" name="Freeform 451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5595 w 356"/>
                  <a:gd name="T3" fmla="*/ 341 h 368"/>
                  <a:gd name="T4" fmla="*/ 6638 w 356"/>
                  <a:gd name="T5" fmla="*/ 7113 h 368"/>
                  <a:gd name="T6" fmla="*/ 1463 w 356"/>
                  <a:gd name="T7" fmla="*/ 889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63875" name="Rectangle 115"/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876" name="Text Box 116"/>
            <p:cNvSpPr txBox="1">
              <a:spLocks noChangeArrowheads="1"/>
            </p:cNvSpPr>
            <p:nvPr/>
          </p:nvSpPr>
          <p:spPr bwMode="auto">
            <a:xfrm>
              <a:off x="3574" y="550"/>
              <a:ext cx="43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user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agent</a:t>
              </a:r>
              <a:endParaRPr lang="en-US" sz="2400"/>
            </a:p>
          </p:txBody>
        </p:sp>
      </p:grpSp>
      <p:grpSp>
        <p:nvGrpSpPr>
          <p:cNvPr id="163862" name="Group 454"/>
          <p:cNvGrpSpPr>
            <a:grpSpLocks/>
          </p:cNvGrpSpPr>
          <p:nvPr/>
        </p:nvGrpSpPr>
        <p:grpSpPr bwMode="auto">
          <a:xfrm>
            <a:off x="5324475" y="5470525"/>
            <a:ext cx="912813" cy="1054100"/>
            <a:chOff x="3574" y="550"/>
            <a:chExt cx="575" cy="664"/>
          </a:xfrm>
        </p:grpSpPr>
        <p:grpSp>
          <p:nvGrpSpPr>
            <p:cNvPr id="163869" name="Group 455"/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163872" name="Picture 456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3873" name="Freeform 457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5595 w 356"/>
                  <a:gd name="T3" fmla="*/ 341 h 368"/>
                  <a:gd name="T4" fmla="*/ 6638 w 356"/>
                  <a:gd name="T5" fmla="*/ 7113 h 368"/>
                  <a:gd name="T6" fmla="*/ 1463 w 356"/>
                  <a:gd name="T7" fmla="*/ 889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63870" name="Rectangle 115"/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871" name="Text Box 116"/>
            <p:cNvSpPr txBox="1">
              <a:spLocks noChangeArrowheads="1"/>
            </p:cNvSpPr>
            <p:nvPr/>
          </p:nvSpPr>
          <p:spPr bwMode="auto">
            <a:xfrm>
              <a:off x="3574" y="550"/>
              <a:ext cx="43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user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agent</a:t>
              </a:r>
              <a:endParaRPr lang="en-US" sz="2400"/>
            </a:p>
          </p:txBody>
        </p:sp>
      </p:grpSp>
      <p:grpSp>
        <p:nvGrpSpPr>
          <p:cNvPr id="163863" name="Group 460"/>
          <p:cNvGrpSpPr>
            <a:grpSpLocks/>
          </p:cNvGrpSpPr>
          <p:nvPr/>
        </p:nvGrpSpPr>
        <p:grpSpPr bwMode="auto">
          <a:xfrm>
            <a:off x="6053138" y="4851400"/>
            <a:ext cx="912812" cy="1054100"/>
            <a:chOff x="3574" y="550"/>
            <a:chExt cx="575" cy="664"/>
          </a:xfrm>
        </p:grpSpPr>
        <p:grpSp>
          <p:nvGrpSpPr>
            <p:cNvPr id="163864" name="Group 461"/>
            <p:cNvGrpSpPr>
              <a:grpSpLocks/>
            </p:cNvGrpSpPr>
            <p:nvPr/>
          </p:nvGrpSpPr>
          <p:grpSpPr bwMode="auto">
            <a:xfrm>
              <a:off x="3588" y="692"/>
              <a:ext cx="561" cy="522"/>
              <a:chOff x="-44" y="1473"/>
              <a:chExt cx="981" cy="1105"/>
            </a:xfrm>
          </p:grpSpPr>
          <p:pic>
            <p:nvPicPr>
              <p:cNvPr id="163867" name="Picture 462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3868" name="Freeform 463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5595 w 356"/>
                  <a:gd name="T3" fmla="*/ 341 h 368"/>
                  <a:gd name="T4" fmla="*/ 6638 w 356"/>
                  <a:gd name="T5" fmla="*/ 7113 h 368"/>
                  <a:gd name="T6" fmla="*/ 1463 w 356"/>
                  <a:gd name="T7" fmla="*/ 889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63865" name="Rectangle 115"/>
            <p:cNvSpPr>
              <a:spLocks noChangeArrowheads="1"/>
            </p:cNvSpPr>
            <p:nvPr/>
          </p:nvSpPr>
          <p:spPr bwMode="auto">
            <a:xfrm>
              <a:off x="3611" y="576"/>
              <a:ext cx="381" cy="330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63866" name="Text Box 116"/>
            <p:cNvSpPr txBox="1">
              <a:spLocks noChangeArrowheads="1"/>
            </p:cNvSpPr>
            <p:nvPr/>
          </p:nvSpPr>
          <p:spPr bwMode="auto">
            <a:xfrm>
              <a:off x="3574" y="550"/>
              <a:ext cx="43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user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agent</a:t>
              </a:r>
              <a:endParaRPr lang="en-US" sz="2400"/>
            </a:p>
          </p:txBody>
        </p:sp>
      </p:grpSp>
    </p:spTree>
    <p:extLst>
      <p:ext uri="{BB962C8B-B14F-4D97-AF65-F5344CB8AC3E}">
        <p14:creationId xmlns:p14="http://schemas.microsoft.com/office/powerpoint/2010/main" val="1152775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89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Application Layer</a:t>
            </a:r>
          </a:p>
        </p:txBody>
      </p:sp>
      <p:sp>
        <p:nvSpPr>
          <p:cNvPr id="165890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latin typeface="Tahoma" charset="0"/>
              </a:rPr>
              <a:t>2-</a:t>
            </a:r>
            <a:fld id="{3EDF702C-01CB-4D42-95D5-AAD58B2676D5}" type="slidenum">
              <a:rPr lang="en-US" sz="1200">
                <a:latin typeface="Tahoma" charset="0"/>
              </a:rPr>
              <a:pPr/>
              <a:t>9</a:t>
            </a:fld>
            <a:endParaRPr lang="en-US" sz="1200">
              <a:latin typeface="Tahoma" charset="0"/>
            </a:endParaRPr>
          </a:p>
        </p:txBody>
      </p:sp>
      <p:pic>
        <p:nvPicPr>
          <p:cNvPr id="165891" name="Picture 9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75" y="942975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5892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5" y="234950"/>
            <a:ext cx="7772400" cy="958850"/>
          </a:xfrm>
        </p:spPr>
        <p:txBody>
          <a:bodyPr/>
          <a:lstStyle/>
          <a:p>
            <a:r>
              <a:rPr lang="en-US" sz="4000">
                <a:latin typeface="Gill Sans MT" charset="0"/>
              </a:rPr>
              <a:t>Electronic Mail: SMTP </a:t>
            </a:r>
            <a:r>
              <a:rPr lang="en-US" sz="3600">
                <a:latin typeface="Gill Sans MT" charset="0"/>
              </a:rPr>
              <a:t>[RFC 2821]</a:t>
            </a:r>
            <a:endParaRPr lang="en-US">
              <a:latin typeface="Gill Sans MT" charset="0"/>
            </a:endParaRPr>
          </a:p>
        </p:txBody>
      </p:sp>
      <p:sp>
        <p:nvSpPr>
          <p:cNvPr id="16589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88963" y="1422400"/>
            <a:ext cx="7629525" cy="4648200"/>
          </a:xfrm>
        </p:spPr>
        <p:txBody>
          <a:bodyPr>
            <a:normAutofit fontScale="92500" lnSpcReduction="10000"/>
          </a:bodyPr>
          <a:lstStyle/>
          <a:p>
            <a:r>
              <a:rPr lang="en-US">
                <a:latin typeface="Gill Sans MT" charset="0"/>
              </a:rPr>
              <a:t>uses TCP to reliably transfer email message from client to server, port 25</a:t>
            </a:r>
          </a:p>
          <a:p>
            <a:r>
              <a:rPr lang="en-US">
                <a:latin typeface="Gill Sans MT" charset="0"/>
              </a:rPr>
              <a:t>direct transfer: sending server to receiving server</a:t>
            </a:r>
          </a:p>
          <a:p>
            <a:r>
              <a:rPr lang="en-US">
                <a:latin typeface="Gill Sans MT" charset="0"/>
              </a:rPr>
              <a:t>three phases of transfer</a:t>
            </a:r>
          </a:p>
          <a:p>
            <a:pPr lvl="1"/>
            <a:r>
              <a:rPr lang="en-US">
                <a:latin typeface="Gill Sans MT" charset="0"/>
              </a:rPr>
              <a:t>handshaking (greeting)</a:t>
            </a:r>
          </a:p>
          <a:p>
            <a:pPr lvl="1"/>
            <a:r>
              <a:rPr lang="en-US">
                <a:latin typeface="Gill Sans MT" charset="0"/>
              </a:rPr>
              <a:t>transfer of messages</a:t>
            </a:r>
          </a:p>
          <a:p>
            <a:pPr lvl="1"/>
            <a:r>
              <a:rPr lang="en-US">
                <a:latin typeface="Gill Sans MT" charset="0"/>
              </a:rPr>
              <a:t>closure</a:t>
            </a:r>
          </a:p>
          <a:p>
            <a:r>
              <a:rPr lang="en-US">
                <a:latin typeface="Gill Sans MT" charset="0"/>
              </a:rPr>
              <a:t>command/response interaction (like </a:t>
            </a:r>
            <a:r>
              <a:rPr lang="en-US" sz="2400">
                <a:latin typeface="Gill Sans MT" charset="0"/>
              </a:rPr>
              <a:t>HTTP, FTP</a:t>
            </a:r>
            <a:r>
              <a:rPr lang="en-US">
                <a:latin typeface="Gill Sans MT" charset="0"/>
              </a:rPr>
              <a:t>)</a:t>
            </a:r>
            <a:endParaRPr lang="en-US">
              <a:solidFill>
                <a:schemeClr val="accent2"/>
              </a:solidFill>
              <a:latin typeface="Gill Sans MT" charset="0"/>
            </a:endParaRPr>
          </a:p>
          <a:p>
            <a:pPr lvl="1"/>
            <a:r>
              <a:rPr lang="en-US">
                <a:solidFill>
                  <a:srgbClr val="000099"/>
                </a:solidFill>
                <a:latin typeface="Gill Sans MT" charset="0"/>
              </a:rPr>
              <a:t>commands:</a:t>
            </a:r>
            <a:r>
              <a:rPr lang="en-US">
                <a:latin typeface="Gill Sans MT" charset="0"/>
              </a:rPr>
              <a:t> ASCII text</a:t>
            </a:r>
          </a:p>
          <a:p>
            <a:pPr lvl="1"/>
            <a:r>
              <a:rPr lang="en-US">
                <a:solidFill>
                  <a:srgbClr val="000099"/>
                </a:solidFill>
                <a:latin typeface="Gill Sans MT" charset="0"/>
              </a:rPr>
              <a:t>response:</a:t>
            </a:r>
            <a:r>
              <a:rPr lang="en-US">
                <a:latin typeface="Gill Sans MT" charset="0"/>
              </a:rPr>
              <a:t> status code and phrase</a:t>
            </a:r>
          </a:p>
          <a:p>
            <a:r>
              <a:rPr lang="en-US">
                <a:latin typeface="Gill Sans MT" charset="0"/>
              </a:rPr>
              <a:t>messages must be in 7-bit ASCI</a:t>
            </a:r>
            <a:endParaRPr lang="en-US" sz="3200">
              <a:latin typeface="Gill Sans MT" charset="0"/>
            </a:endParaRPr>
          </a:p>
          <a:p>
            <a:pPr lvl="1"/>
            <a:endParaRPr lang="en-US" sz="2000">
              <a:latin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580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3232</Words>
  <Application>Microsoft Macintosh PowerPoint</Application>
  <PresentationFormat>On-screen Show (4:3)</PresentationFormat>
  <Paragraphs>702</Paragraphs>
  <Slides>36</Slides>
  <Notes>31</Notes>
  <HiddenSlides>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Chapter 2: outline</vt:lpstr>
      <vt:lpstr>FTP: the file transfer protocol</vt:lpstr>
      <vt:lpstr>FTP: separate control, data connections</vt:lpstr>
      <vt:lpstr>FTP commands, responses</vt:lpstr>
      <vt:lpstr>FTP, SFTP</vt:lpstr>
      <vt:lpstr>Chapter 2: outline</vt:lpstr>
      <vt:lpstr>Electronic mail</vt:lpstr>
      <vt:lpstr>Electronic mail: mail servers</vt:lpstr>
      <vt:lpstr>Electronic Mail: SMTP [RFC 2821]</vt:lpstr>
      <vt:lpstr>Scenario: Alice sends message to Bob</vt:lpstr>
      <vt:lpstr>Sample SMTP interaction</vt:lpstr>
      <vt:lpstr>Sample SMTP interaction</vt:lpstr>
      <vt:lpstr>Try SMTP interaction for yourself:</vt:lpstr>
      <vt:lpstr>SMTP: final words</vt:lpstr>
      <vt:lpstr>Message format: multimedia extensions</vt:lpstr>
      <vt:lpstr>MIME types Content-Type: type/subtype; parameters</vt:lpstr>
      <vt:lpstr>Multipart Type</vt:lpstr>
      <vt:lpstr>Text message format</vt:lpstr>
      <vt:lpstr>Mail access protocols</vt:lpstr>
      <vt:lpstr>POP3 protocol</vt:lpstr>
      <vt:lpstr>POP3 (more) and IMAP</vt:lpstr>
      <vt:lpstr>Chapter 2: outline</vt:lpstr>
      <vt:lpstr>DNS: domain name system</vt:lpstr>
      <vt:lpstr>DNS: services, structure </vt:lpstr>
      <vt:lpstr>DNS: a distributed, hierarchical database</vt:lpstr>
      <vt:lpstr>DNS: root name servers</vt:lpstr>
      <vt:lpstr>TLD, authoritative servers</vt:lpstr>
      <vt:lpstr>Local DNS name server</vt:lpstr>
      <vt:lpstr>DNS name  resolution example</vt:lpstr>
      <vt:lpstr>PowerPoint Presentation</vt:lpstr>
      <vt:lpstr>DNS: caching, updating records</vt:lpstr>
      <vt:lpstr>DNS records</vt:lpstr>
      <vt:lpstr>DNS protocol, messages</vt:lpstr>
      <vt:lpstr>PowerPoint Presentation</vt:lpstr>
      <vt:lpstr>Inserting records into DNS</vt:lpstr>
      <vt:lpstr>Attacking DNS</vt:lpstr>
    </vt:vector>
  </TitlesOfParts>
  <Manager/>
  <Company>RHIT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2: outline</dc:title>
  <dc:subject/>
  <dc:creator>Gregory Aaron Wilkin</dc:creator>
  <cp:keywords/>
  <dc:description/>
  <cp:lastModifiedBy>Gregory Aaron Wilkin</cp:lastModifiedBy>
  <cp:revision>10</cp:revision>
  <dcterms:created xsi:type="dcterms:W3CDTF">2015-03-16T15:51:00Z</dcterms:created>
  <dcterms:modified xsi:type="dcterms:W3CDTF">2015-03-17T19:11:03Z</dcterms:modified>
  <cp:category/>
</cp:coreProperties>
</file>