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notesSlides/notesSlide7.xml" ContentType="application/vnd.openxmlformats-officedocument.presentationml.notesSlide+xml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6" r:id="rId3"/>
    <p:sldId id="418" r:id="rId4"/>
    <p:sldId id="419" r:id="rId5"/>
    <p:sldId id="417" r:id="rId6"/>
    <p:sldId id="420" r:id="rId7"/>
    <p:sldId id="421" r:id="rId8"/>
    <p:sldId id="474" r:id="rId9"/>
    <p:sldId id="479" r:id="rId10"/>
    <p:sldId id="473" r:id="rId11"/>
    <p:sldId id="423" r:id="rId12"/>
    <p:sldId id="424" r:id="rId13"/>
    <p:sldId id="429" r:id="rId14"/>
    <p:sldId id="376" r:id="rId15"/>
    <p:sldId id="377" r:id="rId16"/>
    <p:sldId id="378" r:id="rId17"/>
    <p:sldId id="379" r:id="rId18"/>
    <p:sldId id="489" r:id="rId19"/>
    <p:sldId id="493" r:id="rId20"/>
    <p:sldId id="494" r:id="rId21"/>
    <p:sldId id="495" r:id="rId22"/>
    <p:sldId id="496" r:id="rId23"/>
    <p:sldId id="499" r:id="rId24"/>
    <p:sldId id="501" r:id="rId25"/>
    <p:sldId id="502" r:id="rId26"/>
    <p:sldId id="503" r:id="rId27"/>
    <p:sldId id="504" r:id="rId28"/>
    <p:sldId id="5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FF3300"/>
    <a:srgbClr val="3399FF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 autoAdjust="0"/>
    <p:restoredTop sz="82711" autoAdjust="0"/>
  </p:normalViewPr>
  <p:slideViewPr>
    <p:cSldViewPr snapToGrid="0">
      <p:cViewPr varScale="1">
        <p:scale>
          <a:sx n="118" d="100"/>
          <a:sy n="118" d="100"/>
        </p:scale>
        <p:origin x="-33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54D1A18C-5C4A-4CCE-A377-F51F43263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A54CB8CB-698E-4623-B9C9-EF2DFA88F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9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98582-40A2-4F2D-90FF-E00F207EB93D}" type="slidenum">
              <a:rPr lang="en-US"/>
              <a:pPr/>
              <a:t>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4AD4B-BD02-4C57-96C3-CDDA974A891A}" type="slidenum">
              <a:rPr lang="en-US"/>
              <a:pPr/>
              <a:t>10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r>
              <a:rPr lang="en-US" baseline="0" dirty="0" smtClean="0"/>
              <a:t> is the process of conveying a message signal in another signal that can be physically transmitted.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 given modulation scheme, the higher the SNR, the lower the BER.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 given SNR, a modulation technique with a higher bit transmission rate will have a higher BER.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4CCBC-8C3C-4338-83BE-41D9E4C79274}" type="slidenum">
              <a:rPr lang="en-US"/>
              <a:pPr/>
              <a:t>11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b="1" dirty="0" smtClean="0"/>
          </a:p>
          <a:p>
            <a:r>
              <a:rPr lang="en-US" b="0" dirty="0" smtClean="0"/>
              <a:t>Hidden terminal problem</a:t>
            </a:r>
            <a:r>
              <a:rPr lang="en-US" b="0" baseline="0" dirty="0" smtClean="0"/>
              <a:t> occurs when there is a physical obstruction in the environment. </a:t>
            </a:r>
          </a:p>
          <a:p>
            <a:endParaRPr lang="en-US" b="0" baseline="0" dirty="0" smtClean="0"/>
          </a:p>
          <a:p>
            <a:endParaRPr lang="en-US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0E53-83BB-440B-92AD-6A7ADA517CC6}" type="slidenum">
              <a:rPr lang="en-US"/>
              <a:pPr/>
              <a:t>12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when hosts communicate over a shared medium access,</a:t>
            </a:r>
            <a:r>
              <a:rPr lang="en-US" baseline="0" dirty="0" smtClean="0"/>
              <a:t> a protocol is needed so that the signals sent by multiple senders do not interfere at the receiver.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Channel partitioning  protocols</a:t>
            </a:r>
          </a:p>
          <a:p>
            <a:r>
              <a:rPr lang="en-US" baseline="0" dirty="0" smtClean="0"/>
              <a:t>Random access protocols</a:t>
            </a:r>
          </a:p>
          <a:p>
            <a:r>
              <a:rPr lang="en-US" baseline="0" dirty="0" smtClean="0"/>
              <a:t>Taking turns protocols.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CDMA is a channel partitioning protocol.</a:t>
            </a:r>
          </a:p>
          <a:p>
            <a:endParaRPr lang="en-US" dirty="0" smtClean="0"/>
          </a:p>
          <a:p>
            <a:r>
              <a:rPr lang="en-US" dirty="0" smtClean="0"/>
              <a:t>Receiver must use the sender’s code to decode the encoded message.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9E27B-EFA3-4C05-8667-A97CF651D45D}" type="slidenum">
              <a:rPr lang="en-US"/>
              <a:pPr/>
              <a:t>13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b="0" dirty="0" smtClean="0"/>
          </a:p>
          <a:p>
            <a:r>
              <a:rPr lang="en-US" b="0" dirty="0" smtClean="0"/>
              <a:t>SSID =&gt; Service set ID</a:t>
            </a:r>
            <a:endParaRPr lang="en-US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18B27-2901-4C33-854D-804DA06BF044}" type="slidenum">
              <a:rPr lang="en-US"/>
              <a:pPr/>
              <a:t>14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810C7-7497-4B24-A456-B24C2A594AF8}" type="slidenum">
              <a:rPr lang="en-US"/>
              <a:pPr/>
              <a:t>15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inter-frame spacing (DIFS)</a:t>
            </a:r>
          </a:p>
          <a:p>
            <a:endParaRPr lang="en-US" dirty="0" smtClean="0"/>
          </a:p>
          <a:p>
            <a:r>
              <a:rPr lang="en-US" dirty="0" smtClean="0"/>
              <a:t>Short inter-frame spacing (SIFS)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A09AD-FA35-4DC7-B1BB-5298355EC098}" type="slidenum">
              <a:rPr lang="en-US"/>
              <a:pPr/>
              <a:t>16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deal with the hidden</a:t>
            </a:r>
            <a:r>
              <a:rPr lang="en-US" baseline="0" dirty="0" smtClean="0"/>
              <a:t> terminal problem?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an idea.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E6301-F319-421C-90F7-98D3BB2E2061}" type="slidenum">
              <a:rPr lang="en-US"/>
              <a:pPr/>
              <a:t>17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CCF38-1459-40F4-99E4-8DF13D9F0183}" type="slidenum">
              <a:rPr lang="en-US"/>
              <a:pPr/>
              <a:t>18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=&gt; source</a:t>
            </a:r>
          </a:p>
          <a:p>
            <a:r>
              <a:rPr lang="en-US" baseline="0" dirty="0" smtClean="0"/>
              <a:t>1 =&gt; destination (AP if source is wireless host, wireless host if AP is source)</a:t>
            </a:r>
          </a:p>
          <a:p>
            <a:r>
              <a:rPr lang="en-US" baseline="0" dirty="0" smtClean="0"/>
              <a:t>3 =&gt; since part of subnet, subnets need to be connected to other subnets.  3 =&gt; router interface.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A19C1-3BC5-492F-8C24-2BF3A0CC0158}" type="slidenum">
              <a:rPr lang="en-US"/>
              <a:pPr/>
              <a:t>19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5B64-49AF-470D-9BF4-97F3228CEA36}" type="slidenum">
              <a:rPr lang="en-US"/>
              <a:pPr/>
              <a:t>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D95CC-5744-4DF5-A8ED-5B17D8241021}" type="slidenum">
              <a:rPr lang="en-US"/>
              <a:pPr/>
              <a:t>20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54B54-5EF1-4014-8371-BDE5ACFF6E45}" type="slidenum">
              <a:rPr lang="en-US"/>
              <a:pPr/>
              <a:t>21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various types of networks.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PAN network, evolved from Bluetooth specs.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1515B-3327-4D3A-910A-44E5D142BA58}" type="slidenum">
              <a:rPr lang="en-US"/>
              <a:pPr/>
              <a:t>22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Yet another type of network</a:t>
            </a:r>
          </a:p>
          <a:p>
            <a:endParaRPr lang="en-US" dirty="0" smtClean="0"/>
          </a:p>
          <a:p>
            <a:r>
              <a:rPr lang="en-US" dirty="0" smtClean="0"/>
              <a:t>(World interoperability for microwave access) aims to deliver wireless data to a large number of users over a wide area at cable model</a:t>
            </a:r>
            <a:r>
              <a:rPr lang="en-US" baseline="0" dirty="0" smtClean="0"/>
              <a:t> and ADLS rates.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Aims at supporting mobility at speeds of up to 80 mph.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resembles both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(in infrastructure mode) and cellular networks.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DA969-E98D-4DAF-8CD8-EACFB85C1844}" type="slidenum">
              <a:rPr lang="en-US"/>
              <a:pPr/>
              <a:t>23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7FCD0-1A2F-4040-B014-C20BF55ED71D}" type="slidenum">
              <a:rPr lang="en-US"/>
              <a:pPr/>
              <a:t>24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0F6D9-6AFD-4BC7-A433-3C7FBB81EAB7}" type="slidenum">
              <a:rPr lang="en-US"/>
              <a:pPr/>
              <a:t>25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06C78-4705-44D8-981A-820B4E58B32C}" type="slidenum">
              <a:rPr lang="en-US"/>
              <a:pPr/>
              <a:t>26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1B0B0-D762-4E00-B6A9-BBA849F184B6}" type="slidenum">
              <a:rPr lang="en-US"/>
              <a:pPr/>
              <a:t>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16CBA-E0BF-4AE7-97AE-A2D13CC5DFAE}" type="slidenum">
              <a:rPr lang="en-US"/>
              <a:pPr/>
              <a:t>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smtClean="0"/>
              <a:t>2 modes </a:t>
            </a:r>
            <a:r>
              <a:rPr lang="en-US" dirty="0" smtClean="0"/>
              <a:t>in which wireless host can operate:</a:t>
            </a:r>
          </a:p>
          <a:p>
            <a:r>
              <a:rPr lang="en-US" dirty="0" smtClean="0"/>
              <a:t>Infrastructure mode</a:t>
            </a:r>
          </a:p>
          <a:p>
            <a:r>
              <a:rPr lang="en-US" dirty="0" smtClean="0"/>
              <a:t>Ad hoc mode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2318B-3D5E-418C-9E4D-02A573B32B54}" type="slidenum">
              <a:rPr lang="en-US"/>
              <a:pPr/>
              <a:t>5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5E41E-3DDF-499A-AB47-14C29BCA060F}" type="slidenum">
              <a:rPr lang="en-US"/>
              <a:pPr/>
              <a:t>6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2A37F-E06D-4F21-8BC7-AA58C639DBCD}" type="slidenum">
              <a:rPr lang="en-US"/>
              <a:pPr/>
              <a:t>7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nodes form a mobile ad hoc network (MANET) or a vehicular ad hoc network (VANET).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6F997-FA44-4CBE-97D0-F9ACF4A31F68}" type="slidenum">
              <a:rPr lang="en-US"/>
              <a:pPr/>
              <a:t>8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b="1" dirty="0" smtClean="0"/>
          </a:p>
          <a:p>
            <a:r>
              <a:rPr lang="en-US" b="1" dirty="0" smtClean="0"/>
              <a:t>Nadine’s research</a:t>
            </a:r>
            <a:r>
              <a:rPr lang="en-US" b="1" baseline="0" dirty="0" smtClean="0"/>
              <a:t> is in the area of wireless mesh networks.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EA2BF-8CEA-465C-AED0-3F03BA48AEC2}" type="slidenum">
              <a:rPr lang="en-US"/>
              <a:pPr/>
              <a:t>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901BA142-008A-4194-8641-791E7B753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484372E-94D5-4CAC-96FE-A7EDB618D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9D583D8-A682-4937-8804-6C40A276E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5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98B75040-EFAC-46DA-B8E8-719504004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490F9A7-F302-4FF4-9FFD-992A2F51F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BD32785-6D05-46C6-BD86-6AFCC72EB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B75062E-EE7F-4DA9-83DD-7D82B29DF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B708E3A5-8310-40CC-BE1C-1DAD4AC78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F1CE5CFC-7D03-42B5-9559-4E95E85A3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8F1EE41-6CA2-45FB-A880-219660BFA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A994C47-534F-4F55-B8D6-4E034F5AC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CD7CBCD-37FC-46BC-8663-63B106D6E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en-US"/>
              <a:t>Wireless, Mobile Networks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en-US"/>
              <a:t>6-</a:t>
            </a:r>
            <a:fld id="{A547C070-40EC-4AE9-91DA-F4AA775994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2.bin"/><Relationship Id="rId12" Type="http://schemas.openxmlformats.org/officeDocument/2006/relationships/oleObject" Target="../embeddings/oleObject133.bin"/><Relationship Id="rId13" Type="http://schemas.openxmlformats.org/officeDocument/2006/relationships/oleObject" Target="../embeddings/oleObject134.bin"/><Relationship Id="rId14" Type="http://schemas.openxmlformats.org/officeDocument/2006/relationships/oleObject" Target="../embeddings/oleObject135.bin"/><Relationship Id="rId15" Type="http://schemas.openxmlformats.org/officeDocument/2006/relationships/oleObject" Target="../embeddings/oleObject136.bin"/><Relationship Id="rId16" Type="http://schemas.openxmlformats.org/officeDocument/2006/relationships/oleObject" Target="../embeddings/oleObject137.bin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28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29.bin"/><Relationship Id="rId9" Type="http://schemas.openxmlformats.org/officeDocument/2006/relationships/oleObject" Target="../embeddings/oleObject130.bin"/><Relationship Id="rId10" Type="http://schemas.openxmlformats.org/officeDocument/2006/relationships/oleObject" Target="../embeddings/oleObject13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4.bin"/><Relationship Id="rId12" Type="http://schemas.openxmlformats.org/officeDocument/2006/relationships/oleObject" Target="../embeddings/oleObject145.bin"/><Relationship Id="rId13" Type="http://schemas.openxmlformats.org/officeDocument/2006/relationships/oleObject" Target="../embeddings/oleObject146.bin"/><Relationship Id="rId14" Type="http://schemas.openxmlformats.org/officeDocument/2006/relationships/oleObject" Target="../embeddings/oleObject147.bin"/><Relationship Id="rId15" Type="http://schemas.openxmlformats.org/officeDocument/2006/relationships/oleObject" Target="../embeddings/oleObject148.bin"/><Relationship Id="rId16" Type="http://schemas.openxmlformats.org/officeDocument/2006/relationships/oleObject" Target="../embeddings/oleObject149.bin"/><Relationship Id="rId17" Type="http://schemas.openxmlformats.org/officeDocument/2006/relationships/oleObject" Target="../embeddings/oleObject15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41.bin"/><Relationship Id="rId9" Type="http://schemas.openxmlformats.org/officeDocument/2006/relationships/oleObject" Target="../embeddings/oleObject142.bin"/><Relationship Id="rId10" Type="http://schemas.openxmlformats.org/officeDocument/2006/relationships/oleObject" Target="../embeddings/oleObject14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5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152.bin"/><Relationship Id="rId8" Type="http://schemas.openxmlformats.org/officeDocument/2006/relationships/image" Target="../media/image2.wmf"/><Relationship Id="rId9" Type="http://schemas.openxmlformats.org/officeDocument/2006/relationships/oleObject" Target="../embeddings/oleObject153.bin"/><Relationship Id="rId10" Type="http://schemas.openxmlformats.org/officeDocument/2006/relationships/oleObject" Target="../embeddings/oleObject15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3.bin"/><Relationship Id="rId21" Type="http://schemas.openxmlformats.org/officeDocument/2006/relationships/oleObject" Target="../embeddings/oleObject14.bin"/><Relationship Id="rId22" Type="http://schemas.openxmlformats.org/officeDocument/2006/relationships/oleObject" Target="../embeddings/oleObject15.bin"/><Relationship Id="rId23" Type="http://schemas.openxmlformats.org/officeDocument/2006/relationships/oleObject" Target="../embeddings/oleObject16.bin"/><Relationship Id="rId24" Type="http://schemas.openxmlformats.org/officeDocument/2006/relationships/oleObject" Target="../embeddings/oleObject17.bin"/><Relationship Id="rId25" Type="http://schemas.openxmlformats.org/officeDocument/2006/relationships/oleObject" Target="../embeddings/oleObject18.bin"/><Relationship Id="rId26" Type="http://schemas.openxmlformats.org/officeDocument/2006/relationships/oleObject" Target="../embeddings/oleObject19.bin"/><Relationship Id="rId27" Type="http://schemas.openxmlformats.org/officeDocument/2006/relationships/oleObject" Target="../embeddings/oleObject20.bin"/><Relationship Id="rId28" Type="http://schemas.openxmlformats.org/officeDocument/2006/relationships/oleObject" Target="../embeddings/oleObject21.bin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23.bin"/><Relationship Id="rId31" Type="http://schemas.openxmlformats.org/officeDocument/2006/relationships/oleObject" Target="../embeddings/oleObject24.bin"/><Relationship Id="rId32" Type="http://schemas.openxmlformats.org/officeDocument/2006/relationships/oleObject" Target="../embeddings/oleObject25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2.bin"/><Relationship Id="rId33" Type="http://schemas.openxmlformats.org/officeDocument/2006/relationships/oleObject" Target="../embeddings/oleObject26.bin"/><Relationship Id="rId34" Type="http://schemas.openxmlformats.org/officeDocument/2006/relationships/oleObject" Target="../embeddings/oleObject27.bin"/><Relationship Id="rId35" Type="http://schemas.openxmlformats.org/officeDocument/2006/relationships/oleObject" Target="../embeddings/oleObject28.bin"/><Relationship Id="rId10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oleObject" Target="../embeddings/oleObject8.bin"/><Relationship Id="rId16" Type="http://schemas.openxmlformats.org/officeDocument/2006/relationships/oleObject" Target="../embeddings/oleObject9.bin"/><Relationship Id="rId17" Type="http://schemas.openxmlformats.org/officeDocument/2006/relationships/oleObject" Target="../embeddings/oleObject10.bin"/><Relationship Id="rId18" Type="http://schemas.openxmlformats.org/officeDocument/2006/relationships/oleObject" Target="../embeddings/oleObject11.bin"/><Relationship Id="rId19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oleObject" Target="../embeddings/oleObject157.bin"/><Relationship Id="rId13" Type="http://schemas.openxmlformats.org/officeDocument/2006/relationships/oleObject" Target="../embeddings/oleObject158.bin"/><Relationship Id="rId14" Type="http://schemas.openxmlformats.org/officeDocument/2006/relationships/oleObject" Target="../embeddings/oleObject159.bin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55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156.bin"/><Relationship Id="rId8" Type="http://schemas.openxmlformats.org/officeDocument/2006/relationships/image" Target="../media/image2.wmf"/><Relationship Id="rId9" Type="http://schemas.openxmlformats.org/officeDocument/2006/relationships/image" Target="../media/image8.jpeg"/><Relationship Id="rId10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1.bin"/><Relationship Id="rId21" Type="http://schemas.openxmlformats.org/officeDocument/2006/relationships/oleObject" Target="../embeddings/oleObject42.bin"/><Relationship Id="rId22" Type="http://schemas.openxmlformats.org/officeDocument/2006/relationships/oleObject" Target="../embeddings/oleObject43.bin"/><Relationship Id="rId23" Type="http://schemas.openxmlformats.org/officeDocument/2006/relationships/oleObject" Target="../embeddings/oleObject44.bin"/><Relationship Id="rId24" Type="http://schemas.openxmlformats.org/officeDocument/2006/relationships/oleObject" Target="../embeddings/oleObject45.bin"/><Relationship Id="rId25" Type="http://schemas.openxmlformats.org/officeDocument/2006/relationships/oleObject" Target="../embeddings/oleObject46.bin"/><Relationship Id="rId26" Type="http://schemas.openxmlformats.org/officeDocument/2006/relationships/oleObject" Target="../embeddings/oleObject47.bin"/><Relationship Id="rId27" Type="http://schemas.openxmlformats.org/officeDocument/2006/relationships/oleObject" Target="../embeddings/oleObject48.bin"/><Relationship Id="rId28" Type="http://schemas.openxmlformats.org/officeDocument/2006/relationships/oleObject" Target="../embeddings/oleObject49.bin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51.bin"/><Relationship Id="rId31" Type="http://schemas.openxmlformats.org/officeDocument/2006/relationships/oleObject" Target="../embeddings/oleObject52.bin"/><Relationship Id="rId32" Type="http://schemas.openxmlformats.org/officeDocument/2006/relationships/oleObject" Target="../embeddings/oleObject53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30.bin"/><Relationship Id="rId33" Type="http://schemas.openxmlformats.org/officeDocument/2006/relationships/oleObject" Target="../embeddings/oleObject54.bin"/><Relationship Id="rId34" Type="http://schemas.openxmlformats.org/officeDocument/2006/relationships/image" Target="../media/image5.png"/><Relationship Id="rId10" Type="http://schemas.openxmlformats.org/officeDocument/2006/relationships/oleObject" Target="../embeddings/oleObject31.bin"/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7.bin"/><Relationship Id="rId21" Type="http://schemas.openxmlformats.org/officeDocument/2006/relationships/oleObject" Target="../embeddings/oleObject68.bin"/><Relationship Id="rId22" Type="http://schemas.openxmlformats.org/officeDocument/2006/relationships/oleObject" Target="../embeddings/oleObject69.bin"/><Relationship Id="rId23" Type="http://schemas.openxmlformats.org/officeDocument/2006/relationships/oleObject" Target="../embeddings/oleObject70.bin"/><Relationship Id="rId24" Type="http://schemas.openxmlformats.org/officeDocument/2006/relationships/oleObject" Target="../embeddings/oleObject71.bin"/><Relationship Id="rId25" Type="http://schemas.openxmlformats.org/officeDocument/2006/relationships/oleObject" Target="../embeddings/oleObject72.bin"/><Relationship Id="rId26" Type="http://schemas.openxmlformats.org/officeDocument/2006/relationships/oleObject" Target="../embeddings/oleObject73.bin"/><Relationship Id="rId27" Type="http://schemas.openxmlformats.org/officeDocument/2006/relationships/oleObject" Target="../embeddings/oleObject74.bin"/><Relationship Id="rId28" Type="http://schemas.openxmlformats.org/officeDocument/2006/relationships/oleObject" Target="../embeddings/oleObject75.bin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77.bin"/><Relationship Id="rId31" Type="http://schemas.openxmlformats.org/officeDocument/2006/relationships/oleObject" Target="../embeddings/oleObject78.bin"/><Relationship Id="rId32" Type="http://schemas.openxmlformats.org/officeDocument/2006/relationships/oleObject" Target="../embeddings/oleObject79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56.bin"/><Relationship Id="rId33" Type="http://schemas.openxmlformats.org/officeDocument/2006/relationships/oleObject" Target="../embeddings/oleObject80.bin"/><Relationship Id="rId10" Type="http://schemas.openxmlformats.org/officeDocument/2006/relationships/oleObject" Target="../embeddings/oleObject57.bin"/><Relationship Id="rId11" Type="http://schemas.openxmlformats.org/officeDocument/2006/relationships/oleObject" Target="../embeddings/oleObject58.bin"/><Relationship Id="rId12" Type="http://schemas.openxmlformats.org/officeDocument/2006/relationships/oleObject" Target="../embeddings/oleObject59.bin"/><Relationship Id="rId13" Type="http://schemas.openxmlformats.org/officeDocument/2006/relationships/oleObject" Target="../embeddings/oleObject60.bin"/><Relationship Id="rId14" Type="http://schemas.openxmlformats.org/officeDocument/2006/relationships/oleObject" Target="../embeddings/oleObject61.bin"/><Relationship Id="rId15" Type="http://schemas.openxmlformats.org/officeDocument/2006/relationships/oleObject" Target="../embeddings/oleObject62.bin"/><Relationship Id="rId16" Type="http://schemas.openxmlformats.org/officeDocument/2006/relationships/oleObject" Target="../embeddings/oleObject63.bin"/><Relationship Id="rId17" Type="http://schemas.openxmlformats.org/officeDocument/2006/relationships/oleObject" Target="../embeddings/oleObject64.bin"/><Relationship Id="rId18" Type="http://schemas.openxmlformats.org/officeDocument/2006/relationships/oleObject" Target="../embeddings/oleObject65.bin"/><Relationship Id="rId19" Type="http://schemas.openxmlformats.org/officeDocument/2006/relationships/oleObject" Target="../embeddings/oleObject6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3.bin"/><Relationship Id="rId21" Type="http://schemas.openxmlformats.org/officeDocument/2006/relationships/oleObject" Target="../embeddings/oleObject94.bin"/><Relationship Id="rId22" Type="http://schemas.openxmlformats.org/officeDocument/2006/relationships/oleObject" Target="../embeddings/oleObject95.bin"/><Relationship Id="rId23" Type="http://schemas.openxmlformats.org/officeDocument/2006/relationships/oleObject" Target="../embeddings/oleObject96.bin"/><Relationship Id="rId24" Type="http://schemas.openxmlformats.org/officeDocument/2006/relationships/oleObject" Target="../embeddings/oleObject97.bin"/><Relationship Id="rId25" Type="http://schemas.openxmlformats.org/officeDocument/2006/relationships/oleObject" Target="../embeddings/oleObject98.bin"/><Relationship Id="rId26" Type="http://schemas.openxmlformats.org/officeDocument/2006/relationships/oleObject" Target="../embeddings/oleObject99.bin"/><Relationship Id="rId27" Type="http://schemas.openxmlformats.org/officeDocument/2006/relationships/oleObject" Target="../embeddings/oleObject100.bin"/><Relationship Id="rId28" Type="http://schemas.openxmlformats.org/officeDocument/2006/relationships/oleObject" Target="../embeddings/oleObject101.bin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oleObject" Target="../embeddings/oleObject103.bin"/><Relationship Id="rId31" Type="http://schemas.openxmlformats.org/officeDocument/2006/relationships/oleObject" Target="../embeddings/oleObject104.bin"/><Relationship Id="rId32" Type="http://schemas.openxmlformats.org/officeDocument/2006/relationships/oleObject" Target="../embeddings/oleObject105.bin"/><Relationship Id="rId9" Type="http://schemas.openxmlformats.org/officeDocument/2006/relationships/image" Target="../media/image2.w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82.bin"/><Relationship Id="rId33" Type="http://schemas.openxmlformats.org/officeDocument/2006/relationships/oleObject" Target="../embeddings/oleObject106.bin"/><Relationship Id="rId10" Type="http://schemas.openxmlformats.org/officeDocument/2006/relationships/oleObject" Target="../embeddings/oleObject83.bin"/><Relationship Id="rId11" Type="http://schemas.openxmlformats.org/officeDocument/2006/relationships/oleObject" Target="../embeddings/oleObject84.bin"/><Relationship Id="rId12" Type="http://schemas.openxmlformats.org/officeDocument/2006/relationships/oleObject" Target="../embeddings/oleObject85.bin"/><Relationship Id="rId13" Type="http://schemas.openxmlformats.org/officeDocument/2006/relationships/oleObject" Target="../embeddings/oleObject86.bin"/><Relationship Id="rId14" Type="http://schemas.openxmlformats.org/officeDocument/2006/relationships/oleObject" Target="../embeddings/oleObject87.bin"/><Relationship Id="rId15" Type="http://schemas.openxmlformats.org/officeDocument/2006/relationships/oleObject" Target="../embeddings/oleObject88.bin"/><Relationship Id="rId16" Type="http://schemas.openxmlformats.org/officeDocument/2006/relationships/oleObject" Target="../embeddings/oleObject89.bin"/><Relationship Id="rId17" Type="http://schemas.openxmlformats.org/officeDocument/2006/relationships/oleObject" Target="../embeddings/oleObject90.bin"/><Relationship Id="rId18" Type="http://schemas.openxmlformats.org/officeDocument/2006/relationships/oleObject" Target="../embeddings/oleObject91.bin"/><Relationship Id="rId19" Type="http://schemas.openxmlformats.org/officeDocument/2006/relationships/oleObject" Target="../embeddings/oleObject9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oleObject" Target="../embeddings/oleObject121.bin"/><Relationship Id="rId21" Type="http://schemas.openxmlformats.org/officeDocument/2006/relationships/oleObject" Target="../embeddings/oleObject122.bin"/><Relationship Id="rId22" Type="http://schemas.openxmlformats.org/officeDocument/2006/relationships/oleObject" Target="../embeddings/oleObject123.bin"/><Relationship Id="rId23" Type="http://schemas.openxmlformats.org/officeDocument/2006/relationships/oleObject" Target="../embeddings/oleObject124.bin"/><Relationship Id="rId24" Type="http://schemas.openxmlformats.org/officeDocument/2006/relationships/oleObject" Target="../embeddings/oleObject125.bin"/><Relationship Id="rId25" Type="http://schemas.openxmlformats.org/officeDocument/2006/relationships/oleObject" Target="../embeddings/oleObject126.bin"/><Relationship Id="rId10" Type="http://schemas.openxmlformats.org/officeDocument/2006/relationships/oleObject" Target="../embeddings/oleObject111.bin"/><Relationship Id="rId11" Type="http://schemas.openxmlformats.org/officeDocument/2006/relationships/oleObject" Target="../embeddings/oleObject112.bin"/><Relationship Id="rId12" Type="http://schemas.openxmlformats.org/officeDocument/2006/relationships/oleObject" Target="../embeddings/oleObject113.bin"/><Relationship Id="rId13" Type="http://schemas.openxmlformats.org/officeDocument/2006/relationships/oleObject" Target="../embeddings/oleObject114.bin"/><Relationship Id="rId14" Type="http://schemas.openxmlformats.org/officeDocument/2006/relationships/oleObject" Target="../embeddings/oleObject115.bin"/><Relationship Id="rId15" Type="http://schemas.openxmlformats.org/officeDocument/2006/relationships/oleObject" Target="../embeddings/oleObject116.bin"/><Relationship Id="rId16" Type="http://schemas.openxmlformats.org/officeDocument/2006/relationships/oleObject" Target="../embeddings/oleObject117.bin"/><Relationship Id="rId17" Type="http://schemas.openxmlformats.org/officeDocument/2006/relationships/oleObject" Target="../embeddings/oleObject118.bin"/><Relationship Id="rId18" Type="http://schemas.openxmlformats.org/officeDocument/2006/relationships/oleObject" Target="../embeddings/oleObject119.bin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0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951D982-4C6A-42C0-B92D-18E2B559DB81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610600" cy="1143000"/>
          </a:xfrm>
        </p:spPr>
        <p:txBody>
          <a:bodyPr/>
          <a:lstStyle/>
          <a:p>
            <a:r>
              <a:rPr lang="en-US" sz="3200"/>
              <a:t>Chapter 6: Wireless and Mobile Networks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Background:</a:t>
            </a:r>
            <a:r>
              <a:rPr lang="en-US" sz="2400" dirty="0"/>
              <a:t> </a:t>
            </a:r>
          </a:p>
          <a:p>
            <a:r>
              <a:rPr lang="en-US" sz="2400" dirty="0"/>
              <a:t># wireless (mobile) phone subscribers now exceeds # wired phone subscribers!</a:t>
            </a:r>
          </a:p>
          <a:p>
            <a:r>
              <a:rPr lang="en-US" sz="2400" dirty="0"/>
              <a:t># wireless Internet-connected devices soon to exceed # </a:t>
            </a:r>
            <a:r>
              <a:rPr lang="en-US" sz="2400" dirty="0" smtClean="0"/>
              <a:t>wired </a:t>
            </a:r>
            <a:r>
              <a:rPr lang="en-US" sz="2400" dirty="0"/>
              <a:t>Internet-connected devices</a:t>
            </a:r>
          </a:p>
          <a:p>
            <a:pPr lvl="1"/>
            <a:r>
              <a:rPr lang="en-US" sz="2000" dirty="0"/>
              <a:t>laptops, Internet-enabled phones promise anytime untethered Internet access</a:t>
            </a:r>
          </a:p>
          <a:p>
            <a:r>
              <a:rPr lang="en-US" sz="2400" dirty="0"/>
              <a:t>two important (but different) challenges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wireless:</a:t>
            </a:r>
            <a:r>
              <a:rPr lang="en-US" sz="2000" dirty="0"/>
              <a:t> communication over wireless link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mobility:</a:t>
            </a:r>
            <a:r>
              <a:rPr lang="en-US" sz="2000" dirty="0"/>
              <a:t> handling the mobile user who changes point of attachment to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B31A99B-C1FA-40C6-B809-728B0532984E}" type="slidenum">
              <a:rPr lang="en-US"/>
              <a:pPr/>
              <a:t>10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Link Characteristics (2)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4276725" cy="5197475"/>
          </a:xfrm>
        </p:spPr>
        <p:txBody>
          <a:bodyPr/>
          <a:lstStyle/>
          <a:p>
            <a:r>
              <a:rPr lang="en-US" sz="2000"/>
              <a:t>SNR: signal-to-noise ratio</a:t>
            </a:r>
          </a:p>
          <a:p>
            <a:pPr lvl="1"/>
            <a:r>
              <a:rPr lang="en-US" sz="2000"/>
              <a:t>larger SNR – easier to extract signal from noise (a “good thing”)</a:t>
            </a:r>
          </a:p>
          <a:p>
            <a:r>
              <a:rPr lang="en-US" sz="2000" i="1">
                <a:solidFill>
                  <a:srgbClr val="FF0000"/>
                </a:solidFill>
              </a:rPr>
              <a:t>SNR versus BER tradeoffs</a:t>
            </a:r>
          </a:p>
          <a:p>
            <a:pPr lvl="1"/>
            <a:r>
              <a:rPr lang="en-US" sz="2000" i="1">
                <a:solidFill>
                  <a:srgbClr val="000099"/>
                </a:solidFill>
              </a:rPr>
              <a:t>given physical layer:</a:t>
            </a:r>
            <a:r>
              <a:rPr lang="en-US" sz="2000"/>
              <a:t> increase power -&gt; increase SNR-&gt;decrease BER</a:t>
            </a:r>
          </a:p>
          <a:p>
            <a:pPr lvl="1"/>
            <a:r>
              <a:rPr lang="en-US" sz="2000" i="1">
                <a:solidFill>
                  <a:srgbClr val="000099"/>
                </a:solidFill>
              </a:rPr>
              <a:t>given SNR:</a:t>
            </a:r>
            <a:r>
              <a:rPr lang="en-US" sz="2000"/>
              <a:t> choose physical layer that meets BER requirement, giving highest thruput</a:t>
            </a:r>
          </a:p>
          <a:p>
            <a:pPr lvl="2"/>
            <a:r>
              <a:rPr lang="en-US" sz="1800"/>
              <a:t>SNR may change with mobility: dynamically adapt physical layer (modulation technique, rate) </a:t>
            </a:r>
          </a:p>
          <a:p>
            <a:pPr lvl="1"/>
            <a:endParaRPr lang="en-US" sz="2000"/>
          </a:p>
        </p:txBody>
      </p:sp>
      <p:sp>
        <p:nvSpPr>
          <p:cNvPr id="530436" name="Freeform 4"/>
          <p:cNvSpPr>
            <a:spLocks/>
          </p:cNvSpPr>
          <p:nvPr/>
        </p:nvSpPr>
        <p:spPr bwMode="auto">
          <a:xfrm>
            <a:off x="5483225" y="1924050"/>
            <a:ext cx="609600" cy="2527300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37" name="Freeform 5"/>
          <p:cNvSpPr>
            <a:spLocks/>
          </p:cNvSpPr>
          <p:nvPr/>
        </p:nvSpPr>
        <p:spPr bwMode="auto">
          <a:xfrm>
            <a:off x="6130925" y="1593850"/>
            <a:ext cx="685800" cy="28575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38" name="Freeform 6"/>
          <p:cNvSpPr>
            <a:spLocks/>
          </p:cNvSpPr>
          <p:nvPr/>
        </p:nvSpPr>
        <p:spPr bwMode="auto">
          <a:xfrm>
            <a:off x="7045325" y="1593850"/>
            <a:ext cx="647700" cy="2844800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5475288" y="1581150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>
            <a:off x="5475288" y="20748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1" name="Line 9"/>
          <p:cNvSpPr>
            <a:spLocks noChangeShapeType="1"/>
          </p:cNvSpPr>
          <p:nvPr/>
        </p:nvSpPr>
        <p:spPr bwMode="auto">
          <a:xfrm>
            <a:off x="5484813" y="25415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2" name="Line 10"/>
          <p:cNvSpPr>
            <a:spLocks noChangeShapeType="1"/>
          </p:cNvSpPr>
          <p:nvPr/>
        </p:nvSpPr>
        <p:spPr bwMode="auto">
          <a:xfrm>
            <a:off x="5494338" y="302260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5503863" y="34893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5513388" y="397033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5" name="Line 13"/>
          <p:cNvSpPr>
            <a:spLocks noChangeShapeType="1"/>
          </p:cNvSpPr>
          <p:nvPr/>
        </p:nvSpPr>
        <p:spPr bwMode="auto">
          <a:xfrm>
            <a:off x="6224588" y="158115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6" name="Line 14"/>
          <p:cNvSpPr>
            <a:spLocks noChangeShapeType="1"/>
          </p:cNvSpPr>
          <p:nvPr/>
        </p:nvSpPr>
        <p:spPr bwMode="auto">
          <a:xfrm>
            <a:off x="6931025" y="1598613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7" name="Line 15"/>
          <p:cNvSpPr>
            <a:spLocks noChangeShapeType="1"/>
          </p:cNvSpPr>
          <p:nvPr/>
        </p:nvSpPr>
        <p:spPr bwMode="auto">
          <a:xfrm>
            <a:off x="7637463" y="158750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6037263" y="443706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6745288" y="44386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7435850" y="44418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8158163" y="44450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2" name="Line 20"/>
          <p:cNvSpPr>
            <a:spLocks noChangeShapeType="1"/>
          </p:cNvSpPr>
          <p:nvPr/>
        </p:nvSpPr>
        <p:spPr bwMode="auto">
          <a:xfrm>
            <a:off x="5780088" y="610870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53" name="Line 21"/>
          <p:cNvSpPr>
            <a:spLocks noChangeShapeType="1"/>
          </p:cNvSpPr>
          <p:nvPr/>
        </p:nvSpPr>
        <p:spPr bwMode="auto">
          <a:xfrm>
            <a:off x="5780088" y="57150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54" name="Line 22"/>
          <p:cNvSpPr>
            <a:spLocks noChangeShapeType="1"/>
          </p:cNvSpPr>
          <p:nvPr/>
        </p:nvSpPr>
        <p:spPr bwMode="auto">
          <a:xfrm>
            <a:off x="5792788" y="529590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6191250" y="5162550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6178550" y="5554663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6194425" y="5961063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6445250" y="4637088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 rot="16200000">
            <a:off x="4602957" y="2912269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4960938" y="144462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4979988" y="19256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4970463" y="23923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4979988" y="332581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4984750" y="38068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4975225" y="43021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962525" y="2881313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A5A5B8F-89F5-4926-B8EF-EE7857F64848}" type="slidenum">
              <a:rPr lang="en-US"/>
              <a:pPr/>
              <a:t>11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/>
              <a:t>Wireless network characteristics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Multiple wireless senders and receivers create additional problems (beyond multiple access):</a:t>
            </a:r>
          </a:p>
        </p:txBody>
      </p:sp>
      <p:grpSp>
        <p:nvGrpSpPr>
          <p:cNvPr id="402465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402455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40245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53" name="Clip" r:id="rId4" imgW="819000" imgH="847800" progId="MS_ClipArt_Gallery.2">
                      <p:embed/>
                    </p:oleObj>
                  </mc:Choice>
                  <mc:Fallback>
                    <p:oleObj name="Clip" r:id="rId4" imgW="819000" imgH="847800" progId="MS_ClipArt_Gallery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54" name="Clip" r:id="rId6" imgW="1266840" imgH="1200240" progId="MS_ClipArt_Gallery.2">
                      <p:embed/>
                    </p:oleObj>
                  </mc:Choice>
                  <mc:Fallback>
                    <p:oleObj name="Clip" r:id="rId6" imgW="1266840" imgH="1200240" progId="MS_ClipArt_Gallery.2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2439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55" name="Clip" r:id="rId8" imgW="819000" imgH="847800" progId="MS_ClipArt_Gallery.2">
                      <p:embed/>
                    </p:oleObj>
                  </mc:Choice>
                  <mc:Fallback>
                    <p:oleObj name="Clip" r:id="rId8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56" name="Clip" r:id="rId9" imgW="1266840" imgH="1200240" progId="MS_ClipArt_Gallery.2">
                      <p:embed/>
                    </p:oleObj>
                  </mc:Choice>
                  <mc:Fallback>
                    <p:oleObj name="Clip" r:id="rId9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245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402453" name="Object 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57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4" name="Object 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958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2458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59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sz="2000"/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40248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402471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2" name="Object 4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59" name="Clip" r:id="rId12" imgW="819000" imgH="847800" progId="MS_ClipArt_Gallery.2">
                        <p:embed/>
                      </p:oleObj>
                    </mc:Choice>
                    <mc:Fallback>
                      <p:oleObj name="Clip" r:id="rId12" imgW="819000" imgH="847800" progId="MS_ClipArt_Gallery.2">
                        <p:embed/>
                        <p:pic>
                          <p:nvPicPr>
                            <p:cNvPr id="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2473" name="Object 4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60" name="Clip" r:id="rId13" imgW="1266840" imgH="1200240" progId="MS_ClipArt_Gallery.2">
                        <p:embed/>
                      </p:oleObj>
                    </mc:Choice>
                    <mc:Fallback>
                      <p:oleObj name="Clip" r:id="rId13" imgW="1266840" imgH="1200240" progId="MS_ClipArt_Gallery.2">
                        <p:embed/>
                        <p:pic>
                          <p:nvPicPr>
                            <p:cNvPr id="0" name="Object 4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0247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5" name="Object 4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61" name="Clip" r:id="rId14" imgW="819000" imgH="847800" progId="MS_ClipArt_Gallery.2">
                        <p:embed/>
                      </p:oleObj>
                    </mc:Choice>
                    <mc:Fallback>
                      <p:oleObj name="Clip" r:id="rId14" imgW="819000" imgH="847800" progId="MS_ClipArt_Gallery.2">
                        <p:embed/>
                        <p:pic>
                          <p:nvPicPr>
                            <p:cNvPr id="0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2476" name="Object 4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62" name="Clip" r:id="rId15" imgW="1266840" imgH="1200240" progId="MS_ClipArt_Gallery.2">
                        <p:embed/>
                      </p:oleObj>
                    </mc:Choice>
                    <mc:Fallback>
                      <p:oleObj name="Clip" r:id="rId15" imgW="1266840" imgH="1200240" progId="MS_ClipArt_Gallery.2">
                        <p:embed/>
                        <p:pic>
                          <p:nvPicPr>
                            <p:cNvPr id="0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0247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248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40248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402483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84" name="Object 5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63" name="Clip" r:id="rId16" imgW="819000" imgH="847800" progId="MS_ClipArt_Gallery.2">
                        <p:embed/>
                      </p:oleObj>
                    </mc:Choice>
                    <mc:Fallback>
                      <p:oleObj name="Clip" r:id="rId16" imgW="819000" imgH="847800" progId="MS_ClipArt_Gallery.2">
                        <p:embed/>
                        <p:pic>
                          <p:nvPicPr>
                            <p:cNvPr id="0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2485" name="Object 5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2964" name="Clip" r:id="rId17" imgW="1266840" imgH="1200240" progId="MS_ClipArt_Gallery.2">
                        <p:embed/>
                      </p:oleObj>
                    </mc:Choice>
                    <mc:Fallback>
                      <p:oleObj name="Clip" r:id="rId17" imgW="1266840" imgH="1200240" progId="MS_ClipArt_Gallery.2">
                        <p:embed/>
                        <p:pic>
                          <p:nvPicPr>
                            <p:cNvPr id="0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0248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5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402497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8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402499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0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1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/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A, C can not hear each other interfering at B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538D359-577C-4892-8127-1B4084C1A42C}" type="slidenum">
              <a:rPr lang="en-US"/>
              <a:pPr/>
              <a:t>12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/>
              <a:t>Code Division Multiple Access (CDMA)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encoded signal</a:t>
            </a:r>
            <a:r>
              <a:rPr lang="en-US" sz="240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decoding:</a:t>
            </a:r>
            <a:r>
              <a:rPr lang="en-US" sz="240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/>
              <a:t>allows multiple users to “coexist” and transmit simultaneously with minimal interference (if codes are “orthogonal”)</a:t>
            </a:r>
            <a:endParaRPr lang="en-US" sz="3200"/>
          </a:p>
          <a:p>
            <a:pPr>
              <a:lnSpc>
                <a:spcPct val="80000"/>
              </a:lnSpc>
            </a:pP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EC055A6-E171-45FB-B865-E442EE54E2EC}" type="slidenum">
              <a:rPr lang="en-US"/>
              <a:pPr/>
              <a:t>13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802.11: Channels, association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/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/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/>
              <a:t>host: must </a:t>
            </a:r>
            <a:r>
              <a:rPr lang="en-US" i="1">
                <a:solidFill>
                  <a:srgbClr val="FF0000"/>
                </a:solidFill>
              </a:rPr>
              <a:t>associate</a:t>
            </a:r>
            <a:r>
              <a:rPr lang="en-US"/>
              <a:t> with an AP</a:t>
            </a:r>
          </a:p>
          <a:p>
            <a:pPr lvl="1">
              <a:lnSpc>
                <a:spcPct val="90000"/>
              </a:lnSpc>
            </a:pPr>
            <a:r>
              <a:rPr lang="en-US"/>
              <a:t>scans channels, listening for </a:t>
            </a:r>
            <a:r>
              <a:rPr lang="en-US" i="1"/>
              <a:t>beacon frames</a:t>
            </a:r>
            <a:r>
              <a:rPr lang="en-US"/>
              <a:t> containing AP’s name (SSID) and MAC address</a:t>
            </a:r>
          </a:p>
          <a:p>
            <a:pPr lvl="1">
              <a:lnSpc>
                <a:spcPct val="90000"/>
              </a:lnSpc>
            </a:pPr>
            <a:r>
              <a:rPr lang="en-US"/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/>
              <a:t>may perform authentication [Chapter 8]</a:t>
            </a:r>
          </a:p>
          <a:p>
            <a:pPr lvl="1">
              <a:lnSpc>
                <a:spcPct val="90000"/>
              </a:lnSpc>
            </a:pPr>
            <a:r>
              <a:rPr lang="en-US"/>
              <a:t>will typically run DHCP to get IP address in AP’s subnet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92B6FD4-AA21-4F7C-9D28-07BBFA573DDB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/>
              <a:t>IEEE 802.11: multiple access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/>
              <a:t>avoid collisions: 2</a:t>
            </a:r>
            <a:r>
              <a:rPr lang="en-US" sz="2400" baseline="30000"/>
              <a:t>+</a:t>
            </a:r>
            <a:r>
              <a:rPr lang="en-US" sz="2400"/>
              <a:t> nodes </a:t>
            </a:r>
            <a:r>
              <a:rPr lang="en-US" sz="2400">
                <a:sym typeface="Symbol" pitchFamily="18" charset="2"/>
              </a:rPr>
              <a:t>transmitting at same time</a:t>
            </a:r>
          </a:p>
          <a:p>
            <a:r>
              <a:rPr lang="en-US" sz="2400">
                <a:sym typeface="Symbol" pitchFamily="18" charset="2"/>
              </a:rPr>
              <a:t>802.11: CSMA - sense before transmitting</a:t>
            </a:r>
          </a:p>
          <a:p>
            <a:pPr lvl="1"/>
            <a:r>
              <a:rPr lang="en-US" sz="2000"/>
              <a:t>don’t collide with ongoing transmission by other node</a:t>
            </a:r>
          </a:p>
          <a:p>
            <a:r>
              <a:rPr lang="en-US" sz="2400"/>
              <a:t>802.11: </a:t>
            </a:r>
            <a:r>
              <a:rPr lang="en-US" sz="2400" i="1"/>
              <a:t>no</a:t>
            </a:r>
            <a:r>
              <a:rPr lang="en-US" sz="2400"/>
              <a:t> collision detection!</a:t>
            </a:r>
          </a:p>
          <a:p>
            <a:pPr lvl="1"/>
            <a:r>
              <a:rPr lang="en-US" sz="2000"/>
              <a:t>difficult to receive (sense collisions) when transmitting due to weak received signals (fading)</a:t>
            </a:r>
          </a:p>
          <a:p>
            <a:pPr lvl="1"/>
            <a:r>
              <a:rPr lang="en-US" sz="2000"/>
              <a:t>can’t sense all collisions in any case: hidden terminal, fading</a:t>
            </a:r>
          </a:p>
          <a:p>
            <a:pPr lvl="1"/>
            <a:r>
              <a:rPr lang="en-US" sz="2000"/>
              <a:t>goal: </a:t>
            </a:r>
            <a:r>
              <a:rPr lang="en-US" sz="2000" i="1">
                <a:solidFill>
                  <a:srgbClr val="FF0000"/>
                </a:solidFill>
              </a:rPr>
              <a:t>avoid collisions:</a:t>
            </a:r>
            <a:r>
              <a:rPr lang="en-US" sz="2000"/>
              <a:t> CSMA/C(ollision)A(voidance)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353325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353285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353286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353287" name="Object 7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774" name="Clip" r:id="rId4" imgW="819000" imgH="847800" progId="MS_ClipArt_Gallery.2">
                        <p:embed/>
                      </p:oleObj>
                    </mc:Choice>
                    <mc:Fallback>
                      <p:oleObj name="Clip" r:id="rId4" imgW="819000" imgH="847800" progId="MS_ClipArt_Gallery.2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3288" name="Object 8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775" name="Clip" r:id="rId6" imgW="1266840" imgH="1200240" progId="MS_ClipArt_Gallery.2">
                        <p:embed/>
                      </p:oleObj>
                    </mc:Choice>
                    <mc:Fallback>
                      <p:oleObj name="Clip" r:id="rId6" imgW="1266840" imgH="1200240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53289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53290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1" name="Object 1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776" name="Clip" r:id="rId8" imgW="819000" imgH="847800" progId="MS_ClipArt_Gallery.2">
                        <p:embed/>
                      </p:oleObj>
                    </mc:Choice>
                    <mc:Fallback>
                      <p:oleObj name="Clip" r:id="rId8" imgW="819000" imgH="847800" progId="MS_ClipArt_Gallery.2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3292" name="Object 1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777" name="Clip" r:id="rId9" imgW="1266840" imgH="1200240" progId="MS_ClipArt_Gallery.2">
                        <p:embed/>
                      </p:oleObj>
                    </mc:Choice>
                    <mc:Fallback>
                      <p:oleObj name="Clip" r:id="rId9" imgW="1266840" imgH="1200240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53293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4" name="Object 1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778" name="Clip" r:id="rId10" imgW="819000" imgH="847800" progId="MS_ClipArt_Gallery.2">
                        <p:embed/>
                      </p:oleObj>
                    </mc:Choice>
                    <mc:Fallback>
                      <p:oleObj name="Clip" r:id="rId10" imgW="819000" imgH="847800" progId="MS_ClipArt_Gallery.2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3295" name="Object 1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3779" name="Clip" r:id="rId11" imgW="1266840" imgH="1200240" progId="MS_ClipArt_Gallery.2">
                        <p:embed/>
                      </p:oleObj>
                    </mc:Choice>
                    <mc:Fallback>
                      <p:oleObj name="Clip" r:id="rId11" imgW="1266840" imgH="1200240" progId="MS_ClipArt_Gallery.2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53296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7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8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353299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353300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353301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353302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353303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4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780" name="Clip" r:id="rId12" imgW="819000" imgH="847800" progId="MS_ClipArt_Gallery.2">
                          <p:embed/>
                        </p:oleObj>
                      </mc:Choice>
                      <mc:Fallback>
                        <p:oleObj name="Clip" r:id="rId12" imgW="819000" imgH="847800" progId="MS_ClipArt_Gallery.2">
                          <p:embed/>
                          <p:pic>
                            <p:nvPicPr>
                              <p:cNvPr id="0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3305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781" name="Clip" r:id="rId13" imgW="1266840" imgH="1200240" progId="MS_ClipArt_Gallery.2">
                          <p:embed/>
                        </p:oleObj>
                      </mc:Choice>
                      <mc:Fallback>
                        <p:oleObj name="Clip" r:id="rId13" imgW="1266840" imgH="1200240" progId="MS_ClipArt_Gallery.2">
                          <p:embed/>
                          <p:pic>
                            <p:nvPicPr>
                              <p:cNvPr id="0" name="Object 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53306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7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782" name="Clip" r:id="rId14" imgW="819000" imgH="847800" progId="MS_ClipArt_Gallery.2">
                          <p:embed/>
                        </p:oleObj>
                      </mc:Choice>
                      <mc:Fallback>
                        <p:oleObj name="Clip" r:id="rId14" imgW="819000" imgH="847800" progId="MS_ClipArt_Gallery.2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330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783" name="Clip" r:id="rId15" imgW="1266840" imgH="1200240" progId="MS_ClipArt_Gallery.2">
                          <p:embed/>
                        </p:oleObj>
                      </mc:Choice>
                      <mc:Fallback>
                        <p:oleObj name="Clip" r:id="rId15" imgW="1266840" imgH="1200240" progId="MS_ClipArt_Gallery.2">
                          <p:embed/>
                          <p:pic>
                            <p:nvPicPr>
                              <p:cNvPr id="0" name="Object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533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3533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3533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353312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13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784" name="Clip" r:id="rId16" imgW="819000" imgH="847800" progId="MS_ClipArt_Gallery.2">
                          <p:embed/>
                        </p:oleObj>
                      </mc:Choice>
                      <mc:Fallback>
                        <p:oleObj name="Clip" r:id="rId16" imgW="819000" imgH="847800" progId="MS_ClipArt_Gallery.2">
                          <p:embed/>
                          <p:pic>
                            <p:nvPicPr>
                              <p:cNvPr id="0" name="Object 3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3314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3785" name="Clip" r:id="rId17" imgW="1266840" imgH="1200240" progId="MS_ClipArt_Gallery.2">
                          <p:embed/>
                        </p:oleObj>
                      </mc:Choice>
                      <mc:Fallback>
                        <p:oleObj name="Clip" r:id="rId17" imgW="1266840" imgH="1200240" progId="MS_ClipArt_Gallery.2">
                          <p:embed/>
                          <p:pic>
                            <p:nvPicPr>
                              <p:cNvPr id="0" name="Object 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353315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353316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7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8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9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353320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1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353322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3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4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9400B80-3111-4BA2-B010-337F02978138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IEEE 802.11 MAC Protocol: CSMA/CA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sender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</a:rPr>
              <a:t>1 </a:t>
            </a:r>
            <a:r>
              <a:rPr lang="en-US" sz="2000">
                <a:solidFill>
                  <a:srgbClr val="000099"/>
                </a:solidFill>
              </a:rPr>
              <a:t>if sense channel idle</a:t>
            </a:r>
            <a:r>
              <a:rPr lang="en-US" sz="2000"/>
              <a:t> for </a:t>
            </a:r>
            <a:r>
              <a:rPr lang="en-US" sz="2000" b="1"/>
              <a:t>DIFS</a:t>
            </a:r>
            <a:r>
              <a:rPr lang="en-US" sz="2000"/>
              <a:t>  </a:t>
            </a:r>
            <a:r>
              <a:rPr lang="en-US" sz="2000">
                <a:solidFill>
                  <a:srgbClr val="000099"/>
                </a:solidFill>
              </a:rPr>
              <a:t>then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transmit entire frame (no CD)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2 if sense channel busy then</a:t>
            </a: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start random backoff time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timer counts down while channel idle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transmit when timer expires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if no ACK, increase random backoff interval, repeat 2</a:t>
            </a:r>
          </a:p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receiver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</a:rPr>
              <a:t>- </a:t>
            </a:r>
            <a:r>
              <a:rPr lang="en-US" sz="2000">
                <a:solidFill>
                  <a:srgbClr val="000099"/>
                </a:solidFill>
              </a:rPr>
              <a:t>if frame received OK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</a:t>
            </a:r>
            <a:r>
              <a:rPr lang="en-US" sz="2000"/>
              <a:t>return ACK after </a:t>
            </a:r>
            <a:r>
              <a:rPr lang="en-US" sz="2000" b="1"/>
              <a:t>SIFS </a:t>
            </a:r>
            <a:r>
              <a:rPr lang="en-US" sz="2000"/>
              <a:t>(ACK needed due to hidden terminal problem) </a:t>
            </a:r>
            <a:endParaRPr lang="en-US" sz="2400" b="1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7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35432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63813" cy="923925"/>
            <a:chOff x="4044" y="2688"/>
            <a:chExt cx="1615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25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3512A90-3DE7-494A-A13C-C9EE4D321F91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/>
              <a:t>Avoiding collisions (more)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dirty="0">
                <a:solidFill>
                  <a:srgbClr val="FF0000"/>
                </a:solidFill>
              </a:rPr>
              <a:t>idea:</a:t>
            </a:r>
            <a:r>
              <a:rPr lang="en-US" sz="2400" dirty="0"/>
              <a:t> </a:t>
            </a:r>
            <a:r>
              <a:rPr lang="en-US" sz="2000" dirty="0"/>
              <a:t> allow sender to “reserve” channel rather than random access of data frames: avoid  collisions of long  data frames</a:t>
            </a:r>
          </a:p>
          <a:p>
            <a:r>
              <a:rPr lang="en-US" sz="2000" dirty="0"/>
              <a:t>sender first transmits </a:t>
            </a:r>
            <a:r>
              <a:rPr lang="en-US" sz="2000" i="1" dirty="0"/>
              <a:t>small</a:t>
            </a:r>
            <a:r>
              <a:rPr lang="en-US" sz="2000" dirty="0"/>
              <a:t> request-to-send (</a:t>
            </a:r>
            <a:r>
              <a:rPr lang="en-US" sz="2000" dirty="0">
                <a:solidFill>
                  <a:srgbClr val="FF0000"/>
                </a:solidFill>
              </a:rPr>
              <a:t>RTS</a:t>
            </a:r>
            <a:r>
              <a:rPr lang="en-US" sz="2000" dirty="0"/>
              <a:t>) packets to BS using CSMA</a:t>
            </a:r>
          </a:p>
          <a:p>
            <a:pPr lvl="1"/>
            <a:r>
              <a:rPr lang="en-US" sz="2000" dirty="0"/>
              <a:t>RTSs may still collide with each other (but they’re short)</a:t>
            </a:r>
          </a:p>
          <a:p>
            <a:r>
              <a:rPr lang="en-US" sz="2000" dirty="0"/>
              <a:t>BS broadcasts clear-to-send </a:t>
            </a:r>
            <a:r>
              <a:rPr lang="en-US" sz="2000" dirty="0">
                <a:solidFill>
                  <a:srgbClr val="FF0000"/>
                </a:solidFill>
              </a:rPr>
              <a:t>CTS</a:t>
            </a:r>
            <a:r>
              <a:rPr lang="en-US" sz="2000" dirty="0"/>
              <a:t> in response to RTS</a:t>
            </a:r>
          </a:p>
          <a:p>
            <a:r>
              <a:rPr lang="en-US" sz="2000" dirty="0"/>
              <a:t>CTS heard by all nodes</a:t>
            </a:r>
          </a:p>
          <a:p>
            <a:pPr lvl="1"/>
            <a:r>
              <a:rPr lang="en-US" sz="2000" dirty="0"/>
              <a:t>sender transmits data frame</a:t>
            </a:r>
          </a:p>
          <a:p>
            <a:pPr lvl="1"/>
            <a:r>
              <a:rPr lang="en-US" sz="2000" dirty="0"/>
              <a:t>other stations defer transmissions 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770063" y="5030788"/>
            <a:ext cx="5653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1089D9E-4E7A-4D3D-9CA3-CD2355020869}" type="slidenum">
              <a:rPr lang="en-US"/>
              <a:pPr/>
              <a:t>17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/>
              <a:t>Collision Avoidance: RTS-CTS exchange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356369" name="Picture 17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637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1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8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0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1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2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3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4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86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387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356388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77" name="Clip" r:id="rId5" imgW="819000" imgH="847800" progId="MS_ClipArt_Gallery.2">
                    <p:embed/>
                  </p:oleObj>
                </mc:Choice>
                <mc:Fallback>
                  <p:oleObj name="Clip" r:id="rId5" imgW="819000" imgH="847800" progId="MS_ClipArt_Gallery.2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6389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78" name="Clip" r:id="rId7" imgW="1266840" imgH="1200240" progId="MS_ClipArt_Gallery.2">
                    <p:embed/>
                  </p:oleObj>
                </mc:Choice>
                <mc:Fallback>
                  <p:oleObj name="Clip" r:id="rId7" imgW="1266840" imgH="1200240" progId="MS_ClipArt_Gallery.2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6390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35639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79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639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580" name="Clip" r:id="rId10" imgW="1266840" imgH="1200240" progId="MS_ClipArt_Gallery.2">
                    <p:embed/>
                  </p:oleObj>
                </mc:Choice>
                <mc:Fallback>
                  <p:oleObj name="Clip" r:id="rId10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356361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5635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636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6403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4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5640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996 w 2996"/>
                <a:gd name="T3" fmla="*/ 298 h 461"/>
                <a:gd name="T4" fmla="*/ 2996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6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8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9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0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356411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56412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3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356414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5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6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356417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35642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642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5746F04-5637-4EB9-87D6-362619C5BD1E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41062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063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063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3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4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41067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frame: addressing</a:t>
            </a:r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2:</a:t>
            </a:r>
            <a:r>
              <a:rPr lang="en-US" dirty="0"/>
              <a:t> MAC address</a:t>
            </a:r>
          </a:p>
          <a:p>
            <a:r>
              <a:rPr lang="en-US" dirty="0"/>
              <a:t>of wireless host or AP </a:t>
            </a:r>
          </a:p>
          <a:p>
            <a:r>
              <a:rPr lang="en-US" dirty="0">
                <a:solidFill>
                  <a:srgbClr val="FF0000"/>
                </a:solidFill>
              </a:rPr>
              <a:t>transmitting</a:t>
            </a:r>
            <a:r>
              <a:rPr lang="en-US" dirty="0"/>
              <a:t> this frame</a:t>
            </a:r>
          </a:p>
        </p:txBody>
      </p:sp>
      <p:sp>
        <p:nvSpPr>
          <p:cNvPr id="410677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678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679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1:</a:t>
            </a:r>
            <a:r>
              <a:rPr lang="en-US" dirty="0"/>
              <a:t> MAC address</a:t>
            </a:r>
          </a:p>
          <a:p>
            <a:r>
              <a:rPr lang="en-US" dirty="0"/>
              <a:t>of wireless host or AP </a:t>
            </a:r>
          </a:p>
          <a:p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receive</a:t>
            </a:r>
            <a:r>
              <a:rPr lang="en-US" dirty="0"/>
              <a:t> this frame</a:t>
            </a:r>
          </a:p>
        </p:txBody>
      </p:sp>
      <p:sp>
        <p:nvSpPr>
          <p:cNvPr id="410680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3:</a:t>
            </a:r>
            <a:r>
              <a:rPr lang="en-US" dirty="0"/>
              <a:t> MAC address</a:t>
            </a:r>
          </a:p>
          <a:p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router</a:t>
            </a:r>
            <a:r>
              <a:rPr lang="en-US" dirty="0"/>
              <a:t> interface to which AP is attached</a:t>
            </a:r>
          </a:p>
        </p:txBody>
      </p:sp>
      <p:sp>
        <p:nvSpPr>
          <p:cNvPr id="410682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4:</a:t>
            </a:r>
            <a:r>
              <a:rPr lang="en-US"/>
              <a:t> used only in ad hoc mode</a:t>
            </a:r>
          </a:p>
        </p:txBody>
      </p:sp>
      <p:sp>
        <p:nvSpPr>
          <p:cNvPr id="410683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CEDB97E-B7D7-4E87-BA47-C39500908210}" type="slidenum">
              <a:rPr lang="en-US"/>
              <a:pPr/>
              <a:t>19</a:t>
            </a:fld>
            <a:endParaRPr lang="en-US"/>
          </a:p>
        </p:txBody>
      </p:sp>
      <p:sp>
        <p:nvSpPr>
          <p:cNvPr id="536649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802.11: advanced capabilities</a:t>
            </a:r>
          </a:p>
        </p:txBody>
      </p:sp>
      <p:sp>
        <p:nvSpPr>
          <p:cNvPr id="536666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00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/>
              <a:t>base station, mobile dynamically change transmission rate (physical layer modulation technique) as mobile moves, SNR varies </a:t>
            </a:r>
          </a:p>
        </p:txBody>
      </p:sp>
      <p:sp>
        <p:nvSpPr>
          <p:cNvPr id="536716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7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8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9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536720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536721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53670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70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1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22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6723" name="Text Box 147"/>
          <p:cNvSpPr txBox="1">
            <a:spLocks noChangeArrowheads="1"/>
          </p:cNvSpPr>
          <p:nvPr/>
        </p:nvSpPr>
        <p:spPr bwMode="auto">
          <a:xfrm rot="162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6724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6725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6726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6727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6728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6729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6730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735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736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2. When BER becomes too high, switch to lower transmission rate but with lower BER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EB9512A-C793-4AB0-B180-B2979B636C97}" type="slidenum">
              <a:rPr lang="en-US"/>
              <a:pPr/>
              <a:t>2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42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4249" name="Picture 9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50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4252" name="Picture 12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4253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4254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55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4256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425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1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5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2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4259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4260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61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4264" name="Picture 24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65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4266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4269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70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71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4272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73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4274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4275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77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4279" name="Picture 39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4281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82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4284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85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4287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88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4290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91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4293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94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4296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4297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3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298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03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304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432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394324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5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394310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39431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5" name="Clip" r:id="rId34" imgW="819000" imgH="847800" progId="MS_ClipArt_Gallery.2">
                      <p:embed/>
                    </p:oleObj>
                  </mc:Choice>
                  <mc:Fallback>
                    <p:oleObj name="Clip" r:id="rId34" imgW="819000" imgH="847800" progId="MS_ClipArt_Gallery.2">
                      <p:embed/>
                      <p:pic>
                        <p:nvPicPr>
                          <p:cNvPr id="0" name="Object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431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6" name="Clip" r:id="rId35" imgW="1266840" imgH="1200240" progId="MS_ClipArt_Gallery.2">
                      <p:embed/>
                    </p:oleObj>
                  </mc:Choice>
                  <mc:Fallback>
                    <p:oleObj name="Clip" r:id="rId35" imgW="1266840" imgH="1200240" progId="MS_ClipArt_Gallery.2">
                      <p:embed/>
                      <p:pic>
                        <p:nvPicPr>
                          <p:cNvPr id="0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4326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7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C3448C0-060C-4B49-884A-3CAFE137D07E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802.11: advanced capabilities</a:t>
            </a: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0000"/>
                </a:solidFill>
              </a:rPr>
              <a:t>Power Management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400"/>
              <a:t>node-to-AP: “I am going to sleep until next beacon frame”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/>
              <a:t>AP knows not to transmit frames to this node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/>
              <a:t>node wakes up before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400"/>
              <a:t>beacon frame: contains list of mobiles with AP-to-mobile frames waiting to be sent</a:t>
            </a:r>
          </a:p>
          <a:p>
            <a:pPr marL="685800" lvl="1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tabLst>
                <a:tab pos="746125" algn="l"/>
              </a:tabLst>
            </a:pPr>
            <a:r>
              <a:rPr lang="en-US" sz="2400"/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tabLst>
                <a:tab pos="746125" algn="l"/>
              </a:tabLs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688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934F5D93-503D-4CEA-8757-B13AED855301}" type="slidenum">
              <a:rPr lang="en-US"/>
              <a:pPr/>
              <a:t>21</a:t>
            </a:fld>
            <a:endParaRPr lang="en-US"/>
          </a:p>
        </p:txBody>
      </p:sp>
      <p:sp>
        <p:nvSpPr>
          <p:cNvPr id="413698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413700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413701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2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radius of</a:t>
            </a:r>
          </a:p>
          <a:p>
            <a:pPr eaLnBrk="1" hangingPunct="1"/>
            <a:r>
              <a:rPr lang="en-US" sz="1600">
                <a:latin typeface="Arial" charset="0"/>
              </a:rPr>
              <a:t>coverage</a:t>
            </a:r>
          </a:p>
        </p:txBody>
      </p:sp>
      <p:grpSp>
        <p:nvGrpSpPr>
          <p:cNvPr id="413706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413707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8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09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413710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1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12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413713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4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41371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413716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17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18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413719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0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1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413722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3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4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413725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413726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413727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413728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413729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30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</p:grpSp>
        <p:grpSp>
          <p:nvGrpSpPr>
            <p:cNvPr id="413731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41373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3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413734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413735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413736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b="1"/>
              </a:p>
            </p:txBody>
          </p:sp>
          <p:sp>
            <p:nvSpPr>
              <p:cNvPr id="413737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969696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413738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802.15: personal area network</a:t>
            </a:r>
          </a:p>
        </p:txBody>
      </p:sp>
      <p:sp>
        <p:nvSpPr>
          <p:cNvPr id="413740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sz="2400"/>
              <a:t>less than 10 m diameter</a:t>
            </a:r>
          </a:p>
          <a:p>
            <a:r>
              <a:rPr lang="en-US" sz="2400"/>
              <a:t>replacement for cables (mouse, keyboard, headphones)</a:t>
            </a:r>
          </a:p>
          <a:p>
            <a:r>
              <a:rPr lang="en-US" sz="2400"/>
              <a:t>ad hoc: no infrastructure</a:t>
            </a:r>
          </a:p>
          <a:p>
            <a:r>
              <a:rPr lang="en-US" sz="2400"/>
              <a:t>master/slaves:</a:t>
            </a:r>
          </a:p>
          <a:p>
            <a:pPr lvl="1"/>
            <a:r>
              <a:rPr lang="en-US" sz="2000"/>
              <a:t>slaves request permission to send (to master)</a:t>
            </a:r>
          </a:p>
          <a:p>
            <a:pPr lvl="1"/>
            <a:r>
              <a:rPr lang="en-US" sz="2000"/>
              <a:t>master grants requests</a:t>
            </a:r>
          </a:p>
          <a:p>
            <a:r>
              <a:rPr lang="en-US" sz="2400"/>
              <a:t>802.15: evolved from Bluetooth specification</a:t>
            </a:r>
          </a:p>
          <a:p>
            <a:pPr lvl="1"/>
            <a:r>
              <a:rPr lang="en-US" sz="2000"/>
              <a:t>2.4-2.5 GHz radio band</a:t>
            </a:r>
          </a:p>
          <a:p>
            <a:pPr lvl="1"/>
            <a:r>
              <a:rPr lang="en-US" sz="2000"/>
              <a:t>up to 721 kbps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419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56C3E5E-BCDA-4207-AF2C-850261A656F5}" type="slidenum">
              <a:rPr lang="en-US"/>
              <a:pPr/>
              <a:t>22</a:t>
            </a:fld>
            <a:endParaRPr lang="en-US"/>
          </a:p>
        </p:txBody>
      </p:sp>
      <p:sp>
        <p:nvSpPr>
          <p:cNvPr id="538758" name="Freeform 134"/>
          <p:cNvSpPr>
            <a:spLocks/>
          </p:cNvSpPr>
          <p:nvPr/>
        </p:nvSpPr>
        <p:spPr bwMode="auto">
          <a:xfrm>
            <a:off x="4360863" y="1876425"/>
            <a:ext cx="3222625" cy="2282825"/>
          </a:xfrm>
          <a:custGeom>
            <a:avLst/>
            <a:gdLst>
              <a:gd name="T0" fmla="*/ 473 w 1440"/>
              <a:gd name="T1" fmla="*/ 22 h 981"/>
              <a:gd name="T2" fmla="*/ 0 w 1440"/>
              <a:gd name="T3" fmla="*/ 819 h 981"/>
              <a:gd name="T4" fmla="*/ 148 w 1440"/>
              <a:gd name="T5" fmla="*/ 900 h 981"/>
              <a:gd name="T6" fmla="*/ 502 w 1440"/>
              <a:gd name="T7" fmla="*/ 967 h 981"/>
              <a:gd name="T8" fmla="*/ 901 w 1440"/>
              <a:gd name="T9" fmla="*/ 960 h 981"/>
              <a:gd name="T10" fmla="*/ 1226 w 1440"/>
              <a:gd name="T11" fmla="*/ 841 h 981"/>
              <a:gd name="T12" fmla="*/ 1396 w 1440"/>
              <a:gd name="T13" fmla="*/ 686 h 981"/>
              <a:gd name="T14" fmla="*/ 1440 w 1440"/>
              <a:gd name="T15" fmla="*/ 553 h 981"/>
              <a:gd name="T16" fmla="*/ 613 w 1440"/>
              <a:gd name="T17" fmla="*/ 0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0" h="981">
                <a:moveTo>
                  <a:pt x="473" y="22"/>
                </a:moveTo>
                <a:lnTo>
                  <a:pt x="0" y="819"/>
                </a:lnTo>
                <a:lnTo>
                  <a:pt x="148" y="900"/>
                </a:lnTo>
                <a:cubicBezTo>
                  <a:pt x="232" y="925"/>
                  <a:pt x="377" y="957"/>
                  <a:pt x="502" y="967"/>
                </a:cubicBezTo>
                <a:cubicBezTo>
                  <a:pt x="627" y="977"/>
                  <a:pt x="780" y="981"/>
                  <a:pt x="901" y="960"/>
                </a:cubicBezTo>
                <a:cubicBezTo>
                  <a:pt x="1022" y="939"/>
                  <a:pt x="1143" y="887"/>
                  <a:pt x="1226" y="841"/>
                </a:cubicBezTo>
                <a:cubicBezTo>
                  <a:pt x="1309" y="795"/>
                  <a:pt x="1363" y="736"/>
                  <a:pt x="1396" y="686"/>
                </a:cubicBezTo>
                <a:cubicBezTo>
                  <a:pt x="1429" y="636"/>
                  <a:pt x="1388" y="686"/>
                  <a:pt x="1440" y="553"/>
                </a:cubicBezTo>
                <a:cubicBezTo>
                  <a:pt x="1034" y="283"/>
                  <a:pt x="613" y="0"/>
                  <a:pt x="613" y="0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8665" name="Rectangle 41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>
                <a:solidFill>
                  <a:srgbClr val="000099"/>
                </a:solidFill>
              </a:rPr>
              <a:t>802.16: WiMAX</a:t>
            </a:r>
          </a:p>
        </p:txBody>
      </p:sp>
      <p:sp>
        <p:nvSpPr>
          <p:cNvPr id="53866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204788" y="1163638"/>
            <a:ext cx="4244975" cy="5518150"/>
          </a:xfrm>
        </p:spPr>
        <p:txBody>
          <a:bodyPr/>
          <a:lstStyle/>
          <a:p>
            <a:r>
              <a:rPr lang="en-US"/>
              <a:t>like 802.11 &amp; cellular: base station model</a:t>
            </a:r>
          </a:p>
          <a:p>
            <a:pPr lvl="1"/>
            <a:r>
              <a:rPr lang="en-US" sz="2000"/>
              <a:t>transmissions to/from base station by hosts with omnidirectional antenna</a:t>
            </a:r>
          </a:p>
          <a:p>
            <a:pPr lvl="1"/>
            <a:r>
              <a:rPr lang="en-US" sz="2000"/>
              <a:t>base station-to-base station backhaul with point-to-point antenna</a:t>
            </a:r>
          </a:p>
          <a:p>
            <a:r>
              <a:rPr lang="en-US"/>
              <a:t>unlike 802.11:</a:t>
            </a:r>
          </a:p>
          <a:p>
            <a:pPr lvl="1"/>
            <a:r>
              <a:rPr lang="en-US" sz="2000"/>
              <a:t>range ~ 6 miles (“city rather than coffee shop”)</a:t>
            </a:r>
          </a:p>
          <a:p>
            <a:pPr lvl="1"/>
            <a:r>
              <a:rPr lang="en-US" sz="2000"/>
              <a:t>~14 Mbps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5386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157663"/>
            <a:ext cx="262731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8670" name="Group 46"/>
          <p:cNvGrpSpPr>
            <a:grpSpLocks/>
          </p:cNvGrpSpPr>
          <p:nvPr/>
        </p:nvGrpSpPr>
        <p:grpSpPr bwMode="auto">
          <a:xfrm>
            <a:off x="6200775" y="2305050"/>
            <a:ext cx="274638" cy="382588"/>
            <a:chOff x="2870" y="1518"/>
            <a:chExt cx="292" cy="320"/>
          </a:xfrm>
        </p:grpSpPr>
        <p:graphicFrame>
          <p:nvGraphicFramePr>
            <p:cNvPr id="538671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68" name="Clip" r:id="rId5" imgW="819000" imgH="847800" progId="MS_ClipArt_Gallery.2">
                    <p:embed/>
                  </p:oleObj>
                </mc:Choice>
                <mc:Fallback>
                  <p:oleObj name="Clip" r:id="rId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672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69" name="Clip" r:id="rId7" imgW="1266840" imgH="1200240" progId="MS_ClipArt_Gallery.2">
                    <p:embed/>
                  </p:oleObj>
                </mc:Choice>
                <mc:Fallback>
                  <p:oleObj name="Clip" r:id="rId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38673" name="Picture 49" descr="Tow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50913"/>
            <a:ext cx="49847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8674" name="Picture 50" descr="Tow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81000"/>
            <a:ext cx="49847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8722" name="Group 98"/>
          <p:cNvGrpSpPr>
            <a:grpSpLocks/>
          </p:cNvGrpSpPr>
          <p:nvPr/>
        </p:nvGrpSpPr>
        <p:grpSpPr bwMode="auto">
          <a:xfrm>
            <a:off x="4981575" y="2732088"/>
            <a:ext cx="692150" cy="180975"/>
            <a:chOff x="3072" y="739"/>
            <a:chExt cx="652" cy="146"/>
          </a:xfrm>
        </p:grpSpPr>
        <p:pic>
          <p:nvPicPr>
            <p:cNvPr id="538723" name="Picture 99" descr="lgv_fqmg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8724" name="Line 100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25" name="Line 101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8726" name="Picture 102" descr="imgyjavg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501900"/>
            <a:ext cx="3683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8731" name="Group 107"/>
          <p:cNvGrpSpPr>
            <a:grpSpLocks/>
          </p:cNvGrpSpPr>
          <p:nvPr/>
        </p:nvGrpSpPr>
        <p:grpSpPr bwMode="auto">
          <a:xfrm flipH="1">
            <a:off x="5954713" y="3059113"/>
            <a:ext cx="692150" cy="180975"/>
            <a:chOff x="3072" y="739"/>
            <a:chExt cx="652" cy="146"/>
          </a:xfrm>
        </p:grpSpPr>
        <p:pic>
          <p:nvPicPr>
            <p:cNvPr id="538732" name="Picture 108" descr="lgv_fqmg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8733" name="Line 10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34" name="Line 11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8735" name="Picture 111" descr="imgyjavg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817813"/>
            <a:ext cx="3683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8736" name="Group 112"/>
          <p:cNvGrpSpPr>
            <a:grpSpLocks/>
          </p:cNvGrpSpPr>
          <p:nvPr/>
        </p:nvGrpSpPr>
        <p:grpSpPr bwMode="auto">
          <a:xfrm>
            <a:off x="5756275" y="2527300"/>
            <a:ext cx="274638" cy="382588"/>
            <a:chOff x="2870" y="1518"/>
            <a:chExt cx="292" cy="320"/>
          </a:xfrm>
        </p:grpSpPr>
        <p:graphicFrame>
          <p:nvGraphicFramePr>
            <p:cNvPr id="538737" name="Object 11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70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738" name="Object 11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71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8739" name="Group 115"/>
          <p:cNvGrpSpPr>
            <a:grpSpLocks/>
          </p:cNvGrpSpPr>
          <p:nvPr/>
        </p:nvGrpSpPr>
        <p:grpSpPr bwMode="auto">
          <a:xfrm>
            <a:off x="5370513" y="2984500"/>
            <a:ext cx="274637" cy="382588"/>
            <a:chOff x="2870" y="1518"/>
            <a:chExt cx="292" cy="320"/>
          </a:xfrm>
        </p:grpSpPr>
        <p:graphicFrame>
          <p:nvGraphicFramePr>
            <p:cNvPr id="538740" name="Object 1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72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8741" name="Object 1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73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8743" name="Group 119"/>
          <p:cNvGrpSpPr>
            <a:grpSpLocks/>
          </p:cNvGrpSpPr>
          <p:nvPr/>
        </p:nvGrpSpPr>
        <p:grpSpPr bwMode="auto">
          <a:xfrm>
            <a:off x="8169275" y="1117600"/>
            <a:ext cx="500063" cy="233363"/>
            <a:chOff x="3600" y="219"/>
            <a:chExt cx="360" cy="175"/>
          </a:xfrm>
        </p:grpSpPr>
        <p:sp>
          <p:nvSpPr>
            <p:cNvPr id="538744" name="Oval 1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745" name="Line 1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746" name="Line 1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747" name="Rectangle 1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8748" name="Oval 1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8749" name="Group 1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8750" name="Line 1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1" name="Line 1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2" name="Line 1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8753" name="Group 1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8754" name="Line 1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5" name="Line 1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56" name="Line 1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8760" name="Text Box 136"/>
          <p:cNvSpPr txBox="1">
            <a:spLocks noChangeArrowheads="1"/>
          </p:cNvSpPr>
          <p:nvPr/>
        </p:nvSpPr>
        <p:spPr bwMode="auto">
          <a:xfrm>
            <a:off x="5006975" y="3429000"/>
            <a:ext cx="220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point-to-multipoint</a:t>
            </a:r>
          </a:p>
        </p:txBody>
      </p:sp>
      <p:sp>
        <p:nvSpPr>
          <p:cNvPr id="538761" name="Line 137"/>
          <p:cNvSpPr>
            <a:spLocks noChangeShapeType="1"/>
          </p:cNvSpPr>
          <p:nvPr/>
        </p:nvSpPr>
        <p:spPr bwMode="auto">
          <a:xfrm flipV="1">
            <a:off x="5838825" y="492125"/>
            <a:ext cx="1722438" cy="550863"/>
          </a:xfrm>
          <a:prstGeom prst="line">
            <a:avLst/>
          </a:prstGeom>
          <a:noFill/>
          <a:ln w="57150">
            <a:solidFill>
              <a:srgbClr val="FF99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8762" name="Text Box 138"/>
          <p:cNvSpPr txBox="1">
            <a:spLocks noChangeArrowheads="1"/>
          </p:cNvSpPr>
          <p:nvPr/>
        </p:nvSpPr>
        <p:spPr bwMode="auto">
          <a:xfrm>
            <a:off x="5934075" y="93186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point-to-point</a:t>
            </a:r>
          </a:p>
        </p:txBody>
      </p:sp>
      <p:sp>
        <p:nvSpPr>
          <p:cNvPr id="538763" name="Line 139"/>
          <p:cNvSpPr>
            <a:spLocks noChangeShapeType="1"/>
          </p:cNvSpPr>
          <p:nvPr/>
        </p:nvSpPr>
        <p:spPr bwMode="auto">
          <a:xfrm>
            <a:off x="7924800" y="1219200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8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2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FD5607F-531A-42A1-951B-2FD0E9EAC983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419188" name="Group 372"/>
          <p:cNvGrpSpPr>
            <a:grpSpLocks/>
          </p:cNvGrpSpPr>
          <p:nvPr/>
        </p:nvGrpSpPr>
        <p:grpSpPr bwMode="auto">
          <a:xfrm>
            <a:off x="3314700" y="2635250"/>
            <a:ext cx="5368925" cy="3657600"/>
            <a:chOff x="1820" y="1536"/>
            <a:chExt cx="3382" cy="2304"/>
          </a:xfrm>
        </p:grpSpPr>
        <p:sp>
          <p:nvSpPr>
            <p:cNvPr id="41881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0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1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3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4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5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6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8827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41882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2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3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4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84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84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4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4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84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5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85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5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858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418859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0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1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2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3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4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5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6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7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8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69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0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1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2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73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874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875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6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7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78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79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880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1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2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3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884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885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6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7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888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889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418890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1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2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3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4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5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6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7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8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899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0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1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2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3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04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905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906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7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8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09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10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911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2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3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4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15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916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7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8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19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951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418952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3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4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5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6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7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8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59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0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1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2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3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4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5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8966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8967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8968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69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0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1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72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8973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4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5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6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8977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8978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79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80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8981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13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419014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5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6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7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8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19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1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2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3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4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5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6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7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28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2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30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34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39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040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1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2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43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44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419045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6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7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8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49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0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1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2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3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4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5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6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7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8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59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60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61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2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3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4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65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66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6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70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07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7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075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419076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7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8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79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0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1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2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3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4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5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6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7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8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89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090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9091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19092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3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4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5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096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19097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8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099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0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910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1910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910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9106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08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09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0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1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2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13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115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419116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9117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18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9119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41912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12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Public telephone</a:t>
              </a:r>
            </a:p>
            <a:p>
              <a:pPr eaLnBrk="1" hangingPunct="1"/>
              <a:r>
                <a:rPr lang="en-US" sz="1600"/>
                <a:t>network, and</a:t>
              </a:r>
            </a:p>
            <a:p>
              <a:pPr eaLnBrk="1" hangingPunct="1"/>
              <a:r>
                <a:rPr lang="en-US" sz="1600"/>
                <a:t>Internet</a:t>
              </a:r>
            </a:p>
          </p:txBody>
        </p:sp>
        <p:pic>
          <p:nvPicPr>
            <p:cNvPr id="419125" name="Picture 309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6" name="Picture 310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7" name="Picture 311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8" name="Picture 312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29" name="Picture 313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132" name="Picture 316" descr="imgyjav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9133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9134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9135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36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137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419138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913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4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9141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419142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43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180" name="Rectangle 364"/>
          <p:cNvSpPr>
            <a:spLocks noChangeArrowheads="1"/>
          </p:cNvSpPr>
          <p:nvPr/>
        </p:nvSpPr>
        <p:spPr bwMode="auto">
          <a:xfrm>
            <a:off x="298450" y="306388"/>
            <a:ext cx="8658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99"/>
                </a:solidFill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419182" name="Text Box 366"/>
            <p:cNvSpPr txBox="1">
              <a:spLocks noChangeArrowheads="1"/>
            </p:cNvSpPr>
            <p:nvPr/>
          </p:nvSpPr>
          <p:spPr bwMode="auto">
            <a:xfrm>
              <a:off x="2457" y="843"/>
              <a:ext cx="239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connects cells to wide area net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handles mobility (more later!)</a:t>
              </a:r>
            </a:p>
          </p:txBody>
        </p:sp>
        <p:sp>
          <p:nvSpPr>
            <p:cNvPr id="419184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187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4191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85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419190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419192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base station</a:t>
              </a:r>
              <a:r>
                <a:rPr lang="en-US"/>
                <a:t> 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mobile users</a:t>
              </a:r>
              <a:r>
                <a:rPr lang="en-US"/>
                <a:t> 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air-interface:</a:t>
              </a:r>
              <a:r>
                <a:rPr lang="en-US"/>
                <a:t> physical and link layer protocol between mobile and BS</a:t>
              </a:r>
            </a:p>
          </p:txBody>
        </p:sp>
        <p:sp>
          <p:nvSpPr>
            <p:cNvPr id="419193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194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419195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96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419198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2209800" cy="1401763"/>
            <a:chOff x="4137" y="2870"/>
            <a:chExt cx="1392" cy="883"/>
          </a:xfrm>
        </p:grpSpPr>
        <p:sp>
          <p:nvSpPr>
            <p:cNvPr id="419200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419201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76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6108311-C881-46FD-AC68-376752465F0F}" type="slidenum">
              <a:rPr lang="en-US"/>
              <a:pPr/>
              <a:t>24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2G systems:</a:t>
            </a:r>
            <a:r>
              <a:rPr lang="en-US"/>
              <a:t> voice channels</a:t>
            </a:r>
          </a:p>
          <a:p>
            <a:r>
              <a:rPr lang="en-US" sz="2400"/>
              <a:t>IS-136 TDMA: combined FDMA/TDMA (North America)</a:t>
            </a:r>
          </a:p>
          <a:p>
            <a:r>
              <a:rPr lang="en-US" sz="2400"/>
              <a:t>GSM (global system for mobile communications): combined FDMA/TDMA </a:t>
            </a:r>
          </a:p>
          <a:p>
            <a:pPr lvl="1"/>
            <a:r>
              <a:rPr lang="en-US" sz="2000"/>
              <a:t>most widely deployed</a:t>
            </a:r>
          </a:p>
          <a:p>
            <a:r>
              <a:rPr lang="en-US" sz="2400"/>
              <a:t>IS-95 CDMA: code division multiple access</a:t>
            </a:r>
          </a:p>
        </p:txBody>
      </p:sp>
      <p:grpSp>
        <p:nvGrpSpPr>
          <p:cNvPr id="421896" name="Group 8"/>
          <p:cNvGrpSpPr>
            <a:grpSpLocks/>
          </p:cNvGrpSpPr>
          <p:nvPr/>
        </p:nvGrpSpPr>
        <p:grpSpPr bwMode="auto">
          <a:xfrm>
            <a:off x="1341438" y="5200650"/>
            <a:ext cx="3160712" cy="879475"/>
            <a:chOff x="1862" y="3427"/>
            <a:chExt cx="1471" cy="554"/>
          </a:xfrm>
        </p:grpSpPr>
        <p:sp>
          <p:nvSpPr>
            <p:cNvPr id="421894" name="Freeform 6"/>
            <p:cNvSpPr>
              <a:spLocks/>
            </p:cNvSpPr>
            <p:nvPr/>
          </p:nvSpPr>
          <p:spPr bwMode="auto">
            <a:xfrm>
              <a:off x="1866" y="3612"/>
              <a:ext cx="1467" cy="369"/>
            </a:xfrm>
            <a:custGeom>
              <a:avLst/>
              <a:gdLst>
                <a:gd name="T0" fmla="*/ 0 w 1467"/>
                <a:gd name="T1" fmla="*/ 6 h 369"/>
                <a:gd name="T2" fmla="*/ 396 w 1467"/>
                <a:gd name="T3" fmla="*/ 318 h 369"/>
                <a:gd name="T4" fmla="*/ 1129 w 1467"/>
                <a:gd name="T5" fmla="*/ 314 h 369"/>
                <a:gd name="T6" fmla="*/ 1467 w 1467"/>
                <a:gd name="T7" fmla="*/ 0 h 369"/>
                <a:gd name="T8" fmla="*/ 0 w 1467"/>
                <a:gd name="T9" fmla="*/ 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7" h="369">
                  <a:moveTo>
                    <a:pt x="0" y="6"/>
                  </a:moveTo>
                  <a:lnTo>
                    <a:pt x="396" y="318"/>
                  </a:lnTo>
                  <a:cubicBezTo>
                    <a:pt x="584" y="369"/>
                    <a:pt x="951" y="367"/>
                    <a:pt x="1129" y="314"/>
                  </a:cubicBezTo>
                  <a:lnTo>
                    <a:pt x="146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1892" name="Oval 4"/>
            <p:cNvSpPr>
              <a:spLocks noChangeArrowheads="1"/>
            </p:cNvSpPr>
            <p:nvPr/>
          </p:nvSpPr>
          <p:spPr bwMode="auto">
            <a:xfrm>
              <a:off x="1862" y="3427"/>
              <a:ext cx="1469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1895" name="Oval 7"/>
            <p:cNvSpPr>
              <a:spLocks noChangeArrowheads="1"/>
            </p:cNvSpPr>
            <p:nvPr/>
          </p:nvSpPr>
          <p:spPr bwMode="auto">
            <a:xfrm>
              <a:off x="1961" y="3466"/>
              <a:ext cx="1268" cy="2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21897" name="Text Box 9"/>
          <p:cNvSpPr txBox="1">
            <a:spLocks noChangeArrowheads="1"/>
          </p:cNvSpPr>
          <p:nvPr/>
        </p:nvSpPr>
        <p:spPr bwMode="auto">
          <a:xfrm rot="535086">
            <a:off x="1824038" y="5370513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IS-136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2616200" y="5430838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GSM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 rot="-226692">
            <a:off x="3209925" y="53594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IS-95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 rot="194335">
            <a:off x="2079625" y="5191125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GPRS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 rot="-293470">
            <a:off x="2930525" y="5165725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EDGE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 rot="-328813">
            <a:off x="1344613" y="4992688"/>
            <a:ext cx="1300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CDMA-2000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 rot="697246">
            <a:off x="3724275" y="5249863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UMTS</a:t>
            </a:r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 rot="258206">
            <a:off x="2994025" y="4943475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TDMA/FDMA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4664075" y="5256213"/>
            <a:ext cx="2500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Don’t drown in a bowl</a:t>
            </a:r>
          </a:p>
          <a:p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of alphabet soup: use this</a:t>
            </a:r>
          </a:p>
          <a:p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for reference only</a:t>
            </a:r>
          </a:p>
        </p:txBody>
      </p:sp>
    </p:spTree>
    <p:extLst>
      <p:ext uri="{BB962C8B-B14F-4D97-AF65-F5344CB8AC3E}">
        <p14:creationId xmlns:p14="http://schemas.microsoft.com/office/powerpoint/2010/main" val="27628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73879C62-72F9-4302-BAE4-95CA01E178F0}" type="slidenum">
              <a:rPr lang="en-US"/>
              <a:pPr/>
              <a:t>25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2.5 G systems:</a:t>
            </a:r>
            <a:r>
              <a:rPr lang="en-US" dirty="0"/>
              <a:t> voice and data channels</a:t>
            </a:r>
          </a:p>
          <a:p>
            <a:r>
              <a:rPr lang="en-US" sz="2400" dirty="0"/>
              <a:t>for those who </a:t>
            </a:r>
            <a:r>
              <a:rPr lang="en-US" sz="2400" dirty="0" smtClean="0"/>
              <a:t>could not </a:t>
            </a:r>
            <a:r>
              <a:rPr lang="en-US" sz="2400" dirty="0"/>
              <a:t>wait for </a:t>
            </a:r>
            <a:r>
              <a:rPr lang="en-US" sz="2400" dirty="0" smtClean="0"/>
              <a:t>3G or 4G </a:t>
            </a:r>
            <a:r>
              <a:rPr lang="en-US" sz="2400" dirty="0"/>
              <a:t>service: 2G extensions</a:t>
            </a:r>
          </a:p>
          <a:p>
            <a:r>
              <a:rPr lang="en-US" sz="2400" dirty="0"/>
              <a:t>general packet radio service</a:t>
            </a:r>
            <a:r>
              <a:rPr lang="en-US" sz="2400" dirty="0">
                <a:solidFill>
                  <a:srgbClr val="FF0000"/>
                </a:solidFill>
              </a:rPr>
              <a:t> (GPRS)</a:t>
            </a:r>
          </a:p>
          <a:p>
            <a:pPr lvl="1"/>
            <a:r>
              <a:rPr lang="en-US" sz="2000" dirty="0"/>
              <a:t>evolved from GSM </a:t>
            </a:r>
          </a:p>
          <a:p>
            <a:pPr lvl="1"/>
            <a:r>
              <a:rPr lang="en-US" sz="2000" dirty="0"/>
              <a:t>data sent on multiple channels (if available)</a:t>
            </a:r>
          </a:p>
          <a:p>
            <a:r>
              <a:rPr lang="en-US" sz="2400" dirty="0"/>
              <a:t>enhanced data rates for global evolution </a:t>
            </a:r>
            <a:r>
              <a:rPr lang="en-US" sz="2400" dirty="0">
                <a:solidFill>
                  <a:srgbClr val="FF0000"/>
                </a:solidFill>
              </a:rPr>
              <a:t>(EDGE)</a:t>
            </a:r>
          </a:p>
          <a:p>
            <a:pPr lvl="1"/>
            <a:r>
              <a:rPr lang="en-US" sz="2000" dirty="0"/>
              <a:t>also evolved from GSM, using enhanced modulation </a:t>
            </a:r>
          </a:p>
          <a:p>
            <a:pPr lvl="1"/>
            <a:r>
              <a:rPr lang="en-US" sz="2000" dirty="0"/>
              <a:t>data rates up to 384K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CDMA-2000</a:t>
            </a:r>
            <a:r>
              <a:rPr lang="en-US" sz="2400" dirty="0"/>
              <a:t> (phase 1)</a:t>
            </a:r>
          </a:p>
          <a:p>
            <a:pPr lvl="1"/>
            <a:r>
              <a:rPr lang="en-US" sz="2000" dirty="0"/>
              <a:t>data rates up to 144K</a:t>
            </a:r>
          </a:p>
          <a:p>
            <a:pPr lvl="1"/>
            <a:r>
              <a:rPr lang="en-US" sz="2000" dirty="0"/>
              <a:t>evolved from IS-95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86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4141A28-BFDD-4C6A-8CD4-3CA47104311A}" type="slidenum">
              <a:rPr lang="en-US"/>
              <a:pPr/>
              <a:t>26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standards: brief survey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3G systems:</a:t>
            </a:r>
            <a:r>
              <a:rPr lang="en-US" sz="2400"/>
              <a:t> voice/data</a:t>
            </a:r>
          </a:p>
          <a:p>
            <a:pPr>
              <a:lnSpc>
                <a:spcPct val="80000"/>
              </a:lnSpc>
            </a:pPr>
            <a:r>
              <a:rPr lang="en-US" sz="2400"/>
              <a:t>Universal Mobile Telecommunications Service (UMTS)</a:t>
            </a:r>
          </a:p>
          <a:p>
            <a:pPr lvl="1">
              <a:lnSpc>
                <a:spcPct val="80000"/>
              </a:lnSpc>
            </a:pPr>
            <a:r>
              <a:rPr lang="en-US"/>
              <a:t>data service: High Speed Uplink/Downlink packet Access (HSDPA/HSUPA): 3 Mbps</a:t>
            </a:r>
          </a:p>
          <a:p>
            <a:pPr>
              <a:lnSpc>
                <a:spcPct val="80000"/>
              </a:lnSpc>
            </a:pPr>
            <a:r>
              <a:rPr lang="en-US" sz="2400"/>
              <a:t>CDMA-2000: CDMA in TDMA slots</a:t>
            </a:r>
          </a:p>
          <a:p>
            <a:pPr lvl="1">
              <a:lnSpc>
                <a:spcPct val="80000"/>
              </a:lnSpc>
            </a:pPr>
            <a:r>
              <a:rPr lang="en-US"/>
              <a:t>data service: 1xEvolution Data Optimized (1xEVDO)  up to 14 Mbps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….. more (and more interesting) cellular topics due to mobility (stay tuned for details)</a:t>
            </a:r>
          </a:p>
        </p:txBody>
      </p:sp>
    </p:spTree>
    <p:extLst>
      <p:ext uri="{BB962C8B-B14F-4D97-AF65-F5344CB8AC3E}">
        <p14:creationId xmlns:p14="http://schemas.microsoft.com/office/powerpoint/2010/main" val="72373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3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FD650B5-275B-4B01-A0D2-E9F1B044D8C5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AutoShape 2"/>
          <p:cNvSpPr>
            <a:spLocks noChangeArrowheads="1"/>
          </p:cNvSpPr>
          <p:nvPr/>
        </p:nvSpPr>
        <p:spPr bwMode="auto">
          <a:xfrm>
            <a:off x="2266950" y="2952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7" name="AutoShape 3"/>
          <p:cNvSpPr>
            <a:spLocks noChangeArrowheads="1"/>
          </p:cNvSpPr>
          <p:nvPr/>
        </p:nvSpPr>
        <p:spPr bwMode="auto">
          <a:xfrm>
            <a:off x="2282825" y="35464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8873" name="Group 9"/>
          <p:cNvGrpSpPr>
            <a:grpSpLocks/>
          </p:cNvGrpSpPr>
          <p:nvPr/>
        </p:nvGrpSpPr>
        <p:grpSpPr bwMode="auto">
          <a:xfrm>
            <a:off x="2525713" y="2976563"/>
            <a:ext cx="242887" cy="485775"/>
            <a:chOff x="3796" y="1043"/>
            <a:chExt cx="865" cy="1237"/>
          </a:xfrm>
        </p:grpSpPr>
        <p:sp>
          <p:nvSpPr>
            <p:cNvPr id="548874" name="Line 1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5" name="Line 1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6" name="Line 1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7" name="Line 1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8" name="Line 1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79" name="Line 1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0" name="Line 1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1" name="Line 1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2" name="Line 1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3" name="Line 1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4" name="Line 2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5" name="Line 2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6" name="Line 2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7" name="Line 2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888" name="Line 2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889" name="Group 2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890" name="Line 2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1" name="Line 2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2" name="Line 2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3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894" name="Group 3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895" name="Line 3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6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7" name="Line 3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898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899" name="Group 3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00" name="Line 3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01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02" name="Line 3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03" name="Line 3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04" name="Group 40"/>
          <p:cNvGrpSpPr>
            <a:grpSpLocks/>
          </p:cNvGrpSpPr>
          <p:nvPr/>
        </p:nvGrpSpPr>
        <p:grpSpPr bwMode="auto">
          <a:xfrm>
            <a:off x="2517775" y="3589338"/>
            <a:ext cx="242888" cy="485775"/>
            <a:chOff x="3796" y="1043"/>
            <a:chExt cx="865" cy="1237"/>
          </a:xfrm>
        </p:grpSpPr>
        <p:sp>
          <p:nvSpPr>
            <p:cNvPr id="548905" name="Line 4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6" name="Line 4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7" name="Line 4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8" name="Line 4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09" name="Line 4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0" name="Line 4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1" name="Line 4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2" name="Line 4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3" name="Line 4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4" name="Line 5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5" name="Line 5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6" name="Line 5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7" name="Line 5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8" name="Line 5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19" name="Line 5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920" name="Group 5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921" name="Line 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2" name="Line 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3" name="Line 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4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25" name="Group 6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926" name="Line 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7" name="Line 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8" name="Line 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29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30" name="Group 6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31" name="Line 6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32" name="Line 6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33" name="Line 6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34" name="Line 7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35" name="Group 71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548936" name="Line 7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37" name="Line 7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38" name="Line 7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39" name="Line 7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0" name="Line 7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1" name="Line 7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2" name="Line 7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3" name="Line 7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4" name="Line 8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5" name="Line 8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6" name="Line 8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7" name="Line 8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8" name="Line 8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49" name="Line 8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50" name="Line 8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951" name="Group 8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952" name="Line 8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3" name="Line 8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4" name="Line 9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5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56" name="Group 9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957" name="Line 9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8" name="Line 9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59" name="Line 9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0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61" name="Group 9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62" name="Line 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3" name="Line 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4" name="Line 1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65" name="Line 1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66" name="Group 102"/>
          <p:cNvGrpSpPr>
            <a:grpSpLocks/>
          </p:cNvGrpSpPr>
          <p:nvPr/>
        </p:nvGrpSpPr>
        <p:grpSpPr bwMode="auto">
          <a:xfrm>
            <a:off x="2457450" y="2000250"/>
            <a:ext cx="242888" cy="485775"/>
            <a:chOff x="3796" y="1043"/>
            <a:chExt cx="865" cy="1237"/>
          </a:xfrm>
        </p:grpSpPr>
        <p:sp>
          <p:nvSpPr>
            <p:cNvPr id="548967" name="Line 10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68" name="Line 10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69" name="Line 10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0" name="Line 10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1" name="Line 10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2" name="Line 10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3" name="Line 10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4" name="Line 11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5" name="Line 11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6" name="Line 11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7" name="Line 11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8" name="Line 11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79" name="Line 11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80" name="Line 11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81" name="Line 11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8982" name="Group 11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8983" name="Line 1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4" name="Line 1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5" name="Line 1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6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87" name="Group 12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8988" name="Line 1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89" name="Line 1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0" name="Line 1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1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8992" name="Group 12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8993" name="Line 1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4" name="Line 1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5" name="Line 1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8996" name="Line 1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8997" name="Group 133"/>
          <p:cNvGrpSpPr>
            <a:grpSpLocks/>
          </p:cNvGrpSpPr>
          <p:nvPr/>
        </p:nvGrpSpPr>
        <p:grpSpPr bwMode="auto">
          <a:xfrm>
            <a:off x="1922463" y="3348038"/>
            <a:ext cx="242887" cy="485775"/>
            <a:chOff x="3796" y="1043"/>
            <a:chExt cx="865" cy="1237"/>
          </a:xfrm>
        </p:grpSpPr>
        <p:sp>
          <p:nvSpPr>
            <p:cNvPr id="548998" name="Line 13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8999" name="Line 13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0" name="Line 13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1" name="Line 13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2" name="Line 13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3" name="Line 13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4" name="Line 14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5" name="Line 14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6" name="Line 14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7" name="Line 14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8" name="Line 14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09" name="Line 14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10" name="Line 14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11" name="Line 14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12" name="Line 14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013" name="Group 14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014" name="Line 15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15" name="Line 15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16" name="Line 15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17" name="Line 15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18" name="Group 15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019" name="Line 15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0" name="Line 15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1" name="Line 15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2" name="Line 15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23" name="Group 15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024" name="Line 16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5" name="Line 16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6" name="Line 16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27" name="Line 16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9028" name="Group 164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549029" name="Line 165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0" name="Line 166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1" name="Line 167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2" name="Line 168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3" name="Line 169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4" name="Line 170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5" name="Line 171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6" name="Line 172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7" name="Line 173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8" name="Line 174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39" name="Line 175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0" name="Line 176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1" name="Line 177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2" name="Line 178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043" name="Line 179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044" name="Group 18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045" name="Line 18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46" name="Line 18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47" name="Line 18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48" name="Line 18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49" name="Group 18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050" name="Line 18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1" name="Line 18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2" name="Line 18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3" name="Line 18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054" name="Group 19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055" name="Line 19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6" name="Line 19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7" name="Line 19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058" name="Line 19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9059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0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1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2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63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064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549065" name="Rectangle 201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066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067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068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069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0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1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2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73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074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549075" name="Rectangle 211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076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077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078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07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8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084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85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86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087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549088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549089" name="Picture 225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9090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549091" name="Picture 227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909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93" name="Line 229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094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095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096" name="Picture 23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9097" name="Group 233"/>
          <p:cNvGrpSpPr>
            <a:grpSpLocks/>
          </p:cNvGrpSpPr>
          <p:nvPr/>
        </p:nvGrpSpPr>
        <p:grpSpPr bwMode="auto">
          <a:xfrm>
            <a:off x="5078413" y="4008438"/>
            <a:ext cx="4025900" cy="2030412"/>
            <a:chOff x="2755" y="2448"/>
            <a:chExt cx="2771" cy="1490"/>
          </a:xfrm>
        </p:grpSpPr>
        <p:grpSp>
          <p:nvGrpSpPr>
            <p:cNvPr id="549098" name="Group 234"/>
            <p:cNvGrpSpPr>
              <a:grpSpLocks/>
            </p:cNvGrpSpPr>
            <p:nvPr/>
          </p:nvGrpSpPr>
          <p:grpSpPr bwMode="auto">
            <a:xfrm>
              <a:off x="3143" y="2448"/>
              <a:ext cx="153" cy="306"/>
              <a:chOff x="3796" y="1043"/>
              <a:chExt cx="865" cy="1237"/>
            </a:xfrm>
          </p:grpSpPr>
          <p:sp>
            <p:nvSpPr>
              <p:cNvPr id="549099" name="Line 23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0" name="Line 23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1" name="Line 23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2" name="Line 23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3" name="Line 23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4" name="Line 24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5" name="Line 24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6" name="Line 24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7" name="Line 24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8" name="Line 24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09" name="Line 24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0" name="Line 24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1" name="Line 24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2" name="Line 24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113" name="Line 24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9114" name="Group 25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9115" name="Line 2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16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17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18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9119" name="Group 25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9120" name="Line 2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1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2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3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9124" name="Group 26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9125" name="Line 26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6" name="Line 2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7" name="Line 26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9128" name="Line 2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549129" name="Text Box 265"/>
            <p:cNvSpPr txBox="1">
              <a:spLocks noChangeArrowheads="1"/>
            </p:cNvSpPr>
            <p:nvPr/>
          </p:nvSpPr>
          <p:spPr bwMode="auto">
            <a:xfrm>
              <a:off x="3460" y="2551"/>
              <a:ext cx="202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Base transceiver station (BTS)</a:t>
              </a:r>
            </a:p>
          </p:txBody>
        </p:sp>
        <p:grpSp>
          <p:nvGrpSpPr>
            <p:cNvPr id="549130" name="Group 266"/>
            <p:cNvGrpSpPr>
              <a:grpSpLocks/>
            </p:cNvGrpSpPr>
            <p:nvPr/>
          </p:nvGrpSpPr>
          <p:grpSpPr bwMode="auto">
            <a:xfrm>
              <a:off x="3072" y="2833"/>
              <a:ext cx="347" cy="259"/>
              <a:chOff x="611" y="3693"/>
              <a:chExt cx="449" cy="287"/>
            </a:xfrm>
          </p:grpSpPr>
          <p:sp>
            <p:nvSpPr>
              <p:cNvPr id="549131" name="Rectangle 267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9132" name="Group 268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549133" name="Freeform 269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134" name="Freeform 270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9135" name="Freeform 271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6" name="Freeform 272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7" name="Freeform 273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8" name="Freeform 274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39" name="Freeform 275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40" name="Text Box 276"/>
            <p:cNvSpPr txBox="1">
              <a:spLocks noChangeArrowheads="1"/>
            </p:cNvSpPr>
            <p:nvPr/>
          </p:nvSpPr>
          <p:spPr bwMode="auto">
            <a:xfrm>
              <a:off x="3456" y="2851"/>
              <a:ext cx="193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Base station controller (BSC)</a:t>
              </a:r>
            </a:p>
          </p:txBody>
        </p:sp>
        <p:grpSp>
          <p:nvGrpSpPr>
            <p:cNvPr id="549141" name="Group 277"/>
            <p:cNvGrpSpPr>
              <a:grpSpLocks/>
            </p:cNvGrpSpPr>
            <p:nvPr/>
          </p:nvGrpSpPr>
          <p:grpSpPr bwMode="auto">
            <a:xfrm>
              <a:off x="3102" y="3144"/>
              <a:ext cx="291" cy="511"/>
              <a:chOff x="611" y="3693"/>
              <a:chExt cx="449" cy="287"/>
            </a:xfrm>
          </p:grpSpPr>
          <p:sp>
            <p:nvSpPr>
              <p:cNvPr id="549142" name="Rectangle 278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9143" name="Group 279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549144" name="Freeform 280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145" name="Freeform 281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9146" name="Freeform 282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47" name="Freeform 283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48" name="Freeform 284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49" name="Freeform 285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50" name="Freeform 286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51" name="Text Box 287"/>
            <p:cNvSpPr txBox="1">
              <a:spLocks noChangeArrowheads="1"/>
            </p:cNvSpPr>
            <p:nvPr/>
          </p:nvSpPr>
          <p:spPr bwMode="auto">
            <a:xfrm>
              <a:off x="3450" y="3284"/>
              <a:ext cx="207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Mobile Switching Center (MSC)</a:t>
              </a:r>
            </a:p>
          </p:txBody>
        </p:sp>
        <p:grpSp>
          <p:nvGrpSpPr>
            <p:cNvPr id="549152" name="Group 288"/>
            <p:cNvGrpSpPr>
              <a:grpSpLocks/>
            </p:cNvGrpSpPr>
            <p:nvPr/>
          </p:nvGrpSpPr>
          <p:grpSpPr bwMode="auto">
            <a:xfrm>
              <a:off x="2755" y="3745"/>
              <a:ext cx="524" cy="114"/>
              <a:chOff x="3072" y="739"/>
              <a:chExt cx="652" cy="146"/>
            </a:xfrm>
          </p:grpSpPr>
          <p:pic>
            <p:nvPicPr>
              <p:cNvPr id="549153" name="Picture 289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9154" name="Line 29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55" name="Line 29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9156" name="Picture 292" descr="imgyjavg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3747"/>
              <a:ext cx="159" cy="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9157" name="Text Box 293"/>
            <p:cNvSpPr txBox="1">
              <a:spLocks noChangeArrowheads="1"/>
            </p:cNvSpPr>
            <p:nvPr/>
          </p:nvSpPr>
          <p:spPr bwMode="auto">
            <a:xfrm>
              <a:off x="3475" y="3691"/>
              <a:ext cx="129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  <a:cs typeface="Arial" charset="0"/>
                </a:rPr>
                <a:t>Mobile subscribers</a:t>
              </a:r>
            </a:p>
          </p:txBody>
        </p:sp>
      </p:grpSp>
      <p:sp>
        <p:nvSpPr>
          <p:cNvPr id="549158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549159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549160" name="Rectangle 296"/>
          <p:cNvSpPr>
            <a:spLocks noChangeArrowheads="1"/>
          </p:cNvSpPr>
          <p:nvPr/>
        </p:nvSpPr>
        <p:spPr bwMode="auto">
          <a:xfrm>
            <a:off x="223838" y="266700"/>
            <a:ext cx="6394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99"/>
                </a:solidFill>
                <a:cs typeface="Arial" charset="0"/>
              </a:rPr>
              <a:t>2G (voice) network architecture </a:t>
            </a:r>
          </a:p>
        </p:txBody>
      </p:sp>
      <p:grpSp>
        <p:nvGrpSpPr>
          <p:cNvPr id="549161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549162" name="Rectangle 29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163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164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65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66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67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68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69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70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171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549172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173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cs typeface="Arial" charset="0"/>
              </a:rPr>
              <a:t>Public </a:t>
            </a:r>
          </a:p>
          <a:p>
            <a:pPr eaLnBrk="1" hangingPunct="1"/>
            <a:r>
              <a:rPr lang="en-US" sz="1600">
                <a:cs typeface="Arial" charset="0"/>
              </a:rPr>
              <a:t>telephone</a:t>
            </a:r>
          </a:p>
          <a:p>
            <a:pPr eaLnBrk="1" hangingPunct="1"/>
            <a:r>
              <a:rPr lang="en-US" sz="1600">
                <a:cs typeface="Arial" charset="0"/>
              </a:rPr>
              <a:t>network</a:t>
            </a:r>
          </a:p>
        </p:txBody>
      </p:sp>
      <p:sp>
        <p:nvSpPr>
          <p:cNvPr id="549174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175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549176" name="Rectangle 312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17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178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179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180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1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2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3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84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18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54918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4918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8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8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9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19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2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7C0FADF-5DE0-4F72-ABBC-D936664E609E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298450" y="306388"/>
            <a:ext cx="7662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99"/>
                </a:solidFill>
                <a:cs typeface="Arial" charset="0"/>
              </a:rPr>
              <a:t>2.5G (voice+data) network architecture</a:t>
            </a:r>
          </a:p>
        </p:txBody>
      </p:sp>
      <p:grpSp>
        <p:nvGrpSpPr>
          <p:cNvPr id="549891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549892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3" name="Line 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4" name="Line 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5" name="Line 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907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908" name="Line 2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09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0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1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1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913" name="Line 2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4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5" name="Line 2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6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17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918" name="Line 3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19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20" name="Line 3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21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9922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549923" name="Line 35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4" name="Line 36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5" name="Line 37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6" name="Line 38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7" name="Line 39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8" name="Line 40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29" name="Line 41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0" name="Line 42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1" name="Line 43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2" name="Line 44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3" name="Line 45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4" name="Line 46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5" name="Line 47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6" name="Line 48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7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938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939" name="Line 5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0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1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2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43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944" name="Line 5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5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6" name="Line 5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47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48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949" name="Line 6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50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51" name="Line 6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52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49953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549954" name="Line 6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5" name="Line 6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6" name="Line 6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7" name="Line 6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8" name="Line 7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59" name="Line 7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0" name="Line 7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1" name="Line 7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2" name="Line 7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3" name="Line 7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4" name="Line 7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5" name="Line 7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6" name="Line 7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7" name="Line 7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68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49969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9970" name="Line 8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1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2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74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9975" name="Line 8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6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7" name="Line 8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78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9979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9980" name="Line 9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81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82" name="Line 9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9983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998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8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8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9987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549988" name="Rectangle 100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989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49990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991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992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3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4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5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96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997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549998" name="Rectangle 110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9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50000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01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002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3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4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5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06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07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08" name="Text Box 120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550009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550010" name="Picture 12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0011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550012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01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14" name="Line 126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15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016" name="Picture 128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0018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550019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2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25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550026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27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550028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9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0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31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50032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033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50034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35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36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003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50038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39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40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0041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42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44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045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cs typeface="Arial" charset="0"/>
              </a:rPr>
              <a:t>Public </a:t>
            </a:r>
          </a:p>
          <a:p>
            <a:pPr eaLnBrk="1" hangingPunct="1"/>
            <a:r>
              <a:rPr lang="en-US" sz="1600">
                <a:cs typeface="Arial" charset="0"/>
              </a:rPr>
              <a:t>telephone</a:t>
            </a:r>
          </a:p>
          <a:p>
            <a:pPr eaLnBrk="1" hangingPunct="1"/>
            <a:r>
              <a:rPr lang="en-US" sz="1600">
                <a:cs typeface="Arial" charset="0"/>
              </a:rPr>
              <a:t>network</a:t>
            </a:r>
          </a:p>
        </p:txBody>
      </p:sp>
      <p:sp>
        <p:nvSpPr>
          <p:cNvPr id="550046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47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550048" name="Rectangle 160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049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50050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51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052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3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4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5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56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057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550058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50059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0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1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2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3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64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65" name="Group 177"/>
          <p:cNvGrpSpPr>
            <a:grpSpLocks/>
          </p:cNvGrpSpPr>
          <p:nvPr/>
        </p:nvGrpSpPr>
        <p:grpSpPr bwMode="auto">
          <a:xfrm>
            <a:off x="5102225" y="5075238"/>
            <a:ext cx="3838575" cy="1057275"/>
            <a:chOff x="608" y="2728"/>
            <a:chExt cx="2671" cy="908"/>
          </a:xfrm>
        </p:grpSpPr>
        <p:sp>
          <p:nvSpPr>
            <p:cNvPr id="550066" name="Text Box 178"/>
            <p:cNvSpPr txBox="1">
              <a:spLocks noChangeArrowheads="1"/>
            </p:cNvSpPr>
            <p:nvPr/>
          </p:nvSpPr>
          <p:spPr bwMode="auto">
            <a:xfrm>
              <a:off x="970" y="2841"/>
              <a:ext cx="219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Serving GPRS Support Node (SGSN)</a:t>
              </a:r>
            </a:p>
          </p:txBody>
        </p:sp>
        <p:grpSp>
          <p:nvGrpSpPr>
            <p:cNvPr id="550067" name="Group 179"/>
            <p:cNvGrpSpPr>
              <a:grpSpLocks/>
            </p:cNvGrpSpPr>
            <p:nvPr/>
          </p:nvGrpSpPr>
          <p:grpSpPr bwMode="auto">
            <a:xfrm>
              <a:off x="608" y="3125"/>
              <a:ext cx="344" cy="511"/>
              <a:chOff x="600" y="2677"/>
              <a:chExt cx="344" cy="511"/>
            </a:xfrm>
          </p:grpSpPr>
          <p:sp>
            <p:nvSpPr>
              <p:cNvPr id="550068" name="Rectangle 180"/>
              <p:cNvSpPr>
                <a:spLocks noChangeArrowheads="1"/>
              </p:cNvSpPr>
              <p:nvPr/>
            </p:nvSpPr>
            <p:spPr bwMode="auto">
              <a:xfrm>
                <a:off x="638" y="2821"/>
                <a:ext cx="218" cy="3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69" name="Freeform 181"/>
              <p:cNvSpPr>
                <a:spLocks/>
              </p:cNvSpPr>
              <p:nvPr/>
            </p:nvSpPr>
            <p:spPr bwMode="auto">
              <a:xfrm>
                <a:off x="858" y="2697"/>
                <a:ext cx="40" cy="131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0" name="Freeform 182"/>
              <p:cNvSpPr>
                <a:spLocks/>
              </p:cNvSpPr>
              <p:nvPr/>
            </p:nvSpPr>
            <p:spPr bwMode="auto">
              <a:xfrm>
                <a:off x="856" y="2803"/>
                <a:ext cx="41" cy="385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1" name="Freeform 183"/>
              <p:cNvSpPr>
                <a:spLocks/>
              </p:cNvSpPr>
              <p:nvPr/>
            </p:nvSpPr>
            <p:spPr bwMode="auto">
              <a:xfrm>
                <a:off x="883" y="2677"/>
                <a:ext cx="30" cy="139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2" name="Freeform 184"/>
              <p:cNvSpPr>
                <a:spLocks/>
              </p:cNvSpPr>
              <p:nvPr/>
            </p:nvSpPr>
            <p:spPr bwMode="auto">
              <a:xfrm>
                <a:off x="866" y="2739"/>
                <a:ext cx="28" cy="9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73" name="Freeform 185"/>
              <p:cNvSpPr>
                <a:spLocks/>
              </p:cNvSpPr>
              <p:nvPr/>
            </p:nvSpPr>
            <p:spPr bwMode="auto">
              <a:xfrm>
                <a:off x="622" y="2681"/>
                <a:ext cx="270" cy="169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0074" name="Group 186"/>
              <p:cNvGrpSpPr>
                <a:grpSpLocks/>
              </p:cNvGrpSpPr>
              <p:nvPr/>
            </p:nvGrpSpPr>
            <p:grpSpPr bwMode="auto">
              <a:xfrm>
                <a:off x="600" y="2926"/>
                <a:ext cx="344" cy="170"/>
                <a:chOff x="3600" y="219"/>
                <a:chExt cx="360" cy="175"/>
              </a:xfrm>
            </p:grpSpPr>
            <p:sp>
              <p:nvSpPr>
                <p:cNvPr id="550075" name="Oval 18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076" name="Line 18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077" name="Line 18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078" name="Rectangle 19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50079" name="Oval 19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0080" name="Group 19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550081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2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3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0084" name="Group 19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550085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87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50088" name="Group 200"/>
            <p:cNvGrpSpPr>
              <a:grpSpLocks/>
            </p:cNvGrpSpPr>
            <p:nvPr/>
          </p:nvGrpSpPr>
          <p:grpSpPr bwMode="auto">
            <a:xfrm>
              <a:off x="641" y="2728"/>
              <a:ext cx="310" cy="326"/>
              <a:chOff x="3028" y="1864"/>
              <a:chExt cx="347" cy="631"/>
            </a:xfrm>
          </p:grpSpPr>
          <p:sp>
            <p:nvSpPr>
              <p:cNvPr id="550089" name="Rectangle 201"/>
              <p:cNvSpPr>
                <a:spLocks noChangeArrowheads="1"/>
              </p:cNvSpPr>
              <p:nvPr/>
            </p:nvSpPr>
            <p:spPr bwMode="auto">
              <a:xfrm>
                <a:off x="3047" y="2042"/>
                <a:ext cx="260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0" name="Freeform 202"/>
              <p:cNvSpPr>
                <a:spLocks/>
              </p:cNvSpPr>
              <p:nvPr/>
            </p:nvSpPr>
            <p:spPr bwMode="auto">
              <a:xfrm>
                <a:off x="3309" y="1888"/>
                <a:ext cx="48" cy="163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1" name="Freeform 203"/>
              <p:cNvSpPr>
                <a:spLocks/>
              </p:cNvSpPr>
              <p:nvPr/>
            </p:nvSpPr>
            <p:spPr bwMode="auto">
              <a:xfrm>
                <a:off x="3307" y="2020"/>
                <a:ext cx="49" cy="475"/>
              </a:xfrm>
              <a:custGeom>
                <a:avLst/>
                <a:gdLst>
                  <a:gd name="T0" fmla="*/ 2 w 63"/>
                  <a:gd name="T1" fmla="*/ 16 h 225"/>
                  <a:gd name="T2" fmla="*/ 0 w 63"/>
                  <a:gd name="T3" fmla="*/ 225 h 225"/>
                  <a:gd name="T4" fmla="*/ 62 w 63"/>
                  <a:gd name="T5" fmla="*/ 202 h 225"/>
                  <a:gd name="T6" fmla="*/ 63 w 63"/>
                  <a:gd name="T7" fmla="*/ 0 h 225"/>
                  <a:gd name="T8" fmla="*/ 2 w 63"/>
                  <a:gd name="T9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2" name="Freeform 204"/>
              <p:cNvSpPr>
                <a:spLocks/>
              </p:cNvSpPr>
              <p:nvPr/>
            </p:nvSpPr>
            <p:spPr bwMode="auto">
              <a:xfrm>
                <a:off x="3339" y="1864"/>
                <a:ext cx="36" cy="171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3" name="Freeform 205"/>
              <p:cNvSpPr>
                <a:spLocks/>
              </p:cNvSpPr>
              <p:nvPr/>
            </p:nvSpPr>
            <p:spPr bwMode="auto">
              <a:xfrm>
                <a:off x="3319" y="1941"/>
                <a:ext cx="34" cy="112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94" name="Freeform 206"/>
              <p:cNvSpPr>
                <a:spLocks/>
              </p:cNvSpPr>
              <p:nvPr/>
            </p:nvSpPr>
            <p:spPr bwMode="auto">
              <a:xfrm>
                <a:off x="3028" y="1868"/>
                <a:ext cx="322" cy="209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0095" name="Group 207"/>
            <p:cNvGrpSpPr>
              <a:grpSpLocks/>
            </p:cNvGrpSpPr>
            <p:nvPr/>
          </p:nvGrpSpPr>
          <p:grpSpPr bwMode="auto">
            <a:xfrm>
              <a:off x="611" y="2856"/>
              <a:ext cx="370" cy="160"/>
              <a:chOff x="3600" y="219"/>
              <a:chExt cx="360" cy="175"/>
            </a:xfrm>
          </p:grpSpPr>
          <p:sp>
            <p:nvSpPr>
              <p:cNvPr id="550096" name="Oval 20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7" name="Line 20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8" name="Line 2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99" name="Rectangle 2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50100" name="Oval 2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101" name="Group 2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102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3" name="Line 2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4" name="Line 2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105" name="Group 2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10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7" name="Line 2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108" name="Line 2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0109" name="Text Box 221"/>
            <p:cNvSpPr txBox="1">
              <a:spLocks noChangeArrowheads="1"/>
            </p:cNvSpPr>
            <p:nvPr/>
          </p:nvSpPr>
          <p:spPr bwMode="auto">
            <a:xfrm>
              <a:off x="1002" y="3328"/>
              <a:ext cx="227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Gateway GPRS Support Node (GGSN)</a:t>
              </a:r>
            </a:p>
          </p:txBody>
        </p:sp>
      </p:grpSp>
      <p:sp>
        <p:nvSpPr>
          <p:cNvPr id="55011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111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cs typeface="Arial" charset="0"/>
              </a:rPr>
              <a:t>Public </a:t>
            </a:r>
          </a:p>
          <a:p>
            <a:pPr eaLnBrk="1" hangingPunct="1"/>
            <a:r>
              <a:rPr lang="en-US" sz="1600">
                <a:cs typeface="Arial" charset="0"/>
              </a:rPr>
              <a:t>Internet</a:t>
            </a:r>
          </a:p>
        </p:txBody>
      </p:sp>
      <p:grpSp>
        <p:nvGrpSpPr>
          <p:cNvPr id="55011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550113" name="Rectangle 225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114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5011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1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117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18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6 h 225"/>
                <a:gd name="T2" fmla="*/ 0 w 63"/>
                <a:gd name="T3" fmla="*/ 225 h 225"/>
                <a:gd name="T4" fmla="*/ 62 w 63"/>
                <a:gd name="T5" fmla="*/ 202 h 225"/>
                <a:gd name="T6" fmla="*/ 63 w 63"/>
                <a:gd name="T7" fmla="*/ 0 h 225"/>
                <a:gd name="T8" fmla="*/ 2 w 63"/>
                <a:gd name="T9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19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20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21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122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550123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50124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5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6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7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8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129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3497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Key insight:</a:t>
            </a:r>
            <a:r>
              <a:rPr lang="en-US" sz="2000" dirty="0"/>
              <a:t> new cellular data</a:t>
            </a:r>
          </a:p>
          <a:p>
            <a:r>
              <a:rPr lang="en-US" sz="2000" dirty="0"/>
              <a:t>network operates </a:t>
            </a:r>
            <a:r>
              <a:rPr lang="en-US" sz="2000" i="1" dirty="0"/>
              <a:t>in parallel</a:t>
            </a:r>
            <a:r>
              <a:rPr lang="en-US" sz="2000" dirty="0"/>
              <a:t> </a:t>
            </a:r>
          </a:p>
          <a:p>
            <a:r>
              <a:rPr lang="en-US" sz="2000" dirty="0"/>
              <a:t>(except at edge) with existing </a:t>
            </a:r>
          </a:p>
          <a:p>
            <a:r>
              <a:rPr lang="en-US" sz="2000" dirty="0"/>
              <a:t>cellular voice network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/>
              <a:t> voice network unchanged in core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/>
              <a:t> data network operates in parallel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238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D2C11EC-E17F-4707-B56D-A660BA52D3CB}" type="slidenum">
              <a:rPr lang="en-US"/>
              <a:pPr/>
              <a:t>3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731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7319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20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732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2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732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73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38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38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7326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7327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38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28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38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7329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73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390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391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7332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3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34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35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733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2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3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3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38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733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4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4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5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41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734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6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4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7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734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8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4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399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7348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9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50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735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0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5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1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53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735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2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5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3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56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735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4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5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5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736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6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6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7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736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8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6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409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65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736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736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10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736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0411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7369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3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74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7386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97376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7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8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2000"/>
                <a:t>e.g., cell towers,  802.11 access points </a:t>
              </a:r>
            </a:p>
          </p:txBody>
        </p:sp>
        <p:pic>
          <p:nvPicPr>
            <p:cNvPr id="397384" name="Picture 72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7387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79" y="0"/>
            <a:ext cx="90204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DFFF7BD-8FA3-40DF-B95B-E0A7BA3B0DFF}" type="slidenum">
              <a:rPr lang="en-US"/>
              <a:pPr/>
              <a:t>4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833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8341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8343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34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346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398347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8348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5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49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5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83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8351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5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52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5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835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8354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60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55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61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58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359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8360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2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61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3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62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8363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4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64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5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65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8366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6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67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7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8368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8369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8370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8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71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69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8372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73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8374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8375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0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76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1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77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8378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2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79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3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0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8381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4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82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5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3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8384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6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85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7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6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8387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8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8388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279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8389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8390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839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80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839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2281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839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9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9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9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97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400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402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9840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8408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8473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98425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6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7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8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29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0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5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6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37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6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7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7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CE7B414-5C99-4ACD-BA4F-C38FF02E0B87}" type="slidenum">
              <a:rPr lang="en-US"/>
              <a:pPr/>
              <a:t>5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50" y="228600"/>
            <a:ext cx="8334375" cy="1143000"/>
          </a:xfrm>
        </p:spPr>
        <p:txBody>
          <a:bodyPr/>
          <a:lstStyle/>
          <a:p>
            <a:r>
              <a:rPr lang="en-US" sz="3200" u="none" dirty="0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96396" name="Rectangle 108"/>
          <p:cNvSpPr>
            <a:spLocks noChangeArrowheads="1"/>
          </p:cNvSpPr>
          <p:nvPr/>
        </p:nvSpPr>
        <p:spPr bwMode="auto">
          <a:xfrm>
            <a:off x="2952750" y="1968500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97" name="Rectangle 109"/>
          <p:cNvSpPr>
            <a:spLocks noChangeArrowheads="1"/>
          </p:cNvSpPr>
          <p:nvPr/>
        </p:nvSpPr>
        <p:spPr bwMode="auto">
          <a:xfrm>
            <a:off x="45783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98" name="Rectangle 110"/>
          <p:cNvSpPr>
            <a:spLocks noChangeArrowheads="1"/>
          </p:cNvSpPr>
          <p:nvPr/>
        </p:nvSpPr>
        <p:spPr bwMode="auto">
          <a:xfrm>
            <a:off x="62039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99" name="Rectangle 111"/>
          <p:cNvSpPr>
            <a:spLocks noChangeArrowheads="1"/>
          </p:cNvSpPr>
          <p:nvPr/>
        </p:nvSpPr>
        <p:spPr bwMode="auto">
          <a:xfrm>
            <a:off x="1327150" y="1955800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00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401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96402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96403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96404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96405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96406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96407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96408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96409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96410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96411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12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174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96413" name="Text Box 125"/>
          <p:cNvSpPr txBox="1">
            <a:spLocks noChangeArrowheads="1"/>
          </p:cNvSpPr>
          <p:nvPr/>
        </p:nvSpPr>
        <p:spPr bwMode="auto">
          <a:xfrm>
            <a:off x="7750175" y="4795838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96414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15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46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96416" name="Text Box 128"/>
          <p:cNvSpPr txBox="1">
            <a:spLocks noChangeArrowheads="1"/>
          </p:cNvSpPr>
          <p:nvPr/>
        </p:nvSpPr>
        <p:spPr bwMode="auto">
          <a:xfrm>
            <a:off x="7751763" y="4406900"/>
            <a:ext cx="455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96417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18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96419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0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96421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2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96423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424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5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26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390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96427" name="Text Box 139"/>
          <p:cNvSpPr txBox="1">
            <a:spLocks noChangeArrowheads="1"/>
          </p:cNvSpPr>
          <p:nvPr/>
        </p:nvSpPr>
        <p:spPr bwMode="auto">
          <a:xfrm>
            <a:off x="7729538" y="3230563"/>
            <a:ext cx="1154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 cellular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enhanced</a:t>
            </a:r>
          </a:p>
        </p:txBody>
      </p:sp>
      <p:sp>
        <p:nvSpPr>
          <p:cNvPr id="396428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802.16 (WiMAX)</a:t>
            </a:r>
          </a:p>
        </p:txBody>
      </p:sp>
      <p:sp>
        <p:nvSpPr>
          <p:cNvPr id="396429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30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396431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432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96433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34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96435" name="Text Box 147"/>
          <p:cNvSpPr txBox="1">
            <a:spLocks noChangeArrowheads="1"/>
          </p:cNvSpPr>
          <p:nvPr/>
        </p:nvSpPr>
        <p:spPr bwMode="auto">
          <a:xfrm rot="162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Data rate (Mbps)</a:t>
            </a:r>
          </a:p>
        </p:txBody>
      </p:sp>
      <p:sp>
        <p:nvSpPr>
          <p:cNvPr id="396436" name="AutoShape 148"/>
          <p:cNvSpPr>
            <a:spLocks/>
          </p:cNvSpPr>
          <p:nvPr/>
        </p:nvSpPr>
        <p:spPr bwMode="auto">
          <a:xfrm>
            <a:off x="7799388" y="2124075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437" name="Text Box 149"/>
          <p:cNvSpPr txBox="1">
            <a:spLocks noChangeArrowheads="1"/>
          </p:cNvSpPr>
          <p:nvPr/>
        </p:nvSpPr>
        <p:spPr bwMode="auto">
          <a:xfrm>
            <a:off x="7937500" y="2541588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96439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6440" name="Group 152"/>
          <p:cNvGrpSpPr>
            <a:grpSpLocks/>
          </p:cNvGrpSpPr>
          <p:nvPr/>
        </p:nvGrpSpPr>
        <p:grpSpPr bwMode="auto">
          <a:xfrm>
            <a:off x="6005513" y="928688"/>
            <a:ext cx="722312" cy="303212"/>
            <a:chOff x="4750" y="264"/>
            <a:chExt cx="455" cy="191"/>
          </a:xfrm>
        </p:grpSpPr>
        <p:sp>
          <p:nvSpPr>
            <p:cNvPr id="396441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2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3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4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5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6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7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8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49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0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1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2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3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4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55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8936A03-9F01-491E-AC70-E13BEA839DB7}" type="slidenum">
              <a:rPr lang="en-US"/>
              <a:pPr/>
              <a:t>6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9363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9365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9367" name="Picture 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36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936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70" name="Picture 10" descr="31u_bnrz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</p:spPr>
        </p:pic>
        <p:grpSp>
          <p:nvGrpSpPr>
            <p:cNvPr id="39937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937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7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7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7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937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9375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7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76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7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9377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9378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78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379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79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1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2" name="Picture 22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383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9384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0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85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1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386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9387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2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88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3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389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9390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4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91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92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393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9394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6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95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7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7" name="Picture 37" descr="31u_bnrz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9399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8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0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89" name="Clip" r:id="rId23" imgW="1266840" imgH="1200240" progId="MS_ClipArt_Gallery.2">
                    <p:embed/>
                  </p:oleObj>
                </mc:Choice>
                <mc:Fallback>
                  <p:oleObj name="Clip" r:id="rId23" imgW="1266840" imgH="120024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01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9402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0" name="Clip" r:id="rId24" imgW="819000" imgH="847800" progId="MS_ClipArt_Gallery.2">
                    <p:embed/>
                  </p:oleObj>
                </mc:Choice>
                <mc:Fallback>
                  <p:oleObj name="Clip" r:id="rId24" imgW="819000" imgH="847800" progId="MS_ClipArt_Gallery.2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3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1" name="Clip" r:id="rId25" imgW="1266840" imgH="1200240" progId="MS_ClipArt_Gallery.2">
                    <p:embed/>
                  </p:oleObj>
                </mc:Choice>
                <mc:Fallback>
                  <p:oleObj name="Clip" r:id="rId25" imgW="1266840" imgH="1200240" progId="MS_ClipArt_Gallery.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04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9405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2" name="Clip" r:id="rId26" imgW="819000" imgH="847800" progId="MS_ClipArt_Gallery.2">
                    <p:embed/>
                  </p:oleObj>
                </mc:Choice>
                <mc:Fallback>
                  <p:oleObj name="Clip" r:id="rId26" imgW="819000" imgH="84780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6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3" name="Clip" r:id="rId27" imgW="1266840" imgH="1200240" progId="MS_ClipArt_Gallery.2">
                    <p:embed/>
                  </p:oleObj>
                </mc:Choice>
                <mc:Fallback>
                  <p:oleObj name="Clip" r:id="rId27" imgW="1266840" imgH="120024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07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9408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4" name="Clip" r:id="rId28" imgW="819000" imgH="847800" progId="MS_ClipArt_Gallery.2">
                    <p:embed/>
                  </p:oleObj>
                </mc:Choice>
                <mc:Fallback>
                  <p:oleObj name="Clip" r:id="rId28" imgW="819000" imgH="8478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9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5" name="Clip" r:id="rId29" imgW="1266840" imgH="1200240" progId="MS_ClipArt_Gallery.2">
                    <p:embed/>
                  </p:oleObj>
                </mc:Choice>
                <mc:Fallback>
                  <p:oleObj name="Clip" r:id="rId29" imgW="1266840" imgH="120024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10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9411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6" name="Clip" r:id="rId30" imgW="819000" imgH="847800" progId="MS_ClipArt_Gallery.2">
                    <p:embed/>
                  </p:oleObj>
                </mc:Choice>
                <mc:Fallback>
                  <p:oleObj name="Clip" r:id="rId30" imgW="819000" imgH="8478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12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97" name="Clip" r:id="rId31" imgW="1266840" imgH="1200240" progId="MS_ClipArt_Gallery.2">
                    <p:embed/>
                  </p:oleObj>
                </mc:Choice>
                <mc:Fallback>
                  <p:oleObj name="Clip" r:id="rId31" imgW="1266840" imgH="120024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13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941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9415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98" name="Clip" r:id="rId32" imgW="819000" imgH="847800" progId="MS_ClipArt_Gallery.2">
                      <p:embed/>
                    </p:oleObj>
                  </mc:Choice>
                  <mc:Fallback>
                    <p:oleObj name="Clip" r:id="rId32" imgW="819000" imgH="847800" progId="MS_ClipArt_Gallery.2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16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99" name="Clip" r:id="rId33" imgW="1266840" imgH="1200240" progId="MS_ClipArt_Gallery.2">
                      <p:embed/>
                    </p:oleObj>
                  </mc:Choice>
                  <mc:Fallback>
                    <p:oleObj name="Clip" r:id="rId33" imgW="1266840" imgH="1200240" progId="MS_ClipArt_Gallery.2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941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1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1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99423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4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5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None/>
              </a:pPr>
              <a:r>
                <a:rPr lang="en-US" sz="2000" dirty="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 dirty="0"/>
                <a:t>base station connects mobiles </a:t>
              </a:r>
              <a:r>
                <a:rPr lang="en-US" sz="2000" dirty="0" smtClean="0"/>
                <a:t>to </a:t>
              </a:r>
              <a:r>
                <a:rPr lang="en-US" sz="2000" dirty="0"/>
                <a:t>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</a:pPr>
              <a:r>
                <a:rPr lang="en-US" sz="2000" dirty="0"/>
                <a:t>handoff: mobile changes base station providing connection </a:t>
              </a:r>
              <a:r>
                <a:rPr lang="en-US" sz="2000" dirty="0" smtClean="0"/>
                <a:t>to </a:t>
              </a:r>
              <a:r>
                <a:rPr lang="en-US" sz="2000" dirty="0"/>
                <a:t>wired network</a:t>
              </a:r>
            </a:p>
          </p:txBody>
        </p:sp>
        <p:sp>
          <p:nvSpPr>
            <p:cNvPr id="399444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5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6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627EA1C-2F42-47CD-AA8A-4060BE45D5A2}" type="slidenum">
              <a:rPr lang="en-US"/>
              <a:pPr/>
              <a:t>7</a:t>
            </a:fld>
            <a:endParaRPr lang="en-US"/>
          </a:p>
        </p:txBody>
      </p:sp>
      <p:sp>
        <p:nvSpPr>
          <p:cNvPr id="400448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24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400593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94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5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69" name="Clip" r:id="rId4" imgW="819000" imgH="847800" progId="MS_ClipArt_Gallery.2">
                      <p:embed/>
                    </p:oleObj>
                  </mc:Choice>
                  <mc:Fallback>
                    <p:oleObj name="Clip" r:id="rId4" imgW="819000" imgH="847800" progId="MS_ClipArt_Gallery.2">
                      <p:embed/>
                      <p:pic>
                        <p:nvPicPr>
                          <p:cNvPr id="0" name="Object 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96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0" name="Clip" r:id="rId6" imgW="1266840" imgH="1200240" progId="MS_ClipArt_Gallery.2">
                      <p:embed/>
                    </p:oleObj>
                  </mc:Choice>
                  <mc:Fallback>
                    <p:oleObj name="Clip" r:id="rId6" imgW="1266840" imgH="1200240" progId="MS_ClipArt_Gallery.2">
                      <p:embed/>
                      <p:pic>
                        <p:nvPicPr>
                          <p:cNvPr id="0" name="Object 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40045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400522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23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24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1" name="Clip" r:id="rId8" imgW="819000" imgH="847800" progId="MS_ClipArt_Gallery.2">
                      <p:embed/>
                    </p:oleObj>
                  </mc:Choice>
                  <mc:Fallback>
                    <p:oleObj name="Clip" r:id="rId8" imgW="819000" imgH="847800" progId="MS_ClipArt_Gallery.2">
                      <p:embed/>
                      <p:pic>
                        <p:nvPicPr>
                          <p:cNvPr id="0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25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2" name="Clip" r:id="rId9" imgW="1266840" imgH="1200240" progId="MS_ClipArt_Gallery.2">
                      <p:embed/>
                    </p:oleObj>
                  </mc:Choice>
                  <mc:Fallback>
                    <p:oleObj name="Clip" r:id="rId9" imgW="1266840" imgH="1200240" progId="MS_ClipArt_Gallery.2">
                      <p:embed/>
                      <p:pic>
                        <p:nvPicPr>
                          <p:cNvPr id="0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4005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4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85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3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86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4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400588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9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0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5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91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6" name="Clip" r:id="rId13" imgW="1266840" imgH="1200240" progId="MS_ClipArt_Gallery.2">
                      <p:embed/>
                    </p:oleObj>
                  </mc:Choice>
                  <mc:Fallback>
                    <p:oleObj name="Clip" r:id="rId13" imgW="1266840" imgH="1200240" progId="MS_ClipArt_Gallery.2">
                      <p:embed/>
                      <p:pic>
                        <p:nvPicPr>
                          <p:cNvPr id="0" name="Object 2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40049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49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499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7" name="Clip" r:id="rId14" imgW="819000" imgH="847800" progId="MS_ClipArt_Gallery.2">
                      <p:embed/>
                    </p:oleObj>
                  </mc:Choice>
                  <mc:Fallback>
                    <p:oleObj name="Clip" r:id="rId14" imgW="819000" imgH="847800" progId="MS_ClipArt_Gallery.2">
                      <p:embed/>
                      <p:pic>
                        <p:nvPicPr>
                          <p:cNvPr id="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500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8" name="Clip" r:id="rId15" imgW="1266840" imgH="1200240" progId="MS_ClipArt_Gallery.2">
                      <p:embed/>
                    </p:oleObj>
                  </mc:Choice>
                  <mc:Fallback>
                    <p:oleObj name="Clip" r:id="rId15" imgW="1266840" imgH="1200240" progId="MS_ClipArt_Gallery.2">
                      <p:embed/>
                      <p:pic>
                        <p:nvPicPr>
                          <p:cNvPr id="0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623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400449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98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3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3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8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8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09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400610" name="Object 2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79" name="Clip" r:id="rId16" imgW="819000" imgH="847800" progId="MS_ClipArt_Gallery.2">
                      <p:embed/>
                    </p:oleObj>
                  </mc:Choice>
                  <mc:Fallback>
                    <p:oleObj name="Clip" r:id="rId16" imgW="819000" imgH="847800" progId="MS_ClipArt_Gallery.2">
                      <p:embed/>
                      <p:pic>
                        <p:nvPicPr>
                          <p:cNvPr id="0" name="Object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11" name="Object 2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0" name="Clip" r:id="rId17" imgW="1266840" imgH="1200240" progId="MS_ClipArt_Gallery.2">
                      <p:embed/>
                    </p:oleObj>
                  </mc:Choice>
                  <mc:Fallback>
                    <p:oleObj name="Clip" r:id="rId17" imgW="1266840" imgH="1200240" progId="MS_ClipArt_Gallery.2">
                      <p:embed/>
                      <p:pic>
                        <p:nvPicPr>
                          <p:cNvPr id="0" name="Object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619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400620" name="Object 2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1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Object 2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21" name="Object 2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2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Object 2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60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400605" name="Object 2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3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Object 2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06" name="Object 2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4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Object 2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599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400600" name="Object 2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5" name="Clip" r:id="rId22" imgW="819000" imgH="847800" progId="MS_ClipArt_Gallery.2">
                      <p:embed/>
                    </p:oleObj>
                  </mc:Choice>
                  <mc:Fallback>
                    <p:oleObj name="Clip" r:id="rId22" imgW="819000" imgH="847800" progId="MS_ClipArt_Gallery.2">
                      <p:embed/>
                      <p:pic>
                        <p:nvPicPr>
                          <p:cNvPr id="0" name="Object 2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01" name="Object 2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6" name="Clip" r:id="rId23" imgW="1266840" imgH="1200240" progId="MS_ClipArt_Gallery.2">
                      <p:embed/>
                    </p:oleObj>
                  </mc:Choice>
                  <mc:Fallback>
                    <p:oleObj name="Clip" r:id="rId23" imgW="1266840" imgH="1200240" progId="MS_ClipArt_Gallery.2">
                      <p:embed/>
                      <p:pic>
                        <p:nvPicPr>
                          <p:cNvPr id="0" name="Object 2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614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400615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7" name="Clip" r:id="rId24" imgW="819000" imgH="847800" progId="MS_ClipArt_Gallery.2">
                      <p:embed/>
                    </p:oleObj>
                  </mc:Choice>
                  <mc:Fallback>
                    <p:oleObj name="Clip" r:id="rId24" imgW="819000" imgH="847800" progId="MS_ClipArt_Gallery.2">
                      <p:embed/>
                      <p:pic>
                        <p:nvPicPr>
                          <p:cNvPr id="0" name="Object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16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388" name="Clip" r:id="rId25" imgW="1266840" imgH="1200240" progId="MS_ClipArt_Gallery.2">
                      <p:embed/>
                    </p:oleObj>
                  </mc:Choice>
                  <mc:Fallback>
                    <p:oleObj name="Clip" r:id="rId25" imgW="1266840" imgH="1200240" progId="MS_ClipArt_Gallery.2">
                      <p:embed/>
                      <p:pic>
                        <p:nvPicPr>
                          <p:cNvPr id="0" name="Object 2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EBD9D9E6-E1F8-487A-A49C-FD816C3C45BA}" type="slidenum">
              <a:rPr lang="en-US"/>
              <a:pPr/>
              <a:t>8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network taxonomy</a:t>
            </a: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single hop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multiple hops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68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infrastructure</a:t>
            </a:r>
          </a:p>
          <a:p>
            <a:pPr algn="ctr"/>
            <a:r>
              <a:rPr lang="en-US" sz="1600">
                <a:solidFill>
                  <a:srgbClr val="000099"/>
                </a:solidFill>
              </a:rPr>
              <a:t>(e.g., APs)</a:t>
            </a: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812800" y="4121150"/>
            <a:ext cx="1568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no</a:t>
            </a:r>
          </a:p>
          <a:p>
            <a:pPr algn="ctr"/>
            <a:r>
              <a:rPr lang="en-US" sz="1600">
                <a:solidFill>
                  <a:srgbClr val="000099"/>
                </a:solidFill>
              </a:rPr>
              <a:t>infrastructure</a:t>
            </a:r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2671763" y="2179638"/>
            <a:ext cx="22082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host connects to </a:t>
            </a:r>
          </a:p>
          <a:p>
            <a:pPr algn="ctr"/>
            <a:r>
              <a:rPr lang="en-US"/>
              <a:t>base station (WiFi,</a:t>
            </a:r>
          </a:p>
          <a:p>
            <a:pPr algn="ctr"/>
            <a:r>
              <a:rPr lang="en-US"/>
              <a:t>WiMAX, cellular) </a:t>
            </a:r>
          </a:p>
          <a:p>
            <a:pPr algn="ctr"/>
            <a:r>
              <a:rPr lang="en-US"/>
              <a:t>which connects to </a:t>
            </a:r>
          </a:p>
          <a:p>
            <a:pPr algn="ctr"/>
            <a:r>
              <a:rPr lang="en-US"/>
              <a:t>larger Internet</a:t>
            </a: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579688" y="4121150"/>
            <a:ext cx="2447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 (Bluetooth, </a:t>
            </a:r>
          </a:p>
          <a:p>
            <a:pPr algn="ctr"/>
            <a:r>
              <a:rPr lang="en-US"/>
              <a:t>ad hoc nets)</a:t>
            </a: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5314950" y="2133600"/>
            <a:ext cx="2457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host may have to</a:t>
            </a:r>
          </a:p>
          <a:p>
            <a:pPr algn="ctr"/>
            <a:r>
              <a:rPr lang="en-US"/>
              <a:t>relay through several</a:t>
            </a:r>
          </a:p>
          <a:p>
            <a:pPr algn="ctr"/>
            <a:r>
              <a:rPr lang="en-US"/>
              <a:t>wireless nodes to </a:t>
            </a:r>
          </a:p>
          <a:p>
            <a:pPr algn="ctr"/>
            <a:r>
              <a:rPr lang="en-US"/>
              <a:t>connect to larger </a:t>
            </a:r>
          </a:p>
          <a:p>
            <a:pPr algn="ctr"/>
            <a:r>
              <a:rPr lang="en-US"/>
              <a:t>Internet: </a:t>
            </a:r>
            <a:r>
              <a:rPr lang="en-US" i="1"/>
              <a:t>mesh net</a:t>
            </a: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5303838" y="3716338"/>
            <a:ext cx="25384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Internet. May have to</a:t>
            </a:r>
          </a:p>
          <a:p>
            <a:pPr algn="ctr"/>
            <a:r>
              <a:rPr lang="en-US"/>
              <a:t>relay to reach other </a:t>
            </a:r>
          </a:p>
          <a:p>
            <a:pPr algn="ctr"/>
            <a:r>
              <a:rPr lang="en-US"/>
              <a:t>a given wireless node</a:t>
            </a:r>
          </a:p>
          <a:p>
            <a:pPr algn="ctr"/>
            <a:r>
              <a:rPr lang="en-US"/>
              <a:t>MANET, VANET</a:t>
            </a:r>
            <a:endParaRPr lang="en-US" i="1"/>
          </a:p>
        </p:txBody>
      </p:sp>
      <p:sp>
        <p:nvSpPr>
          <p:cNvPr id="532499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0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01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02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6" y="5366"/>
            <a:ext cx="1076504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Wireless,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DDE886BE-2FB4-4A76-ADD6-3275507BCED5}" type="slidenum">
              <a:rPr lang="en-US"/>
              <a:pPr/>
              <a:t>9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Wireless Link Characteristics (1)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Differences from wired link 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decreased signal strength:</a:t>
            </a:r>
            <a:r>
              <a:rPr lang="en-US" dirty="0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interference from other sources:</a:t>
            </a:r>
            <a:r>
              <a:rPr lang="en-US" dirty="0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multipath propagation:</a:t>
            </a:r>
            <a:r>
              <a:rPr lang="en-US" dirty="0"/>
              <a:t> radio signal reflects off objects </a:t>
            </a:r>
            <a:r>
              <a:rPr lang="en-US" dirty="0" smtClean="0"/>
              <a:t>&amp; ground</a:t>
            </a:r>
            <a:r>
              <a:rPr lang="en-US" dirty="0"/>
              <a:t>, arriving ad destination at slightly different times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2643</Words>
  <Application>Microsoft Macintosh PowerPoint</Application>
  <PresentationFormat>On-screen Show (4:3)</PresentationFormat>
  <Paragraphs>563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Clip</vt:lpstr>
      <vt:lpstr>Chapter 6: Wireless and Mobile Networks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network taxonomy</vt:lpstr>
      <vt:lpstr>Wireless Link Characteristics (1)</vt:lpstr>
      <vt:lpstr>Wireless Link Characteristics (2)</vt:lpstr>
      <vt:lpstr>Wireless network characteristics</vt:lpstr>
      <vt:lpstr>Code Division Multiple Access (CDMA)</vt:lpstr>
      <vt:lpstr>802.11: Channels, association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standards: brief survey</vt:lpstr>
      <vt:lpstr>Cellular standards: brief survey</vt:lpstr>
      <vt:lpstr>Cellular standards: brief survey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Delvin Defoe</cp:lastModifiedBy>
  <cp:revision>262</cp:revision>
  <cp:lastPrinted>2000-10-23T11:49:35Z</cp:lastPrinted>
  <dcterms:created xsi:type="dcterms:W3CDTF">1999-10-08T19:08:27Z</dcterms:created>
  <dcterms:modified xsi:type="dcterms:W3CDTF">2012-05-03T15:14:46Z</dcterms:modified>
</cp:coreProperties>
</file>