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10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notesSlides/notesSlide19.xml" ContentType="application/vnd.openxmlformats-officedocument.presentationml.notesSlide+xml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notesSlides/notesSlide20.xml" ContentType="application/vnd.openxmlformats-officedocument.presentationml.notesSlide+xml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notesSlides/notesSlide23.xml" ContentType="application/vnd.openxmlformats-officedocument.presentationml.notesSlide+xml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9" r:id="rId2"/>
    <p:sldId id="257" r:id="rId3"/>
    <p:sldId id="258" r:id="rId4"/>
    <p:sldId id="259" r:id="rId5"/>
    <p:sldId id="260" r:id="rId6"/>
    <p:sldId id="261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4" r:id="rId24"/>
    <p:sldId id="311" r:id="rId25"/>
    <p:sldId id="312" r:id="rId26"/>
    <p:sldId id="313" r:id="rId27"/>
    <p:sldId id="314" r:id="rId28"/>
    <p:sldId id="315" r:id="rId29"/>
    <p:sldId id="325" r:id="rId30"/>
    <p:sldId id="326" r:id="rId31"/>
    <p:sldId id="327" r:id="rId32"/>
    <p:sldId id="328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D3732-BE85-4FE6-9072-BBA4D9C8946D}" type="datetimeFigureOut">
              <a:rPr lang="en-US" smtClean="0"/>
              <a:t>4/23/12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91456-EA91-454C-984A-5BA7777F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1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C7865-014C-4347-8291-E32CB7BA8E8D}" type="slidenum">
              <a:rPr lang="en-US"/>
              <a:pPr/>
              <a:t>1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FDDI </a:t>
            </a:r>
            <a:r>
              <a:rPr lang="en-US" dirty="0" smtClean="0">
                <a:sym typeface="Wingdings"/>
              </a:rPr>
              <a:t> Fiber-distributed</a:t>
            </a:r>
            <a:r>
              <a:rPr lang="en-US" baseline="0" dirty="0" smtClean="0">
                <a:sym typeface="Wingdings"/>
              </a:rPr>
              <a:t> data interface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D933A-AFE3-4C75-8139-32607008F535}" type="slidenum">
              <a:rPr lang="en-US"/>
              <a:pPr/>
              <a:t>10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8462A-D6FA-4CAC-99B6-7A32D28DF327}" type="slidenum">
              <a:rPr lang="en-US"/>
              <a:pPr/>
              <a:t>11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AA376-6AE1-45B6-872E-82EA788F2293}" type="slidenum">
              <a:rPr lang="en-US"/>
              <a:pPr/>
              <a:t>12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F975E-423A-474A-997E-E4D733C835A7}" type="slidenum">
              <a:rPr lang="en-US"/>
              <a:pPr/>
              <a:t>13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363F8-BAE6-40E6-B37F-3C041D53A4A9}" type="slidenum">
              <a:rPr lang="en-US"/>
              <a:pPr/>
              <a:t>14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1C5D6-4D58-49E0-811A-C928F7B3FDA9}" type="slidenum">
              <a:rPr lang="en-US"/>
              <a:pPr/>
              <a:t>15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38270-0990-4819-AB2E-25600AC6EB2C}" type="slidenum">
              <a:rPr lang="en-US"/>
              <a:pPr/>
              <a:t>16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45C29-9C5E-4FA3-A070-9E4F1A1B4B79}" type="slidenum">
              <a:rPr lang="en-US"/>
              <a:pPr/>
              <a:t>17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</a:p>
          <a:p>
            <a:endParaRPr lang="en-US" b="0" dirty="0" smtClean="0"/>
          </a:p>
          <a:p>
            <a:r>
              <a:rPr lang="en-US" b="0" dirty="0" smtClean="0"/>
              <a:t>A switch is a store-and-forward device</a:t>
            </a:r>
            <a:endParaRPr lang="en-US" b="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32638-C086-494F-9E82-550937C8DEF3}" type="slidenum">
              <a:rPr lang="en-US"/>
              <a:pPr/>
              <a:t>18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06CB6-D33C-4763-83F5-0E5FCCDB0269}" type="slidenum">
              <a:rPr lang="en-US"/>
              <a:pPr/>
              <a:t>19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269EE-A2AC-4A59-A8A8-F35480F04A56}" type="slidenum">
              <a:rPr lang="en-US"/>
              <a:pPr/>
              <a:t>2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0EB52-E861-45A2-BFBC-1305A77BD646}" type="slidenum">
              <a:rPr lang="en-US"/>
              <a:pPr/>
              <a:t>20</a:t>
            </a:fld>
            <a:endParaRPr lang="en-US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4AA91-2761-4488-A468-21AF07E8488C}" type="slidenum">
              <a:rPr lang="en-US"/>
              <a:pPr/>
              <a:t>21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2B77F-8BD6-4B5F-AAF9-49AF1B555C59}" type="slidenum">
              <a:rPr lang="en-US"/>
              <a:pPr/>
              <a:t>22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522B3-5D2E-458F-A890-827733F88136}" type="slidenum">
              <a:rPr lang="en-US"/>
              <a:pPr/>
              <a:t>23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FBD91-1582-4899-9EA1-1D60D1B8D7DD}" type="slidenum">
              <a:rPr lang="en-US"/>
              <a:pPr/>
              <a:t>24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BF553-A5D3-459A-A48D-CB22F4DA27FF}" type="slidenum">
              <a:rPr lang="en-US"/>
              <a:pPr/>
              <a:t>25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7C998-2B43-4EF5-99F3-2B4437A427ED}" type="slidenum">
              <a:rPr lang="en-US"/>
              <a:pPr/>
              <a:t>26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E8B29-AB6F-4582-A97D-E0D8EA794391}" type="slidenum">
              <a:rPr lang="en-US"/>
              <a:pPr/>
              <a:t>27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EC400-A206-43A4-8FD0-F371573DC289}" type="slidenum">
              <a:rPr lang="en-US"/>
              <a:pPr/>
              <a:t>28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9D6CC-43F9-48D9-8D65-B1ACABC7CAE0}" type="slidenum">
              <a:rPr lang="en-US"/>
              <a:pPr/>
              <a:t>29</a:t>
            </a:fld>
            <a:endParaRPr lang="en-US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51BB8-654A-4AF0-9027-75E6497A85B8}" type="slidenum">
              <a:rPr lang="en-US"/>
              <a:pPr/>
              <a:t>3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9FDA7-9786-44F7-A292-87E2C417E5BA}" type="slidenum">
              <a:rPr lang="en-US"/>
              <a:pPr/>
              <a:t>30</a:t>
            </a:fld>
            <a:endParaRPr lang="en-US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D5B3C-7C6D-4531-80B1-509C5D75DD39}" type="slidenum">
              <a:rPr lang="en-US"/>
              <a:pPr/>
              <a:t>31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A4786-93F0-4716-89EE-B7597AF77896}" type="slidenum">
              <a:rPr lang="en-US"/>
              <a:pPr/>
              <a:t>32</a:t>
            </a:fld>
            <a:endParaRPr lang="en-US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1456-EA91-454C-984A-5BA7777F3DC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21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F431B-0D22-4F18-870D-8F7C6E087FE7}" type="slidenum">
              <a:rPr lang="en-US"/>
              <a:pPr/>
              <a:t>4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167B2-DCA7-4C34-936C-47D1971B5694}" type="slidenum">
              <a:rPr lang="en-US"/>
              <a:pPr/>
              <a:t>5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AFF67-B821-483D-A08A-64809B1F0061}" type="slidenum">
              <a:rPr lang="en-US"/>
              <a:pPr/>
              <a:t>6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F9CDC-7E53-499D-AB22-11959339FF39}" type="slidenum">
              <a:rPr lang="en-US"/>
              <a:pPr/>
              <a:t>7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F7225-19C6-4082-B3D5-331DC2A60DF0}" type="slidenum">
              <a:rPr lang="en-US"/>
              <a:pPr/>
              <a:t>8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451D0-FEB8-4AAB-A5BC-43D1176D078D}" type="slidenum">
              <a:rPr lang="en-US"/>
              <a:pPr/>
              <a:t>9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EMPHASIZE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5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3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6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8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3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3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6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3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2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6F1C-62F9-4EC1-A860-BD01F6D0FB94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F15DD-31DC-4DC4-9926-68FAA9958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8" Type="http://schemas.openxmlformats.org/officeDocument/2006/relationships/oleObject" Target="../embeddings/oleObject18.bin"/><Relationship Id="rId9" Type="http://schemas.openxmlformats.org/officeDocument/2006/relationships/oleObject" Target="../embeddings/oleObject19.bin"/><Relationship Id="rId10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2.bin"/><Relationship Id="rId7" Type="http://schemas.openxmlformats.org/officeDocument/2006/relationships/oleObject" Target="../embeddings/oleObject23.bin"/><Relationship Id="rId8" Type="http://schemas.openxmlformats.org/officeDocument/2006/relationships/oleObject" Target="../embeddings/oleObject24.bin"/><Relationship Id="rId9" Type="http://schemas.openxmlformats.org/officeDocument/2006/relationships/oleObject" Target="../embeddings/oleObject25.bin"/><Relationship Id="rId10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33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34.bin"/><Relationship Id="rId7" Type="http://schemas.openxmlformats.org/officeDocument/2006/relationships/oleObject" Target="../embeddings/oleObject35.bin"/><Relationship Id="rId8" Type="http://schemas.openxmlformats.org/officeDocument/2006/relationships/oleObject" Target="../embeddings/oleObject36.bin"/><Relationship Id="rId9" Type="http://schemas.openxmlformats.org/officeDocument/2006/relationships/oleObject" Target="../embeddings/oleObject37.bin"/><Relationship Id="rId10" Type="http://schemas.openxmlformats.org/officeDocument/2006/relationships/oleObject" Target="../embeddings/oleObject3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39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40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41.bin"/><Relationship Id="rId5" Type="http://schemas.openxmlformats.org/officeDocument/2006/relationships/image" Target="../media/image8.wmf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4" Type="http://schemas.openxmlformats.org/officeDocument/2006/relationships/image" Target="../media/image8.wmf"/><Relationship Id="rId5" Type="http://schemas.openxmlformats.org/officeDocument/2006/relationships/image" Target="../media/image9.png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oleObject" Target="../embeddings/oleObject8.bin"/><Relationship Id="rId13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1372AC3-3096-42D1-813D-5F94D04AD581}" type="slidenum">
              <a:rPr lang="en-US"/>
              <a:pPr/>
              <a:t>1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Review of </a:t>
            </a:r>
            <a:r>
              <a:rPr lang="en-US" dirty="0"/>
              <a:t>MAC protocols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06963"/>
          </a:xfrm>
        </p:spPr>
        <p:txBody>
          <a:bodyPr/>
          <a:lstStyle/>
          <a:p>
            <a:r>
              <a:rPr lang="en-US" sz="2400" i="1">
                <a:solidFill>
                  <a:srgbClr val="FF0000"/>
                </a:solidFill>
              </a:rPr>
              <a:t>channel partitioning,</a:t>
            </a:r>
            <a:r>
              <a:rPr lang="en-US" sz="2400"/>
              <a:t> by time, frequency or code</a:t>
            </a:r>
          </a:p>
          <a:p>
            <a:pPr lvl="1"/>
            <a:r>
              <a:rPr lang="en-US" sz="2000"/>
              <a:t>Time Division, Frequency Division</a:t>
            </a:r>
          </a:p>
          <a:p>
            <a:r>
              <a:rPr lang="en-US" sz="2400" i="1">
                <a:solidFill>
                  <a:srgbClr val="FF0000"/>
                </a:solidFill>
              </a:rPr>
              <a:t>random access </a:t>
            </a:r>
            <a:r>
              <a:rPr lang="en-US" sz="2400"/>
              <a:t>(dynamic), </a:t>
            </a:r>
          </a:p>
          <a:p>
            <a:pPr lvl="1"/>
            <a:r>
              <a:rPr lang="en-US" sz="2000"/>
              <a:t>ALOHA, S-ALOHA, CSMA, CSMA/CD</a:t>
            </a:r>
          </a:p>
          <a:p>
            <a:pPr lvl="1"/>
            <a:r>
              <a:rPr lang="en-US" sz="2000"/>
              <a:t>carrier sensing: easy in some technologies (wire), hard in others (wireless)</a:t>
            </a:r>
          </a:p>
          <a:p>
            <a:pPr lvl="1"/>
            <a:r>
              <a:rPr lang="en-US" sz="2000"/>
              <a:t>CSMA/CD used in Ethernet</a:t>
            </a:r>
          </a:p>
          <a:p>
            <a:pPr lvl="1"/>
            <a:r>
              <a:rPr lang="en-US" sz="2000"/>
              <a:t>CSMA/CA used in 802.11</a:t>
            </a:r>
          </a:p>
          <a:p>
            <a:r>
              <a:rPr lang="en-US" sz="2400" i="1">
                <a:solidFill>
                  <a:srgbClr val="FF0000"/>
                </a:solidFill>
              </a:rPr>
              <a:t>taking turns</a:t>
            </a:r>
          </a:p>
          <a:p>
            <a:pPr lvl="1"/>
            <a:r>
              <a:rPr lang="en-US" sz="2000"/>
              <a:t>polling from central site, token passing</a:t>
            </a:r>
          </a:p>
          <a:p>
            <a:pPr lvl="1"/>
            <a:r>
              <a:rPr lang="en-US" sz="2000"/>
              <a:t>Bluetooth, FDDI, IBM Token Ring </a:t>
            </a:r>
          </a:p>
        </p:txBody>
      </p:sp>
    </p:spTree>
    <p:extLst>
      <p:ext uri="{BB962C8B-B14F-4D97-AF65-F5344CB8AC3E}">
        <p14:creationId xmlns:p14="http://schemas.microsoft.com/office/powerpoint/2010/main" val="331345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C5BAB2A-77AF-4D6D-9A50-4BF22888DE97}" type="slidenum">
              <a:rPr lang="en-US"/>
              <a:pPr/>
              <a:t>10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z="3600"/>
              <a:t>Ethernet Frame Structure (more)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314450"/>
            <a:ext cx="7772400" cy="46482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Addresses:</a:t>
            </a:r>
            <a:r>
              <a:rPr lang="en-US" sz="2400"/>
              <a:t> 6 bytes</a:t>
            </a:r>
          </a:p>
          <a:p>
            <a:pPr lvl="1"/>
            <a:r>
              <a:rPr lang="en-US" sz="2000"/>
              <a:t>if adapter receives frame with matching destination address, or with broadcast address (e.g. ARP packet), it passes data in frame to network layer protocol</a:t>
            </a:r>
          </a:p>
          <a:p>
            <a:pPr lvl="1"/>
            <a:r>
              <a:rPr lang="en-US" sz="2000"/>
              <a:t>otherwise, adapter discards frame</a:t>
            </a:r>
          </a:p>
          <a:p>
            <a:r>
              <a:rPr lang="en-US" sz="2400">
                <a:solidFill>
                  <a:srgbClr val="FF0000"/>
                </a:solidFill>
              </a:rPr>
              <a:t>Type:</a:t>
            </a:r>
            <a:r>
              <a:rPr lang="en-US" sz="2400"/>
              <a:t> indicates higher layer protocol (mostly IP but others possible, e.g., Novell IPX, AppleTalk)</a:t>
            </a:r>
          </a:p>
          <a:p>
            <a:r>
              <a:rPr lang="en-US" sz="2400">
                <a:solidFill>
                  <a:srgbClr val="FF0000"/>
                </a:solidFill>
              </a:rPr>
              <a:t>CRC:</a:t>
            </a:r>
            <a:r>
              <a:rPr lang="en-US" sz="2400"/>
              <a:t> checked at receiver, if error is detected, frame is dropped</a:t>
            </a:r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405508" name="Picture 4" descr="552 Ethernet fr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5437188"/>
            <a:ext cx="6397625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34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809A72A-C8EE-4230-9A76-331EC275C0BF}" type="slidenum">
              <a:rPr lang="en-US"/>
              <a:pPr/>
              <a:t>11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47063" cy="1143000"/>
          </a:xfrm>
        </p:spPr>
        <p:txBody>
          <a:bodyPr/>
          <a:lstStyle/>
          <a:p>
            <a:r>
              <a:rPr lang="en-US" sz="3600"/>
              <a:t>Ethernet: Unreliable, connectionless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61350" cy="46482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connectionless:</a:t>
            </a:r>
            <a:r>
              <a:rPr lang="en-US" sz="2400"/>
              <a:t> No handshaking between sending and receiving NICs </a:t>
            </a:r>
          </a:p>
          <a:p>
            <a:r>
              <a:rPr lang="en-US" sz="2400">
                <a:solidFill>
                  <a:srgbClr val="FF0000"/>
                </a:solidFill>
              </a:rPr>
              <a:t>unreliable:</a:t>
            </a:r>
            <a:r>
              <a:rPr lang="en-US" sz="2400"/>
              <a:t> receiving NIC doesn’t send acks or nacks to sending NIC</a:t>
            </a:r>
            <a:endParaRPr lang="en-US"/>
          </a:p>
          <a:p>
            <a:pPr lvl="1"/>
            <a:r>
              <a:rPr lang="en-US" sz="2000"/>
              <a:t>stream of datagrams passed to network layer can have gaps (missing datagrams)</a:t>
            </a:r>
          </a:p>
          <a:p>
            <a:pPr lvl="1"/>
            <a:r>
              <a:rPr lang="en-US" sz="2000"/>
              <a:t>gaps will be filled if app is using TCP</a:t>
            </a:r>
          </a:p>
          <a:p>
            <a:pPr lvl="1"/>
            <a:r>
              <a:rPr lang="en-US" sz="2000"/>
              <a:t>otherwise, app will see gaps</a:t>
            </a:r>
          </a:p>
          <a:p>
            <a:r>
              <a:rPr lang="en-US" sz="2400"/>
              <a:t>Ethernet’s MAC protocol: unslotted </a:t>
            </a:r>
            <a:r>
              <a:rPr lang="en-US" sz="2400">
                <a:solidFill>
                  <a:srgbClr val="FF0000"/>
                </a:solidFill>
              </a:rPr>
              <a:t>CSMA/CD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09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F264608C-F7AB-4754-9377-6D66BC1111C6}" type="slidenum">
              <a:rPr lang="en-US"/>
              <a:pPr/>
              <a:t>12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/>
              <a:t>Ethernet CSMA/CD algorithm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289050"/>
            <a:ext cx="443388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1. NIC receives datagram from network layer, creates frame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2. If NIC senses channel idle, starts frame transmission If NIC senses channel busy, waits until channel idle, then transmits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3. If NIC transmits entire frame without detecting another transmission, NIC is done with frame !</a:t>
            </a:r>
          </a:p>
        </p:txBody>
      </p:sp>
      <p:sp>
        <p:nvSpPr>
          <p:cNvPr id="408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7563" y="1289050"/>
            <a:ext cx="44100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4. If NIC detects another transmission while transmitting,  aborts and sends jam signal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5. After aborting, NIC enters </a:t>
            </a:r>
            <a:r>
              <a:rPr lang="en-US" sz="2400">
                <a:solidFill>
                  <a:srgbClr val="FF0000"/>
                </a:solidFill>
              </a:rPr>
              <a:t>exponential backoff</a:t>
            </a:r>
            <a:r>
              <a:rPr lang="en-US" sz="2400"/>
              <a:t>: after </a:t>
            </a:r>
            <a:r>
              <a:rPr lang="en-US" sz="2400" i="1"/>
              <a:t>m</a:t>
            </a:r>
            <a:r>
              <a:rPr lang="en-US" sz="2400"/>
              <a:t>th collision, NIC chooses </a:t>
            </a:r>
            <a:r>
              <a:rPr lang="en-US" sz="2400" i="1"/>
              <a:t>K </a:t>
            </a:r>
            <a:r>
              <a:rPr lang="en-US" sz="2400"/>
              <a:t>at random from </a:t>
            </a:r>
            <a:br>
              <a:rPr lang="en-US" sz="2400"/>
            </a:br>
            <a:r>
              <a:rPr lang="en-US" sz="2000"/>
              <a:t>{0,1,2,…,2</a:t>
            </a:r>
            <a:r>
              <a:rPr lang="en-US" sz="2000" b="1" baseline="30000"/>
              <a:t>m</a:t>
            </a:r>
            <a:r>
              <a:rPr lang="en-US" sz="2000"/>
              <a:t>-1}.</a:t>
            </a:r>
            <a:r>
              <a:rPr lang="en-US" sz="2400"/>
              <a:t> NIC waits K</a:t>
            </a:r>
            <a:r>
              <a:rPr lang="el-GR" sz="2400"/>
              <a:t>·</a:t>
            </a:r>
            <a:r>
              <a:rPr lang="en-US" sz="2400"/>
              <a:t>512 bit times, returns to Step 2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</a:t>
            </a: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647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09DFBA9-4BF7-4F2D-8164-0E9D0312DBDF}" type="slidenum">
              <a:rPr lang="en-US"/>
              <a:pPr/>
              <a:t>13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Ethernet’s CSMA/CD (more)</a:t>
            </a:r>
            <a:endParaRPr lang="en-US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810000" cy="30114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Jam Signal:</a:t>
            </a:r>
            <a:r>
              <a:rPr lang="en-US" sz="2000"/>
              <a:t> make sure all other transmitters are aware of collision; 48 bits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Bit time:</a:t>
            </a:r>
            <a:r>
              <a:rPr lang="en-US" sz="2000"/>
              <a:t> .1 microsec for 10 Mbps Ethernet ;</a:t>
            </a:r>
            <a:br>
              <a:rPr lang="en-US" sz="2000"/>
            </a:br>
            <a:r>
              <a:rPr lang="en-US" sz="2000"/>
              <a:t>for K=1023, wait time is about 50 msec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371600"/>
            <a:ext cx="4084638" cy="5048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Exponential Backoff:</a:t>
            </a:r>
            <a:r>
              <a:rPr lang="en-US" sz="2000"/>
              <a:t> </a:t>
            </a:r>
          </a:p>
          <a:p>
            <a:r>
              <a:rPr lang="en-US" sz="2000" i="1">
                <a:solidFill>
                  <a:schemeClr val="accent2"/>
                </a:solidFill>
              </a:rPr>
              <a:t>Goal</a:t>
            </a:r>
            <a:r>
              <a:rPr lang="en-US" sz="2000"/>
              <a:t>: adapt retransmission attempts to estimated current load</a:t>
            </a:r>
          </a:p>
          <a:p>
            <a:pPr lvl="1"/>
            <a:r>
              <a:rPr lang="en-US" sz="2000"/>
              <a:t>heavy load: random wait will be longer</a:t>
            </a:r>
          </a:p>
          <a:p>
            <a:r>
              <a:rPr lang="en-US" sz="2000"/>
              <a:t>first collision: choose K from {0,1}; delay is K</a:t>
            </a:r>
            <a:r>
              <a:rPr lang="el-GR" sz="2000"/>
              <a:t>·</a:t>
            </a:r>
            <a:r>
              <a:rPr lang="en-US" sz="2000"/>
              <a:t> 512 bit transmission times</a:t>
            </a:r>
          </a:p>
          <a:p>
            <a:r>
              <a:rPr lang="en-US" sz="2000"/>
              <a:t>after second collision: choose K from {0,1,2,3}…</a:t>
            </a:r>
          </a:p>
          <a:p>
            <a:r>
              <a:rPr lang="en-US" sz="2000"/>
              <a:t>after ten collisions, choose K from {0,1,2,3,4,…,1023}</a:t>
            </a:r>
          </a:p>
        </p:txBody>
      </p:sp>
      <p:sp>
        <p:nvSpPr>
          <p:cNvPr id="409605" name="Text Box 5"/>
          <p:cNvSpPr txBox="1">
            <a:spLocks noChangeArrowheads="1"/>
          </p:cNvSpPr>
          <p:nvPr/>
        </p:nvSpPr>
        <p:spPr bwMode="auto">
          <a:xfrm>
            <a:off x="641350" y="4498975"/>
            <a:ext cx="3179763" cy="1025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0"/>
              <a:t>See/interact with Java</a:t>
            </a:r>
          </a:p>
          <a:p>
            <a:r>
              <a:rPr lang="en-US" sz="2000" i="0"/>
              <a:t>applet on AWL Web site:</a:t>
            </a:r>
          </a:p>
          <a:p>
            <a:r>
              <a:rPr lang="en-US" sz="2000" i="0"/>
              <a:t>highly recommended !</a:t>
            </a:r>
          </a:p>
        </p:txBody>
      </p:sp>
    </p:spTree>
    <p:extLst>
      <p:ext uri="{BB962C8B-B14F-4D97-AF65-F5344CB8AC3E}">
        <p14:creationId xmlns:p14="http://schemas.microsoft.com/office/powerpoint/2010/main" val="253151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5EE8163-84DC-4322-B8F9-498521D54299}" type="slidenum">
              <a:rPr lang="en-US"/>
              <a:pPr/>
              <a:t>14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CSMA/CD efficiency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684338"/>
          </a:xfrm>
        </p:spPr>
        <p:txBody>
          <a:bodyPr>
            <a:no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prop</a:t>
            </a:r>
            <a:r>
              <a:rPr lang="en-US" sz="1800" dirty="0"/>
              <a:t> = max </a:t>
            </a:r>
            <a:r>
              <a:rPr lang="en-US" sz="1800" dirty="0" smtClean="0"/>
              <a:t>propagation </a:t>
            </a:r>
            <a:r>
              <a:rPr lang="en-US" sz="1800" dirty="0"/>
              <a:t>delay </a:t>
            </a:r>
            <a:r>
              <a:rPr lang="en-US" sz="1800" dirty="0" smtClean="0"/>
              <a:t>for signal energ</a:t>
            </a:r>
            <a:r>
              <a:rPr lang="en-US" sz="1800" dirty="0" smtClean="0"/>
              <a:t>y </a:t>
            </a:r>
            <a:r>
              <a:rPr lang="en-US" sz="1800" dirty="0" smtClean="0"/>
              <a:t>between </a:t>
            </a:r>
            <a:r>
              <a:rPr lang="en-US" sz="1800" dirty="0"/>
              <a:t>2 nodes in LAN</a:t>
            </a:r>
          </a:p>
          <a:p>
            <a:r>
              <a:rPr lang="en-US" sz="1800" dirty="0" err="1"/>
              <a:t>t</a:t>
            </a:r>
            <a:r>
              <a:rPr lang="en-US" sz="1800" baseline="-25000" dirty="0" err="1"/>
              <a:t>trans</a:t>
            </a:r>
            <a:r>
              <a:rPr lang="en-US" sz="1800" dirty="0"/>
              <a:t> = time to transmit max-size frame</a:t>
            </a:r>
            <a:endParaRPr lang="en-US" sz="2400" dirty="0"/>
          </a:p>
          <a:p>
            <a:endParaRPr lang="en-US" sz="2400" dirty="0"/>
          </a:p>
          <a:p>
            <a:r>
              <a:rPr lang="en-US" sz="1800" dirty="0"/>
              <a:t>efficiency goes to 1 </a:t>
            </a:r>
          </a:p>
          <a:p>
            <a:pPr lvl="1"/>
            <a:r>
              <a:rPr lang="en-US" sz="1200" dirty="0"/>
              <a:t>as </a:t>
            </a:r>
            <a:r>
              <a:rPr lang="en-US" sz="1200" dirty="0" err="1"/>
              <a:t>t</a:t>
            </a:r>
            <a:r>
              <a:rPr lang="en-US" sz="1200" baseline="-25000" dirty="0" err="1"/>
              <a:t>prop</a:t>
            </a:r>
            <a:r>
              <a:rPr lang="en-US" sz="1200" dirty="0"/>
              <a:t> goes to 0</a:t>
            </a:r>
          </a:p>
          <a:p>
            <a:pPr lvl="1"/>
            <a:r>
              <a:rPr lang="en-US" sz="1200" dirty="0"/>
              <a:t>as </a:t>
            </a:r>
            <a:r>
              <a:rPr lang="en-US" sz="1200" dirty="0" err="1"/>
              <a:t>t</a:t>
            </a:r>
            <a:r>
              <a:rPr lang="en-US" sz="1200" baseline="-25000" dirty="0" err="1"/>
              <a:t>trans</a:t>
            </a:r>
            <a:r>
              <a:rPr lang="en-US" sz="1200" dirty="0"/>
              <a:t> goes to infinity</a:t>
            </a:r>
          </a:p>
          <a:p>
            <a:r>
              <a:rPr lang="en-US" sz="1800" dirty="0"/>
              <a:t>better performance than ALOHA: and simple, cheap, decentralized</a:t>
            </a:r>
            <a:r>
              <a:rPr lang="en-US" sz="2400" dirty="0"/>
              <a:t>!</a:t>
            </a:r>
          </a:p>
        </p:txBody>
      </p:sp>
      <p:graphicFrame>
        <p:nvGraphicFramePr>
          <p:cNvPr id="410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179210"/>
              </p:ext>
            </p:extLst>
          </p:nvPr>
        </p:nvGraphicFramePr>
        <p:xfrm>
          <a:off x="2743200" y="4572000"/>
          <a:ext cx="35702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4" imgW="1422360" imgH="393480" progId="Equation.3">
                  <p:embed/>
                </p:oleObj>
              </mc:Choice>
              <mc:Fallback>
                <p:oleObj name="Equation" r:id="rId4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72000"/>
                        <a:ext cx="35702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38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FE0FE185-F000-4931-950B-70D99B2EEA6B}" type="slidenum">
              <a:rPr lang="en-US"/>
              <a:pPr/>
              <a:t>15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5250"/>
            <a:ext cx="8715375" cy="1143000"/>
          </a:xfrm>
        </p:spPr>
        <p:txBody>
          <a:bodyPr/>
          <a:lstStyle/>
          <a:p>
            <a:r>
              <a:rPr lang="en-US" sz="2800"/>
              <a:t>802.3 Ethernet Standards: Link &amp; Physical Layers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292225"/>
            <a:ext cx="7772400" cy="21002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i="1">
                <a:solidFill>
                  <a:srgbClr val="FF0000"/>
                </a:solidFill>
              </a:rPr>
              <a:t>many</a:t>
            </a:r>
            <a:r>
              <a:rPr lang="en-US"/>
              <a:t> different Ethernet standards</a:t>
            </a:r>
          </a:p>
          <a:p>
            <a:pPr lvl="1">
              <a:lnSpc>
                <a:spcPct val="90000"/>
              </a:lnSpc>
            </a:pPr>
            <a:r>
              <a:rPr lang="en-US"/>
              <a:t>common MAC protocol and frame format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speeds: 2 Mbps, 10 Mbps, 100 Mbps, 1Gbps, 10G bps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physical layer media: fiber, cable</a:t>
            </a:r>
          </a:p>
          <a:p>
            <a:pPr>
              <a:lnSpc>
                <a:spcPct val="90000"/>
              </a:lnSpc>
            </a:pPr>
            <a:endParaRPr lang="en-US" sz="3200"/>
          </a:p>
        </p:txBody>
      </p:sp>
      <p:sp>
        <p:nvSpPr>
          <p:cNvPr id="412711" name="Freeform 39"/>
          <p:cNvSpPr>
            <a:spLocks/>
          </p:cNvSpPr>
          <p:nvPr/>
        </p:nvSpPr>
        <p:spPr bwMode="auto">
          <a:xfrm>
            <a:off x="2873375" y="4075113"/>
            <a:ext cx="1393825" cy="1527175"/>
          </a:xfrm>
          <a:custGeom>
            <a:avLst/>
            <a:gdLst>
              <a:gd name="T0" fmla="*/ 851 w 878"/>
              <a:gd name="T1" fmla="*/ 0 h 962"/>
              <a:gd name="T2" fmla="*/ 0 w 878"/>
              <a:gd name="T3" fmla="*/ 622 h 962"/>
              <a:gd name="T4" fmla="*/ 7 w 878"/>
              <a:gd name="T5" fmla="*/ 962 h 962"/>
              <a:gd name="T6" fmla="*/ 878 w 878"/>
              <a:gd name="T7" fmla="*/ 960 h 962"/>
              <a:gd name="T8" fmla="*/ 851 w 878"/>
              <a:gd name="T9" fmla="*/ 0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962">
                <a:moveTo>
                  <a:pt x="851" y="0"/>
                </a:moveTo>
                <a:lnTo>
                  <a:pt x="0" y="622"/>
                </a:lnTo>
                <a:lnTo>
                  <a:pt x="7" y="962"/>
                </a:lnTo>
                <a:lnTo>
                  <a:pt x="878" y="960"/>
                </a:lnTo>
                <a:lnTo>
                  <a:pt x="851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2712" name="Group 40"/>
          <p:cNvGrpSpPr>
            <a:grpSpLocks/>
          </p:cNvGrpSpPr>
          <p:nvPr/>
        </p:nvGrpSpPr>
        <p:grpSpPr bwMode="auto">
          <a:xfrm>
            <a:off x="1577975" y="4189413"/>
            <a:ext cx="1300163" cy="1465262"/>
            <a:chOff x="921" y="785"/>
            <a:chExt cx="819" cy="923"/>
          </a:xfrm>
        </p:grpSpPr>
        <p:sp>
          <p:nvSpPr>
            <p:cNvPr id="412713" name="Rectangle 41"/>
            <p:cNvSpPr>
              <a:spLocks noChangeArrowheads="1"/>
            </p:cNvSpPr>
            <p:nvPr/>
          </p:nvSpPr>
          <p:spPr bwMode="auto">
            <a:xfrm>
              <a:off x="924" y="810"/>
              <a:ext cx="816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4" name="Text Box 42"/>
            <p:cNvSpPr txBox="1">
              <a:spLocks noChangeArrowheads="1"/>
            </p:cNvSpPr>
            <p:nvPr/>
          </p:nvSpPr>
          <p:spPr bwMode="auto">
            <a:xfrm>
              <a:off x="922" y="785"/>
              <a:ext cx="80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0">
                  <a:latin typeface="Arial" charset="0"/>
                </a:rPr>
                <a:t>application</a:t>
              </a:r>
            </a:p>
            <a:p>
              <a:pPr algn="ctr" eaLnBrk="1" hangingPunct="1"/>
              <a:r>
                <a:rPr lang="en-US" i="0"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 i="0">
                  <a:latin typeface="Arial" charset="0"/>
                </a:rPr>
                <a:t>network</a:t>
              </a:r>
            </a:p>
            <a:p>
              <a:pPr algn="ctr" eaLnBrk="1" hangingPunct="1"/>
              <a:r>
                <a:rPr lang="en-US" i="0">
                  <a:latin typeface="Arial" charset="0"/>
                </a:rPr>
                <a:t>link</a:t>
              </a:r>
            </a:p>
            <a:p>
              <a:pPr algn="ctr" eaLnBrk="1" hangingPunct="1"/>
              <a:r>
                <a:rPr lang="en-US" i="0">
                  <a:latin typeface="Arial" charset="0"/>
                </a:rPr>
                <a:t>physical</a:t>
              </a:r>
            </a:p>
          </p:txBody>
        </p:sp>
        <p:sp>
          <p:nvSpPr>
            <p:cNvPr id="412715" name="Line 43"/>
            <p:cNvSpPr>
              <a:spLocks noChangeShapeType="1"/>
            </p:cNvSpPr>
            <p:nvPr/>
          </p:nvSpPr>
          <p:spPr bwMode="auto">
            <a:xfrm>
              <a:off x="924" y="99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16" name="Line 44"/>
            <p:cNvSpPr>
              <a:spLocks noChangeShapeType="1"/>
            </p:cNvSpPr>
            <p:nvPr/>
          </p:nvSpPr>
          <p:spPr bwMode="auto">
            <a:xfrm>
              <a:off x="924" y="116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17" name="Line 45"/>
            <p:cNvSpPr>
              <a:spLocks noChangeShapeType="1"/>
            </p:cNvSpPr>
            <p:nvPr/>
          </p:nvSpPr>
          <p:spPr bwMode="auto">
            <a:xfrm>
              <a:off x="921" y="13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18" name="Line 46"/>
            <p:cNvSpPr>
              <a:spLocks noChangeShapeType="1"/>
            </p:cNvSpPr>
            <p:nvPr/>
          </p:nvSpPr>
          <p:spPr bwMode="auto">
            <a:xfrm>
              <a:off x="926" y="1501"/>
              <a:ext cx="808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19" name="Line 47"/>
            <p:cNvSpPr>
              <a:spLocks noChangeShapeType="1"/>
            </p:cNvSpPr>
            <p:nvPr/>
          </p:nvSpPr>
          <p:spPr bwMode="auto">
            <a:xfrm>
              <a:off x="926" y="1552"/>
              <a:ext cx="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20" name="Line 48"/>
            <p:cNvSpPr>
              <a:spLocks noChangeShapeType="1"/>
            </p:cNvSpPr>
            <p:nvPr/>
          </p:nvSpPr>
          <p:spPr bwMode="auto">
            <a:xfrm>
              <a:off x="1739" y="1541"/>
              <a:ext cx="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721" name="Rectangle 49"/>
          <p:cNvSpPr>
            <a:spLocks noChangeArrowheads="1"/>
          </p:cNvSpPr>
          <p:nvPr/>
        </p:nvSpPr>
        <p:spPr bwMode="auto">
          <a:xfrm>
            <a:off x="4230688" y="4038600"/>
            <a:ext cx="4195762" cy="156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22" name="Line 50"/>
          <p:cNvSpPr>
            <a:spLocks noChangeShapeType="1"/>
          </p:cNvSpPr>
          <p:nvPr/>
        </p:nvSpPr>
        <p:spPr bwMode="auto">
          <a:xfrm flipV="1">
            <a:off x="4244975" y="4703763"/>
            <a:ext cx="4178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23" name="Text Box 51"/>
          <p:cNvSpPr txBox="1">
            <a:spLocks noChangeArrowheads="1"/>
          </p:cNvSpPr>
          <p:nvPr/>
        </p:nvSpPr>
        <p:spPr bwMode="auto">
          <a:xfrm>
            <a:off x="5413375" y="4079875"/>
            <a:ext cx="1735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i="0">
                <a:latin typeface="Arial" charset="0"/>
              </a:rPr>
              <a:t>MAC protocol</a:t>
            </a:r>
          </a:p>
          <a:p>
            <a:pPr algn="ctr" eaLnBrk="1" hangingPunct="1"/>
            <a:r>
              <a:rPr lang="en-US" sz="1600" i="0">
                <a:latin typeface="Arial" charset="0"/>
              </a:rPr>
              <a:t>and frame format</a:t>
            </a:r>
          </a:p>
        </p:txBody>
      </p:sp>
      <p:sp>
        <p:nvSpPr>
          <p:cNvPr id="412724" name="Text Box 52"/>
          <p:cNvSpPr txBox="1">
            <a:spLocks noChangeArrowheads="1"/>
          </p:cNvSpPr>
          <p:nvPr/>
        </p:nvSpPr>
        <p:spPr bwMode="auto">
          <a:xfrm>
            <a:off x="4398963" y="4794250"/>
            <a:ext cx="12509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100BASE-TX</a:t>
            </a:r>
          </a:p>
        </p:txBody>
      </p:sp>
      <p:sp>
        <p:nvSpPr>
          <p:cNvPr id="412725" name="Text Box 53"/>
          <p:cNvSpPr txBox="1">
            <a:spLocks noChangeArrowheads="1"/>
          </p:cNvSpPr>
          <p:nvPr/>
        </p:nvSpPr>
        <p:spPr bwMode="auto">
          <a:xfrm>
            <a:off x="4410075" y="5154613"/>
            <a:ext cx="123031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100BASE-T4</a:t>
            </a:r>
          </a:p>
        </p:txBody>
      </p:sp>
      <p:sp>
        <p:nvSpPr>
          <p:cNvPr id="412726" name="Text Box 54"/>
          <p:cNvSpPr txBox="1">
            <a:spLocks noChangeArrowheads="1"/>
          </p:cNvSpPr>
          <p:nvPr/>
        </p:nvSpPr>
        <p:spPr bwMode="auto">
          <a:xfrm>
            <a:off x="7081838" y="4789488"/>
            <a:ext cx="12509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100BASE-FX</a:t>
            </a:r>
          </a:p>
        </p:txBody>
      </p:sp>
      <p:sp>
        <p:nvSpPr>
          <p:cNvPr id="412727" name="Freeform 55"/>
          <p:cNvSpPr>
            <a:spLocks/>
          </p:cNvSpPr>
          <p:nvPr/>
        </p:nvSpPr>
        <p:spPr bwMode="auto">
          <a:xfrm>
            <a:off x="2887663" y="4684713"/>
            <a:ext cx="1393825" cy="611187"/>
          </a:xfrm>
          <a:custGeom>
            <a:avLst/>
            <a:gdLst>
              <a:gd name="T0" fmla="*/ 0 w 878"/>
              <a:gd name="T1" fmla="*/ 385 h 385"/>
              <a:gd name="T2" fmla="*/ 878 w 878"/>
              <a:gd name="T3" fmla="*/ 0 h 3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78" h="385">
                <a:moveTo>
                  <a:pt x="0" y="385"/>
                </a:moveTo>
                <a:lnTo>
                  <a:pt x="878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28" name="Text Box 56"/>
          <p:cNvSpPr txBox="1">
            <a:spLocks noChangeArrowheads="1"/>
          </p:cNvSpPr>
          <p:nvPr/>
        </p:nvSpPr>
        <p:spPr bwMode="auto">
          <a:xfrm>
            <a:off x="5741988" y="4787900"/>
            <a:ext cx="123031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100BASE-T2</a:t>
            </a:r>
          </a:p>
        </p:txBody>
      </p:sp>
      <p:sp>
        <p:nvSpPr>
          <p:cNvPr id="412729" name="Text Box 57"/>
          <p:cNvSpPr txBox="1">
            <a:spLocks noChangeArrowheads="1"/>
          </p:cNvSpPr>
          <p:nvPr/>
        </p:nvSpPr>
        <p:spPr bwMode="auto">
          <a:xfrm>
            <a:off x="5724525" y="5148263"/>
            <a:ext cx="12620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100BASE-SX</a:t>
            </a:r>
          </a:p>
        </p:txBody>
      </p:sp>
      <p:sp>
        <p:nvSpPr>
          <p:cNvPr id="412730" name="Text Box 58"/>
          <p:cNvSpPr txBox="1">
            <a:spLocks noChangeArrowheads="1"/>
          </p:cNvSpPr>
          <p:nvPr/>
        </p:nvSpPr>
        <p:spPr bwMode="auto">
          <a:xfrm>
            <a:off x="7088188" y="5143500"/>
            <a:ext cx="12620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100BASE-BX</a:t>
            </a:r>
          </a:p>
        </p:txBody>
      </p:sp>
      <p:grpSp>
        <p:nvGrpSpPr>
          <p:cNvPr id="412739" name="Group 67"/>
          <p:cNvGrpSpPr>
            <a:grpSpLocks/>
          </p:cNvGrpSpPr>
          <p:nvPr/>
        </p:nvGrpSpPr>
        <p:grpSpPr bwMode="auto">
          <a:xfrm>
            <a:off x="5681663" y="4743450"/>
            <a:ext cx="2921000" cy="1562100"/>
            <a:chOff x="3579" y="2988"/>
            <a:chExt cx="1840" cy="984"/>
          </a:xfrm>
        </p:grpSpPr>
        <p:sp>
          <p:nvSpPr>
            <p:cNvPr id="412731" name="Freeform 59"/>
            <p:cNvSpPr>
              <a:spLocks/>
            </p:cNvSpPr>
            <p:nvPr/>
          </p:nvSpPr>
          <p:spPr bwMode="auto">
            <a:xfrm>
              <a:off x="3579" y="2988"/>
              <a:ext cx="1709" cy="489"/>
            </a:xfrm>
            <a:custGeom>
              <a:avLst/>
              <a:gdLst>
                <a:gd name="T0" fmla="*/ 842 w 1709"/>
                <a:gd name="T1" fmla="*/ 0 h 489"/>
                <a:gd name="T2" fmla="*/ 843 w 1709"/>
                <a:gd name="T3" fmla="*/ 239 h 489"/>
                <a:gd name="T4" fmla="*/ 5 w 1709"/>
                <a:gd name="T5" fmla="*/ 239 h 489"/>
                <a:gd name="T6" fmla="*/ 0 w 1709"/>
                <a:gd name="T7" fmla="*/ 489 h 489"/>
                <a:gd name="T8" fmla="*/ 1709 w 1709"/>
                <a:gd name="T9" fmla="*/ 489 h 489"/>
                <a:gd name="T10" fmla="*/ 1704 w 1709"/>
                <a:gd name="T11" fmla="*/ 0 h 489"/>
                <a:gd name="T12" fmla="*/ 842 w 1709"/>
                <a:gd name="T13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9" h="489">
                  <a:moveTo>
                    <a:pt x="842" y="0"/>
                  </a:moveTo>
                  <a:lnTo>
                    <a:pt x="843" y="239"/>
                  </a:lnTo>
                  <a:lnTo>
                    <a:pt x="5" y="239"/>
                  </a:lnTo>
                  <a:lnTo>
                    <a:pt x="0" y="489"/>
                  </a:lnTo>
                  <a:lnTo>
                    <a:pt x="1709" y="489"/>
                  </a:lnTo>
                  <a:cubicBezTo>
                    <a:pt x="1707" y="330"/>
                    <a:pt x="1706" y="159"/>
                    <a:pt x="1704" y="0"/>
                  </a:cubicBezTo>
                  <a:lnTo>
                    <a:pt x="842" y="0"/>
                  </a:lnTo>
                  <a:close/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732" name="Line 60"/>
            <p:cNvSpPr>
              <a:spLocks noChangeShapeType="1"/>
            </p:cNvSpPr>
            <p:nvPr/>
          </p:nvSpPr>
          <p:spPr bwMode="auto">
            <a:xfrm>
              <a:off x="4410" y="3494"/>
              <a:ext cx="227" cy="2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733" name="Text Box 61"/>
            <p:cNvSpPr txBox="1">
              <a:spLocks noChangeArrowheads="1"/>
            </p:cNvSpPr>
            <p:nvPr/>
          </p:nvSpPr>
          <p:spPr bwMode="auto">
            <a:xfrm>
              <a:off x="4003" y="3741"/>
              <a:ext cx="14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</a:rPr>
                <a:t>fiber physical layer</a:t>
              </a:r>
            </a:p>
          </p:txBody>
        </p:sp>
      </p:grpSp>
      <p:grpSp>
        <p:nvGrpSpPr>
          <p:cNvPr id="412738" name="Group 66"/>
          <p:cNvGrpSpPr>
            <a:grpSpLocks/>
          </p:cNvGrpSpPr>
          <p:nvPr/>
        </p:nvGrpSpPr>
        <p:grpSpPr bwMode="auto">
          <a:xfrm>
            <a:off x="3689350" y="4733925"/>
            <a:ext cx="3303588" cy="1870075"/>
            <a:chOff x="2324" y="2982"/>
            <a:chExt cx="2081" cy="1178"/>
          </a:xfrm>
        </p:grpSpPr>
        <p:sp>
          <p:nvSpPr>
            <p:cNvPr id="412734" name="Freeform 62"/>
            <p:cNvSpPr>
              <a:spLocks/>
            </p:cNvSpPr>
            <p:nvPr/>
          </p:nvSpPr>
          <p:spPr bwMode="auto">
            <a:xfrm>
              <a:off x="2741" y="2982"/>
              <a:ext cx="1664" cy="495"/>
            </a:xfrm>
            <a:custGeom>
              <a:avLst/>
              <a:gdLst>
                <a:gd name="T0" fmla="*/ 1664 w 1664"/>
                <a:gd name="T1" fmla="*/ 0 h 495"/>
                <a:gd name="T2" fmla="*/ 1652 w 1664"/>
                <a:gd name="T3" fmla="*/ 233 h 495"/>
                <a:gd name="T4" fmla="*/ 820 w 1664"/>
                <a:gd name="T5" fmla="*/ 233 h 495"/>
                <a:gd name="T6" fmla="*/ 814 w 1664"/>
                <a:gd name="T7" fmla="*/ 495 h 495"/>
                <a:gd name="T8" fmla="*/ 0 w 1664"/>
                <a:gd name="T9" fmla="*/ 495 h 495"/>
                <a:gd name="T10" fmla="*/ 0 w 1664"/>
                <a:gd name="T11" fmla="*/ 0 h 495"/>
                <a:gd name="T12" fmla="*/ 1664 w 1664"/>
                <a:gd name="T13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4" h="495">
                  <a:moveTo>
                    <a:pt x="1664" y="0"/>
                  </a:moveTo>
                  <a:lnTo>
                    <a:pt x="1652" y="233"/>
                  </a:lnTo>
                  <a:lnTo>
                    <a:pt x="820" y="233"/>
                  </a:lnTo>
                  <a:lnTo>
                    <a:pt x="814" y="495"/>
                  </a:lnTo>
                  <a:lnTo>
                    <a:pt x="0" y="495"/>
                  </a:lnTo>
                  <a:lnTo>
                    <a:pt x="0" y="0"/>
                  </a:lnTo>
                  <a:lnTo>
                    <a:pt x="1664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735" name="Line 63"/>
            <p:cNvSpPr>
              <a:spLocks noChangeShapeType="1"/>
            </p:cNvSpPr>
            <p:nvPr/>
          </p:nvSpPr>
          <p:spPr bwMode="auto">
            <a:xfrm flipH="1">
              <a:off x="2929" y="3503"/>
              <a:ext cx="227" cy="29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737" name="Text Box 65"/>
            <p:cNvSpPr txBox="1">
              <a:spLocks noChangeArrowheads="1"/>
            </p:cNvSpPr>
            <p:nvPr/>
          </p:nvSpPr>
          <p:spPr bwMode="auto">
            <a:xfrm>
              <a:off x="2324" y="3756"/>
              <a:ext cx="13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99"/>
                  </a:solidFill>
                </a:rPr>
                <a:t>copper (twister</a:t>
              </a:r>
            </a:p>
            <a:p>
              <a:r>
                <a:rPr lang="en-US" i="0">
                  <a:solidFill>
                    <a:srgbClr val="000099"/>
                  </a:solidFill>
                </a:rPr>
                <a:t>pair) physical layer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109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95FDF2A-11D4-4466-89C6-DC5CB8B3289D}" type="slidenum">
              <a:rPr lang="en-US"/>
              <a:pPr/>
              <a:t>16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1143000"/>
          </a:xfrm>
        </p:spPr>
        <p:txBody>
          <a:bodyPr/>
          <a:lstStyle/>
          <a:p>
            <a:r>
              <a:rPr lang="en-US"/>
              <a:t>Hubs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033463"/>
            <a:ext cx="8775700" cy="23193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/>
              <a:t>… physical-layer (“dumb”) repeaters:</a:t>
            </a:r>
          </a:p>
          <a:p>
            <a:pPr lvl="1"/>
            <a:r>
              <a:rPr lang="en-US"/>
              <a:t>bits coming in one link go out </a:t>
            </a:r>
            <a:r>
              <a:rPr lang="en-US" i="1">
                <a:solidFill>
                  <a:srgbClr val="FF0000"/>
                </a:solidFill>
              </a:rPr>
              <a:t>all</a:t>
            </a:r>
            <a:r>
              <a:rPr lang="en-US"/>
              <a:t> other links at same rate</a:t>
            </a:r>
          </a:p>
          <a:p>
            <a:pPr lvl="1"/>
            <a:r>
              <a:rPr lang="en-US"/>
              <a:t>all nodes connected to hub can collide with one another</a:t>
            </a:r>
          </a:p>
          <a:p>
            <a:pPr lvl="1"/>
            <a:r>
              <a:rPr lang="en-US"/>
              <a:t>no frame buffering</a:t>
            </a:r>
          </a:p>
          <a:p>
            <a:pPr lvl="1"/>
            <a:r>
              <a:rPr lang="en-US"/>
              <a:t>no CSMA/CD at hub: host NICs detect collisions</a:t>
            </a:r>
          </a:p>
        </p:txBody>
      </p:sp>
      <p:grpSp>
        <p:nvGrpSpPr>
          <p:cNvPr id="676868" name="Group 4"/>
          <p:cNvGrpSpPr>
            <a:grpSpLocks/>
          </p:cNvGrpSpPr>
          <p:nvPr/>
        </p:nvGrpSpPr>
        <p:grpSpPr bwMode="auto">
          <a:xfrm>
            <a:off x="2344738" y="3763963"/>
            <a:ext cx="3432175" cy="2708275"/>
            <a:chOff x="1234" y="2136"/>
            <a:chExt cx="2578" cy="1982"/>
          </a:xfrm>
        </p:grpSpPr>
        <p:sp>
          <p:nvSpPr>
            <p:cNvPr id="676869" name="Rectangle 5"/>
            <p:cNvSpPr>
              <a:spLocks noChangeArrowheads="1"/>
            </p:cNvSpPr>
            <p:nvPr/>
          </p:nvSpPr>
          <p:spPr bwMode="auto">
            <a:xfrm>
              <a:off x="2304" y="307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aphicFrame>
          <p:nvGraphicFramePr>
            <p:cNvPr id="676870" name="Object 6"/>
            <p:cNvGraphicFramePr>
              <a:graphicFrameLocks noChangeAspect="1"/>
            </p:cNvGraphicFramePr>
            <p:nvPr/>
          </p:nvGraphicFramePr>
          <p:xfrm>
            <a:off x="2299" y="2136"/>
            <a:ext cx="385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8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9" y="2136"/>
                          <a:ext cx="385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871" name="Object 7"/>
            <p:cNvGraphicFramePr>
              <a:graphicFrameLocks noChangeAspect="1"/>
            </p:cNvGraphicFramePr>
            <p:nvPr/>
          </p:nvGraphicFramePr>
          <p:xfrm>
            <a:off x="2322" y="3790"/>
            <a:ext cx="385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9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2" y="3790"/>
                          <a:ext cx="385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872" name="Object 8"/>
            <p:cNvGraphicFramePr>
              <a:graphicFrameLocks noChangeAspect="1"/>
            </p:cNvGraphicFramePr>
            <p:nvPr/>
          </p:nvGraphicFramePr>
          <p:xfrm>
            <a:off x="3361" y="2889"/>
            <a:ext cx="385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0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1" y="2889"/>
                          <a:ext cx="385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873" name="Object 9"/>
            <p:cNvGraphicFramePr>
              <a:graphicFrameLocks noChangeAspect="1"/>
            </p:cNvGraphicFramePr>
            <p:nvPr/>
          </p:nvGraphicFramePr>
          <p:xfrm>
            <a:off x="1234" y="2897"/>
            <a:ext cx="385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1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4" y="2897"/>
                          <a:ext cx="385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6874" name="Rectangle 10"/>
            <p:cNvSpPr>
              <a:spLocks noChangeArrowheads="1"/>
            </p:cNvSpPr>
            <p:nvPr/>
          </p:nvSpPr>
          <p:spPr bwMode="auto">
            <a:xfrm>
              <a:off x="1596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5" name="Rectangle 11"/>
            <p:cNvSpPr>
              <a:spLocks noChangeArrowheads="1"/>
            </p:cNvSpPr>
            <p:nvPr/>
          </p:nvSpPr>
          <p:spPr bwMode="auto">
            <a:xfrm>
              <a:off x="3291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6" name="Rectangle 12"/>
            <p:cNvSpPr>
              <a:spLocks noChangeArrowheads="1"/>
            </p:cNvSpPr>
            <p:nvPr/>
          </p:nvSpPr>
          <p:spPr bwMode="auto">
            <a:xfrm>
              <a:off x="2480" y="2458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7" name="Rectangle 13"/>
            <p:cNvSpPr>
              <a:spLocks noChangeArrowheads="1"/>
            </p:cNvSpPr>
            <p:nvPr/>
          </p:nvSpPr>
          <p:spPr bwMode="auto">
            <a:xfrm>
              <a:off x="2486" y="3649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8" name="Line 14"/>
            <p:cNvSpPr>
              <a:spLocks noChangeShapeType="1"/>
            </p:cNvSpPr>
            <p:nvPr/>
          </p:nvSpPr>
          <p:spPr bwMode="auto">
            <a:xfrm>
              <a:off x="1712" y="3042"/>
              <a:ext cx="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79" name="Line 15"/>
            <p:cNvSpPr>
              <a:spLocks noChangeShapeType="1"/>
            </p:cNvSpPr>
            <p:nvPr/>
          </p:nvSpPr>
          <p:spPr bwMode="auto">
            <a:xfrm>
              <a:off x="2515" y="2612"/>
              <a:ext cx="0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0" name="Line 16"/>
            <p:cNvSpPr>
              <a:spLocks noChangeShapeType="1"/>
            </p:cNvSpPr>
            <p:nvPr/>
          </p:nvSpPr>
          <p:spPr bwMode="auto">
            <a:xfrm flipH="1">
              <a:off x="2637" y="3042"/>
              <a:ext cx="6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1" name="Line 17"/>
            <p:cNvSpPr>
              <a:spLocks noChangeShapeType="1"/>
            </p:cNvSpPr>
            <p:nvPr/>
          </p:nvSpPr>
          <p:spPr bwMode="auto">
            <a:xfrm flipV="1">
              <a:off x="2515" y="3131"/>
              <a:ext cx="8" cy="5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2" name="Text Box 18"/>
            <p:cNvSpPr txBox="1">
              <a:spLocks noChangeArrowheads="1"/>
            </p:cNvSpPr>
            <p:nvPr/>
          </p:nvSpPr>
          <p:spPr bwMode="auto">
            <a:xfrm>
              <a:off x="2814" y="2665"/>
              <a:ext cx="998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twisted pair</a:t>
              </a:r>
            </a:p>
          </p:txBody>
        </p:sp>
        <p:sp>
          <p:nvSpPr>
            <p:cNvPr id="676883" name="Line 19"/>
            <p:cNvSpPr>
              <a:spLocks noChangeShapeType="1"/>
            </p:cNvSpPr>
            <p:nvPr/>
          </p:nvSpPr>
          <p:spPr bwMode="auto">
            <a:xfrm flipH="1">
              <a:off x="2969" y="2839"/>
              <a:ext cx="187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4" name="Text Box 20"/>
            <p:cNvSpPr txBox="1">
              <a:spLocks noChangeArrowheads="1"/>
            </p:cNvSpPr>
            <p:nvPr/>
          </p:nvSpPr>
          <p:spPr bwMode="auto">
            <a:xfrm>
              <a:off x="1817" y="3297"/>
              <a:ext cx="397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hub</a:t>
              </a:r>
            </a:p>
          </p:txBody>
        </p:sp>
        <p:sp>
          <p:nvSpPr>
            <p:cNvPr id="676885" name="Line 21"/>
            <p:cNvSpPr>
              <a:spLocks noChangeShapeType="1"/>
            </p:cNvSpPr>
            <p:nvPr/>
          </p:nvSpPr>
          <p:spPr bwMode="auto">
            <a:xfrm flipV="1">
              <a:off x="2053" y="3148"/>
              <a:ext cx="26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653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C5DBE0FF-AB06-4382-9B24-DFA17280C47D}" type="slidenum">
              <a:rPr lang="en-US"/>
              <a:pPr/>
              <a:t>17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r>
              <a:rPr lang="en-US"/>
              <a:t>Switch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071563"/>
            <a:ext cx="8001000" cy="3803650"/>
          </a:xfrm>
        </p:spPr>
        <p:txBody>
          <a:bodyPr>
            <a:normAutofit fontScale="85000" lnSpcReduction="20000"/>
          </a:bodyPr>
          <a:lstStyle/>
          <a:p>
            <a:r>
              <a:rPr lang="en-US">
                <a:solidFill>
                  <a:srgbClr val="FF0000"/>
                </a:solidFill>
              </a:rPr>
              <a:t>link-layer device: smarter than hubs, take </a:t>
            </a:r>
            <a:r>
              <a:rPr lang="en-US" i="1">
                <a:solidFill>
                  <a:srgbClr val="FF0000"/>
                </a:solidFill>
              </a:rPr>
              <a:t>active</a:t>
            </a:r>
            <a:r>
              <a:rPr lang="en-US">
                <a:solidFill>
                  <a:srgbClr val="FF0000"/>
                </a:solidFill>
              </a:rPr>
              <a:t> role</a:t>
            </a:r>
          </a:p>
          <a:p>
            <a:pPr lvl="1"/>
            <a:r>
              <a:rPr lang="en-US"/>
              <a:t>store, forward Ethernet frames</a:t>
            </a:r>
          </a:p>
          <a:p>
            <a:pPr lvl="1"/>
            <a:r>
              <a:rPr lang="en-US"/>
              <a:t>examine incoming frame’s MAC address, </a:t>
            </a:r>
            <a:r>
              <a:rPr lang="en-US">
                <a:solidFill>
                  <a:srgbClr val="FF0000"/>
                </a:solidFill>
              </a:rPr>
              <a:t>selectively</a:t>
            </a:r>
            <a:r>
              <a:rPr lang="en-US"/>
              <a:t> forward  frame to one-or-more outgoing links when frame is to be forwarded on segment, uses CSMA/CD to access segment</a:t>
            </a:r>
            <a:endParaRPr lang="en-US" sz="2000"/>
          </a:p>
          <a:p>
            <a:r>
              <a:rPr lang="en-US" i="1">
                <a:solidFill>
                  <a:srgbClr val="FF0000"/>
                </a:solidFill>
              </a:rPr>
              <a:t>transparent</a:t>
            </a:r>
          </a:p>
          <a:p>
            <a:pPr lvl="1"/>
            <a:r>
              <a:rPr lang="en-US"/>
              <a:t>hosts are unaware of presence of switches</a:t>
            </a:r>
            <a:endParaRPr lang="en-US" sz="2000"/>
          </a:p>
          <a:p>
            <a:r>
              <a:rPr lang="en-US" i="1">
                <a:solidFill>
                  <a:srgbClr val="FF0000"/>
                </a:solidFill>
              </a:rPr>
              <a:t>plug-and-play, self-learning</a:t>
            </a:r>
          </a:p>
          <a:p>
            <a:pPr lvl="1"/>
            <a:r>
              <a:rPr lang="en-US"/>
              <a:t>switches do not need to be configured</a:t>
            </a:r>
            <a:endParaRPr lang="en-US" sz="20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8915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CDFF2E3C-8695-4430-B236-E11B27685B3C}" type="slidenum">
              <a:rPr lang="en-US"/>
              <a:pPr/>
              <a:t>18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1143000"/>
          </a:xfrm>
        </p:spPr>
        <p:txBody>
          <a:bodyPr/>
          <a:lstStyle/>
          <a:p>
            <a:r>
              <a:rPr lang="en-US" sz="3200"/>
              <a:t>Switch:  allows </a:t>
            </a:r>
            <a:r>
              <a:rPr lang="en-US" sz="3200" i="1"/>
              <a:t>multiple</a:t>
            </a:r>
            <a:r>
              <a:rPr lang="en-US" sz="3200"/>
              <a:t> simultaneous transmissions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800225"/>
            <a:ext cx="4503737" cy="4576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hosts have dedicated, direct connection to switch</a:t>
            </a:r>
          </a:p>
          <a:p>
            <a:pPr>
              <a:lnSpc>
                <a:spcPct val="90000"/>
              </a:lnSpc>
            </a:pPr>
            <a:r>
              <a:rPr lang="en-US" sz="2400"/>
              <a:t>switches buffer packets</a:t>
            </a:r>
          </a:p>
          <a:p>
            <a:pPr>
              <a:lnSpc>
                <a:spcPct val="90000"/>
              </a:lnSpc>
            </a:pPr>
            <a:r>
              <a:rPr lang="en-US" sz="2400"/>
              <a:t>Ethernet protocol used on </a:t>
            </a:r>
            <a:r>
              <a:rPr lang="en-US" sz="2400" i="1"/>
              <a:t>each</a:t>
            </a:r>
            <a:r>
              <a:rPr lang="en-US" sz="2400"/>
              <a:t> incoming link, but no collisions; full duplex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each link is its own collision domain</a:t>
            </a:r>
          </a:p>
          <a:p>
            <a:pPr>
              <a:lnSpc>
                <a:spcPct val="90000"/>
              </a:lnSpc>
            </a:pPr>
            <a:r>
              <a:rPr lang="en-US" sz="2400" i="1">
                <a:solidFill>
                  <a:srgbClr val="FF0000"/>
                </a:solidFill>
              </a:rPr>
              <a:t>switching: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A-to-A’ and B-to-B’ simultaneously, without collisions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possible with dumb hub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678923" name="Object 11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85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8924" name="Object 12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3115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8925" name="Line 13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926" name="Line 14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927" name="Line 15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928" name="Line 16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78929" name="Object 17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836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8930" name="Object 18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20186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8931" name="Object 19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6224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8932" name="Line 20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78933" name="Object 21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95128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8934" name="Line 22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935" name="Text Box 23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78936" name="Text Box 24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78937" name="Text Box 25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78938" name="Text Box 26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78939" name="Text Box 27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78940" name="Text Box 28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678945" name="Group 33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78941" name="Rectangle 2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78942" name="Freeform 3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8943" name="Freeform 3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78946" name="Text Box 34"/>
          <p:cNvSpPr txBox="1">
            <a:spLocks noChangeArrowheads="1"/>
          </p:cNvSpPr>
          <p:nvPr/>
        </p:nvSpPr>
        <p:spPr bwMode="auto">
          <a:xfrm>
            <a:off x="5702300" y="5062538"/>
            <a:ext cx="2960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678947" name="Text Box 35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8948" name="Text Box 36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78949" name="Text Box 37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78950" name="Text Box 38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78951" name="Text Box 39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78952" name="Text Box 40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4990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BD4CA6B-EB5B-4A3F-9B35-D491D2660E7D}" type="slidenum">
              <a:rPr lang="en-US"/>
              <a:pPr/>
              <a:t>19</a:t>
            </a:fld>
            <a:endParaRPr lang="en-US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1143000"/>
          </a:xfrm>
        </p:spPr>
        <p:txBody>
          <a:bodyPr/>
          <a:lstStyle/>
          <a:p>
            <a:r>
              <a:rPr lang="en-US" sz="3200"/>
              <a:t>Switch Table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549400"/>
            <a:ext cx="4835525" cy="4805363"/>
          </a:xfrm>
        </p:spPr>
        <p:txBody>
          <a:bodyPr/>
          <a:lstStyle/>
          <a:p>
            <a:r>
              <a:rPr lang="en-US" sz="2400" i="1" u="sng">
                <a:solidFill>
                  <a:srgbClr val="FF0000"/>
                </a:solidFill>
              </a:rPr>
              <a:t>Q:</a:t>
            </a:r>
            <a:r>
              <a:rPr lang="en-US" sz="2400"/>
              <a:t> how does switch know that A’ reachable via interface 4, B’ reachable via interface 5?</a:t>
            </a:r>
          </a:p>
          <a:p>
            <a:r>
              <a:rPr lang="en-US" sz="2400" i="1" u="sng">
                <a:solidFill>
                  <a:srgbClr val="FF0000"/>
                </a:solidFill>
              </a:rPr>
              <a:t>A:</a:t>
            </a:r>
            <a:r>
              <a:rPr lang="en-US" sz="2400"/>
              <a:t>  each switch has a </a:t>
            </a:r>
            <a:r>
              <a:rPr lang="en-US" sz="2400">
                <a:solidFill>
                  <a:srgbClr val="FF0000"/>
                </a:solidFill>
              </a:rPr>
              <a:t>switch table, </a:t>
            </a:r>
            <a:r>
              <a:rPr lang="en-US" sz="2400"/>
              <a:t>each entry:</a:t>
            </a:r>
          </a:p>
          <a:p>
            <a:pPr lvl="1"/>
            <a:r>
              <a:rPr lang="en-US" sz="2000"/>
              <a:t>(MAC address of host, interface to reach host, time stamp)</a:t>
            </a:r>
          </a:p>
          <a:p>
            <a:r>
              <a:rPr lang="en-US" sz="2400"/>
              <a:t>looks like a routing table!</a:t>
            </a:r>
          </a:p>
          <a:p>
            <a:r>
              <a:rPr lang="en-US" sz="2400" i="1" u="sng">
                <a:solidFill>
                  <a:srgbClr val="FF0000"/>
                </a:solidFill>
              </a:rPr>
              <a:t>Q:</a:t>
            </a:r>
            <a:r>
              <a:rPr lang="en-US" sz="2400"/>
              <a:t> how are entries created, maintained in switch table? </a:t>
            </a:r>
          </a:p>
          <a:p>
            <a:pPr lvl="1"/>
            <a:r>
              <a:rPr lang="en-US" sz="2000"/>
              <a:t>something like a routing protocol?</a:t>
            </a:r>
          </a:p>
        </p:txBody>
      </p:sp>
      <p:graphicFrame>
        <p:nvGraphicFramePr>
          <p:cNvPr id="683012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85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3013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3115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3014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15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16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17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18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4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836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3019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5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20186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3020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6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6224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3021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22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7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95128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3023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24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3025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3026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3027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3028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3029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683030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83031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3032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33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3034" name="Text Box 26"/>
          <p:cNvSpPr txBox="1">
            <a:spLocks noChangeArrowheads="1"/>
          </p:cNvSpPr>
          <p:nvPr/>
        </p:nvSpPr>
        <p:spPr bwMode="auto">
          <a:xfrm>
            <a:off x="5702300" y="5062538"/>
            <a:ext cx="2960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683035" name="Text Box 27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3036" name="Text Box 28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3037" name="Text Box 29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3038" name="Text Box 30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3039" name="Text Box 31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3040" name="Text Box 32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7275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67C0BAB-74A4-4F8F-BA3D-0D5D7F10AAF5}" type="slidenum">
              <a:rPr lang="en-US"/>
              <a:pPr/>
              <a:t>2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Slotted ALOHA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013" y="1600200"/>
            <a:ext cx="3989387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Assumptions: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all frames same size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time divided into equal size slots (time to transmit 1 frame)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nodes start to transmit only slot beginning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nodes are synchronized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2 or more nodes transmit in slot, all nodes detect collision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33228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Operation: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when node obtains fresh frame, transmits in next slot</a:t>
            </a:r>
          </a:p>
          <a:p>
            <a:pPr lvl="1">
              <a:lnSpc>
                <a:spcPct val="90000"/>
              </a:lnSpc>
            </a:pPr>
            <a:r>
              <a:rPr lang="en-US" i="1"/>
              <a:t>if no collision:</a:t>
            </a:r>
            <a:r>
              <a:rPr lang="en-US"/>
              <a:t> node can send new frame in next slot</a:t>
            </a:r>
          </a:p>
          <a:p>
            <a:pPr lvl="1">
              <a:lnSpc>
                <a:spcPct val="90000"/>
              </a:lnSpc>
            </a:pPr>
            <a:r>
              <a:rPr lang="en-US" i="1"/>
              <a:t>if collision:</a:t>
            </a:r>
            <a:r>
              <a:rPr lang="en-US"/>
              <a:t> node retransmits frame in each subsequent slot with prob. p until success</a:t>
            </a:r>
          </a:p>
        </p:txBody>
      </p:sp>
    </p:spTree>
    <p:extLst>
      <p:ext uri="{BB962C8B-B14F-4D97-AF65-F5344CB8AC3E}">
        <p14:creationId xmlns:p14="http://schemas.microsoft.com/office/powerpoint/2010/main" val="299890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F2BBC294-E31C-44FE-97C8-CF67C84564A2}" type="slidenum">
              <a:rPr lang="en-US"/>
              <a:pPr/>
              <a:t>20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Switch: self-learning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547813"/>
            <a:ext cx="4202113" cy="4114800"/>
          </a:xfrm>
        </p:spPr>
        <p:txBody>
          <a:bodyPr/>
          <a:lstStyle/>
          <a:p>
            <a:r>
              <a:rPr lang="en-US" sz="2400"/>
              <a:t>switch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i="1">
                <a:solidFill>
                  <a:srgbClr val="FF0000"/>
                </a:solidFill>
              </a:rPr>
              <a:t>learns</a:t>
            </a:r>
            <a:r>
              <a:rPr lang="en-US" sz="2400"/>
              <a:t> which hosts can be reached through which interfaces</a:t>
            </a:r>
          </a:p>
          <a:p>
            <a:pPr lvl="1"/>
            <a:r>
              <a:rPr lang="en-US" sz="2000"/>
              <a:t>when frame received, switch “learns”  location of sender: incoming LAN segment</a:t>
            </a:r>
          </a:p>
          <a:p>
            <a:pPr lvl="1"/>
            <a:r>
              <a:rPr lang="en-US" sz="2000"/>
              <a:t>records sender/location pair in switch table</a:t>
            </a:r>
          </a:p>
        </p:txBody>
      </p:sp>
      <p:graphicFrame>
        <p:nvGraphicFramePr>
          <p:cNvPr id="420868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85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69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3115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0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1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3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20874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836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5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20186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6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6224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7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20878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95128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9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0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420883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420884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420885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420886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420887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20888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89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890" name="Text Box 26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0891" name="Text Box 27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0892" name="Text Box 28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20893" name="Text Box 29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20894" name="Text Box 30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20895" name="Text Box 31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420900" name="Group 36"/>
          <p:cNvGrpSpPr>
            <a:grpSpLocks/>
          </p:cNvGrpSpPr>
          <p:nvPr/>
        </p:nvGrpSpPr>
        <p:grpSpPr bwMode="auto">
          <a:xfrm>
            <a:off x="6778625" y="1223963"/>
            <a:ext cx="1428750" cy="366712"/>
            <a:chOff x="1750" y="3514"/>
            <a:chExt cx="900" cy="231"/>
          </a:xfrm>
        </p:grpSpPr>
        <p:sp>
          <p:nvSpPr>
            <p:cNvPr id="420896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97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420898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99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20905" name="Group 41"/>
          <p:cNvGrpSpPr>
            <a:grpSpLocks/>
          </p:cNvGrpSpPr>
          <p:nvPr/>
        </p:nvGrpSpPr>
        <p:grpSpPr bwMode="auto">
          <a:xfrm>
            <a:off x="6994525" y="525463"/>
            <a:ext cx="1498600" cy="714375"/>
            <a:chOff x="4406" y="331"/>
            <a:chExt cx="944" cy="450"/>
          </a:xfrm>
        </p:grpSpPr>
        <p:sp>
          <p:nvSpPr>
            <p:cNvPr id="420901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2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3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Source: A</a:t>
              </a:r>
            </a:p>
          </p:txBody>
        </p:sp>
        <p:sp>
          <p:nvSpPr>
            <p:cNvPr id="420904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420911" name="Group 47"/>
          <p:cNvGrpSpPr>
            <a:grpSpLocks/>
          </p:cNvGrpSpPr>
          <p:nvPr/>
        </p:nvGrpSpPr>
        <p:grpSpPr bwMode="auto">
          <a:xfrm>
            <a:off x="3336927" y="4937125"/>
            <a:ext cx="3019426" cy="1444625"/>
            <a:chOff x="3441" y="3154"/>
            <a:chExt cx="1902" cy="910"/>
          </a:xfrm>
        </p:grpSpPr>
        <p:sp>
          <p:nvSpPr>
            <p:cNvPr id="42090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06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9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 dirty="0"/>
                <a:t>MAC </a:t>
              </a:r>
              <a:r>
                <a:rPr lang="en-US" i="0" dirty="0" err="1"/>
                <a:t>addr</a:t>
              </a:r>
              <a:r>
                <a:rPr lang="en-US" i="0" dirty="0"/>
                <a:t> </a:t>
              </a:r>
              <a:r>
                <a:rPr lang="en-US" i="0" dirty="0" smtClean="0"/>
                <a:t>    </a:t>
              </a:r>
              <a:r>
                <a:rPr lang="en-US" i="0" dirty="0"/>
                <a:t>interface  </a:t>
              </a:r>
              <a:r>
                <a:rPr lang="en-US" i="0" dirty="0" smtClean="0"/>
                <a:t>       </a:t>
              </a:r>
              <a:r>
                <a:rPr lang="en-US" i="0" dirty="0"/>
                <a:t>TTL</a:t>
              </a:r>
            </a:p>
          </p:txBody>
        </p:sp>
        <p:sp>
          <p:nvSpPr>
            <p:cNvPr id="420908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9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10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6400800" y="5326063"/>
            <a:ext cx="185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Switch table </a:t>
            </a:r>
          </a:p>
          <a:p>
            <a:pPr algn="ctr"/>
            <a:r>
              <a:rPr lang="en-US"/>
              <a:t>(initially empty)</a:t>
            </a:r>
          </a:p>
        </p:txBody>
      </p:sp>
      <p:grpSp>
        <p:nvGrpSpPr>
          <p:cNvPr id="420917" name="Group 53"/>
          <p:cNvGrpSpPr>
            <a:grpSpLocks/>
          </p:cNvGrpSpPr>
          <p:nvPr/>
        </p:nvGrpSpPr>
        <p:grpSpPr bwMode="auto">
          <a:xfrm>
            <a:off x="3771900" y="5370513"/>
            <a:ext cx="2493963" cy="374650"/>
            <a:chOff x="2376" y="3383"/>
            <a:chExt cx="1571" cy="236"/>
          </a:xfrm>
        </p:grpSpPr>
        <p:sp>
          <p:nvSpPr>
            <p:cNvPr id="420913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420914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20915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965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8B84E9A-F647-457D-B208-D1125C271202}" type="slidenum">
              <a:rPr lang="en-US"/>
              <a:pPr/>
              <a:t>21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r>
              <a:rPr lang="en-US" sz="3600"/>
              <a:t>Switch: frame filtering/forwarding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150938"/>
            <a:ext cx="8201025" cy="374808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When  frame received:</a:t>
            </a:r>
            <a:br>
              <a:rPr lang="en-US" sz="2400" u="sng">
                <a:solidFill>
                  <a:srgbClr val="FF0000"/>
                </a:solidFill>
              </a:rPr>
            </a:br>
            <a:endParaRPr lang="en-US" sz="2400" u="sng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/>
              <a:t>1. record link associated with sending host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2. index switch table using MAC dest address</a:t>
            </a:r>
            <a:endParaRPr lang="en-US" sz="2400" b="1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0099"/>
                </a:solidFill>
              </a:rPr>
              <a:t>3. if</a:t>
            </a:r>
            <a:r>
              <a:rPr lang="en-US" sz="2400" b="1">
                <a:solidFill>
                  <a:schemeClr val="accent2"/>
                </a:solidFill>
              </a:rPr>
              <a:t> </a:t>
            </a:r>
            <a:r>
              <a:rPr lang="en-US" sz="2400"/>
              <a:t>entry found for destination</a:t>
            </a:r>
            <a:br>
              <a:rPr lang="en-US" sz="2400"/>
            </a:br>
            <a:r>
              <a:rPr lang="en-US" sz="2400"/>
              <a:t>  </a:t>
            </a:r>
            <a:r>
              <a:rPr lang="en-US" sz="2400">
                <a:solidFill>
                  <a:srgbClr val="000099"/>
                </a:solidFill>
              </a:rPr>
              <a:t>then {</a:t>
            </a:r>
          </a:p>
          <a:p>
            <a:pPr>
              <a:buFont typeface="Wingdings" pitchFamily="2" charset="2"/>
              <a:buNone/>
            </a:pPr>
            <a:r>
              <a:rPr lang="en-US" sz="2400" b="1">
                <a:solidFill>
                  <a:srgbClr val="000099"/>
                </a:solidFill>
              </a:rPr>
              <a:t>     </a:t>
            </a:r>
            <a:r>
              <a:rPr lang="en-US" sz="2400">
                <a:solidFill>
                  <a:srgbClr val="000099"/>
                </a:solidFill>
              </a:rPr>
              <a:t>if</a:t>
            </a:r>
            <a:r>
              <a:rPr lang="en-US" sz="2400" b="1">
                <a:solidFill>
                  <a:schemeClr val="accent2"/>
                </a:solidFill>
              </a:rPr>
              <a:t> </a:t>
            </a:r>
            <a:r>
              <a:rPr lang="en-US" sz="2400"/>
              <a:t>dest on segment from which frame arrived</a:t>
            </a:r>
            <a:br>
              <a:rPr lang="en-US" sz="2400"/>
            </a:br>
            <a:r>
              <a:rPr lang="en-US" sz="2400"/>
              <a:t>       </a:t>
            </a:r>
            <a:r>
              <a:rPr lang="en-US" sz="2400">
                <a:solidFill>
                  <a:srgbClr val="000099"/>
                </a:solidFill>
              </a:rPr>
              <a:t>then</a:t>
            </a:r>
            <a:r>
              <a:rPr lang="en-US" sz="2400"/>
              <a:t> drop the frame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</a:t>
            </a:r>
            <a:r>
              <a:rPr lang="en-US" sz="2400">
                <a:solidFill>
                  <a:srgbClr val="000099"/>
                </a:solidFill>
              </a:rPr>
              <a:t>else</a:t>
            </a:r>
            <a:r>
              <a:rPr lang="en-US" sz="2400"/>
              <a:t> forward the frame on interface indicated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</a:t>
            </a:r>
            <a:r>
              <a:rPr lang="en-US" sz="2400" b="1">
                <a:solidFill>
                  <a:schemeClr val="accent2"/>
                </a:solidFill>
              </a:rPr>
              <a:t>  </a:t>
            </a:r>
            <a:r>
              <a:rPr lang="en-US" sz="2400">
                <a:solidFill>
                  <a:srgbClr val="000099"/>
                </a:solidFill>
              </a:rPr>
              <a:t>}</a:t>
            </a:r>
            <a:r>
              <a:rPr lang="en-US" sz="2400" b="1">
                <a:solidFill>
                  <a:schemeClr val="accent2"/>
                </a:solidFill>
              </a:rPr>
              <a:t>   </a:t>
            </a: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     </a:t>
            </a:r>
            <a:r>
              <a:rPr lang="en-US" sz="2400">
                <a:solidFill>
                  <a:srgbClr val="000099"/>
                </a:solidFill>
              </a:rPr>
              <a:t>else</a:t>
            </a:r>
            <a:r>
              <a:rPr lang="en-US" sz="2400"/>
              <a:t> flood</a:t>
            </a:r>
            <a:endParaRPr lang="en-US"/>
          </a:p>
          <a:p>
            <a:pPr lvl="3">
              <a:buFontTx/>
              <a:buNone/>
            </a:pPr>
            <a:r>
              <a:rPr lang="en-US"/>
              <a:t>  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3094038" y="5453063"/>
            <a:ext cx="4840287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forward on all but the interface </a:t>
            </a:r>
          </a:p>
          <a:p>
            <a:r>
              <a:rPr lang="en-US" sz="2400">
                <a:solidFill>
                  <a:srgbClr val="000099"/>
                </a:solidFill>
              </a:rPr>
              <a:t>on which the frame arrived</a:t>
            </a:r>
            <a:endParaRPr lang="en-US" sz="20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21893" name="Line 5"/>
          <p:cNvSpPr>
            <a:spLocks noChangeShapeType="1"/>
          </p:cNvSpPr>
          <p:nvPr/>
        </p:nvSpPr>
        <p:spPr bwMode="auto">
          <a:xfrm flipH="1" flipV="1">
            <a:off x="2566988" y="5695950"/>
            <a:ext cx="525462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4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6B28960B-BDAD-41F4-886B-3C49CC107C57}" type="slidenum">
              <a:rPr lang="en-US"/>
              <a:pPr/>
              <a:t>22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696913"/>
            <a:ext cx="3108325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Self-learning, forwarding: example</a:t>
            </a:r>
          </a:p>
        </p:txBody>
      </p:sp>
      <p:graphicFrame>
        <p:nvGraphicFramePr>
          <p:cNvPr id="685060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85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5061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3115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3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5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5066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836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5067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20186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5068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6224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5069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5070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95128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5071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2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5073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5074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5075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5076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5077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685078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85079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5080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81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082" name="Text Box 26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5083" name="Text Box 27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5084" name="Text Box 28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5085" name="Text Box 29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5086" name="Text Box 30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5087" name="Text Box 31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685088" name="Group 32"/>
          <p:cNvGrpSpPr>
            <a:grpSpLocks/>
          </p:cNvGrpSpPr>
          <p:nvPr/>
        </p:nvGrpSpPr>
        <p:grpSpPr bwMode="auto">
          <a:xfrm>
            <a:off x="6778625" y="1223963"/>
            <a:ext cx="1428750" cy="366712"/>
            <a:chOff x="1750" y="3514"/>
            <a:chExt cx="900" cy="231"/>
          </a:xfrm>
        </p:grpSpPr>
        <p:sp>
          <p:nvSpPr>
            <p:cNvPr id="685089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090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091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2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093" name="Group 37"/>
          <p:cNvGrpSpPr>
            <a:grpSpLocks/>
          </p:cNvGrpSpPr>
          <p:nvPr/>
        </p:nvGrpSpPr>
        <p:grpSpPr bwMode="auto">
          <a:xfrm>
            <a:off x="6994525" y="525463"/>
            <a:ext cx="1498600" cy="714375"/>
            <a:chOff x="4406" y="331"/>
            <a:chExt cx="944" cy="450"/>
          </a:xfrm>
        </p:grpSpPr>
        <p:sp>
          <p:nvSpPr>
            <p:cNvPr id="685094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5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6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Source: A</a:t>
              </a:r>
            </a:p>
          </p:txBody>
        </p:sp>
        <p:sp>
          <p:nvSpPr>
            <p:cNvPr id="685097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685098" name="Group 42"/>
          <p:cNvGrpSpPr>
            <a:grpSpLocks/>
          </p:cNvGrpSpPr>
          <p:nvPr/>
        </p:nvGrpSpPr>
        <p:grpSpPr bwMode="auto">
          <a:xfrm>
            <a:off x="3336926" y="4937125"/>
            <a:ext cx="3017838" cy="1444625"/>
            <a:chOff x="3441" y="3154"/>
            <a:chExt cx="1901" cy="910"/>
          </a:xfrm>
        </p:grpSpPr>
        <p:sp>
          <p:nvSpPr>
            <p:cNvPr id="685099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00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 dirty="0"/>
                <a:t>MAC </a:t>
              </a:r>
              <a:r>
                <a:rPr lang="en-US" i="0" dirty="0" err="1"/>
                <a:t>addr</a:t>
              </a:r>
              <a:r>
                <a:rPr lang="en-US" i="0" dirty="0"/>
                <a:t> </a:t>
              </a:r>
              <a:r>
                <a:rPr lang="en-US" i="0" dirty="0" smtClean="0"/>
                <a:t>     </a:t>
              </a:r>
              <a:r>
                <a:rPr lang="en-US" i="0" dirty="0"/>
                <a:t>interface   </a:t>
              </a:r>
              <a:r>
                <a:rPr lang="en-US" i="0" dirty="0" smtClean="0"/>
                <a:t>    TTL</a:t>
              </a:r>
              <a:endParaRPr lang="en-US" i="0" dirty="0"/>
            </a:p>
          </p:txBody>
        </p:sp>
        <p:sp>
          <p:nvSpPr>
            <p:cNvPr id="685101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2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3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6400800" y="5326063"/>
            <a:ext cx="185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Switch table </a:t>
            </a:r>
          </a:p>
          <a:p>
            <a:pPr algn="ctr"/>
            <a:r>
              <a:rPr lang="en-US"/>
              <a:t>(initially empty)</a:t>
            </a:r>
          </a:p>
        </p:txBody>
      </p:sp>
      <p:grpSp>
        <p:nvGrpSpPr>
          <p:cNvPr id="685105" name="Group 49"/>
          <p:cNvGrpSpPr>
            <a:grpSpLocks/>
          </p:cNvGrpSpPr>
          <p:nvPr/>
        </p:nvGrpSpPr>
        <p:grpSpPr bwMode="auto">
          <a:xfrm>
            <a:off x="3771900" y="5370513"/>
            <a:ext cx="2493963" cy="374650"/>
            <a:chOff x="2376" y="3383"/>
            <a:chExt cx="1571" cy="236"/>
          </a:xfrm>
        </p:grpSpPr>
        <p:sp>
          <p:nvSpPr>
            <p:cNvPr id="685106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85107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85108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grpSp>
        <p:nvGrpSpPr>
          <p:cNvPr id="685115" name="Group 59"/>
          <p:cNvGrpSpPr>
            <a:grpSpLocks/>
          </p:cNvGrpSpPr>
          <p:nvPr/>
        </p:nvGrpSpPr>
        <p:grpSpPr bwMode="auto">
          <a:xfrm>
            <a:off x="5799138" y="2881313"/>
            <a:ext cx="1428750" cy="366712"/>
            <a:chOff x="1750" y="3514"/>
            <a:chExt cx="900" cy="231"/>
          </a:xfrm>
        </p:grpSpPr>
        <p:sp>
          <p:nvSpPr>
            <p:cNvPr id="685116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17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18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19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20" name="Group 64"/>
          <p:cNvGrpSpPr>
            <a:grpSpLocks/>
          </p:cNvGrpSpPr>
          <p:nvPr/>
        </p:nvGrpSpPr>
        <p:grpSpPr bwMode="auto">
          <a:xfrm>
            <a:off x="5799138" y="2879725"/>
            <a:ext cx="1428750" cy="366713"/>
            <a:chOff x="1750" y="3514"/>
            <a:chExt cx="900" cy="231"/>
          </a:xfrm>
        </p:grpSpPr>
        <p:sp>
          <p:nvSpPr>
            <p:cNvPr id="685121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2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3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4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25" name="Group 69"/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685126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7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8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9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30" name="Group 74"/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685131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2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3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4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35" name="Group 79"/>
          <p:cNvGrpSpPr>
            <a:grpSpLocks/>
          </p:cNvGrpSpPr>
          <p:nvPr/>
        </p:nvGrpSpPr>
        <p:grpSpPr bwMode="auto">
          <a:xfrm>
            <a:off x="5795963" y="2879725"/>
            <a:ext cx="1428750" cy="366713"/>
            <a:chOff x="1750" y="3514"/>
            <a:chExt cx="900" cy="231"/>
          </a:xfrm>
        </p:grpSpPr>
        <p:sp>
          <p:nvSpPr>
            <p:cNvPr id="685136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7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8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9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350838" y="2411413"/>
            <a:ext cx="4044950" cy="9445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frame destination unknown:</a:t>
            </a:r>
            <a:endParaRPr lang="en-US" i="1"/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2260600" y="2797175"/>
            <a:ext cx="92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flood</a:t>
            </a:r>
          </a:p>
        </p:txBody>
      </p:sp>
      <p:grpSp>
        <p:nvGrpSpPr>
          <p:cNvPr id="685148" name="Group 92"/>
          <p:cNvGrpSpPr>
            <a:grpSpLocks/>
          </p:cNvGrpSpPr>
          <p:nvPr/>
        </p:nvGrpSpPr>
        <p:grpSpPr bwMode="auto">
          <a:xfrm>
            <a:off x="6130925" y="3981450"/>
            <a:ext cx="1428750" cy="366713"/>
            <a:chOff x="730" y="2472"/>
            <a:chExt cx="900" cy="231"/>
          </a:xfrm>
        </p:grpSpPr>
        <p:sp>
          <p:nvSpPr>
            <p:cNvPr id="685144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45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A’ A</a:t>
              </a:r>
            </a:p>
          </p:txBody>
        </p:sp>
        <p:sp>
          <p:nvSpPr>
            <p:cNvPr id="685146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47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65125" y="3328988"/>
            <a:ext cx="40449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 i="0"/>
              <a:t>destination A location known:</a:t>
            </a:r>
            <a:endParaRPr lang="en-US" sz="2800">
              <a:solidFill>
                <a:srgbClr val="FF0000"/>
              </a:solidFill>
            </a:endParaRPr>
          </a:p>
        </p:txBody>
      </p:sp>
      <p:grpSp>
        <p:nvGrpSpPr>
          <p:cNvPr id="685150" name="Group 94"/>
          <p:cNvGrpSpPr>
            <a:grpSpLocks/>
          </p:cNvGrpSpPr>
          <p:nvPr/>
        </p:nvGrpSpPr>
        <p:grpSpPr bwMode="auto">
          <a:xfrm>
            <a:off x="3768725" y="5656263"/>
            <a:ext cx="2493963" cy="374650"/>
            <a:chOff x="2376" y="3383"/>
            <a:chExt cx="1571" cy="236"/>
          </a:xfrm>
        </p:grpSpPr>
        <p:sp>
          <p:nvSpPr>
            <p:cNvPr id="685151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A’</a:t>
              </a:r>
            </a:p>
          </p:txBody>
        </p:sp>
        <p:sp>
          <p:nvSpPr>
            <p:cNvPr id="685152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85153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60400" y="4076700"/>
            <a:ext cx="40449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selective send</a:t>
            </a:r>
          </a:p>
        </p:txBody>
      </p:sp>
    </p:spTree>
    <p:extLst>
      <p:ext uri="{BB962C8B-B14F-4D97-AF65-F5344CB8AC3E}">
        <p14:creationId xmlns:p14="http://schemas.microsoft.com/office/powerpoint/2010/main" val="349778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71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77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3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8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8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91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1ED8079-6FCF-4853-B866-F06DCD2E584A}" type="slidenum">
              <a:rPr lang="en-US"/>
              <a:pPr/>
              <a:t>23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55575"/>
            <a:ext cx="7772400" cy="1143000"/>
          </a:xfrm>
        </p:spPr>
        <p:txBody>
          <a:bodyPr/>
          <a:lstStyle/>
          <a:p>
            <a:r>
              <a:rPr lang="en-US" sz="3200"/>
              <a:t>Switches vs. Routers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352550"/>
            <a:ext cx="3763963" cy="499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both store-and-forward devices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routers: network-layer devices (examine network-layer headers)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switches are link-layer devices (examine link-layer headers)</a:t>
            </a:r>
          </a:p>
          <a:p>
            <a:pPr>
              <a:lnSpc>
                <a:spcPct val="80000"/>
              </a:lnSpc>
            </a:pPr>
            <a:r>
              <a:rPr lang="en-US" sz="2400"/>
              <a:t>routers maintain routing tables, implement routing algorithms</a:t>
            </a:r>
          </a:p>
          <a:p>
            <a:pPr>
              <a:lnSpc>
                <a:spcPct val="80000"/>
              </a:lnSpc>
            </a:pPr>
            <a:r>
              <a:rPr lang="en-US" sz="2400"/>
              <a:t>switches maintain switch tables, implement filtering, learning algorithms</a:t>
            </a:r>
            <a:r>
              <a:rPr lang="en-US"/>
              <a:t> </a:t>
            </a:r>
          </a:p>
        </p:txBody>
      </p:sp>
      <p:sp>
        <p:nvSpPr>
          <p:cNvPr id="424965" name="Freeform 3"/>
          <p:cNvSpPr>
            <a:spLocks/>
          </p:cNvSpPr>
          <p:nvPr/>
        </p:nvSpPr>
        <p:spPr bwMode="auto">
          <a:xfrm flipH="1">
            <a:off x="6462713" y="2103438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 i="0">
              <a:latin typeface="Times New Roman" pitchFamily="18" charset="0"/>
            </a:endParaRPr>
          </a:p>
        </p:txBody>
      </p:sp>
      <p:graphicFrame>
        <p:nvGraphicFramePr>
          <p:cNvPr id="424966" name="Object 9"/>
          <p:cNvGraphicFramePr>
            <a:graphicFrameLocks noChangeAspect="1"/>
          </p:cNvGraphicFramePr>
          <p:nvPr/>
        </p:nvGraphicFramePr>
        <p:xfrm>
          <a:off x="6680200" y="13922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1392238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67" name="Freeform 10"/>
          <p:cNvSpPr>
            <a:spLocks/>
          </p:cNvSpPr>
          <p:nvPr/>
        </p:nvSpPr>
        <p:spPr bwMode="auto">
          <a:xfrm>
            <a:off x="6450013" y="844550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 i="0">
              <a:latin typeface="Times New Roman" pitchFamily="18" charset="0"/>
            </a:endParaRPr>
          </a:p>
        </p:txBody>
      </p:sp>
      <p:grpSp>
        <p:nvGrpSpPr>
          <p:cNvPr id="424968" name="Group 11"/>
          <p:cNvGrpSpPr>
            <a:grpSpLocks/>
          </p:cNvGrpSpPr>
          <p:nvPr/>
        </p:nvGrpSpPr>
        <p:grpSpPr bwMode="auto">
          <a:xfrm>
            <a:off x="5888038" y="2713038"/>
            <a:ext cx="976312" cy="277812"/>
            <a:chOff x="198" y="3765"/>
            <a:chExt cx="693" cy="287"/>
          </a:xfrm>
        </p:grpSpPr>
        <p:sp>
          <p:nvSpPr>
            <p:cNvPr id="424969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24970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24971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i="0">
                <a:latin typeface="Times New Roman" pitchFamily="18" charset="0"/>
              </a:endParaRPr>
            </a:p>
          </p:txBody>
        </p:sp>
        <p:grpSp>
          <p:nvGrpSpPr>
            <p:cNvPr id="424972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424973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974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975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76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424977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978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979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4980" name="Rectangle 23"/>
          <p:cNvSpPr>
            <a:spLocks noChangeArrowheads="1"/>
          </p:cNvSpPr>
          <p:nvPr/>
        </p:nvSpPr>
        <p:spPr bwMode="auto">
          <a:xfrm>
            <a:off x="5226050" y="8509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i="0">
              <a:latin typeface="Times New Roman" pitchFamily="18" charset="0"/>
            </a:endParaRPr>
          </a:p>
        </p:txBody>
      </p:sp>
      <p:sp>
        <p:nvSpPr>
          <p:cNvPr id="424981" name="Rectangle 24"/>
          <p:cNvSpPr>
            <a:spLocks noChangeArrowheads="1"/>
          </p:cNvSpPr>
          <p:nvPr/>
        </p:nvSpPr>
        <p:spPr bwMode="auto">
          <a:xfrm>
            <a:off x="5178425" y="9223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>
              <a:latin typeface="Times New Roman" pitchFamily="18" charset="0"/>
            </a:endParaRPr>
          </a:p>
        </p:txBody>
      </p:sp>
      <p:sp>
        <p:nvSpPr>
          <p:cNvPr id="424982" name="Line 25"/>
          <p:cNvSpPr>
            <a:spLocks noChangeShapeType="1"/>
          </p:cNvSpPr>
          <p:nvPr/>
        </p:nvSpPr>
        <p:spPr bwMode="auto">
          <a:xfrm>
            <a:off x="5178425" y="12398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3" name="Text Box 26"/>
          <p:cNvSpPr txBox="1">
            <a:spLocks noChangeArrowheads="1"/>
          </p:cNvSpPr>
          <p:nvPr/>
        </p:nvSpPr>
        <p:spPr bwMode="auto">
          <a:xfrm>
            <a:off x="5135563" y="8890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physical</a:t>
            </a:r>
          </a:p>
        </p:txBody>
      </p:sp>
      <p:sp>
        <p:nvSpPr>
          <p:cNvPr id="424984" name="Line 27"/>
          <p:cNvSpPr>
            <a:spLocks noChangeShapeType="1"/>
          </p:cNvSpPr>
          <p:nvPr/>
        </p:nvSpPr>
        <p:spPr bwMode="auto">
          <a:xfrm>
            <a:off x="5186363" y="15605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5" name="Line 28"/>
          <p:cNvSpPr>
            <a:spLocks noChangeShapeType="1"/>
          </p:cNvSpPr>
          <p:nvPr/>
        </p:nvSpPr>
        <p:spPr bwMode="auto">
          <a:xfrm>
            <a:off x="5191125" y="18415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6" name="Line 29"/>
          <p:cNvSpPr>
            <a:spLocks noChangeShapeType="1"/>
          </p:cNvSpPr>
          <p:nvPr/>
        </p:nvSpPr>
        <p:spPr bwMode="auto">
          <a:xfrm>
            <a:off x="5191125" y="21177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4987" name="Group 88"/>
          <p:cNvGrpSpPr>
            <a:grpSpLocks/>
          </p:cNvGrpSpPr>
          <p:nvPr/>
        </p:nvGrpSpPr>
        <p:grpSpPr bwMode="auto">
          <a:xfrm>
            <a:off x="6635750" y="3525838"/>
            <a:ext cx="1387475" cy="1035050"/>
            <a:chOff x="3601" y="168"/>
            <a:chExt cx="874" cy="652"/>
          </a:xfrm>
        </p:grpSpPr>
        <p:sp>
          <p:nvSpPr>
            <p:cNvPr id="424988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24989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24990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91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i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i="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i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424992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4993" name="Group 94"/>
          <p:cNvGrpSpPr>
            <a:grpSpLocks/>
          </p:cNvGrpSpPr>
          <p:nvPr/>
        </p:nvGrpSpPr>
        <p:grpSpPr bwMode="auto">
          <a:xfrm>
            <a:off x="6973888" y="2100263"/>
            <a:ext cx="1387475" cy="733425"/>
            <a:chOff x="4696" y="597"/>
            <a:chExt cx="874" cy="462"/>
          </a:xfrm>
        </p:grpSpPr>
        <p:sp>
          <p:nvSpPr>
            <p:cNvPr id="424994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24995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24996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97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i="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i="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424998" name="Text Box 167"/>
          <p:cNvSpPr txBox="1">
            <a:spLocks noChangeArrowheads="1"/>
          </p:cNvSpPr>
          <p:nvPr/>
        </p:nvSpPr>
        <p:spPr bwMode="auto">
          <a:xfrm>
            <a:off x="5773738" y="3003550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i="0">
                <a:latin typeface="Comic Sans MS" pitchFamily="66" charset="0"/>
              </a:rPr>
              <a:t>switch</a:t>
            </a:r>
          </a:p>
        </p:txBody>
      </p:sp>
      <p:grpSp>
        <p:nvGrpSpPr>
          <p:cNvPr id="424999" name="Group 39"/>
          <p:cNvGrpSpPr>
            <a:grpSpLocks/>
          </p:cNvGrpSpPr>
          <p:nvPr/>
        </p:nvGrpSpPr>
        <p:grpSpPr bwMode="auto">
          <a:xfrm>
            <a:off x="4327525" y="1562100"/>
            <a:ext cx="962025" cy="304800"/>
            <a:chOff x="1070" y="918"/>
            <a:chExt cx="606" cy="192"/>
          </a:xfrm>
        </p:grpSpPr>
        <p:sp>
          <p:nvSpPr>
            <p:cNvPr id="425000" name="Rectangle 40"/>
            <p:cNvSpPr>
              <a:spLocks noChangeArrowheads="1"/>
            </p:cNvSpPr>
            <p:nvPr/>
          </p:nvSpPr>
          <p:spPr bwMode="auto">
            <a:xfrm>
              <a:off x="1082" y="939"/>
              <a:ext cx="576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070" y="918"/>
              <a:ext cx="60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i="0">
                  <a:solidFill>
                    <a:srgbClr val="FF0000"/>
                  </a:solidFill>
                  <a:latin typeface="Comic Sans MS" pitchFamily="66" charset="0"/>
                </a:rPr>
                <a:t>datagram</a:t>
              </a:r>
              <a:endParaRPr lang="en-US" sz="1400" i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425002" name="Rectangle 57"/>
          <p:cNvSpPr>
            <a:spLocks noChangeArrowheads="1"/>
          </p:cNvSpPr>
          <p:nvPr/>
        </p:nvSpPr>
        <p:spPr bwMode="auto">
          <a:xfrm>
            <a:off x="5127625" y="4594225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i="0">
              <a:latin typeface="Times New Roman" pitchFamily="18" charset="0"/>
            </a:endParaRPr>
          </a:p>
        </p:txBody>
      </p:sp>
      <p:sp>
        <p:nvSpPr>
          <p:cNvPr id="425003" name="Rectangle 58"/>
          <p:cNvSpPr>
            <a:spLocks noChangeArrowheads="1"/>
          </p:cNvSpPr>
          <p:nvPr/>
        </p:nvSpPr>
        <p:spPr bwMode="auto">
          <a:xfrm>
            <a:off x="5080000" y="4665663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>
              <a:latin typeface="Times New Roman" pitchFamily="18" charset="0"/>
            </a:endParaRPr>
          </a:p>
        </p:txBody>
      </p:sp>
      <p:sp>
        <p:nvSpPr>
          <p:cNvPr id="425004" name="Line 59"/>
          <p:cNvSpPr>
            <a:spLocks noChangeShapeType="1"/>
          </p:cNvSpPr>
          <p:nvPr/>
        </p:nvSpPr>
        <p:spPr bwMode="auto">
          <a:xfrm>
            <a:off x="5080000" y="49831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5" name="Text Box 60"/>
          <p:cNvSpPr txBox="1">
            <a:spLocks noChangeArrowheads="1"/>
          </p:cNvSpPr>
          <p:nvPr/>
        </p:nvSpPr>
        <p:spPr bwMode="auto">
          <a:xfrm>
            <a:off x="5037138" y="4632325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i="0">
                <a:latin typeface="Comic Sans MS" pitchFamily="66" charset="0"/>
              </a:rPr>
              <a:t>physical</a:t>
            </a:r>
          </a:p>
        </p:txBody>
      </p:sp>
      <p:sp>
        <p:nvSpPr>
          <p:cNvPr id="425006" name="Line 61"/>
          <p:cNvSpPr>
            <a:spLocks noChangeShapeType="1"/>
          </p:cNvSpPr>
          <p:nvPr/>
        </p:nvSpPr>
        <p:spPr bwMode="auto">
          <a:xfrm>
            <a:off x="5087938" y="53038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7" name="Line 62"/>
          <p:cNvSpPr>
            <a:spLocks noChangeShapeType="1"/>
          </p:cNvSpPr>
          <p:nvPr/>
        </p:nvSpPr>
        <p:spPr bwMode="auto">
          <a:xfrm>
            <a:off x="5092700" y="55848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8" name="Line 63"/>
          <p:cNvSpPr>
            <a:spLocks noChangeShapeType="1"/>
          </p:cNvSpPr>
          <p:nvPr/>
        </p:nvSpPr>
        <p:spPr bwMode="auto">
          <a:xfrm>
            <a:off x="5092700" y="586105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09" name="Freeform 49"/>
          <p:cNvSpPr>
            <a:spLocks/>
          </p:cNvSpPr>
          <p:nvPr/>
        </p:nvSpPr>
        <p:spPr bwMode="auto">
          <a:xfrm>
            <a:off x="6391275" y="4600575"/>
            <a:ext cx="381000" cy="1857375"/>
          </a:xfrm>
          <a:custGeom>
            <a:avLst/>
            <a:gdLst>
              <a:gd name="T0" fmla="*/ 0 w 240"/>
              <a:gd name="T1" fmla="*/ 960 h 1170"/>
              <a:gd name="T2" fmla="*/ 6 w 240"/>
              <a:gd name="T3" fmla="*/ 0 h 1170"/>
              <a:gd name="T4" fmla="*/ 240 w 240"/>
              <a:gd name="T5" fmla="*/ 1092 h 1170"/>
              <a:gd name="T6" fmla="*/ 168 w 240"/>
              <a:gd name="T7" fmla="*/ 1170 h 1170"/>
              <a:gd name="T8" fmla="*/ 0 w 240"/>
              <a:gd name="T9" fmla="*/ 960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170">
                <a:moveTo>
                  <a:pt x="0" y="960"/>
                </a:moveTo>
                <a:lnTo>
                  <a:pt x="6" y="0"/>
                </a:lnTo>
                <a:lnTo>
                  <a:pt x="240" y="1092"/>
                </a:lnTo>
                <a:lnTo>
                  <a:pt x="168" y="1170"/>
                </a:lnTo>
                <a:lnTo>
                  <a:pt x="0" y="96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25010" name="Group 50"/>
          <p:cNvGrpSpPr>
            <a:grpSpLocks/>
          </p:cNvGrpSpPr>
          <p:nvPr/>
        </p:nvGrpSpPr>
        <p:grpSpPr bwMode="auto">
          <a:xfrm>
            <a:off x="4213225" y="1814513"/>
            <a:ext cx="1095375" cy="336550"/>
            <a:chOff x="998" y="1077"/>
            <a:chExt cx="690" cy="212"/>
          </a:xfrm>
        </p:grpSpPr>
        <p:sp>
          <p:nvSpPr>
            <p:cNvPr id="425011" name="Rectangle 51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i="0">
                  <a:solidFill>
                    <a:srgbClr val="FF0000"/>
                  </a:solidFill>
                  <a:latin typeface="Comic Sans MS" pitchFamily="66" charset="0"/>
                </a:rPr>
                <a:t>frame</a:t>
              </a:r>
              <a:endParaRPr lang="en-US" sz="1600" i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425013" name="Freeform 53"/>
          <p:cNvSpPr>
            <a:spLocks/>
          </p:cNvSpPr>
          <p:nvPr/>
        </p:nvSpPr>
        <p:spPr bwMode="auto">
          <a:xfrm>
            <a:off x="5200650" y="723900"/>
            <a:ext cx="2924175" cy="5314950"/>
          </a:xfrm>
          <a:custGeom>
            <a:avLst/>
            <a:gdLst>
              <a:gd name="T0" fmla="*/ 132 w 1842"/>
              <a:gd name="T1" fmla="*/ 0 h 3348"/>
              <a:gd name="T2" fmla="*/ 138 w 1842"/>
              <a:gd name="T3" fmla="*/ 1200 h 3348"/>
              <a:gd name="T4" fmla="*/ 1326 w 1842"/>
              <a:gd name="T5" fmla="*/ 1200 h 3348"/>
              <a:gd name="T6" fmla="*/ 1326 w 1842"/>
              <a:gd name="T7" fmla="*/ 948 h 3348"/>
              <a:gd name="T8" fmla="*/ 1830 w 1842"/>
              <a:gd name="T9" fmla="*/ 948 h 3348"/>
              <a:gd name="T10" fmla="*/ 1842 w 1842"/>
              <a:gd name="T11" fmla="*/ 2496 h 3348"/>
              <a:gd name="T12" fmla="*/ 1656 w 1842"/>
              <a:gd name="T13" fmla="*/ 2340 h 3348"/>
              <a:gd name="T14" fmla="*/ 1644 w 1842"/>
              <a:gd name="T15" fmla="*/ 1896 h 3348"/>
              <a:gd name="T16" fmla="*/ 1248 w 1842"/>
              <a:gd name="T17" fmla="*/ 1902 h 3348"/>
              <a:gd name="T18" fmla="*/ 1230 w 1842"/>
              <a:gd name="T19" fmla="*/ 2430 h 3348"/>
              <a:gd name="T20" fmla="*/ 774 w 1842"/>
              <a:gd name="T21" fmla="*/ 3348 h 3348"/>
              <a:gd name="T22" fmla="*/ 6 w 1842"/>
              <a:gd name="T23" fmla="*/ 3348 h 3348"/>
              <a:gd name="T24" fmla="*/ 0 w 1842"/>
              <a:gd name="T25" fmla="*/ 2226 h 3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42" h="3348">
                <a:moveTo>
                  <a:pt x="132" y="0"/>
                </a:moveTo>
                <a:lnTo>
                  <a:pt x="138" y="1200"/>
                </a:lnTo>
                <a:lnTo>
                  <a:pt x="1326" y="1200"/>
                </a:lnTo>
                <a:lnTo>
                  <a:pt x="1326" y="948"/>
                </a:lnTo>
                <a:lnTo>
                  <a:pt x="1830" y="948"/>
                </a:lnTo>
                <a:lnTo>
                  <a:pt x="1842" y="2496"/>
                </a:lnTo>
                <a:lnTo>
                  <a:pt x="1656" y="2340"/>
                </a:lnTo>
                <a:lnTo>
                  <a:pt x="1644" y="1896"/>
                </a:lnTo>
                <a:lnTo>
                  <a:pt x="1248" y="1902"/>
                </a:lnTo>
                <a:lnTo>
                  <a:pt x="1230" y="2430"/>
                </a:lnTo>
                <a:lnTo>
                  <a:pt x="774" y="3348"/>
                </a:lnTo>
                <a:lnTo>
                  <a:pt x="6" y="3348"/>
                </a:lnTo>
                <a:lnTo>
                  <a:pt x="0" y="222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25014" name="Group 54"/>
          <p:cNvGrpSpPr>
            <a:grpSpLocks/>
          </p:cNvGrpSpPr>
          <p:nvPr/>
        </p:nvGrpSpPr>
        <p:grpSpPr bwMode="auto">
          <a:xfrm>
            <a:off x="7985125" y="2166938"/>
            <a:ext cx="1095375" cy="336550"/>
            <a:chOff x="998" y="1077"/>
            <a:chExt cx="690" cy="212"/>
          </a:xfrm>
        </p:grpSpPr>
        <p:sp>
          <p:nvSpPr>
            <p:cNvPr id="425015" name="Rectangle 55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i="0">
                  <a:solidFill>
                    <a:srgbClr val="FF0000"/>
                  </a:solidFill>
                  <a:latin typeface="Comic Sans MS" pitchFamily="66" charset="0"/>
                </a:rPr>
                <a:t>frame</a:t>
              </a:r>
              <a:endParaRPr lang="en-US" sz="1600" i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25017" name="Group 57"/>
          <p:cNvGrpSpPr>
            <a:grpSpLocks/>
          </p:cNvGrpSpPr>
          <p:nvPr/>
        </p:nvGrpSpPr>
        <p:grpSpPr bwMode="auto">
          <a:xfrm>
            <a:off x="7661275" y="3919538"/>
            <a:ext cx="1095375" cy="336550"/>
            <a:chOff x="998" y="1077"/>
            <a:chExt cx="690" cy="212"/>
          </a:xfrm>
        </p:grpSpPr>
        <p:sp>
          <p:nvSpPr>
            <p:cNvPr id="425018" name="Rectangle 58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7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i="0">
                  <a:solidFill>
                    <a:srgbClr val="FF0000"/>
                  </a:solidFill>
                  <a:latin typeface="Comic Sans MS" pitchFamily="66" charset="0"/>
                </a:rPr>
                <a:t>frame</a:t>
              </a:r>
              <a:endParaRPr lang="en-US" sz="1600" i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25020" name="Group 60"/>
          <p:cNvGrpSpPr>
            <a:grpSpLocks/>
          </p:cNvGrpSpPr>
          <p:nvPr/>
        </p:nvGrpSpPr>
        <p:grpSpPr bwMode="auto">
          <a:xfrm>
            <a:off x="7727950" y="3638550"/>
            <a:ext cx="962025" cy="304800"/>
            <a:chOff x="1070" y="918"/>
            <a:chExt cx="606" cy="192"/>
          </a:xfrm>
        </p:grpSpPr>
        <p:sp>
          <p:nvSpPr>
            <p:cNvPr id="425021" name="Rectangle 61"/>
            <p:cNvSpPr>
              <a:spLocks noChangeArrowheads="1"/>
            </p:cNvSpPr>
            <p:nvPr/>
          </p:nvSpPr>
          <p:spPr bwMode="auto">
            <a:xfrm>
              <a:off x="1082" y="939"/>
              <a:ext cx="576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4" name="Text Box 4"/>
            <p:cNvSpPr txBox="1">
              <a:spLocks noChangeArrowheads="1"/>
            </p:cNvSpPr>
            <p:nvPr/>
          </p:nvSpPr>
          <p:spPr bwMode="auto">
            <a:xfrm>
              <a:off x="1070" y="918"/>
              <a:ext cx="60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i="0">
                  <a:solidFill>
                    <a:srgbClr val="FF0000"/>
                  </a:solidFill>
                  <a:latin typeface="Comic Sans MS" pitchFamily="66" charset="0"/>
                </a:rPr>
                <a:t>datagram</a:t>
              </a:r>
              <a:endParaRPr lang="en-US" sz="1400" i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425023" name="Freeform 63"/>
          <p:cNvSpPr>
            <a:spLocks/>
          </p:cNvSpPr>
          <p:nvPr/>
        </p:nvSpPr>
        <p:spPr bwMode="auto">
          <a:xfrm>
            <a:off x="6343650" y="3533775"/>
            <a:ext cx="361950" cy="923925"/>
          </a:xfrm>
          <a:custGeom>
            <a:avLst/>
            <a:gdLst>
              <a:gd name="T0" fmla="*/ 228 w 228"/>
              <a:gd name="T1" fmla="*/ 0 h 582"/>
              <a:gd name="T2" fmla="*/ 228 w 228"/>
              <a:gd name="T3" fmla="*/ 582 h 582"/>
              <a:gd name="T4" fmla="*/ 12 w 228"/>
              <a:gd name="T5" fmla="*/ 360 h 582"/>
              <a:gd name="T6" fmla="*/ 0 w 228"/>
              <a:gd name="T7" fmla="*/ 222 h 582"/>
              <a:gd name="T8" fmla="*/ 228 w 228"/>
              <a:gd name="T9" fmla="*/ 0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582">
                <a:moveTo>
                  <a:pt x="228" y="0"/>
                </a:moveTo>
                <a:lnTo>
                  <a:pt x="228" y="582"/>
                </a:lnTo>
                <a:lnTo>
                  <a:pt x="12" y="360"/>
                </a:lnTo>
                <a:lnTo>
                  <a:pt x="0" y="222"/>
                </a:lnTo>
                <a:lnTo>
                  <a:pt x="228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00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25024" name="Group 100"/>
          <p:cNvGrpSpPr>
            <a:grpSpLocks/>
          </p:cNvGrpSpPr>
          <p:nvPr/>
        </p:nvGrpSpPr>
        <p:grpSpPr bwMode="auto">
          <a:xfrm>
            <a:off x="5610225" y="3763963"/>
            <a:ext cx="766763" cy="433387"/>
            <a:chOff x="3600" y="219"/>
            <a:chExt cx="360" cy="175"/>
          </a:xfrm>
        </p:grpSpPr>
        <p:sp>
          <p:nvSpPr>
            <p:cNvPr id="425025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25026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27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28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25029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</a:endParaRPr>
            </a:p>
          </p:txBody>
        </p:sp>
        <p:grpSp>
          <p:nvGrpSpPr>
            <p:cNvPr id="425030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5031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32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33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503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503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3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3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425038" name="Object 55"/>
          <p:cNvGraphicFramePr>
            <a:graphicFrameLocks noChangeAspect="1"/>
          </p:cNvGraphicFramePr>
          <p:nvPr/>
        </p:nvGraphicFramePr>
        <p:xfrm>
          <a:off x="6410325" y="6107113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6107113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79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94A59A6C-CBE2-4B3F-B05D-8F4D716A4288}" type="slidenum">
              <a:rPr lang="en-US"/>
              <a:pPr/>
              <a:t>24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 to Point Data Link Control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446213"/>
            <a:ext cx="7772400" cy="4953000"/>
          </a:xfrm>
        </p:spPr>
        <p:txBody>
          <a:bodyPr/>
          <a:lstStyle/>
          <a:p>
            <a:r>
              <a:rPr lang="en-US" sz="2400" dirty="0"/>
              <a:t>one sender, one receiver, one link: easier than broadcast link:</a:t>
            </a:r>
          </a:p>
          <a:p>
            <a:pPr lvl="1"/>
            <a:r>
              <a:rPr lang="en-US" dirty="0"/>
              <a:t>no Media Access Control</a:t>
            </a:r>
          </a:p>
          <a:p>
            <a:pPr lvl="1"/>
            <a:r>
              <a:rPr lang="en-US" dirty="0"/>
              <a:t>no need for explicit MAC addressing</a:t>
            </a:r>
          </a:p>
          <a:p>
            <a:pPr lvl="1"/>
            <a:r>
              <a:rPr lang="en-US" dirty="0"/>
              <a:t>e.g., dialup link, ISDN line</a:t>
            </a:r>
          </a:p>
          <a:p>
            <a:r>
              <a:rPr lang="en-US" sz="2400" dirty="0"/>
              <a:t>popular  point-to-point DLC protocols:</a:t>
            </a:r>
          </a:p>
          <a:p>
            <a:pPr lvl="1"/>
            <a:r>
              <a:rPr lang="en-US" dirty="0"/>
              <a:t>PPP (point-to-point protocol)</a:t>
            </a:r>
          </a:p>
          <a:p>
            <a:pPr lvl="1"/>
            <a:r>
              <a:rPr lang="en-US" dirty="0"/>
              <a:t>HDLC: High level data link control (Data link used to be considered “high layer” in protocol stack</a:t>
            </a:r>
            <a:r>
              <a:rPr lang="en-US" dirty="0" smtClean="0"/>
              <a:t>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5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19BBDBF-73AB-4A3B-9B03-735DE6968631}" type="slidenum">
              <a:rPr lang="en-US"/>
              <a:pPr/>
              <a:t>25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200"/>
              <a:t>PPP Design Requirements [RFC 1557]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68425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en-US" sz="2400">
                <a:solidFill>
                  <a:srgbClr val="FF0000"/>
                </a:solidFill>
              </a:rPr>
              <a:t>packet framing:</a:t>
            </a:r>
            <a:r>
              <a:rPr lang="en-US" sz="2400"/>
              <a:t> encapsulation of network-layer datagram in data link frame </a:t>
            </a:r>
          </a:p>
          <a:p>
            <a:pPr lvl="1"/>
            <a:r>
              <a:rPr lang="en-US"/>
              <a:t>carry network layer data of any network layer protocol (not just IP) </a:t>
            </a:r>
            <a:r>
              <a:rPr lang="en-US" i="1"/>
              <a:t>at same time</a:t>
            </a:r>
          </a:p>
          <a:p>
            <a:pPr lvl="1"/>
            <a:r>
              <a:rPr lang="en-US"/>
              <a:t>ability to demultiplex upwards</a:t>
            </a:r>
          </a:p>
          <a:p>
            <a:r>
              <a:rPr lang="en-US" sz="2400">
                <a:solidFill>
                  <a:srgbClr val="FF0000"/>
                </a:solidFill>
              </a:rPr>
              <a:t>bit transparency:</a:t>
            </a:r>
            <a:r>
              <a:rPr lang="en-US" sz="2400"/>
              <a:t> must carry any bit pattern in the data field</a:t>
            </a:r>
          </a:p>
          <a:p>
            <a:r>
              <a:rPr lang="en-US" sz="2400">
                <a:solidFill>
                  <a:srgbClr val="FF0000"/>
                </a:solidFill>
              </a:rPr>
              <a:t>error detection</a:t>
            </a:r>
            <a:r>
              <a:rPr lang="en-US" sz="2400"/>
              <a:t> (no correction)</a:t>
            </a:r>
          </a:p>
          <a:p>
            <a:r>
              <a:rPr lang="en-US" sz="2400">
                <a:solidFill>
                  <a:srgbClr val="FF0000"/>
                </a:solidFill>
              </a:rPr>
              <a:t>connection liveness:</a:t>
            </a:r>
            <a:r>
              <a:rPr lang="en-US" sz="2400"/>
              <a:t> detect, signal link failure to network layer</a:t>
            </a:r>
          </a:p>
          <a:p>
            <a:r>
              <a:rPr lang="en-US" sz="2400">
                <a:solidFill>
                  <a:srgbClr val="FF0000"/>
                </a:solidFill>
              </a:rPr>
              <a:t>network layer address negotiation:</a:t>
            </a:r>
            <a:r>
              <a:rPr lang="en-US" sz="2400"/>
              <a:t> endpoint can learn/configure each other’s network address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533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A567494B-1354-46E5-91FD-9BD254207652}" type="slidenum">
              <a:rPr lang="en-US"/>
              <a:pPr/>
              <a:t>26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PPP non-requirements</a:t>
            </a:r>
            <a:endParaRPr lang="en-US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585913"/>
            <a:ext cx="7772400" cy="4908550"/>
          </a:xfrm>
        </p:spPr>
        <p:txBody>
          <a:bodyPr/>
          <a:lstStyle/>
          <a:p>
            <a:r>
              <a:rPr lang="en-US" sz="2400"/>
              <a:t>no error correction/recovery</a:t>
            </a:r>
          </a:p>
          <a:p>
            <a:r>
              <a:rPr lang="en-US" sz="2400"/>
              <a:t>no flow control</a:t>
            </a:r>
          </a:p>
          <a:p>
            <a:r>
              <a:rPr lang="en-US" sz="2400"/>
              <a:t>out of order delivery OK </a:t>
            </a:r>
          </a:p>
          <a:p>
            <a:r>
              <a:rPr lang="en-US" sz="2400"/>
              <a:t>no need to support multipoint links (e.g., polling)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1241425" y="4189413"/>
            <a:ext cx="6832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solidFill>
                  <a:srgbClr val="FF0000"/>
                </a:solidFill>
              </a:rPr>
              <a:t>Error recovery, flow control, data re-ordering </a:t>
            </a:r>
          </a:p>
          <a:p>
            <a:pPr algn="ctr"/>
            <a:r>
              <a:rPr lang="en-US" sz="2400" i="0">
                <a:solidFill>
                  <a:srgbClr val="FF0000"/>
                </a:solidFill>
              </a:rPr>
              <a:t>all relegated to higher layers!</a:t>
            </a:r>
            <a:endParaRPr lang="en-US" sz="2400" i="0"/>
          </a:p>
        </p:txBody>
      </p:sp>
    </p:spTree>
    <p:extLst>
      <p:ext uri="{BB962C8B-B14F-4D97-AF65-F5344CB8AC3E}">
        <p14:creationId xmlns:p14="http://schemas.microsoft.com/office/powerpoint/2010/main" val="403350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69022192-4398-4705-B73D-F50F5D469859}" type="slidenum">
              <a:rPr lang="en-US"/>
              <a:pPr/>
              <a:t>27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PPP Data Frame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Flag:</a:t>
            </a:r>
            <a:r>
              <a:rPr lang="en-US" sz="2400"/>
              <a:t> delimiter (framing)</a:t>
            </a:r>
          </a:p>
          <a:p>
            <a:r>
              <a:rPr lang="en-US" sz="2400">
                <a:solidFill>
                  <a:srgbClr val="FF0000"/>
                </a:solidFill>
              </a:rPr>
              <a:t>Address:</a:t>
            </a:r>
            <a:r>
              <a:rPr lang="en-US" sz="2400"/>
              <a:t>  does nothing (only one option)</a:t>
            </a:r>
          </a:p>
          <a:p>
            <a:r>
              <a:rPr lang="en-US" sz="2400">
                <a:solidFill>
                  <a:srgbClr val="FF0000"/>
                </a:solidFill>
              </a:rPr>
              <a:t>Control:</a:t>
            </a:r>
            <a:r>
              <a:rPr lang="en-US" sz="2400"/>
              <a:t> does nothing; in the future possible multiple control fields</a:t>
            </a:r>
          </a:p>
          <a:p>
            <a:r>
              <a:rPr lang="en-US" sz="2400">
                <a:solidFill>
                  <a:srgbClr val="FF0000"/>
                </a:solidFill>
              </a:rPr>
              <a:t>Protocol:</a:t>
            </a:r>
            <a:r>
              <a:rPr lang="en-US" sz="2400"/>
              <a:t> upper layer protocol to which frame delivered (e.g., PPP-LCP, IP, IPCP, etc) </a:t>
            </a:r>
          </a:p>
        </p:txBody>
      </p:sp>
      <p:pic>
        <p:nvPicPr>
          <p:cNvPr id="488452" name="Picture 4" descr="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4329113"/>
            <a:ext cx="7210425" cy="153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28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17B2E3AF-990D-4D11-AA1A-EDE066DE5951}" type="slidenum">
              <a:rPr lang="en-US"/>
              <a:pPr/>
              <a:t>28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PPP Data Frame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info:</a:t>
            </a:r>
            <a:r>
              <a:rPr lang="en-US" sz="2400"/>
              <a:t> upper layer data being carried</a:t>
            </a:r>
          </a:p>
          <a:p>
            <a:r>
              <a:rPr lang="en-US" sz="2400">
                <a:solidFill>
                  <a:srgbClr val="FF0000"/>
                </a:solidFill>
              </a:rPr>
              <a:t>check:</a:t>
            </a:r>
            <a:r>
              <a:rPr lang="en-US" sz="2400"/>
              <a:t>  cyclic redundancy check for error detection</a:t>
            </a:r>
            <a:endParaRPr lang="en-US"/>
          </a:p>
        </p:txBody>
      </p:sp>
      <p:pic>
        <p:nvPicPr>
          <p:cNvPr id="489476" name="Picture 4" descr="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2941638"/>
            <a:ext cx="7210425" cy="153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19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284B8D07-1500-450C-A1AF-CCBFD0CA973C}" type="slidenum">
              <a:rPr lang="en-US"/>
              <a:pPr/>
              <a:t>29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7988" cy="1143000"/>
          </a:xfrm>
        </p:spPr>
        <p:txBody>
          <a:bodyPr/>
          <a:lstStyle/>
          <a:p>
            <a:r>
              <a:rPr lang="en-US" sz="3600"/>
              <a:t>Asynchronous Transfer Mode: ATM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961313" cy="4908550"/>
          </a:xfrm>
        </p:spPr>
        <p:txBody>
          <a:bodyPr/>
          <a:lstStyle/>
          <a:p>
            <a:r>
              <a:rPr lang="en-US" sz="2400" b="1"/>
              <a:t>1990’s/00 standard for high-speed </a:t>
            </a:r>
            <a:r>
              <a:rPr lang="en-US" sz="2400"/>
              <a:t>(155Mbps to 622 Mbps and higher) </a:t>
            </a:r>
            <a:r>
              <a:rPr lang="en-US" sz="2400" i="1">
                <a:solidFill>
                  <a:srgbClr val="000099"/>
                </a:solidFill>
              </a:rPr>
              <a:t>Broadband Integrated Service Digital Network</a:t>
            </a:r>
            <a:r>
              <a:rPr lang="en-US" sz="2400"/>
              <a:t> architecture</a:t>
            </a:r>
          </a:p>
          <a:p>
            <a:r>
              <a:rPr lang="en-US" sz="2400" u="sng">
                <a:solidFill>
                  <a:srgbClr val="FF0000"/>
                </a:solidFill>
              </a:rPr>
              <a:t>Goal:</a:t>
            </a:r>
            <a:r>
              <a:rPr lang="en-US" sz="2400"/>
              <a:t> </a:t>
            </a:r>
            <a:r>
              <a:rPr lang="en-US" sz="2400" i="1">
                <a:solidFill>
                  <a:srgbClr val="FF0000"/>
                </a:solidFill>
              </a:rPr>
              <a:t>integrated, end-end transport of carry voice, video, data</a:t>
            </a:r>
            <a:endParaRPr lang="en-US" sz="2400"/>
          </a:p>
          <a:p>
            <a:pPr lvl="1"/>
            <a:r>
              <a:rPr lang="en-US"/>
              <a:t>meeting timing/QoS requirements of voice, video (versus Internet best-effort model)</a:t>
            </a:r>
          </a:p>
          <a:p>
            <a:pPr lvl="1"/>
            <a:r>
              <a:rPr lang="en-US"/>
              <a:t>“next generation” telephony: technical roots in telephone world</a:t>
            </a:r>
          </a:p>
          <a:p>
            <a:pPr lvl="1"/>
            <a:r>
              <a:rPr lang="en-US"/>
              <a:t>packet-switching (fixed length packets, called “cells”) using virtual circuits</a:t>
            </a:r>
          </a:p>
        </p:txBody>
      </p:sp>
    </p:spTree>
    <p:extLst>
      <p:ext uri="{BB962C8B-B14F-4D97-AF65-F5344CB8AC3E}">
        <p14:creationId xmlns:p14="http://schemas.microsoft.com/office/powerpoint/2010/main" val="377714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777FDA0-CE6D-4DE2-A776-3C8913B67289}" type="slidenum">
              <a:rPr lang="en-US"/>
              <a:pPr/>
              <a:t>3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772400" cy="1143000"/>
          </a:xfrm>
        </p:spPr>
        <p:txBody>
          <a:bodyPr/>
          <a:lstStyle/>
          <a:p>
            <a:r>
              <a:rPr lang="en-US"/>
              <a:t>Slotted ALOHA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255963"/>
            <a:ext cx="3810000" cy="32035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Pros</a:t>
            </a:r>
            <a:endParaRPr lang="en-US" sz="2400" dirty="0"/>
          </a:p>
          <a:p>
            <a:r>
              <a:rPr lang="en-US" sz="2400" dirty="0"/>
              <a:t>single active node can continuously transmit at full rate of channel</a:t>
            </a:r>
          </a:p>
          <a:p>
            <a:r>
              <a:rPr lang="en-US" sz="2400" dirty="0"/>
              <a:t>highly decentralized: only slots in nodes need to be in sync</a:t>
            </a:r>
          </a:p>
          <a:p>
            <a:r>
              <a:rPr lang="en-US" sz="2400" dirty="0"/>
              <a:t>simple</a:t>
            </a:r>
          </a:p>
          <a:p>
            <a:endParaRPr lang="en-US" sz="2400" dirty="0"/>
          </a:p>
        </p:txBody>
      </p:sp>
      <p:sp>
        <p:nvSpPr>
          <p:cNvPr id="312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255963"/>
            <a:ext cx="3810000" cy="3200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Cons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collisions, wasting slots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idle slots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nodes may be able to detect collision in less than time to transmit packet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clock synchronization</a:t>
            </a:r>
          </a:p>
        </p:txBody>
      </p:sp>
      <p:pic>
        <p:nvPicPr>
          <p:cNvPr id="312328" name="Picture 8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089900" cy="19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89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FD432F2-1C5E-4841-BA79-5096A0F1E0E1}" type="slidenum">
              <a:rPr lang="en-US"/>
              <a:pPr/>
              <a:t>30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Multiprotocol label switching (MPLS)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initial goal: speed up IP forwarding by using fixed length label (instead of IP address) to do forwarding </a:t>
            </a:r>
          </a:p>
          <a:p>
            <a:pPr lvl="1"/>
            <a:r>
              <a:rPr lang="en-US" sz="2000"/>
              <a:t>borrowing ideas from Virtual Circuit (VC) approach</a:t>
            </a:r>
          </a:p>
          <a:p>
            <a:pPr lvl="1"/>
            <a:r>
              <a:rPr lang="en-US" sz="2000"/>
              <a:t>but IP datagram still keeps IP address!</a:t>
            </a:r>
          </a:p>
          <a:p>
            <a:pPr lvl="1"/>
            <a:endParaRPr lang="en-US" sz="2000"/>
          </a:p>
        </p:txBody>
      </p:sp>
      <p:sp>
        <p:nvSpPr>
          <p:cNvPr id="546820" name="Freeform 4"/>
          <p:cNvSpPr>
            <a:spLocks/>
          </p:cNvSpPr>
          <p:nvPr/>
        </p:nvSpPr>
        <p:spPr bwMode="auto">
          <a:xfrm>
            <a:off x="2052638" y="4695825"/>
            <a:ext cx="3108325" cy="1084263"/>
          </a:xfrm>
          <a:custGeom>
            <a:avLst/>
            <a:gdLst>
              <a:gd name="T0" fmla="*/ 337 w 1958"/>
              <a:gd name="T1" fmla="*/ 0 h 683"/>
              <a:gd name="T2" fmla="*/ 0 w 1958"/>
              <a:gd name="T3" fmla="*/ 683 h 683"/>
              <a:gd name="T4" fmla="*/ 1958 w 1958"/>
              <a:gd name="T5" fmla="*/ 683 h 683"/>
              <a:gd name="T6" fmla="*/ 1382 w 1958"/>
              <a:gd name="T7" fmla="*/ 0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8" h="683">
                <a:moveTo>
                  <a:pt x="337" y="0"/>
                </a:moveTo>
                <a:lnTo>
                  <a:pt x="0" y="683"/>
                </a:lnTo>
                <a:lnTo>
                  <a:pt x="1958" y="683"/>
                </a:lnTo>
                <a:lnTo>
                  <a:pt x="1382" y="0"/>
                </a:lnTo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706438" y="4068763"/>
            <a:ext cx="8047037" cy="639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Text Box 6"/>
          <p:cNvSpPr txBox="1">
            <a:spLocks noChangeArrowheads="1"/>
          </p:cNvSpPr>
          <p:nvPr/>
        </p:nvSpPr>
        <p:spPr bwMode="auto">
          <a:xfrm>
            <a:off x="719138" y="4073525"/>
            <a:ext cx="189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i="0">
                <a:latin typeface="Arial" charset="0"/>
              </a:rPr>
              <a:t>PPP or Ethernet </a:t>
            </a:r>
          </a:p>
          <a:p>
            <a:pPr algn="ctr" eaLnBrk="1" hangingPunct="1"/>
            <a:r>
              <a:rPr lang="en-US" i="0">
                <a:latin typeface="Arial" charset="0"/>
              </a:rPr>
              <a:t>header</a:t>
            </a:r>
          </a:p>
        </p:txBody>
      </p:sp>
      <p:sp>
        <p:nvSpPr>
          <p:cNvPr id="546824" name="Text Box 8"/>
          <p:cNvSpPr txBox="1">
            <a:spLocks noChangeArrowheads="1"/>
          </p:cNvSpPr>
          <p:nvPr/>
        </p:nvSpPr>
        <p:spPr bwMode="auto">
          <a:xfrm>
            <a:off x="4376738" y="41957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i="0">
                <a:latin typeface="Arial" charset="0"/>
              </a:rPr>
              <a:t>IP header</a:t>
            </a:r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2587625" y="405606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6" name="Line 10"/>
          <p:cNvSpPr>
            <a:spLocks noChangeShapeType="1"/>
          </p:cNvSpPr>
          <p:nvPr/>
        </p:nvSpPr>
        <p:spPr bwMode="auto">
          <a:xfrm>
            <a:off x="4241800" y="4051300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7" name="Line 11"/>
          <p:cNvSpPr>
            <a:spLocks noChangeShapeType="1"/>
          </p:cNvSpPr>
          <p:nvPr/>
        </p:nvSpPr>
        <p:spPr bwMode="auto">
          <a:xfrm>
            <a:off x="5588000" y="4052888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8" name="Text Box 12"/>
          <p:cNvSpPr txBox="1">
            <a:spLocks noChangeArrowheads="1"/>
          </p:cNvSpPr>
          <p:nvPr/>
        </p:nvSpPr>
        <p:spPr bwMode="auto">
          <a:xfrm>
            <a:off x="5618163" y="4205288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remainder of link-layer frame</a:t>
            </a:r>
          </a:p>
        </p:txBody>
      </p:sp>
      <p:sp>
        <p:nvSpPr>
          <p:cNvPr id="546841" name="Rectangle 25"/>
          <p:cNvSpPr>
            <a:spLocks noChangeArrowheads="1"/>
          </p:cNvSpPr>
          <p:nvPr/>
        </p:nvSpPr>
        <p:spPr bwMode="auto">
          <a:xfrm>
            <a:off x="2576513" y="4054475"/>
            <a:ext cx="1660525" cy="639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2611438" y="4213225"/>
            <a:ext cx="163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 i="0">
                <a:solidFill>
                  <a:schemeClr val="bg1"/>
                </a:solidFill>
                <a:latin typeface="Arial" charset="0"/>
              </a:rPr>
              <a:t>MPLS header</a:t>
            </a:r>
          </a:p>
        </p:txBody>
      </p:sp>
      <p:sp>
        <p:nvSpPr>
          <p:cNvPr id="546843" name="Rectangle 27"/>
          <p:cNvSpPr>
            <a:spLocks noChangeArrowheads="1"/>
          </p:cNvSpPr>
          <p:nvPr/>
        </p:nvSpPr>
        <p:spPr bwMode="auto">
          <a:xfrm>
            <a:off x="2155825" y="5440363"/>
            <a:ext cx="3122613" cy="679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i="0">
              <a:latin typeface="Arial" charset="0"/>
            </a:endParaRPr>
          </a:p>
        </p:txBody>
      </p:sp>
      <p:sp>
        <p:nvSpPr>
          <p:cNvPr id="546844" name="Text Box 28"/>
          <p:cNvSpPr txBox="1">
            <a:spLocks noChangeArrowheads="1"/>
          </p:cNvSpPr>
          <p:nvPr/>
        </p:nvSpPr>
        <p:spPr bwMode="auto">
          <a:xfrm>
            <a:off x="2668588" y="5608638"/>
            <a:ext cx="6667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chemeClr val="bg1"/>
                </a:solidFill>
                <a:latin typeface="Arial" charset="0"/>
              </a:rPr>
              <a:t>label</a:t>
            </a:r>
          </a:p>
        </p:txBody>
      </p:sp>
      <p:sp>
        <p:nvSpPr>
          <p:cNvPr id="546845" name="Text Box 29"/>
          <p:cNvSpPr txBox="1">
            <a:spLocks noChangeArrowheads="1"/>
          </p:cNvSpPr>
          <p:nvPr/>
        </p:nvSpPr>
        <p:spPr bwMode="auto">
          <a:xfrm>
            <a:off x="3851275" y="5616575"/>
            <a:ext cx="577850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chemeClr val="bg1"/>
                </a:solidFill>
                <a:latin typeface="Arial" charset="0"/>
              </a:rPr>
              <a:t>Exp</a:t>
            </a:r>
          </a:p>
        </p:txBody>
      </p:sp>
      <p:sp>
        <p:nvSpPr>
          <p:cNvPr id="546846" name="Text Box 30"/>
          <p:cNvSpPr txBox="1">
            <a:spLocks noChangeArrowheads="1"/>
          </p:cNvSpPr>
          <p:nvPr/>
        </p:nvSpPr>
        <p:spPr bwMode="auto">
          <a:xfrm>
            <a:off x="4408488" y="5624513"/>
            <a:ext cx="3365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chemeClr val="bg1"/>
                </a:solidFill>
                <a:latin typeface="Arial" charset="0"/>
              </a:rPr>
              <a:t>S</a:t>
            </a:r>
          </a:p>
        </p:txBody>
      </p:sp>
      <p:sp>
        <p:nvSpPr>
          <p:cNvPr id="546847" name="Text Box 31"/>
          <p:cNvSpPr txBox="1">
            <a:spLocks noChangeArrowheads="1"/>
          </p:cNvSpPr>
          <p:nvPr/>
        </p:nvSpPr>
        <p:spPr bwMode="auto">
          <a:xfrm>
            <a:off x="4678363" y="5621338"/>
            <a:ext cx="5905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chemeClr val="bg1"/>
                </a:solidFill>
                <a:latin typeface="Arial" charset="0"/>
              </a:rPr>
              <a:t>TTL</a:t>
            </a:r>
          </a:p>
        </p:txBody>
      </p:sp>
      <p:sp>
        <p:nvSpPr>
          <p:cNvPr id="546848" name="Line 32"/>
          <p:cNvSpPr>
            <a:spLocks noChangeShapeType="1"/>
          </p:cNvSpPr>
          <p:nvPr/>
        </p:nvSpPr>
        <p:spPr bwMode="auto">
          <a:xfrm>
            <a:off x="3887788" y="5449888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49" name="Line 33"/>
          <p:cNvSpPr>
            <a:spLocks noChangeShapeType="1"/>
          </p:cNvSpPr>
          <p:nvPr/>
        </p:nvSpPr>
        <p:spPr bwMode="auto">
          <a:xfrm>
            <a:off x="4457700" y="5470525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50" name="Line 34"/>
          <p:cNvSpPr>
            <a:spLocks noChangeShapeType="1"/>
          </p:cNvSpPr>
          <p:nvPr/>
        </p:nvSpPr>
        <p:spPr bwMode="auto">
          <a:xfrm>
            <a:off x="4727575" y="546576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51" name="Text Box 35"/>
          <p:cNvSpPr txBox="1">
            <a:spLocks noChangeArrowheads="1"/>
          </p:cNvSpPr>
          <p:nvPr/>
        </p:nvSpPr>
        <p:spPr bwMode="auto">
          <a:xfrm>
            <a:off x="2827338" y="611663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Arial" charset="0"/>
              </a:rPr>
              <a:t>20</a:t>
            </a:r>
          </a:p>
        </p:txBody>
      </p:sp>
      <p:sp>
        <p:nvSpPr>
          <p:cNvPr id="546852" name="Text Box 36"/>
          <p:cNvSpPr txBox="1">
            <a:spLocks noChangeArrowheads="1"/>
          </p:cNvSpPr>
          <p:nvPr/>
        </p:nvSpPr>
        <p:spPr bwMode="auto">
          <a:xfrm>
            <a:off x="3998913" y="61118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Arial" charset="0"/>
              </a:rPr>
              <a:t>3</a:t>
            </a:r>
          </a:p>
        </p:txBody>
      </p:sp>
      <p:sp>
        <p:nvSpPr>
          <p:cNvPr id="546853" name="Text Box 37"/>
          <p:cNvSpPr txBox="1">
            <a:spLocks noChangeArrowheads="1"/>
          </p:cNvSpPr>
          <p:nvPr/>
        </p:nvSpPr>
        <p:spPr bwMode="auto">
          <a:xfrm>
            <a:off x="4425950" y="61087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Arial" charset="0"/>
              </a:rPr>
              <a:t>1</a:t>
            </a:r>
          </a:p>
        </p:txBody>
      </p:sp>
      <p:sp>
        <p:nvSpPr>
          <p:cNvPr id="546854" name="Text Box 38"/>
          <p:cNvSpPr txBox="1">
            <a:spLocks noChangeArrowheads="1"/>
          </p:cNvSpPr>
          <p:nvPr/>
        </p:nvSpPr>
        <p:spPr bwMode="auto">
          <a:xfrm>
            <a:off x="4865688" y="61039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1257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130F4150-4975-477F-B119-993BA8183471}" type="slidenum">
              <a:rPr lang="en-US"/>
              <a:pPr/>
              <a:t>31</a:t>
            </a:fld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MPLS capable routers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35963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a.k.a. label-switched router</a:t>
            </a:r>
          </a:p>
          <a:p>
            <a:pPr>
              <a:lnSpc>
                <a:spcPct val="90000"/>
              </a:lnSpc>
            </a:pPr>
            <a:r>
              <a:rPr lang="en-US"/>
              <a:t>forwards packets to outgoing interface based only on label value (don’t inspect IP address)</a:t>
            </a:r>
          </a:p>
          <a:p>
            <a:pPr lvl="1">
              <a:lnSpc>
                <a:spcPct val="90000"/>
              </a:lnSpc>
            </a:pPr>
            <a:r>
              <a:rPr lang="en-US"/>
              <a:t>MPLS forwarding table distinct from IP forwarding tables</a:t>
            </a:r>
          </a:p>
          <a:p>
            <a:pPr>
              <a:lnSpc>
                <a:spcPct val="90000"/>
              </a:lnSpc>
            </a:pPr>
            <a:r>
              <a:rPr lang="en-US"/>
              <a:t>signaling protocol needed to set up forwarding</a:t>
            </a:r>
          </a:p>
          <a:p>
            <a:pPr lvl="1">
              <a:lnSpc>
                <a:spcPct val="90000"/>
              </a:lnSpc>
            </a:pPr>
            <a:r>
              <a:rPr lang="en-US"/>
              <a:t>RSVP-TE</a:t>
            </a:r>
          </a:p>
          <a:p>
            <a:pPr lvl="1">
              <a:lnSpc>
                <a:spcPct val="90000"/>
              </a:lnSpc>
            </a:pPr>
            <a:r>
              <a:rPr lang="en-US"/>
              <a:t>forwarding possible along paths that IP alone would not allow (e.g., source-specific routing) !!</a:t>
            </a:r>
          </a:p>
          <a:p>
            <a:pPr lvl="1">
              <a:lnSpc>
                <a:spcPct val="90000"/>
              </a:lnSpc>
            </a:pPr>
            <a:r>
              <a:rPr lang="en-US"/>
              <a:t>use MPLS for traffic engineering </a:t>
            </a:r>
          </a:p>
          <a:p>
            <a:pPr>
              <a:lnSpc>
                <a:spcPct val="90000"/>
              </a:lnSpc>
            </a:pPr>
            <a:r>
              <a:rPr lang="en-US"/>
              <a:t>must co-exist with IP-only routers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1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CBBF5AD0-7487-46C9-AABB-D9F7B9E6AC48}" type="slidenum">
              <a:rPr lang="en-US"/>
              <a:pPr/>
              <a:t>32</a:t>
            </a:fld>
            <a:endParaRPr lang="en-US"/>
          </a:p>
        </p:txBody>
      </p:sp>
      <p:sp>
        <p:nvSpPr>
          <p:cNvPr id="512002" name="Freeform 2"/>
          <p:cNvSpPr>
            <a:spLocks/>
          </p:cNvSpPr>
          <p:nvPr/>
        </p:nvSpPr>
        <p:spPr bwMode="auto">
          <a:xfrm>
            <a:off x="1754188" y="5278438"/>
            <a:ext cx="2462212" cy="419100"/>
          </a:xfrm>
          <a:custGeom>
            <a:avLst/>
            <a:gdLst>
              <a:gd name="T0" fmla="*/ 1263 w 1551"/>
              <a:gd name="T1" fmla="*/ 8 h 264"/>
              <a:gd name="T2" fmla="*/ 0 w 1551"/>
              <a:gd name="T3" fmla="*/ 264 h 264"/>
              <a:gd name="T4" fmla="*/ 1536 w 1551"/>
              <a:gd name="T5" fmla="*/ 264 h 264"/>
              <a:gd name="T6" fmla="*/ 1551 w 1551"/>
              <a:gd name="T7" fmla="*/ 0 h 264"/>
              <a:gd name="T8" fmla="*/ 1263 w 1551"/>
              <a:gd name="T9" fmla="*/ 8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1" h="264">
                <a:moveTo>
                  <a:pt x="1263" y="8"/>
                </a:moveTo>
                <a:lnTo>
                  <a:pt x="0" y="264"/>
                </a:lnTo>
                <a:lnTo>
                  <a:pt x="1536" y="264"/>
                </a:lnTo>
                <a:lnTo>
                  <a:pt x="1551" y="0"/>
                </a:lnTo>
                <a:lnTo>
                  <a:pt x="1263" y="8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03" name="Freeform 3"/>
          <p:cNvSpPr>
            <a:spLocks/>
          </p:cNvSpPr>
          <p:nvPr/>
        </p:nvSpPr>
        <p:spPr bwMode="auto">
          <a:xfrm>
            <a:off x="4492625" y="5326063"/>
            <a:ext cx="2447925" cy="577850"/>
          </a:xfrm>
          <a:custGeom>
            <a:avLst/>
            <a:gdLst>
              <a:gd name="T0" fmla="*/ 839 w 1542"/>
              <a:gd name="T1" fmla="*/ 8 h 364"/>
              <a:gd name="T2" fmla="*/ 0 w 1542"/>
              <a:gd name="T3" fmla="*/ 364 h 364"/>
              <a:gd name="T4" fmla="*/ 1542 w 1542"/>
              <a:gd name="T5" fmla="*/ 364 h 364"/>
              <a:gd name="T6" fmla="*/ 1127 w 1542"/>
              <a:gd name="T7" fmla="*/ 0 h 364"/>
              <a:gd name="T8" fmla="*/ 839 w 1542"/>
              <a:gd name="T9" fmla="*/ 8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2" h="364">
                <a:moveTo>
                  <a:pt x="839" y="8"/>
                </a:moveTo>
                <a:lnTo>
                  <a:pt x="0" y="364"/>
                </a:lnTo>
                <a:lnTo>
                  <a:pt x="1542" y="364"/>
                </a:lnTo>
                <a:lnTo>
                  <a:pt x="1127" y="0"/>
                </a:lnTo>
                <a:lnTo>
                  <a:pt x="839" y="8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04" name="Freeform 4"/>
          <p:cNvSpPr>
            <a:spLocks/>
          </p:cNvSpPr>
          <p:nvPr/>
        </p:nvSpPr>
        <p:spPr bwMode="auto">
          <a:xfrm>
            <a:off x="1884363" y="3106738"/>
            <a:ext cx="2433637" cy="798512"/>
          </a:xfrm>
          <a:custGeom>
            <a:avLst/>
            <a:gdLst>
              <a:gd name="T0" fmla="*/ 808 w 1533"/>
              <a:gd name="T1" fmla="*/ 503 h 503"/>
              <a:gd name="T2" fmla="*/ 1533 w 1533"/>
              <a:gd name="T3" fmla="*/ 0 h 503"/>
              <a:gd name="T4" fmla="*/ 0 w 1533"/>
              <a:gd name="T5" fmla="*/ 0 h 503"/>
              <a:gd name="T6" fmla="*/ 685 w 1533"/>
              <a:gd name="T7" fmla="*/ 481 h 503"/>
              <a:gd name="T8" fmla="*/ 808 w 1533"/>
              <a:gd name="T9" fmla="*/ 503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3" h="503">
                <a:moveTo>
                  <a:pt x="808" y="503"/>
                </a:moveTo>
                <a:lnTo>
                  <a:pt x="1533" y="0"/>
                </a:lnTo>
                <a:lnTo>
                  <a:pt x="0" y="0"/>
                </a:lnTo>
                <a:lnTo>
                  <a:pt x="685" y="481"/>
                </a:lnTo>
                <a:lnTo>
                  <a:pt x="808" y="503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05" name="Freeform 5"/>
          <p:cNvSpPr>
            <a:spLocks/>
          </p:cNvSpPr>
          <p:nvPr/>
        </p:nvSpPr>
        <p:spPr bwMode="auto">
          <a:xfrm>
            <a:off x="4552950" y="3416300"/>
            <a:ext cx="2589213" cy="511175"/>
          </a:xfrm>
          <a:custGeom>
            <a:avLst/>
            <a:gdLst>
              <a:gd name="T0" fmla="*/ 123 w 1631"/>
              <a:gd name="T1" fmla="*/ 322 h 322"/>
              <a:gd name="T2" fmla="*/ 1631 w 1631"/>
              <a:gd name="T3" fmla="*/ 0 h 322"/>
              <a:gd name="T4" fmla="*/ 89 w 1631"/>
              <a:gd name="T5" fmla="*/ 0 h 322"/>
              <a:gd name="T6" fmla="*/ 0 w 1631"/>
              <a:gd name="T7" fmla="*/ 300 h 322"/>
              <a:gd name="T8" fmla="*/ 123 w 1631"/>
              <a:gd name="T9" fmla="*/ 322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1" h="322">
                <a:moveTo>
                  <a:pt x="123" y="322"/>
                </a:moveTo>
                <a:lnTo>
                  <a:pt x="1631" y="0"/>
                </a:lnTo>
                <a:lnTo>
                  <a:pt x="89" y="0"/>
                </a:lnTo>
                <a:lnTo>
                  <a:pt x="0" y="300"/>
                </a:lnTo>
                <a:lnTo>
                  <a:pt x="123" y="32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006" name="Group 6"/>
          <p:cNvGrpSpPr>
            <a:grpSpLocks/>
          </p:cNvGrpSpPr>
          <p:nvPr/>
        </p:nvGrpSpPr>
        <p:grpSpPr bwMode="auto">
          <a:xfrm>
            <a:off x="5583238" y="4924425"/>
            <a:ext cx="766762" cy="433388"/>
            <a:chOff x="3600" y="219"/>
            <a:chExt cx="360" cy="175"/>
          </a:xfrm>
        </p:grpSpPr>
        <p:sp>
          <p:nvSpPr>
            <p:cNvPr id="512007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08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09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10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11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012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2013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14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15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016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2017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18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19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020" name="Group 20"/>
          <p:cNvGrpSpPr>
            <a:grpSpLocks/>
          </p:cNvGrpSpPr>
          <p:nvPr/>
        </p:nvGrpSpPr>
        <p:grpSpPr bwMode="auto">
          <a:xfrm>
            <a:off x="3757613" y="4919663"/>
            <a:ext cx="766762" cy="433387"/>
            <a:chOff x="3600" y="219"/>
            <a:chExt cx="360" cy="175"/>
          </a:xfrm>
        </p:grpSpPr>
        <p:sp>
          <p:nvSpPr>
            <p:cNvPr id="512021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2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3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4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25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026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2027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28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29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030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2031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32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33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034" name="Group 34"/>
          <p:cNvGrpSpPr>
            <a:grpSpLocks/>
          </p:cNvGrpSpPr>
          <p:nvPr/>
        </p:nvGrpSpPr>
        <p:grpSpPr bwMode="auto">
          <a:xfrm>
            <a:off x="4111625" y="3902075"/>
            <a:ext cx="766763" cy="433388"/>
            <a:chOff x="3600" y="219"/>
            <a:chExt cx="360" cy="175"/>
          </a:xfrm>
        </p:grpSpPr>
        <p:sp>
          <p:nvSpPr>
            <p:cNvPr id="512035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36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37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38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39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040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2041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42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43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044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2045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46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47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048" name="Group 48"/>
          <p:cNvGrpSpPr>
            <a:grpSpLocks/>
          </p:cNvGrpSpPr>
          <p:nvPr/>
        </p:nvGrpSpPr>
        <p:grpSpPr bwMode="auto">
          <a:xfrm>
            <a:off x="2684463" y="3897313"/>
            <a:ext cx="766762" cy="433387"/>
            <a:chOff x="3600" y="219"/>
            <a:chExt cx="360" cy="175"/>
          </a:xfrm>
        </p:grpSpPr>
        <p:sp>
          <p:nvSpPr>
            <p:cNvPr id="512049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0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1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2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53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054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2055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56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57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058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2059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60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61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062" name="Group 62"/>
          <p:cNvGrpSpPr>
            <a:grpSpLocks/>
          </p:cNvGrpSpPr>
          <p:nvPr/>
        </p:nvGrpSpPr>
        <p:grpSpPr bwMode="auto">
          <a:xfrm>
            <a:off x="1165225" y="3190875"/>
            <a:ext cx="766763" cy="433388"/>
            <a:chOff x="589" y="1281"/>
            <a:chExt cx="483" cy="273"/>
          </a:xfrm>
        </p:grpSpPr>
        <p:sp>
          <p:nvSpPr>
            <p:cNvPr id="512063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64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65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66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67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068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512069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70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71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072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512073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74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75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076" name="Line 76"/>
          <p:cNvSpPr>
            <a:spLocks noChangeShapeType="1"/>
          </p:cNvSpPr>
          <p:nvPr/>
        </p:nvSpPr>
        <p:spPr bwMode="auto">
          <a:xfrm>
            <a:off x="1935163" y="3433763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7" name="Line 77"/>
          <p:cNvSpPr>
            <a:spLocks noChangeShapeType="1"/>
          </p:cNvSpPr>
          <p:nvPr/>
        </p:nvSpPr>
        <p:spPr bwMode="auto">
          <a:xfrm flipV="1">
            <a:off x="1982788" y="4138613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8" name="Line 78"/>
          <p:cNvSpPr>
            <a:spLocks noChangeShapeType="1"/>
          </p:cNvSpPr>
          <p:nvPr/>
        </p:nvSpPr>
        <p:spPr bwMode="auto">
          <a:xfrm flipV="1">
            <a:off x="3449638" y="4138613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9" name="Line 79"/>
          <p:cNvSpPr>
            <a:spLocks noChangeShapeType="1"/>
          </p:cNvSpPr>
          <p:nvPr/>
        </p:nvSpPr>
        <p:spPr bwMode="auto">
          <a:xfrm>
            <a:off x="3297238" y="4300538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0" name="Line 80"/>
          <p:cNvSpPr>
            <a:spLocks noChangeShapeType="1"/>
          </p:cNvSpPr>
          <p:nvPr/>
        </p:nvSpPr>
        <p:spPr bwMode="auto">
          <a:xfrm>
            <a:off x="4554538" y="5176838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1" name="Line 81"/>
          <p:cNvSpPr>
            <a:spLocks noChangeShapeType="1"/>
          </p:cNvSpPr>
          <p:nvPr/>
        </p:nvSpPr>
        <p:spPr bwMode="auto">
          <a:xfrm>
            <a:off x="4840288" y="4252913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2" name="Line 82"/>
          <p:cNvSpPr>
            <a:spLocks noChangeShapeType="1"/>
          </p:cNvSpPr>
          <p:nvPr/>
        </p:nvSpPr>
        <p:spPr bwMode="auto">
          <a:xfrm>
            <a:off x="6354763" y="5157788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3" name="Text Box 83"/>
          <p:cNvSpPr txBox="1">
            <a:spLocks noChangeArrowheads="1"/>
          </p:cNvSpPr>
          <p:nvPr/>
        </p:nvSpPr>
        <p:spPr bwMode="auto">
          <a:xfrm>
            <a:off x="5803900" y="53578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R1</a:t>
            </a:r>
          </a:p>
        </p:txBody>
      </p:sp>
      <p:sp>
        <p:nvSpPr>
          <p:cNvPr id="512084" name="Text Box 84"/>
          <p:cNvSpPr txBox="1">
            <a:spLocks noChangeArrowheads="1"/>
          </p:cNvSpPr>
          <p:nvPr/>
        </p:nvSpPr>
        <p:spPr bwMode="auto">
          <a:xfrm>
            <a:off x="3940175" y="53355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R2</a:t>
            </a:r>
          </a:p>
        </p:txBody>
      </p:sp>
      <p:sp>
        <p:nvSpPr>
          <p:cNvPr id="512085" name="Text Box 85"/>
          <p:cNvSpPr txBox="1">
            <a:spLocks noChangeArrowheads="1"/>
          </p:cNvSpPr>
          <p:nvPr/>
        </p:nvSpPr>
        <p:spPr bwMode="auto">
          <a:xfrm>
            <a:off x="5862638" y="395605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D</a:t>
            </a:r>
          </a:p>
        </p:txBody>
      </p:sp>
      <p:sp>
        <p:nvSpPr>
          <p:cNvPr id="512086" name="Text Box 86"/>
          <p:cNvSpPr txBox="1">
            <a:spLocks noChangeArrowheads="1"/>
          </p:cNvSpPr>
          <p:nvPr/>
        </p:nvSpPr>
        <p:spPr bwMode="auto">
          <a:xfrm>
            <a:off x="4325938" y="4333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R3</a:t>
            </a:r>
          </a:p>
        </p:txBody>
      </p:sp>
      <p:sp>
        <p:nvSpPr>
          <p:cNvPr id="512087" name="Text Box 87"/>
          <p:cNvSpPr txBox="1">
            <a:spLocks noChangeArrowheads="1"/>
          </p:cNvSpPr>
          <p:nvPr/>
        </p:nvSpPr>
        <p:spPr bwMode="auto">
          <a:xfrm>
            <a:off x="2851150" y="43513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R4</a:t>
            </a:r>
          </a:p>
        </p:txBody>
      </p:sp>
      <p:grpSp>
        <p:nvGrpSpPr>
          <p:cNvPr id="512088" name="Group 88"/>
          <p:cNvGrpSpPr>
            <a:grpSpLocks/>
          </p:cNvGrpSpPr>
          <p:nvPr/>
        </p:nvGrpSpPr>
        <p:grpSpPr bwMode="auto">
          <a:xfrm>
            <a:off x="1211263" y="4137025"/>
            <a:ext cx="766762" cy="433388"/>
            <a:chOff x="589" y="1281"/>
            <a:chExt cx="483" cy="273"/>
          </a:xfrm>
        </p:grpSpPr>
        <p:sp>
          <p:nvSpPr>
            <p:cNvPr id="512089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0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1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2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93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094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512095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96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97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098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512099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00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01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102" name="Text Box 102"/>
          <p:cNvSpPr txBox="1">
            <a:spLocks noChangeArrowheads="1"/>
          </p:cNvSpPr>
          <p:nvPr/>
        </p:nvSpPr>
        <p:spPr bwMode="auto">
          <a:xfrm>
            <a:off x="1403350" y="45704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R5</a:t>
            </a:r>
          </a:p>
        </p:txBody>
      </p:sp>
      <p:sp>
        <p:nvSpPr>
          <p:cNvPr id="512103" name="Text Box 103"/>
          <p:cNvSpPr txBox="1">
            <a:spLocks noChangeArrowheads="1"/>
          </p:cNvSpPr>
          <p:nvPr/>
        </p:nvSpPr>
        <p:spPr bwMode="auto">
          <a:xfrm>
            <a:off x="6283325" y="48974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0</a:t>
            </a:r>
          </a:p>
        </p:txBody>
      </p:sp>
      <p:sp>
        <p:nvSpPr>
          <p:cNvPr id="512104" name="Text Box 104"/>
          <p:cNvSpPr txBox="1">
            <a:spLocks noChangeArrowheads="1"/>
          </p:cNvSpPr>
          <p:nvPr/>
        </p:nvSpPr>
        <p:spPr bwMode="auto">
          <a:xfrm>
            <a:off x="4924425" y="41640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</a:t>
            </a:r>
          </a:p>
        </p:txBody>
      </p:sp>
      <p:sp>
        <p:nvSpPr>
          <p:cNvPr id="512105" name="Text Box 105"/>
          <p:cNvSpPr txBox="1">
            <a:spLocks noChangeArrowheads="1"/>
          </p:cNvSpPr>
          <p:nvPr/>
        </p:nvSpPr>
        <p:spPr bwMode="auto">
          <a:xfrm>
            <a:off x="4849813" y="38893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0</a:t>
            </a:r>
          </a:p>
        </p:txBody>
      </p:sp>
      <p:sp>
        <p:nvSpPr>
          <p:cNvPr id="512106" name="Line 106"/>
          <p:cNvSpPr>
            <a:spLocks noChangeShapeType="1"/>
          </p:cNvSpPr>
          <p:nvPr/>
        </p:nvSpPr>
        <p:spPr bwMode="auto">
          <a:xfrm>
            <a:off x="4883150" y="4129088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7" name="Text Box 107"/>
          <p:cNvSpPr txBox="1">
            <a:spLocks noChangeArrowheads="1"/>
          </p:cNvSpPr>
          <p:nvPr/>
        </p:nvSpPr>
        <p:spPr bwMode="auto">
          <a:xfrm>
            <a:off x="3411538" y="3876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0</a:t>
            </a:r>
          </a:p>
        </p:txBody>
      </p:sp>
      <p:sp>
        <p:nvSpPr>
          <p:cNvPr id="512108" name="Text Box 108"/>
          <p:cNvSpPr txBox="1">
            <a:spLocks noChangeArrowheads="1"/>
          </p:cNvSpPr>
          <p:nvPr/>
        </p:nvSpPr>
        <p:spPr bwMode="auto">
          <a:xfrm>
            <a:off x="7016750" y="49752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A</a:t>
            </a:r>
          </a:p>
        </p:txBody>
      </p:sp>
      <p:sp>
        <p:nvSpPr>
          <p:cNvPr id="512109" name="Text Box 109"/>
          <p:cNvSpPr txBox="1">
            <a:spLocks noChangeArrowheads="1"/>
          </p:cNvSpPr>
          <p:nvPr/>
        </p:nvSpPr>
        <p:spPr bwMode="auto">
          <a:xfrm>
            <a:off x="1366838" y="36210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R6</a:t>
            </a:r>
          </a:p>
        </p:txBody>
      </p:sp>
      <p:grpSp>
        <p:nvGrpSpPr>
          <p:cNvPr id="512110" name="Group 110"/>
          <p:cNvGrpSpPr>
            <a:grpSpLocks/>
          </p:cNvGrpSpPr>
          <p:nvPr/>
        </p:nvGrpSpPr>
        <p:grpSpPr bwMode="auto">
          <a:xfrm>
            <a:off x="4895850" y="5343525"/>
            <a:ext cx="2546350" cy="922338"/>
            <a:chOff x="679" y="3270"/>
            <a:chExt cx="1604" cy="581"/>
          </a:xfrm>
        </p:grpSpPr>
        <p:sp>
          <p:nvSpPr>
            <p:cNvPr id="512111" name="Rectangle 111"/>
            <p:cNvSpPr>
              <a:spLocks noChangeArrowheads="1"/>
            </p:cNvSpPr>
            <p:nvPr/>
          </p:nvSpPr>
          <p:spPr bwMode="auto">
            <a:xfrm>
              <a:off x="710" y="3296"/>
              <a:ext cx="1533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2" name="Text Box 112"/>
            <p:cNvSpPr txBox="1">
              <a:spLocks noChangeArrowheads="1"/>
            </p:cNvSpPr>
            <p:nvPr/>
          </p:nvSpPr>
          <p:spPr bwMode="auto">
            <a:xfrm>
              <a:off x="679" y="3270"/>
              <a:ext cx="160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400" i="0">
                  <a:latin typeface="Arial" charset="0"/>
                </a:rPr>
                <a:t>  in         out                 out</a:t>
              </a:r>
            </a:p>
            <a:p>
              <a:pPr eaLnBrk="1" hangingPunct="1"/>
              <a:r>
                <a:rPr lang="en-US" sz="1400" i="0">
                  <a:latin typeface="Arial" charset="0"/>
                </a:rPr>
                <a:t>label     label   dest    interface</a:t>
              </a:r>
            </a:p>
          </p:txBody>
        </p:sp>
        <p:sp>
          <p:nvSpPr>
            <p:cNvPr id="512113" name="Line 113"/>
            <p:cNvSpPr>
              <a:spLocks noChangeShapeType="1"/>
            </p:cNvSpPr>
            <p:nvPr/>
          </p:nvSpPr>
          <p:spPr bwMode="auto">
            <a:xfrm>
              <a:off x="719" y="3584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14" name="Text Box 114"/>
            <p:cNvSpPr txBox="1">
              <a:spLocks noChangeArrowheads="1"/>
            </p:cNvSpPr>
            <p:nvPr/>
          </p:nvSpPr>
          <p:spPr bwMode="auto">
            <a:xfrm>
              <a:off x="730" y="3588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i="0">
                  <a:latin typeface="Arial" charset="0"/>
                </a:rPr>
                <a:t> 6        -      A       0</a:t>
              </a:r>
            </a:p>
          </p:txBody>
        </p:sp>
        <p:sp>
          <p:nvSpPr>
            <p:cNvPr id="512115" name="Line 115"/>
            <p:cNvSpPr>
              <a:spLocks noChangeShapeType="1"/>
            </p:cNvSpPr>
            <p:nvPr/>
          </p:nvSpPr>
          <p:spPr bwMode="auto">
            <a:xfrm>
              <a:off x="1042" y="3303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16" name="Line 116"/>
            <p:cNvSpPr>
              <a:spLocks noChangeShapeType="1"/>
            </p:cNvSpPr>
            <p:nvPr/>
          </p:nvSpPr>
          <p:spPr bwMode="auto">
            <a:xfrm>
              <a:off x="1426" y="3306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17" name="Line 117"/>
            <p:cNvSpPr>
              <a:spLocks noChangeShapeType="1"/>
            </p:cNvSpPr>
            <p:nvPr/>
          </p:nvSpPr>
          <p:spPr bwMode="auto">
            <a:xfrm>
              <a:off x="1750" y="3309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118" name="Group 118"/>
          <p:cNvGrpSpPr>
            <a:grpSpLocks/>
          </p:cNvGrpSpPr>
          <p:nvPr/>
        </p:nvGrpSpPr>
        <p:grpSpPr bwMode="auto">
          <a:xfrm>
            <a:off x="4629150" y="2212975"/>
            <a:ext cx="2546350" cy="1239838"/>
            <a:chOff x="3494" y="291"/>
            <a:chExt cx="1604" cy="781"/>
          </a:xfrm>
        </p:grpSpPr>
        <p:sp>
          <p:nvSpPr>
            <p:cNvPr id="512119" name="Rectangle 119"/>
            <p:cNvSpPr>
              <a:spLocks noChangeArrowheads="1"/>
            </p:cNvSpPr>
            <p:nvPr/>
          </p:nvSpPr>
          <p:spPr bwMode="auto">
            <a:xfrm>
              <a:off x="3525" y="317"/>
              <a:ext cx="1533" cy="7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0" name="Text Box 120"/>
            <p:cNvSpPr txBox="1">
              <a:spLocks noChangeArrowheads="1"/>
            </p:cNvSpPr>
            <p:nvPr/>
          </p:nvSpPr>
          <p:spPr bwMode="auto">
            <a:xfrm>
              <a:off x="3494" y="291"/>
              <a:ext cx="160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400" i="0">
                  <a:latin typeface="Arial" charset="0"/>
                </a:rPr>
                <a:t>  in         out                 out</a:t>
              </a:r>
            </a:p>
            <a:p>
              <a:pPr eaLnBrk="1" hangingPunct="1"/>
              <a:r>
                <a:rPr lang="en-US" sz="1400" i="0">
                  <a:latin typeface="Arial" charset="0"/>
                </a:rPr>
                <a:t>label     label   dest    interface</a:t>
              </a:r>
            </a:p>
          </p:txBody>
        </p:sp>
        <p:sp>
          <p:nvSpPr>
            <p:cNvPr id="512121" name="Line 121"/>
            <p:cNvSpPr>
              <a:spLocks noChangeShapeType="1"/>
            </p:cNvSpPr>
            <p:nvPr/>
          </p:nvSpPr>
          <p:spPr bwMode="auto">
            <a:xfrm>
              <a:off x="3534" y="605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22" name="Text Box 122"/>
            <p:cNvSpPr txBox="1">
              <a:spLocks noChangeArrowheads="1"/>
            </p:cNvSpPr>
            <p:nvPr/>
          </p:nvSpPr>
          <p:spPr bwMode="auto">
            <a:xfrm>
              <a:off x="3545" y="609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i="0">
                  <a:latin typeface="Arial" charset="0"/>
                </a:rPr>
                <a:t>10      6      A       1</a:t>
              </a:r>
            </a:p>
          </p:txBody>
        </p:sp>
        <p:sp>
          <p:nvSpPr>
            <p:cNvPr id="512123" name="Line 123"/>
            <p:cNvSpPr>
              <a:spLocks noChangeShapeType="1"/>
            </p:cNvSpPr>
            <p:nvPr/>
          </p:nvSpPr>
          <p:spPr bwMode="auto">
            <a:xfrm>
              <a:off x="3857" y="324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24" name="Text Box 124"/>
            <p:cNvSpPr txBox="1">
              <a:spLocks noChangeArrowheads="1"/>
            </p:cNvSpPr>
            <p:nvPr/>
          </p:nvSpPr>
          <p:spPr bwMode="auto">
            <a:xfrm>
              <a:off x="3540" y="830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i="0">
                  <a:latin typeface="Arial" charset="0"/>
                </a:rPr>
                <a:t>12      9      D       0</a:t>
              </a:r>
            </a:p>
          </p:txBody>
        </p:sp>
        <p:sp>
          <p:nvSpPr>
            <p:cNvPr id="512125" name="Line 125"/>
            <p:cNvSpPr>
              <a:spLocks noChangeShapeType="1"/>
            </p:cNvSpPr>
            <p:nvPr/>
          </p:nvSpPr>
          <p:spPr bwMode="auto">
            <a:xfrm>
              <a:off x="4215" y="335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26" name="Line 126"/>
            <p:cNvSpPr>
              <a:spLocks noChangeShapeType="1"/>
            </p:cNvSpPr>
            <p:nvPr/>
          </p:nvSpPr>
          <p:spPr bwMode="auto">
            <a:xfrm>
              <a:off x="4573" y="329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27" name="Rectangle 127"/>
          <p:cNvSpPr>
            <a:spLocks noChangeArrowheads="1"/>
          </p:cNvSpPr>
          <p:nvPr/>
        </p:nvSpPr>
        <p:spPr bwMode="auto">
          <a:xfrm>
            <a:off x="1843088" y="1651000"/>
            <a:ext cx="2433637" cy="1435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8" name="Text Box 128"/>
          <p:cNvSpPr txBox="1">
            <a:spLocks noChangeArrowheads="1"/>
          </p:cNvSpPr>
          <p:nvPr/>
        </p:nvSpPr>
        <p:spPr bwMode="auto">
          <a:xfrm>
            <a:off x="1793875" y="1609725"/>
            <a:ext cx="2546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  in         out                 out</a:t>
            </a:r>
          </a:p>
          <a:p>
            <a:pPr eaLnBrk="1" hangingPunct="1"/>
            <a:r>
              <a:rPr lang="en-US" sz="1400" i="0">
                <a:latin typeface="Arial" charset="0"/>
              </a:rPr>
              <a:t>label     label   dest    interface</a:t>
            </a:r>
          </a:p>
        </p:txBody>
      </p:sp>
      <p:sp>
        <p:nvSpPr>
          <p:cNvPr id="512129" name="Line 129"/>
          <p:cNvSpPr>
            <a:spLocks noChangeShapeType="1"/>
          </p:cNvSpPr>
          <p:nvPr/>
        </p:nvSpPr>
        <p:spPr bwMode="auto">
          <a:xfrm>
            <a:off x="1857375" y="2108200"/>
            <a:ext cx="2392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0" name="Text Box 130"/>
          <p:cNvSpPr txBox="1">
            <a:spLocks noChangeArrowheads="1"/>
          </p:cNvSpPr>
          <p:nvPr/>
        </p:nvSpPr>
        <p:spPr bwMode="auto">
          <a:xfrm>
            <a:off x="1874838" y="2114550"/>
            <a:ext cx="238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        10      A       0</a:t>
            </a:r>
          </a:p>
        </p:txBody>
      </p:sp>
      <p:sp>
        <p:nvSpPr>
          <p:cNvPr id="512131" name="Line 131"/>
          <p:cNvSpPr>
            <a:spLocks noChangeShapeType="1"/>
          </p:cNvSpPr>
          <p:nvPr/>
        </p:nvSpPr>
        <p:spPr bwMode="auto">
          <a:xfrm>
            <a:off x="2370138" y="1662113"/>
            <a:ext cx="1587" cy="141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2" name="Text Box 132"/>
          <p:cNvSpPr txBox="1">
            <a:spLocks noChangeArrowheads="1"/>
          </p:cNvSpPr>
          <p:nvPr/>
        </p:nvSpPr>
        <p:spPr bwMode="auto">
          <a:xfrm>
            <a:off x="1865313" y="2455863"/>
            <a:ext cx="238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        12      D       0</a:t>
            </a:r>
          </a:p>
        </p:txBody>
      </p:sp>
      <p:sp>
        <p:nvSpPr>
          <p:cNvPr id="512133" name="Line 133"/>
          <p:cNvSpPr>
            <a:spLocks noChangeShapeType="1"/>
          </p:cNvSpPr>
          <p:nvPr/>
        </p:nvSpPr>
        <p:spPr bwMode="auto">
          <a:xfrm>
            <a:off x="2938463" y="1658938"/>
            <a:ext cx="1587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4" name="Line 134"/>
          <p:cNvSpPr>
            <a:spLocks noChangeShapeType="1"/>
          </p:cNvSpPr>
          <p:nvPr/>
        </p:nvSpPr>
        <p:spPr bwMode="auto">
          <a:xfrm>
            <a:off x="3506788" y="1670050"/>
            <a:ext cx="1587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5" name="Text Box 135"/>
          <p:cNvSpPr txBox="1">
            <a:spLocks noChangeArrowheads="1"/>
          </p:cNvSpPr>
          <p:nvPr/>
        </p:nvSpPr>
        <p:spPr bwMode="auto">
          <a:xfrm>
            <a:off x="3335338" y="4198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</a:t>
            </a:r>
          </a:p>
        </p:txBody>
      </p:sp>
      <p:grpSp>
        <p:nvGrpSpPr>
          <p:cNvPr id="512137" name="Group 137"/>
          <p:cNvGrpSpPr>
            <a:grpSpLocks/>
          </p:cNvGrpSpPr>
          <p:nvPr/>
        </p:nvGrpSpPr>
        <p:grpSpPr bwMode="auto">
          <a:xfrm>
            <a:off x="1716088" y="5661025"/>
            <a:ext cx="2546350" cy="922338"/>
            <a:chOff x="679" y="3270"/>
            <a:chExt cx="1604" cy="581"/>
          </a:xfrm>
        </p:grpSpPr>
        <p:sp>
          <p:nvSpPr>
            <p:cNvPr id="512138" name="Rectangle 138"/>
            <p:cNvSpPr>
              <a:spLocks noChangeArrowheads="1"/>
            </p:cNvSpPr>
            <p:nvPr/>
          </p:nvSpPr>
          <p:spPr bwMode="auto">
            <a:xfrm>
              <a:off x="710" y="3296"/>
              <a:ext cx="1533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39" name="Text Box 139"/>
            <p:cNvSpPr txBox="1">
              <a:spLocks noChangeArrowheads="1"/>
            </p:cNvSpPr>
            <p:nvPr/>
          </p:nvSpPr>
          <p:spPr bwMode="auto">
            <a:xfrm>
              <a:off x="679" y="3270"/>
              <a:ext cx="160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400" i="0">
                  <a:latin typeface="Arial" charset="0"/>
                </a:rPr>
                <a:t>  in         out                 out</a:t>
              </a:r>
            </a:p>
            <a:p>
              <a:pPr eaLnBrk="1" hangingPunct="1"/>
              <a:r>
                <a:rPr lang="en-US" sz="1400" i="0">
                  <a:latin typeface="Arial" charset="0"/>
                </a:rPr>
                <a:t>label     label   dest    interface</a:t>
              </a:r>
            </a:p>
          </p:txBody>
        </p:sp>
        <p:sp>
          <p:nvSpPr>
            <p:cNvPr id="512140" name="Line 140"/>
            <p:cNvSpPr>
              <a:spLocks noChangeShapeType="1"/>
            </p:cNvSpPr>
            <p:nvPr/>
          </p:nvSpPr>
          <p:spPr bwMode="auto">
            <a:xfrm>
              <a:off x="719" y="3584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41" name="Text Box 141"/>
            <p:cNvSpPr txBox="1">
              <a:spLocks noChangeArrowheads="1"/>
            </p:cNvSpPr>
            <p:nvPr/>
          </p:nvSpPr>
          <p:spPr bwMode="auto">
            <a:xfrm>
              <a:off x="730" y="3588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i="0">
                  <a:latin typeface="Arial" charset="0"/>
                </a:rPr>
                <a:t> 8        6      A       0</a:t>
              </a:r>
            </a:p>
          </p:txBody>
        </p:sp>
        <p:sp>
          <p:nvSpPr>
            <p:cNvPr id="512142" name="Line 142"/>
            <p:cNvSpPr>
              <a:spLocks noChangeShapeType="1"/>
            </p:cNvSpPr>
            <p:nvPr/>
          </p:nvSpPr>
          <p:spPr bwMode="auto">
            <a:xfrm>
              <a:off x="1042" y="3303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43" name="Line 143"/>
            <p:cNvSpPr>
              <a:spLocks noChangeShapeType="1"/>
            </p:cNvSpPr>
            <p:nvPr/>
          </p:nvSpPr>
          <p:spPr bwMode="auto">
            <a:xfrm>
              <a:off x="1426" y="3306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44" name="Line 144"/>
            <p:cNvSpPr>
              <a:spLocks noChangeShapeType="1"/>
            </p:cNvSpPr>
            <p:nvPr/>
          </p:nvSpPr>
          <p:spPr bwMode="auto">
            <a:xfrm>
              <a:off x="1750" y="3309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45" name="Text Box 145"/>
          <p:cNvSpPr txBox="1">
            <a:spLocks noChangeArrowheads="1"/>
          </p:cNvSpPr>
          <p:nvPr/>
        </p:nvSpPr>
        <p:spPr bwMode="auto">
          <a:xfrm>
            <a:off x="4487863" y="49149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0</a:t>
            </a:r>
          </a:p>
        </p:txBody>
      </p:sp>
      <p:sp>
        <p:nvSpPr>
          <p:cNvPr id="512146" name="Text Box 146"/>
          <p:cNvSpPr txBox="1">
            <a:spLocks noChangeArrowheads="1"/>
          </p:cNvSpPr>
          <p:nvPr/>
        </p:nvSpPr>
        <p:spPr bwMode="auto">
          <a:xfrm>
            <a:off x="1847850" y="2757488"/>
            <a:ext cx="238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          8      A       1</a:t>
            </a:r>
          </a:p>
        </p:txBody>
      </p:sp>
      <p:sp>
        <p:nvSpPr>
          <p:cNvPr id="512147" name="Rectangle 1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MPLS forwarding tables</a:t>
            </a:r>
          </a:p>
        </p:txBody>
      </p:sp>
    </p:spTree>
    <p:extLst>
      <p:ext uri="{BB962C8B-B14F-4D97-AF65-F5344CB8AC3E}">
        <p14:creationId xmlns:p14="http://schemas.microsoft.com/office/powerpoint/2010/main" val="48813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DA333762-81E5-42CD-9F4C-0391AF0B79E3}" type="slidenum">
              <a:rPr lang="en-US"/>
              <a:pPr/>
              <a:t>33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1143000"/>
          </a:xfrm>
        </p:spPr>
        <p:txBody>
          <a:bodyPr/>
          <a:lstStyle/>
          <a:p>
            <a:r>
              <a:rPr lang="en-US" sz="2800" u="none">
                <a:solidFill>
                  <a:srgbClr val="FF0000"/>
                </a:solidFill>
              </a:rPr>
              <a:t>Synthesis:</a:t>
            </a:r>
            <a:r>
              <a:rPr lang="en-US" sz="2800" u="none"/>
              <a:t> a day in the life of a web request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8263"/>
            <a:ext cx="7772400" cy="4648200"/>
          </a:xfrm>
        </p:spPr>
        <p:txBody>
          <a:bodyPr/>
          <a:lstStyle/>
          <a:p>
            <a:r>
              <a:rPr lang="en-US"/>
              <a:t>journey down protocol stack complete!</a:t>
            </a:r>
          </a:p>
          <a:p>
            <a:pPr lvl="1"/>
            <a:r>
              <a:rPr lang="en-US"/>
              <a:t>application, transport, network, link</a:t>
            </a:r>
          </a:p>
          <a:p>
            <a:r>
              <a:rPr lang="en-US"/>
              <a:t>putting-it-all-together: synthesis!</a:t>
            </a:r>
          </a:p>
          <a:p>
            <a:pPr lvl="1"/>
            <a:r>
              <a:rPr lang="en-US" i="1">
                <a:solidFill>
                  <a:srgbClr val="FF0000"/>
                </a:solidFill>
              </a:rPr>
              <a:t>goal:</a:t>
            </a:r>
            <a:r>
              <a:rPr lang="en-US"/>
              <a:t> identify, review, understand protocols (at all layers) involved in seemingly simple scenario: requesting www page</a:t>
            </a:r>
          </a:p>
          <a:p>
            <a:pPr lvl="1"/>
            <a:r>
              <a:rPr lang="en-US" i="1">
                <a:solidFill>
                  <a:srgbClr val="FF0000"/>
                </a:solidFill>
              </a:rPr>
              <a:t>scenario:</a:t>
            </a:r>
            <a:r>
              <a:rPr lang="en-US"/>
              <a:t> student attaches laptop to campus network, requests/receives www.google.com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0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1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ADB9BE67-CED6-48E4-9284-035B053187A6}" type="slidenum">
              <a:rPr lang="en-US"/>
              <a:pPr/>
              <a:t>34</a:t>
            </a:fld>
            <a:endParaRPr lang="en-US"/>
          </a:p>
        </p:txBody>
      </p:sp>
      <p:sp>
        <p:nvSpPr>
          <p:cNvPr id="699798" name="Freeform 406"/>
          <p:cNvSpPr>
            <a:spLocks/>
          </p:cNvSpPr>
          <p:nvPr/>
        </p:nvSpPr>
        <p:spPr bwMode="auto">
          <a:xfrm>
            <a:off x="4751388" y="706438"/>
            <a:ext cx="3894137" cy="3192462"/>
          </a:xfrm>
          <a:custGeom>
            <a:avLst/>
            <a:gdLst>
              <a:gd name="T0" fmla="*/ 84 w 2453"/>
              <a:gd name="T1" fmla="*/ 632 h 2011"/>
              <a:gd name="T2" fmla="*/ 16 w 2453"/>
              <a:gd name="T3" fmla="*/ 809 h 2011"/>
              <a:gd name="T4" fmla="*/ 9 w 2453"/>
              <a:gd name="T5" fmla="*/ 1005 h 2011"/>
              <a:gd name="T6" fmla="*/ 70 w 2453"/>
              <a:gd name="T7" fmla="*/ 1147 h 2011"/>
              <a:gd name="T8" fmla="*/ 165 w 2453"/>
              <a:gd name="T9" fmla="*/ 1364 h 2011"/>
              <a:gd name="T10" fmla="*/ 280 w 2453"/>
              <a:gd name="T11" fmla="*/ 1446 h 2011"/>
              <a:gd name="T12" fmla="*/ 549 w 2453"/>
              <a:gd name="T13" fmla="*/ 1627 h 2011"/>
              <a:gd name="T14" fmla="*/ 1152 w 2453"/>
              <a:gd name="T15" fmla="*/ 1687 h 2011"/>
              <a:gd name="T16" fmla="*/ 1542 w 2453"/>
              <a:gd name="T17" fmla="*/ 1965 h 2011"/>
              <a:gd name="T18" fmla="*/ 1675 w 2453"/>
              <a:gd name="T19" fmla="*/ 1965 h 2011"/>
              <a:gd name="T20" fmla="*/ 1933 w 2453"/>
              <a:gd name="T21" fmla="*/ 1945 h 2011"/>
              <a:gd name="T22" fmla="*/ 2376 w 2453"/>
              <a:gd name="T23" fmla="*/ 1793 h 2011"/>
              <a:gd name="T24" fmla="*/ 2396 w 2453"/>
              <a:gd name="T25" fmla="*/ 1508 h 2011"/>
              <a:gd name="T26" fmla="*/ 2293 w 2453"/>
              <a:gd name="T27" fmla="*/ 1297 h 2011"/>
              <a:gd name="T28" fmla="*/ 2347 w 2453"/>
              <a:gd name="T29" fmla="*/ 843 h 2011"/>
              <a:gd name="T30" fmla="*/ 2340 w 2453"/>
              <a:gd name="T31" fmla="*/ 653 h 2011"/>
              <a:gd name="T32" fmla="*/ 2177 w 2453"/>
              <a:gd name="T33" fmla="*/ 456 h 2011"/>
              <a:gd name="T34" fmla="*/ 1920 w 2453"/>
              <a:gd name="T35" fmla="*/ 165 h 2011"/>
              <a:gd name="T36" fmla="*/ 1601 w 2453"/>
              <a:gd name="T37" fmla="*/ 36 h 2011"/>
              <a:gd name="T38" fmla="*/ 1229 w 2453"/>
              <a:gd name="T39" fmla="*/ 16 h 2011"/>
              <a:gd name="T40" fmla="*/ 917 w 2453"/>
              <a:gd name="T41" fmla="*/ 131 h 2011"/>
              <a:gd name="T42" fmla="*/ 477 w 2453"/>
              <a:gd name="T43" fmla="*/ 260 h 2011"/>
              <a:gd name="T44" fmla="*/ 212 w 2453"/>
              <a:gd name="T45" fmla="*/ 375 h 2011"/>
              <a:gd name="T46" fmla="*/ 84 w 2453"/>
              <a:gd name="T47" fmla="*/ 632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453" h="2011">
                <a:moveTo>
                  <a:pt x="84" y="632"/>
                </a:moveTo>
                <a:cubicBezTo>
                  <a:pt x="51" y="704"/>
                  <a:pt x="28" y="747"/>
                  <a:pt x="16" y="809"/>
                </a:cubicBezTo>
                <a:cubicBezTo>
                  <a:pt x="4" y="871"/>
                  <a:pt x="0" y="949"/>
                  <a:pt x="9" y="1005"/>
                </a:cubicBezTo>
                <a:cubicBezTo>
                  <a:pt x="18" y="1061"/>
                  <a:pt x="44" y="1087"/>
                  <a:pt x="70" y="1147"/>
                </a:cubicBezTo>
                <a:cubicBezTo>
                  <a:pt x="96" y="1207"/>
                  <a:pt x="130" y="1314"/>
                  <a:pt x="165" y="1364"/>
                </a:cubicBezTo>
                <a:cubicBezTo>
                  <a:pt x="200" y="1414"/>
                  <a:pt x="216" y="1402"/>
                  <a:pt x="280" y="1446"/>
                </a:cubicBezTo>
                <a:cubicBezTo>
                  <a:pt x="344" y="1490"/>
                  <a:pt x="404" y="1587"/>
                  <a:pt x="549" y="1627"/>
                </a:cubicBezTo>
                <a:cubicBezTo>
                  <a:pt x="694" y="1667"/>
                  <a:pt x="987" y="1631"/>
                  <a:pt x="1152" y="1687"/>
                </a:cubicBezTo>
                <a:cubicBezTo>
                  <a:pt x="1317" y="1743"/>
                  <a:pt x="1455" y="1919"/>
                  <a:pt x="1542" y="1965"/>
                </a:cubicBezTo>
                <a:cubicBezTo>
                  <a:pt x="1629" y="2011"/>
                  <a:pt x="1610" y="1968"/>
                  <a:pt x="1675" y="1965"/>
                </a:cubicBezTo>
                <a:cubicBezTo>
                  <a:pt x="1740" y="1962"/>
                  <a:pt x="1816" y="1974"/>
                  <a:pt x="1933" y="1945"/>
                </a:cubicBezTo>
                <a:cubicBezTo>
                  <a:pt x="2050" y="1916"/>
                  <a:pt x="2299" y="1866"/>
                  <a:pt x="2376" y="1793"/>
                </a:cubicBezTo>
                <a:cubicBezTo>
                  <a:pt x="2453" y="1720"/>
                  <a:pt x="2410" y="1591"/>
                  <a:pt x="2396" y="1508"/>
                </a:cubicBezTo>
                <a:cubicBezTo>
                  <a:pt x="2382" y="1425"/>
                  <a:pt x="2301" y="1408"/>
                  <a:pt x="2293" y="1297"/>
                </a:cubicBezTo>
                <a:cubicBezTo>
                  <a:pt x="2285" y="1186"/>
                  <a:pt x="2339" y="950"/>
                  <a:pt x="2347" y="843"/>
                </a:cubicBezTo>
                <a:cubicBezTo>
                  <a:pt x="2355" y="736"/>
                  <a:pt x="2368" y="717"/>
                  <a:pt x="2340" y="653"/>
                </a:cubicBezTo>
                <a:cubicBezTo>
                  <a:pt x="2312" y="589"/>
                  <a:pt x="2247" y="537"/>
                  <a:pt x="2177" y="456"/>
                </a:cubicBezTo>
                <a:cubicBezTo>
                  <a:pt x="2107" y="375"/>
                  <a:pt x="2016" y="235"/>
                  <a:pt x="1920" y="165"/>
                </a:cubicBezTo>
                <a:cubicBezTo>
                  <a:pt x="1824" y="95"/>
                  <a:pt x="1716" y="61"/>
                  <a:pt x="1601" y="36"/>
                </a:cubicBezTo>
                <a:cubicBezTo>
                  <a:pt x="1486" y="11"/>
                  <a:pt x="1343" y="0"/>
                  <a:pt x="1229" y="16"/>
                </a:cubicBezTo>
                <a:cubicBezTo>
                  <a:pt x="1115" y="32"/>
                  <a:pt x="1042" y="90"/>
                  <a:pt x="917" y="131"/>
                </a:cubicBezTo>
                <a:cubicBezTo>
                  <a:pt x="792" y="172"/>
                  <a:pt x="595" y="219"/>
                  <a:pt x="477" y="260"/>
                </a:cubicBezTo>
                <a:cubicBezTo>
                  <a:pt x="359" y="301"/>
                  <a:pt x="280" y="311"/>
                  <a:pt x="212" y="375"/>
                </a:cubicBezTo>
                <a:cubicBezTo>
                  <a:pt x="144" y="439"/>
                  <a:pt x="117" y="560"/>
                  <a:pt x="84" y="63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1143000"/>
          </a:xfrm>
        </p:spPr>
        <p:txBody>
          <a:bodyPr/>
          <a:lstStyle/>
          <a:p>
            <a:r>
              <a:rPr lang="en-US" sz="2800" u="none"/>
              <a:t>A day in the life: scenario</a:t>
            </a:r>
          </a:p>
        </p:txBody>
      </p:sp>
      <p:sp>
        <p:nvSpPr>
          <p:cNvPr id="699590" name="Freeform 3"/>
          <p:cNvSpPr>
            <a:spLocks/>
          </p:cNvSpPr>
          <p:nvPr/>
        </p:nvSpPr>
        <p:spPr bwMode="auto">
          <a:xfrm>
            <a:off x="611188" y="1273175"/>
            <a:ext cx="3554412" cy="2754313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grpSp>
        <p:nvGrpSpPr>
          <p:cNvPr id="699592" name="Group 4"/>
          <p:cNvGrpSpPr>
            <a:grpSpLocks/>
          </p:cNvGrpSpPr>
          <p:nvPr/>
        </p:nvGrpSpPr>
        <p:grpSpPr bwMode="auto">
          <a:xfrm>
            <a:off x="5383213" y="2679700"/>
            <a:ext cx="757237" cy="379413"/>
            <a:chOff x="2466" y="2026"/>
            <a:chExt cx="477" cy="282"/>
          </a:xfrm>
        </p:grpSpPr>
        <p:sp>
          <p:nvSpPr>
            <p:cNvPr id="699593" name="Oval 5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594" name="Line 6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95" name="Rectangle 7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699596" name="Oval 8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699597" name="Group 9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699598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599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00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9601" name="Group 13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699602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03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04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9605" name="Line 17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06" name="Line 18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607" name="Group 19"/>
          <p:cNvGrpSpPr>
            <a:grpSpLocks/>
          </p:cNvGrpSpPr>
          <p:nvPr/>
        </p:nvGrpSpPr>
        <p:grpSpPr bwMode="auto">
          <a:xfrm>
            <a:off x="6748463" y="2425700"/>
            <a:ext cx="757237" cy="379413"/>
            <a:chOff x="2466" y="2026"/>
            <a:chExt cx="477" cy="282"/>
          </a:xfrm>
        </p:grpSpPr>
        <p:sp>
          <p:nvSpPr>
            <p:cNvPr id="699608" name="Oval 20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09" name="Line 21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10" name="Rectangle 22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699611" name="Oval 23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699612" name="Group 24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699613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14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15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9616" name="Group 28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699617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18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19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9620" name="Line 32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21" name="Line 33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622" name="Text Box 34"/>
          <p:cNvSpPr txBox="1">
            <a:spLocks noChangeArrowheads="1"/>
          </p:cNvSpPr>
          <p:nvPr/>
        </p:nvSpPr>
        <p:spPr bwMode="auto">
          <a:xfrm>
            <a:off x="5364163" y="1762125"/>
            <a:ext cx="1811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Comcast network </a:t>
            </a:r>
          </a:p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68.80.0.0/13</a:t>
            </a:r>
          </a:p>
        </p:txBody>
      </p:sp>
      <p:sp>
        <p:nvSpPr>
          <p:cNvPr id="699623" name="Line 36"/>
          <p:cNvSpPr>
            <a:spLocks noChangeShapeType="1"/>
          </p:cNvSpPr>
          <p:nvPr/>
        </p:nvSpPr>
        <p:spPr bwMode="auto">
          <a:xfrm flipV="1">
            <a:off x="3613150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624" name="Group 38"/>
          <p:cNvGrpSpPr>
            <a:grpSpLocks/>
          </p:cNvGrpSpPr>
          <p:nvPr/>
        </p:nvGrpSpPr>
        <p:grpSpPr bwMode="auto">
          <a:xfrm>
            <a:off x="3094038" y="2459038"/>
            <a:ext cx="742950" cy="311150"/>
            <a:chOff x="1935" y="960"/>
            <a:chExt cx="468" cy="196"/>
          </a:xfrm>
        </p:grpSpPr>
        <p:sp>
          <p:nvSpPr>
            <p:cNvPr id="699625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626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27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28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699629" name="Line 43"/>
          <p:cNvSpPr>
            <a:spLocks noChangeShapeType="1"/>
          </p:cNvSpPr>
          <p:nvPr/>
        </p:nvSpPr>
        <p:spPr bwMode="auto">
          <a:xfrm flipV="1">
            <a:off x="2503488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630" name="Line 44"/>
          <p:cNvSpPr>
            <a:spLocks noChangeShapeType="1"/>
          </p:cNvSpPr>
          <p:nvPr/>
        </p:nvSpPr>
        <p:spPr bwMode="auto">
          <a:xfrm flipV="1">
            <a:off x="3762375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631" name="Rectangle 45"/>
          <p:cNvSpPr>
            <a:spLocks noChangeArrowheads="1"/>
          </p:cNvSpPr>
          <p:nvPr/>
        </p:nvSpPr>
        <p:spPr bwMode="auto">
          <a:xfrm>
            <a:off x="2241550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699633" name="Line 48"/>
          <p:cNvSpPr>
            <a:spLocks noChangeShapeType="1"/>
          </p:cNvSpPr>
          <p:nvPr/>
        </p:nvSpPr>
        <p:spPr bwMode="auto">
          <a:xfrm flipV="1">
            <a:off x="3117850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634" name="Group 49"/>
          <p:cNvGrpSpPr>
            <a:grpSpLocks/>
          </p:cNvGrpSpPr>
          <p:nvPr/>
        </p:nvGrpSpPr>
        <p:grpSpPr bwMode="auto">
          <a:xfrm>
            <a:off x="2598738" y="3365500"/>
            <a:ext cx="987425" cy="479425"/>
            <a:chOff x="1118" y="1621"/>
            <a:chExt cx="622" cy="302"/>
          </a:xfrm>
        </p:grpSpPr>
        <p:sp>
          <p:nvSpPr>
            <p:cNvPr id="699635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36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699637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699638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sp>
            <p:nvSpPr>
              <p:cNvPr id="699639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40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699641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grpSp>
            <p:nvGrpSpPr>
              <p:cNvPr id="699642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69964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9644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9645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99646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69964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9648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9649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99650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51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9652" name="Line 68"/>
          <p:cNvSpPr>
            <a:spLocks noChangeShapeType="1"/>
          </p:cNvSpPr>
          <p:nvPr/>
        </p:nvSpPr>
        <p:spPr bwMode="auto">
          <a:xfrm flipV="1">
            <a:off x="3589338" y="2930525"/>
            <a:ext cx="181927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653" name="Group 69"/>
          <p:cNvGrpSpPr>
            <a:grpSpLocks/>
          </p:cNvGrpSpPr>
          <p:nvPr/>
        </p:nvGrpSpPr>
        <p:grpSpPr bwMode="auto">
          <a:xfrm>
            <a:off x="7405688" y="3341688"/>
            <a:ext cx="757237" cy="379412"/>
            <a:chOff x="2466" y="2026"/>
            <a:chExt cx="477" cy="282"/>
          </a:xfrm>
        </p:grpSpPr>
        <p:sp>
          <p:nvSpPr>
            <p:cNvPr id="699654" name="Oval 70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55" name="Line 71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56" name="Rectangle 72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699657" name="Oval 73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699658" name="Group 74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699659" name="Line 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60" name="Line 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61" name="Line 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9662" name="Group 78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699663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64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65" name="Line 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9666" name="Line 82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67" name="Line 83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668" name="Group 84"/>
          <p:cNvGrpSpPr>
            <a:grpSpLocks/>
          </p:cNvGrpSpPr>
          <p:nvPr/>
        </p:nvGrpSpPr>
        <p:grpSpPr bwMode="auto">
          <a:xfrm>
            <a:off x="7307263" y="1511300"/>
            <a:ext cx="306387" cy="647700"/>
            <a:chOff x="4180" y="783"/>
            <a:chExt cx="150" cy="307"/>
          </a:xfrm>
        </p:grpSpPr>
        <p:sp>
          <p:nvSpPr>
            <p:cNvPr id="699669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70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71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72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73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74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75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76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699677" name="Line 93"/>
          <p:cNvSpPr>
            <a:spLocks noChangeShapeType="1"/>
          </p:cNvSpPr>
          <p:nvPr/>
        </p:nvSpPr>
        <p:spPr bwMode="auto">
          <a:xfrm flipH="1">
            <a:off x="7124700" y="2166938"/>
            <a:ext cx="260350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678" name="Freeform 94"/>
          <p:cNvSpPr>
            <a:spLocks/>
          </p:cNvSpPr>
          <p:nvPr/>
        </p:nvSpPr>
        <p:spPr bwMode="auto">
          <a:xfrm>
            <a:off x="1089025" y="4146550"/>
            <a:ext cx="6419850" cy="1620838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grpSp>
        <p:nvGrpSpPr>
          <p:cNvPr id="699679" name="Group 110"/>
          <p:cNvGrpSpPr>
            <a:grpSpLocks/>
          </p:cNvGrpSpPr>
          <p:nvPr/>
        </p:nvGrpSpPr>
        <p:grpSpPr bwMode="auto">
          <a:xfrm>
            <a:off x="4025900" y="4724400"/>
            <a:ext cx="757238" cy="379413"/>
            <a:chOff x="2466" y="2026"/>
            <a:chExt cx="477" cy="282"/>
          </a:xfrm>
        </p:grpSpPr>
        <p:sp>
          <p:nvSpPr>
            <p:cNvPr id="699680" name="Oval 111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81" name="Line 112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82" name="Rectangle 113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699683" name="Oval 114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699684" name="Group 115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699685" name="Line 1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86" name="Line 1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87" name="Line 1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9688" name="Group 119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699689" name="Line 1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90" name="Line 1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691" name="Line 1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9692" name="Line 123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93" name="Line 124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694" name="Group 125"/>
          <p:cNvGrpSpPr>
            <a:grpSpLocks/>
          </p:cNvGrpSpPr>
          <p:nvPr/>
        </p:nvGrpSpPr>
        <p:grpSpPr bwMode="auto">
          <a:xfrm>
            <a:off x="2736850" y="4446588"/>
            <a:ext cx="306388" cy="647700"/>
            <a:chOff x="4180" y="783"/>
            <a:chExt cx="150" cy="307"/>
          </a:xfrm>
        </p:grpSpPr>
        <p:sp>
          <p:nvSpPr>
            <p:cNvPr id="699695" name="AutoShape 12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96" name="Rectangle 12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97" name="Rectangle 12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98" name="AutoShape 12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699" name="Line 13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00" name="Line 13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01" name="Rectangle 13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702" name="Rectangle 13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699703" name="Line 134"/>
          <p:cNvSpPr>
            <a:spLocks noChangeShapeType="1"/>
          </p:cNvSpPr>
          <p:nvPr/>
        </p:nvSpPr>
        <p:spPr bwMode="auto">
          <a:xfrm flipV="1">
            <a:off x="4479925" y="3074988"/>
            <a:ext cx="1174750" cy="165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704" name="Text Box 135"/>
          <p:cNvSpPr txBox="1">
            <a:spLocks noChangeArrowheads="1"/>
          </p:cNvSpPr>
          <p:nvPr/>
        </p:nvSpPr>
        <p:spPr bwMode="auto">
          <a:xfrm>
            <a:off x="5357813" y="5018088"/>
            <a:ext cx="1809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Google’s network </a:t>
            </a:r>
          </a:p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64.233.160.0/19 </a:t>
            </a:r>
          </a:p>
        </p:txBody>
      </p:sp>
      <p:sp>
        <p:nvSpPr>
          <p:cNvPr id="699705" name="Line 136"/>
          <p:cNvSpPr>
            <a:spLocks noChangeShapeType="1"/>
          </p:cNvSpPr>
          <p:nvPr/>
        </p:nvSpPr>
        <p:spPr bwMode="auto">
          <a:xfrm flipV="1">
            <a:off x="3059113" y="4894263"/>
            <a:ext cx="9429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706" name="Text Box 137"/>
          <p:cNvSpPr txBox="1">
            <a:spLocks noChangeArrowheads="1"/>
          </p:cNvSpPr>
          <p:nvPr/>
        </p:nvSpPr>
        <p:spPr bwMode="auto">
          <a:xfrm>
            <a:off x="1971675" y="5286375"/>
            <a:ext cx="159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64.233.169.105</a:t>
            </a:r>
          </a:p>
        </p:txBody>
      </p:sp>
      <p:sp>
        <p:nvSpPr>
          <p:cNvPr id="699707" name="Text Box 138"/>
          <p:cNvSpPr txBox="1">
            <a:spLocks noChangeArrowheads="1"/>
          </p:cNvSpPr>
          <p:nvPr/>
        </p:nvSpPr>
        <p:spPr bwMode="auto">
          <a:xfrm>
            <a:off x="1939925" y="4992688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web server</a:t>
            </a:r>
          </a:p>
        </p:txBody>
      </p:sp>
      <p:sp>
        <p:nvSpPr>
          <p:cNvPr id="699708" name="Text Box 139"/>
          <p:cNvSpPr txBox="1">
            <a:spLocks noChangeArrowheads="1"/>
          </p:cNvSpPr>
          <p:nvPr/>
        </p:nvSpPr>
        <p:spPr bwMode="auto">
          <a:xfrm>
            <a:off x="7577138" y="1384300"/>
            <a:ext cx="12334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DNS server</a:t>
            </a:r>
          </a:p>
          <a:p>
            <a:pPr eaLnBrk="1" hangingPunct="1"/>
            <a:endParaRPr lang="en-US" sz="1600" i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99709" name="Group 95"/>
          <p:cNvGrpSpPr>
            <a:grpSpLocks/>
          </p:cNvGrpSpPr>
          <p:nvPr/>
        </p:nvGrpSpPr>
        <p:grpSpPr bwMode="auto">
          <a:xfrm>
            <a:off x="5797550" y="4365625"/>
            <a:ext cx="757238" cy="379413"/>
            <a:chOff x="2466" y="2026"/>
            <a:chExt cx="477" cy="282"/>
          </a:xfrm>
        </p:grpSpPr>
        <p:sp>
          <p:nvSpPr>
            <p:cNvPr id="699710" name="Oval 96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699711" name="Line 97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12" name="Rectangle 98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699713" name="Oval 99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699714" name="Group 100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699715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716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717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9718" name="Group 104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699719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720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721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9722" name="Line 108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23" name="Line 109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99724" name="Object 142"/>
          <p:cNvGraphicFramePr>
            <a:graphicFrameLocks noChangeAspect="1"/>
          </p:cNvGraphicFramePr>
          <p:nvPr/>
        </p:nvGraphicFramePr>
        <p:xfrm>
          <a:off x="1628775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Clip" r:id="rId4" imgW="1266840" imgH="1200240" progId="MS_ClipArt_Gallery.2">
                  <p:embed/>
                </p:oleObj>
              </mc:Choice>
              <mc:Fallback>
                <p:oleObj name="Clip" r:id="rId4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9743" name="Group 166"/>
          <p:cNvGrpSpPr>
            <a:grpSpLocks/>
          </p:cNvGrpSpPr>
          <p:nvPr/>
        </p:nvGrpSpPr>
        <p:grpSpPr bwMode="auto">
          <a:xfrm>
            <a:off x="5181600" y="3048000"/>
            <a:ext cx="400050" cy="152400"/>
            <a:chOff x="3228" y="1776"/>
            <a:chExt cx="252" cy="96"/>
          </a:xfrm>
        </p:grpSpPr>
        <p:sp>
          <p:nvSpPr>
            <p:cNvPr id="699744" name="Line 16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45" name="Line 16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46" name="Group 167"/>
          <p:cNvGrpSpPr>
            <a:grpSpLocks/>
          </p:cNvGrpSpPr>
          <p:nvPr/>
        </p:nvGrpSpPr>
        <p:grpSpPr bwMode="auto">
          <a:xfrm flipH="1">
            <a:off x="5810250" y="3062288"/>
            <a:ext cx="400050" cy="152400"/>
            <a:chOff x="3228" y="1776"/>
            <a:chExt cx="252" cy="96"/>
          </a:xfrm>
        </p:grpSpPr>
        <p:sp>
          <p:nvSpPr>
            <p:cNvPr id="699747" name="Line 16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48" name="Line 16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49" name="Group 170"/>
          <p:cNvGrpSpPr>
            <a:grpSpLocks/>
          </p:cNvGrpSpPr>
          <p:nvPr/>
        </p:nvGrpSpPr>
        <p:grpSpPr bwMode="auto">
          <a:xfrm flipH="1" flipV="1">
            <a:off x="5962650" y="2538413"/>
            <a:ext cx="400050" cy="152400"/>
            <a:chOff x="3228" y="1776"/>
            <a:chExt cx="252" cy="96"/>
          </a:xfrm>
        </p:grpSpPr>
        <p:sp>
          <p:nvSpPr>
            <p:cNvPr id="699750" name="Line 17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51" name="Line 17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52" name="Group 173"/>
          <p:cNvGrpSpPr>
            <a:grpSpLocks/>
          </p:cNvGrpSpPr>
          <p:nvPr/>
        </p:nvGrpSpPr>
        <p:grpSpPr bwMode="auto">
          <a:xfrm flipH="1" flipV="1">
            <a:off x="8062913" y="3228975"/>
            <a:ext cx="400050" cy="152400"/>
            <a:chOff x="3228" y="1776"/>
            <a:chExt cx="252" cy="96"/>
          </a:xfrm>
        </p:grpSpPr>
        <p:sp>
          <p:nvSpPr>
            <p:cNvPr id="699753" name="Line 17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54" name="Line 17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55" name="Group 176"/>
          <p:cNvGrpSpPr>
            <a:grpSpLocks/>
          </p:cNvGrpSpPr>
          <p:nvPr/>
        </p:nvGrpSpPr>
        <p:grpSpPr bwMode="auto">
          <a:xfrm flipV="1">
            <a:off x="7239000" y="3248025"/>
            <a:ext cx="295275" cy="114300"/>
            <a:chOff x="3228" y="1776"/>
            <a:chExt cx="252" cy="96"/>
          </a:xfrm>
        </p:grpSpPr>
        <p:sp>
          <p:nvSpPr>
            <p:cNvPr id="699756" name="Line 177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57" name="Line 178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58" name="Group 179"/>
          <p:cNvGrpSpPr>
            <a:grpSpLocks/>
          </p:cNvGrpSpPr>
          <p:nvPr/>
        </p:nvGrpSpPr>
        <p:grpSpPr bwMode="auto">
          <a:xfrm rot="409689" flipH="1" flipV="1">
            <a:off x="7510463" y="2590800"/>
            <a:ext cx="452437" cy="57150"/>
            <a:chOff x="3228" y="1776"/>
            <a:chExt cx="252" cy="96"/>
          </a:xfrm>
        </p:grpSpPr>
        <p:sp>
          <p:nvSpPr>
            <p:cNvPr id="699759" name="Line 180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60" name="Line 181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61" name="Group 182"/>
          <p:cNvGrpSpPr>
            <a:grpSpLocks/>
          </p:cNvGrpSpPr>
          <p:nvPr/>
        </p:nvGrpSpPr>
        <p:grpSpPr bwMode="auto">
          <a:xfrm>
            <a:off x="6653213" y="2795588"/>
            <a:ext cx="295275" cy="114300"/>
            <a:chOff x="3228" y="1776"/>
            <a:chExt cx="252" cy="96"/>
          </a:xfrm>
        </p:grpSpPr>
        <p:sp>
          <p:nvSpPr>
            <p:cNvPr id="699762" name="Line 183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63" name="Line 184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64" name="Group 185"/>
          <p:cNvGrpSpPr>
            <a:grpSpLocks/>
          </p:cNvGrpSpPr>
          <p:nvPr/>
        </p:nvGrpSpPr>
        <p:grpSpPr bwMode="auto">
          <a:xfrm flipH="1">
            <a:off x="7291388" y="2795588"/>
            <a:ext cx="295275" cy="114300"/>
            <a:chOff x="3228" y="1776"/>
            <a:chExt cx="252" cy="96"/>
          </a:xfrm>
        </p:grpSpPr>
        <p:sp>
          <p:nvSpPr>
            <p:cNvPr id="699765" name="Line 186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66" name="Line 187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67" name="Group 188"/>
          <p:cNvGrpSpPr>
            <a:grpSpLocks/>
          </p:cNvGrpSpPr>
          <p:nvPr/>
        </p:nvGrpSpPr>
        <p:grpSpPr bwMode="auto">
          <a:xfrm>
            <a:off x="5705475" y="4743450"/>
            <a:ext cx="295275" cy="114300"/>
            <a:chOff x="3228" y="1776"/>
            <a:chExt cx="252" cy="96"/>
          </a:xfrm>
        </p:grpSpPr>
        <p:sp>
          <p:nvSpPr>
            <p:cNvPr id="699768" name="Line 189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69" name="Line 190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70" name="Group 191"/>
          <p:cNvGrpSpPr>
            <a:grpSpLocks/>
          </p:cNvGrpSpPr>
          <p:nvPr/>
        </p:nvGrpSpPr>
        <p:grpSpPr bwMode="auto">
          <a:xfrm flipH="1">
            <a:off x="6343650" y="4743450"/>
            <a:ext cx="295275" cy="114300"/>
            <a:chOff x="3228" y="1776"/>
            <a:chExt cx="252" cy="96"/>
          </a:xfrm>
        </p:grpSpPr>
        <p:sp>
          <p:nvSpPr>
            <p:cNvPr id="699771" name="Line 192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72" name="Line 193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73" name="Group 194"/>
          <p:cNvGrpSpPr>
            <a:grpSpLocks/>
          </p:cNvGrpSpPr>
          <p:nvPr/>
        </p:nvGrpSpPr>
        <p:grpSpPr bwMode="auto">
          <a:xfrm>
            <a:off x="3938588" y="5100638"/>
            <a:ext cx="295275" cy="114300"/>
            <a:chOff x="3228" y="1776"/>
            <a:chExt cx="252" cy="96"/>
          </a:xfrm>
        </p:grpSpPr>
        <p:sp>
          <p:nvSpPr>
            <p:cNvPr id="699774" name="Line 195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75" name="Line 196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76" name="Group 197"/>
          <p:cNvGrpSpPr>
            <a:grpSpLocks/>
          </p:cNvGrpSpPr>
          <p:nvPr/>
        </p:nvGrpSpPr>
        <p:grpSpPr bwMode="auto">
          <a:xfrm flipH="1">
            <a:off x="4576763" y="5100638"/>
            <a:ext cx="295275" cy="114300"/>
            <a:chOff x="3228" y="1776"/>
            <a:chExt cx="252" cy="96"/>
          </a:xfrm>
        </p:grpSpPr>
        <p:sp>
          <p:nvSpPr>
            <p:cNvPr id="699777" name="Line 19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78" name="Line 19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779" name="Group 200"/>
          <p:cNvGrpSpPr>
            <a:grpSpLocks/>
          </p:cNvGrpSpPr>
          <p:nvPr/>
        </p:nvGrpSpPr>
        <p:grpSpPr bwMode="auto">
          <a:xfrm flipH="1" flipV="1">
            <a:off x="4781550" y="4805363"/>
            <a:ext cx="295275" cy="114300"/>
            <a:chOff x="3228" y="1776"/>
            <a:chExt cx="252" cy="96"/>
          </a:xfrm>
        </p:grpSpPr>
        <p:sp>
          <p:nvSpPr>
            <p:cNvPr id="699780" name="Line 20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781" name="Line 20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9782" name="Text Box 34"/>
          <p:cNvSpPr txBox="1">
            <a:spLocks noChangeArrowheads="1"/>
          </p:cNvSpPr>
          <p:nvPr/>
        </p:nvSpPr>
        <p:spPr bwMode="auto">
          <a:xfrm>
            <a:off x="962025" y="3128963"/>
            <a:ext cx="1595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school network </a:t>
            </a:r>
          </a:p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68.80.2.0/24</a:t>
            </a:r>
          </a:p>
        </p:txBody>
      </p:sp>
      <p:sp>
        <p:nvSpPr>
          <p:cNvPr id="699788" name="AutoShape 396"/>
          <p:cNvSpPr>
            <a:spLocks noChangeArrowheads="1"/>
          </p:cNvSpPr>
          <p:nvPr/>
        </p:nvSpPr>
        <p:spPr bwMode="auto">
          <a:xfrm>
            <a:off x="668338" y="2266950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99793" name="Picture 40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3" y="4208463"/>
            <a:ext cx="1243012" cy="7683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9797" name="Group 405"/>
          <p:cNvGrpSpPr>
            <a:grpSpLocks/>
          </p:cNvGrpSpPr>
          <p:nvPr/>
        </p:nvGrpSpPr>
        <p:grpSpPr bwMode="auto">
          <a:xfrm>
            <a:off x="288925" y="1162050"/>
            <a:ext cx="1416050" cy="1265238"/>
            <a:chOff x="146" y="690"/>
            <a:chExt cx="892" cy="797"/>
          </a:xfrm>
        </p:grpSpPr>
        <p:grpSp>
          <p:nvGrpSpPr>
            <p:cNvPr id="699792" name="Group 400"/>
            <p:cNvGrpSpPr>
              <a:grpSpLocks/>
            </p:cNvGrpSpPr>
            <p:nvPr/>
          </p:nvGrpSpPr>
          <p:grpSpPr bwMode="auto">
            <a:xfrm>
              <a:off x="146" y="690"/>
              <a:ext cx="892" cy="797"/>
              <a:chOff x="146" y="690"/>
              <a:chExt cx="892" cy="797"/>
            </a:xfrm>
          </p:grpSpPr>
          <p:sp>
            <p:nvSpPr>
              <p:cNvPr id="699790" name="Freeform 398"/>
              <p:cNvSpPr>
                <a:spLocks/>
              </p:cNvSpPr>
              <p:nvPr/>
            </p:nvSpPr>
            <p:spPr bwMode="auto">
              <a:xfrm>
                <a:off x="177" y="715"/>
                <a:ext cx="861" cy="772"/>
              </a:xfrm>
              <a:custGeom>
                <a:avLst/>
                <a:gdLst>
                  <a:gd name="T0" fmla="*/ 861 w 861"/>
                  <a:gd name="T1" fmla="*/ 772 h 772"/>
                  <a:gd name="T2" fmla="*/ 0 w 861"/>
                  <a:gd name="T3" fmla="*/ 557 h 772"/>
                  <a:gd name="T4" fmla="*/ 532 w 861"/>
                  <a:gd name="T5" fmla="*/ 405 h 772"/>
                  <a:gd name="T6" fmla="*/ 652 w 861"/>
                  <a:gd name="T7" fmla="*/ 0 h 772"/>
                  <a:gd name="T8" fmla="*/ 861 w 861"/>
                  <a:gd name="T9" fmla="*/ 772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1" h="772">
                    <a:moveTo>
                      <a:pt x="861" y="772"/>
                    </a:moveTo>
                    <a:lnTo>
                      <a:pt x="0" y="557"/>
                    </a:lnTo>
                    <a:lnTo>
                      <a:pt x="532" y="405"/>
                    </a:lnTo>
                    <a:lnTo>
                      <a:pt x="652" y="0"/>
                    </a:lnTo>
                    <a:lnTo>
                      <a:pt x="861" y="77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699784" name="Group 392"/>
              <p:cNvGrpSpPr>
                <a:grpSpLocks/>
              </p:cNvGrpSpPr>
              <p:nvPr/>
            </p:nvGrpSpPr>
            <p:grpSpPr bwMode="auto">
              <a:xfrm>
                <a:off x="148" y="697"/>
                <a:ext cx="694" cy="574"/>
                <a:chOff x="2579" y="1366"/>
                <a:chExt cx="1078" cy="674"/>
              </a:xfrm>
            </p:grpSpPr>
            <p:pic>
              <p:nvPicPr>
                <p:cNvPr id="699785" name="Picture 393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9" y="1366"/>
                  <a:ext cx="1078" cy="6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99786" name="Rectangle 394"/>
                <p:cNvSpPr>
                  <a:spLocks noChangeArrowheads="1"/>
                </p:cNvSpPr>
                <p:nvPr/>
              </p:nvSpPr>
              <p:spPr bwMode="auto">
                <a:xfrm>
                  <a:off x="2634" y="1428"/>
                  <a:ext cx="956" cy="57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99791" name="Rectangle 399"/>
              <p:cNvSpPr>
                <a:spLocks noChangeArrowheads="1"/>
              </p:cNvSpPr>
              <p:nvPr/>
            </p:nvSpPr>
            <p:spPr bwMode="auto">
              <a:xfrm>
                <a:off x="146" y="690"/>
                <a:ext cx="696" cy="58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9794" name="Text Box 402"/>
            <p:cNvSpPr txBox="1">
              <a:spLocks noChangeArrowheads="1"/>
            </p:cNvSpPr>
            <p:nvPr/>
          </p:nvSpPr>
          <p:spPr bwMode="auto">
            <a:xfrm>
              <a:off x="227" y="850"/>
              <a:ext cx="5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i="0">
                  <a:solidFill>
                    <a:srgbClr val="FF0000"/>
                  </a:solidFill>
                  <a:latin typeface="Arial" charset="0"/>
                </a:rPr>
                <a:t>browser</a:t>
              </a:r>
            </a:p>
          </p:txBody>
        </p:sp>
      </p:grpSp>
      <p:sp>
        <p:nvSpPr>
          <p:cNvPr id="699796" name="Text Box 404"/>
          <p:cNvSpPr txBox="1">
            <a:spLocks noChangeArrowheads="1"/>
          </p:cNvSpPr>
          <p:nvPr/>
        </p:nvSpPr>
        <p:spPr bwMode="auto">
          <a:xfrm>
            <a:off x="1563688" y="3940175"/>
            <a:ext cx="95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FF0000"/>
                </a:solidFill>
                <a:latin typeface="Arial" charset="0"/>
              </a:rPr>
              <a:t>web page</a:t>
            </a:r>
          </a:p>
        </p:txBody>
      </p:sp>
    </p:spTree>
    <p:extLst>
      <p:ext uri="{BB962C8B-B14F-4D97-AF65-F5344CB8AC3E}">
        <p14:creationId xmlns:p14="http://schemas.microsoft.com/office/powerpoint/2010/main" val="405915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9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788" grpId="0" animBg="1"/>
      <p:bldP spid="69979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1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F0B87F2-EAF5-4A39-9B6F-92CC937CBD0A}" type="slidenum">
              <a:rPr lang="en-US"/>
              <a:pPr/>
              <a:t>35</a:t>
            </a:fld>
            <a:endParaRPr 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1143000"/>
          </a:xfrm>
        </p:spPr>
        <p:txBody>
          <a:bodyPr/>
          <a:lstStyle/>
          <a:p>
            <a:r>
              <a:rPr lang="en-US" sz="2800" u="none"/>
              <a:t>A day in the life… connecting to the Internet</a:t>
            </a:r>
          </a:p>
        </p:txBody>
      </p:sp>
      <p:sp>
        <p:nvSpPr>
          <p:cNvPr id="701629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5037138" y="1128713"/>
            <a:ext cx="3732212" cy="1262062"/>
          </a:xfrm>
        </p:spPr>
        <p:txBody>
          <a:bodyPr>
            <a:normAutofit lnSpcReduction="10000"/>
          </a:bodyPr>
          <a:lstStyle/>
          <a:p>
            <a:r>
              <a:rPr lang="en-US" sz="2000"/>
              <a:t>connecting laptop needs to get its own IP address, addr of first-hop router, addr of DNS server: use </a:t>
            </a:r>
            <a:r>
              <a:rPr lang="en-US" sz="2000" b="1" i="1">
                <a:solidFill>
                  <a:srgbClr val="FF0000"/>
                </a:solidFill>
              </a:rPr>
              <a:t>DHCP</a:t>
            </a:r>
          </a:p>
        </p:txBody>
      </p:sp>
      <p:sp>
        <p:nvSpPr>
          <p:cNvPr id="701630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1631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632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701633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1634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1635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1636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1637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638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639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1640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641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701642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1643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1644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701645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sp>
            <p:nvSpPr>
              <p:cNvPr id="701646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47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701648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grpSp>
            <p:nvGrpSpPr>
              <p:cNvPr id="701649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701650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651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652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1653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70165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655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656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01657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58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01659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1661" name="AutoShape 221"/>
          <p:cNvSpPr>
            <a:spLocks noChangeArrowheads="1"/>
          </p:cNvSpPr>
          <p:nvPr/>
        </p:nvSpPr>
        <p:spPr bwMode="auto">
          <a:xfrm>
            <a:off x="830263" y="2266950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1671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701672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1673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1674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1675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1676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677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678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1679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1680" name="Text Box 240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router</a:t>
            </a:r>
          </a:p>
          <a:p>
            <a:r>
              <a:rPr lang="en-US"/>
              <a:t>(runs DHCP)</a:t>
            </a:r>
          </a:p>
        </p:txBody>
      </p:sp>
      <p:grpSp>
        <p:nvGrpSpPr>
          <p:cNvPr id="701690" name="Group 250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701689" name="Freeform 249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1688" name="Group 248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701682" name="Rectangle 242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81" name="Text Box 241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1683" name="Line 243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1684" name="Line 244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1685" name="Line 245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1686" name="Line 246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1693" name="Group 253"/>
          <p:cNvGrpSpPr>
            <a:grpSpLocks/>
          </p:cNvGrpSpPr>
          <p:nvPr/>
        </p:nvGrpSpPr>
        <p:grpSpPr bwMode="auto">
          <a:xfrm>
            <a:off x="520700" y="1162050"/>
            <a:ext cx="544513" cy="244475"/>
            <a:chOff x="844" y="3337"/>
            <a:chExt cx="343" cy="154"/>
          </a:xfrm>
        </p:grpSpPr>
        <p:sp>
          <p:nvSpPr>
            <p:cNvPr id="701691" name="Rectangle 251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692" name="Text Box 252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grpSp>
        <p:nvGrpSpPr>
          <p:cNvPr id="701739" name="Group 299"/>
          <p:cNvGrpSpPr>
            <a:grpSpLocks/>
          </p:cNvGrpSpPr>
          <p:nvPr/>
        </p:nvGrpSpPr>
        <p:grpSpPr bwMode="auto">
          <a:xfrm>
            <a:off x="66675" y="1181100"/>
            <a:ext cx="1081088" cy="1166813"/>
            <a:chOff x="42" y="744"/>
            <a:chExt cx="681" cy="735"/>
          </a:xfrm>
        </p:grpSpPr>
        <p:grpSp>
          <p:nvGrpSpPr>
            <p:cNvPr id="701736" name="Group 296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701735" name="Group 29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701694" name="Group 254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701695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696" name="Text Box 2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701706" name="Rectangle 266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707" name="Rectangle 267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1714" name="Group 274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701708" name="Group 26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701709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710" name="Text Box 2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701713" name="Group 273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1711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712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1733" name="Group 293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701716" name="Rectangle 276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717" name="Rectangle 277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1734" name="Group 294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701727" name="Group 287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701718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701719" name="Group 2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701720" name="Rectangle 2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1721" name="Text Box 28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 i="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701722" name="Group 2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701723" name="Rectangle 2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1724" name="Rectangle 2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701725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726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1728" name="Rectangle 288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730" name="Rectangle 290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731" name="Rectangle 291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01737" name="AutoShape 297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1758" name="Group 318"/>
          <p:cNvGrpSpPr>
            <a:grpSpLocks/>
          </p:cNvGrpSpPr>
          <p:nvPr/>
        </p:nvGrpSpPr>
        <p:grpSpPr bwMode="auto">
          <a:xfrm>
            <a:off x="650875" y="2389188"/>
            <a:ext cx="1081088" cy="244475"/>
            <a:chOff x="504" y="3523"/>
            <a:chExt cx="681" cy="154"/>
          </a:xfrm>
        </p:grpSpPr>
        <p:grpSp>
          <p:nvGrpSpPr>
            <p:cNvPr id="701759" name="Group 319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701760" name="Group 320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701761" name="Group 321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701762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763" name="Text Box 3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701764" name="Group 324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1765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766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01767" name="Rectangle 327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768" name="Rectangle 328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1769" name="Rectangle 329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770" name="Rectangle 330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771" name="Rectangle 331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1782" name="Group 342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701774" name="Freeform 334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4 w 551"/>
                <a:gd name="T1" fmla="*/ 0 h 801"/>
                <a:gd name="T2" fmla="*/ 551 w 551"/>
                <a:gd name="T3" fmla="*/ 402 h 801"/>
                <a:gd name="T4" fmla="*/ 6 w 551"/>
                <a:gd name="T5" fmla="*/ 801 h 801"/>
                <a:gd name="T6" fmla="*/ 13 w 551"/>
                <a:gd name="T7" fmla="*/ 535 h 801"/>
                <a:gd name="T8" fmla="*/ 0 w 551"/>
                <a:gd name="T9" fmla="*/ 371 h 801"/>
                <a:gd name="T10" fmla="*/ 14 w 551"/>
                <a:gd name="T11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1775" name="Group 335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701776" name="Rectangle 336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777" name="Text Box 337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1778" name="Line 338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1779" name="Line 339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1780" name="Line 340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1781" name="Line 341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1882" name="Group 442"/>
          <p:cNvGrpSpPr>
            <a:grpSpLocks/>
          </p:cNvGrpSpPr>
          <p:nvPr/>
        </p:nvGrpSpPr>
        <p:grpSpPr bwMode="auto">
          <a:xfrm>
            <a:off x="339725" y="2981325"/>
            <a:ext cx="1081088" cy="1217613"/>
            <a:chOff x="1404" y="3105"/>
            <a:chExt cx="681" cy="767"/>
          </a:xfrm>
        </p:grpSpPr>
        <p:grpSp>
          <p:nvGrpSpPr>
            <p:cNvPr id="701784" name="Group 34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701785" name="Group 34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701786" name="Group 34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701787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788" name="Text Box 3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701789" name="Rectangle 34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790" name="Rectangle 35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1791" name="Group 35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701792" name="Group 35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701793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794" name="Text Box 3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701795" name="Group 35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179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797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1798" name="Group 35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701799" name="Rectangle 35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800" name="Rectangle 36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1801" name="Group 36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701802" name="Group 36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701803" name="Group 36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701804" name="Group 3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701805" name="Rectangle 3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1806" name="Text Box 36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 i="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701807" name="Group 3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701808" name="Rectangle 3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1809" name="Rectangle 3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701810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1811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1812" name="Rectangle 37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813" name="Rectangle 37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1814" name="Rectangle 37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01815" name="AutoShape 37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819" name="Group 379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701820" name="Rectangle 380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821" name="Text Box 381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701916" name="Group 476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701917" name="Rectangle 477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18" name="Text Box 478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701919" name="Rectangle 479"/>
          <p:cNvSpPr>
            <a:spLocks noChangeArrowheads="1"/>
          </p:cNvSpPr>
          <p:nvPr/>
        </p:nvSpPr>
        <p:spPr bwMode="auto">
          <a:xfrm>
            <a:off x="5037138" y="2733675"/>
            <a:ext cx="3892550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DHCP request </a:t>
            </a:r>
            <a:r>
              <a:rPr lang="en-US" sz="2000">
                <a:solidFill>
                  <a:schemeClr val="accent2"/>
                </a:solidFill>
              </a:rPr>
              <a:t>encapsulated</a:t>
            </a:r>
            <a:r>
              <a:rPr lang="en-US" sz="2000" i="0">
                <a:solidFill>
                  <a:schemeClr val="accent2"/>
                </a:solidFill>
              </a:rPr>
              <a:t> </a:t>
            </a:r>
            <a:r>
              <a:rPr lang="en-US" sz="2000" i="0"/>
              <a:t>in </a:t>
            </a:r>
            <a:r>
              <a:rPr lang="en-US" sz="2000" b="1">
                <a:solidFill>
                  <a:srgbClr val="FF0000"/>
                </a:solidFill>
              </a:rPr>
              <a:t>UDP</a:t>
            </a:r>
            <a:r>
              <a:rPr lang="en-US" sz="2000" i="0"/>
              <a:t>, encapsulated in </a:t>
            </a:r>
            <a:r>
              <a:rPr lang="en-US" sz="2000" b="1">
                <a:solidFill>
                  <a:srgbClr val="FF0000"/>
                </a:solidFill>
              </a:rPr>
              <a:t>IP</a:t>
            </a:r>
            <a:r>
              <a:rPr lang="en-US" sz="2000" i="0"/>
              <a:t>, encapsulated in </a:t>
            </a:r>
            <a:r>
              <a:rPr lang="en-US" sz="2000" b="1">
                <a:solidFill>
                  <a:srgbClr val="FF0000"/>
                </a:solidFill>
              </a:rPr>
              <a:t>802.1</a:t>
            </a:r>
            <a:r>
              <a:rPr lang="en-US" sz="2000" i="0"/>
              <a:t> Ethernet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endParaRPr lang="en-US" sz="2000" i="0"/>
          </a:p>
        </p:txBody>
      </p:sp>
      <p:sp>
        <p:nvSpPr>
          <p:cNvPr id="701920" name="Rectangle 480"/>
          <p:cNvSpPr>
            <a:spLocks noChangeArrowheads="1"/>
          </p:cNvSpPr>
          <p:nvPr/>
        </p:nvSpPr>
        <p:spPr bwMode="auto">
          <a:xfrm>
            <a:off x="5035550" y="3979863"/>
            <a:ext cx="3924300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Ethernet frame </a:t>
            </a:r>
            <a:r>
              <a:rPr lang="en-US" sz="2000">
                <a:solidFill>
                  <a:srgbClr val="000099"/>
                </a:solidFill>
              </a:rPr>
              <a:t>broadcast</a:t>
            </a:r>
            <a:r>
              <a:rPr lang="en-US" sz="2000" i="0"/>
              <a:t> (dest: </a:t>
            </a:r>
            <a:r>
              <a:rPr lang="en-US" sz="1600" i="0"/>
              <a:t>FFFFFFFFFFFF</a:t>
            </a:r>
            <a:r>
              <a:rPr lang="en-US" sz="2000" i="0"/>
              <a:t>) on LAN, received at router running </a:t>
            </a:r>
            <a:r>
              <a:rPr lang="en-US" sz="2000" b="1">
                <a:solidFill>
                  <a:srgbClr val="FF0000"/>
                </a:solidFill>
              </a:rPr>
              <a:t>DHCP</a:t>
            </a:r>
            <a:r>
              <a:rPr lang="en-US" sz="2000" i="0"/>
              <a:t> server</a:t>
            </a:r>
          </a:p>
        </p:txBody>
      </p:sp>
      <p:sp>
        <p:nvSpPr>
          <p:cNvPr id="701921" name="Rectangle 481"/>
          <p:cNvSpPr>
            <a:spLocks noChangeArrowheads="1"/>
          </p:cNvSpPr>
          <p:nvPr/>
        </p:nvSpPr>
        <p:spPr bwMode="auto">
          <a:xfrm>
            <a:off x="5033963" y="5316538"/>
            <a:ext cx="3802062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Ethernet </a:t>
            </a:r>
            <a:r>
              <a:rPr lang="en-US" sz="2000">
                <a:solidFill>
                  <a:srgbClr val="000099"/>
                </a:solidFill>
              </a:rPr>
              <a:t>demuxed</a:t>
            </a:r>
            <a:r>
              <a:rPr lang="en-US" sz="2000" i="0"/>
              <a:t> to IP demuxed, UDP demuxed to DHCP </a:t>
            </a:r>
          </a:p>
        </p:txBody>
      </p:sp>
    </p:spTree>
    <p:extLst>
      <p:ext uri="{BB962C8B-B14F-4D97-AF65-F5344CB8AC3E}">
        <p14:creationId xmlns:p14="http://schemas.microsoft.com/office/powerpoint/2010/main" val="110088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701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0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1144E-6 L 0.26823 -0.00139 L 0.10833 0.27287 L -0.01806 0.271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70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3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0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70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629" grpId="0" build="p"/>
      <p:bldP spid="701661" grpId="0" animBg="1"/>
      <p:bldP spid="701661" grpId="1" animBg="1"/>
      <p:bldP spid="701919" grpId="0"/>
      <p:bldP spid="701920" grpId="0"/>
      <p:bldP spid="7019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1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181F2280-03AF-4B12-A0A0-571027E392C8}" type="slidenum">
              <a:rPr lang="en-US"/>
              <a:pPr/>
              <a:t>36</a:t>
            </a:fld>
            <a:endParaRPr lang="en-U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1143000"/>
          </a:xfrm>
        </p:spPr>
        <p:txBody>
          <a:bodyPr/>
          <a:lstStyle/>
          <a:p>
            <a:r>
              <a:rPr lang="en-US" sz="2800" u="none"/>
              <a:t>A day in the life… connecting to the Internet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58875"/>
            <a:ext cx="3430587" cy="1573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DHCP server formulates </a:t>
            </a:r>
            <a:r>
              <a:rPr lang="en-US" sz="1800" b="1" i="1">
                <a:solidFill>
                  <a:srgbClr val="FF0000"/>
                </a:solidFill>
              </a:rPr>
              <a:t>DHCP ACK</a:t>
            </a:r>
            <a:r>
              <a:rPr lang="en-US" sz="1800"/>
              <a:t> containing client’s IP address, IP address of first-hop router for client, name &amp; IP address of DNS server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  <p:sp>
        <p:nvSpPr>
          <p:cNvPr id="703492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3493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3494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703495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3496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3497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3498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3499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00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01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3502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3503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703504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3505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3506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703507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sp>
            <p:nvSpPr>
              <p:cNvPr id="703508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09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703510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grpSp>
            <p:nvGrpSpPr>
              <p:cNvPr id="703511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703512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13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14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3515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70351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17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18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03519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20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03521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3523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703524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3525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3526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3527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3528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29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30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3531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3532" name="Text Box 44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router</a:t>
            </a:r>
          </a:p>
          <a:p>
            <a:r>
              <a:rPr lang="en-US"/>
              <a:t>(runs DHCP)</a:t>
            </a:r>
          </a:p>
        </p:txBody>
      </p:sp>
      <p:grpSp>
        <p:nvGrpSpPr>
          <p:cNvPr id="703533" name="Group 4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703534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3535" name="Group 47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703536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37" name="Text Box 49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3538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39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40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41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3545" name="Group 57"/>
          <p:cNvGrpSpPr>
            <a:grpSpLocks/>
          </p:cNvGrpSpPr>
          <p:nvPr/>
        </p:nvGrpSpPr>
        <p:grpSpPr bwMode="auto">
          <a:xfrm>
            <a:off x="352425" y="3152775"/>
            <a:ext cx="1081088" cy="1166813"/>
            <a:chOff x="42" y="744"/>
            <a:chExt cx="681" cy="735"/>
          </a:xfrm>
        </p:grpSpPr>
        <p:grpSp>
          <p:nvGrpSpPr>
            <p:cNvPr id="703546" name="Group 58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703547" name="Group 59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703548" name="Group 60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70354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550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703551" name="Rectangle 63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52" name="Rectangle 64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3553" name="Group 65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703554" name="Group 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70355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556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703557" name="Group 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3558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55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3560" name="Group 72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703561" name="Rectangle 73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62" name="Rectangle 74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3563" name="Group 75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703564" name="Group 76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70356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703566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703567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3568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 i="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703569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703570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3571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70357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57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3574" name="Rectangle 86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75" name="Rectangle 87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76" name="Rectangle 88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03577" name="AutoShape 89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3578" name="Group 90"/>
          <p:cNvGrpSpPr>
            <a:grpSpLocks/>
          </p:cNvGrpSpPr>
          <p:nvPr/>
        </p:nvGrpSpPr>
        <p:grpSpPr bwMode="auto">
          <a:xfrm>
            <a:off x="449263" y="4238625"/>
            <a:ext cx="1081087" cy="244475"/>
            <a:chOff x="504" y="3523"/>
            <a:chExt cx="681" cy="154"/>
          </a:xfrm>
        </p:grpSpPr>
        <p:grpSp>
          <p:nvGrpSpPr>
            <p:cNvPr id="703579" name="Group 91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703580" name="Group 92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703581" name="Group 93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703582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583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703584" name="Group 96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3585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586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03587" name="Rectangle 99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88" name="Rectangle 100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3589" name="Rectangle 101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90" name="Rectangle 102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91" name="Rectangle 103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3592" name="Group 104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703593" name="Freeform 105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4 w 551"/>
                <a:gd name="T1" fmla="*/ 0 h 801"/>
                <a:gd name="T2" fmla="*/ 551 w 551"/>
                <a:gd name="T3" fmla="*/ 402 h 801"/>
                <a:gd name="T4" fmla="*/ 6 w 551"/>
                <a:gd name="T5" fmla="*/ 801 h 801"/>
                <a:gd name="T6" fmla="*/ 13 w 551"/>
                <a:gd name="T7" fmla="*/ 535 h 801"/>
                <a:gd name="T8" fmla="*/ 0 w 551"/>
                <a:gd name="T9" fmla="*/ 371 h 801"/>
                <a:gd name="T10" fmla="*/ 14 w 551"/>
                <a:gd name="T11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3594" name="Group 106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703595" name="Rectangle 10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96" name="Text Box 10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3597" name="Line 10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98" name="Line 11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99" name="Line 11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600" name="Line 11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3601" name="Group 113"/>
          <p:cNvGrpSpPr>
            <a:grpSpLocks/>
          </p:cNvGrpSpPr>
          <p:nvPr/>
        </p:nvGrpSpPr>
        <p:grpSpPr bwMode="auto">
          <a:xfrm>
            <a:off x="71438" y="969963"/>
            <a:ext cx="1081087" cy="1217612"/>
            <a:chOff x="1404" y="3105"/>
            <a:chExt cx="681" cy="767"/>
          </a:xfrm>
        </p:grpSpPr>
        <p:grpSp>
          <p:nvGrpSpPr>
            <p:cNvPr id="703602" name="Group 11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703603" name="Group 11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703604" name="Group 11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703605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606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703607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608" name="Rectangle 12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3609" name="Group 12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703610" name="Group 12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703611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612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703613" name="Group 12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3614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615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3616" name="Group 12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703617" name="Rectangle 12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618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3619" name="Group 13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703620" name="Group 13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703621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703622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703623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3624" name="Text Box 1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 i="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703625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703626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3627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703628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3629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3630" name="Rectangle 14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63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632" name="Rectangle 14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03633" name="AutoShape 14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3634" name="Group 146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703635" name="Rectangle 147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636" name="Text Box 148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703637" name="Group 149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703638" name="Rectangle 150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639" name="Text Box 151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703643" name="Rectangle 155"/>
          <p:cNvSpPr>
            <a:spLocks noChangeArrowheads="1"/>
          </p:cNvSpPr>
          <p:nvPr/>
        </p:nvSpPr>
        <p:spPr bwMode="auto">
          <a:xfrm>
            <a:off x="4997450" y="2641600"/>
            <a:ext cx="342106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i="0"/>
              <a:t>encapsulation at DHCP server, frame forwarded (</a:t>
            </a:r>
            <a:r>
              <a:rPr lang="en-US" b="1">
                <a:solidFill>
                  <a:schemeClr val="accent2"/>
                </a:solidFill>
              </a:rPr>
              <a:t>switch learning</a:t>
            </a:r>
            <a:r>
              <a:rPr lang="en-US" i="0"/>
              <a:t>) through LAN, demultiplexing at client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i="0"/>
          </a:p>
        </p:txBody>
      </p:sp>
      <p:sp>
        <p:nvSpPr>
          <p:cNvPr id="703644" name="Text Box 156"/>
          <p:cNvSpPr txBox="1">
            <a:spLocks noChangeArrowheads="1"/>
          </p:cNvSpPr>
          <p:nvPr/>
        </p:nvSpPr>
        <p:spPr bwMode="auto">
          <a:xfrm>
            <a:off x="723900" y="5260975"/>
            <a:ext cx="7954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Client now has IP address, knows name &amp; addr of DNS </a:t>
            </a:r>
          </a:p>
          <a:p>
            <a:pPr algn="ctr"/>
            <a:r>
              <a:rPr lang="en-US" sz="2400"/>
              <a:t>server, IP address of its first-hop router</a:t>
            </a:r>
          </a:p>
        </p:txBody>
      </p:sp>
      <p:sp>
        <p:nvSpPr>
          <p:cNvPr id="703645" name="Rectangle 157"/>
          <p:cNvSpPr>
            <a:spLocks noChangeArrowheads="1"/>
          </p:cNvSpPr>
          <p:nvPr/>
        </p:nvSpPr>
        <p:spPr bwMode="auto">
          <a:xfrm>
            <a:off x="4949825" y="3927475"/>
            <a:ext cx="342106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i="0"/>
              <a:t>DHCP client receives DHCP ACK reply</a:t>
            </a:r>
          </a:p>
        </p:txBody>
      </p:sp>
    </p:spTree>
    <p:extLst>
      <p:ext uri="{BB962C8B-B14F-4D97-AF65-F5344CB8AC3E}">
        <p14:creationId xmlns:p14="http://schemas.microsoft.com/office/powerpoint/2010/main" val="401112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0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3081 L 0.1533 0.0322 L 0.34896 -0.28446 L -0.04115 -0.28886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703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-15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0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70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/>
      <p:bldP spid="703643" grpId="0" build="p"/>
      <p:bldP spid="703644" grpId="0"/>
      <p:bldP spid="70364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24D80144-BECC-44E3-8D10-FA6DBAFEFE5F}" type="slidenum">
              <a:rPr lang="en-US"/>
              <a:pPr/>
              <a:t>37</a:t>
            </a:fld>
            <a:endParaRPr lang="en-US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53488" cy="1143000"/>
          </a:xfrm>
        </p:spPr>
        <p:txBody>
          <a:bodyPr/>
          <a:lstStyle/>
          <a:p>
            <a:r>
              <a:rPr lang="en-US" sz="2800" u="none"/>
              <a:t>A day in the life… ARP (before DNS, before HTTP)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1025" y="1014413"/>
            <a:ext cx="4667250" cy="1262062"/>
          </a:xfrm>
        </p:spPr>
        <p:txBody>
          <a:bodyPr/>
          <a:lstStyle/>
          <a:p>
            <a:r>
              <a:rPr lang="en-US" sz="2000"/>
              <a:t>before sending </a:t>
            </a:r>
            <a:r>
              <a:rPr lang="en-US" sz="2000" b="1" i="1">
                <a:solidFill>
                  <a:srgbClr val="FF0000"/>
                </a:solidFill>
              </a:rPr>
              <a:t>HTTP</a:t>
            </a:r>
            <a:r>
              <a:rPr lang="en-US" sz="2000" b="1" i="1"/>
              <a:t> </a:t>
            </a:r>
            <a:r>
              <a:rPr lang="en-US" sz="2000"/>
              <a:t>request, need IP address of </a:t>
            </a:r>
            <a:r>
              <a:rPr lang="en-US" sz="1800"/>
              <a:t>www.google.com:</a:t>
            </a:r>
            <a:r>
              <a:rPr lang="en-US" sz="2000"/>
              <a:t>  </a:t>
            </a:r>
            <a:r>
              <a:rPr lang="en-US" sz="2000" b="1" i="1">
                <a:solidFill>
                  <a:srgbClr val="FF0000"/>
                </a:solidFill>
              </a:rPr>
              <a:t>DNS</a:t>
            </a:r>
          </a:p>
        </p:txBody>
      </p:sp>
      <p:sp>
        <p:nvSpPr>
          <p:cNvPr id="704516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4517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4518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704519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520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4521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4522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4523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4524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4525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4526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4527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704528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4529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4530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704531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sp>
            <p:nvSpPr>
              <p:cNvPr id="704532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533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704534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grpSp>
            <p:nvGrpSpPr>
              <p:cNvPr id="704535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704536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4537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4538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4539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704540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4541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4542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04543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544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04545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4557" name="Group 4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704558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4559" name="Group 47"/>
            <p:cNvGrpSpPr>
              <a:grpSpLocks/>
            </p:cNvGrpSpPr>
            <p:nvPr/>
          </p:nvGrpSpPr>
          <p:grpSpPr bwMode="auto">
            <a:xfrm>
              <a:off x="651" y="681"/>
              <a:ext cx="500" cy="828"/>
              <a:chOff x="569" y="2954"/>
              <a:chExt cx="500" cy="828"/>
            </a:xfrm>
          </p:grpSpPr>
          <p:sp>
            <p:nvSpPr>
              <p:cNvPr id="704560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561" name="Text Box 49"/>
              <p:cNvSpPr txBox="1">
                <a:spLocks noChangeArrowheads="1"/>
              </p:cNvSpPr>
              <p:nvPr/>
            </p:nvSpPr>
            <p:spPr bwMode="auto">
              <a:xfrm>
                <a:off x="639" y="2954"/>
                <a:ext cx="385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DNS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4562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4563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4564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4565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4788" name="Group 276"/>
          <p:cNvGrpSpPr>
            <a:grpSpLocks/>
          </p:cNvGrpSpPr>
          <p:nvPr/>
        </p:nvGrpSpPr>
        <p:grpSpPr bwMode="auto">
          <a:xfrm>
            <a:off x="280988" y="1157288"/>
            <a:ext cx="762000" cy="876300"/>
            <a:chOff x="177" y="729"/>
            <a:chExt cx="480" cy="552"/>
          </a:xfrm>
        </p:grpSpPr>
        <p:grpSp>
          <p:nvGrpSpPr>
            <p:cNvPr id="704566" name="Group 54"/>
            <p:cNvGrpSpPr>
              <a:grpSpLocks/>
            </p:cNvGrpSpPr>
            <p:nvPr/>
          </p:nvGrpSpPr>
          <p:grpSpPr bwMode="auto">
            <a:xfrm>
              <a:off x="343" y="732"/>
              <a:ext cx="290" cy="154"/>
              <a:chOff x="844" y="3337"/>
              <a:chExt cx="290" cy="154"/>
            </a:xfrm>
          </p:grpSpPr>
          <p:sp>
            <p:nvSpPr>
              <p:cNvPr id="704567" name="Rectangle 55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568" name="Text Box 56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28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DNS</a:t>
                </a:r>
              </a:p>
            </p:txBody>
          </p:sp>
        </p:grpSp>
        <p:grpSp>
          <p:nvGrpSpPr>
            <p:cNvPr id="704571" name="Group 59"/>
            <p:cNvGrpSpPr>
              <a:grpSpLocks/>
            </p:cNvGrpSpPr>
            <p:nvPr/>
          </p:nvGrpSpPr>
          <p:grpSpPr bwMode="auto">
            <a:xfrm>
              <a:off x="290" y="874"/>
              <a:ext cx="354" cy="154"/>
              <a:chOff x="740" y="3209"/>
              <a:chExt cx="354" cy="154"/>
            </a:xfrm>
          </p:grpSpPr>
          <p:grpSp>
            <p:nvGrpSpPr>
              <p:cNvPr id="704572" name="Group 60"/>
              <p:cNvGrpSpPr>
                <a:grpSpLocks/>
              </p:cNvGrpSpPr>
              <p:nvPr/>
            </p:nvGrpSpPr>
            <p:grpSpPr bwMode="auto">
              <a:xfrm>
                <a:off x="794" y="3209"/>
                <a:ext cx="290" cy="154"/>
                <a:chOff x="844" y="3337"/>
                <a:chExt cx="290" cy="154"/>
              </a:xfrm>
            </p:grpSpPr>
            <p:sp>
              <p:nvSpPr>
                <p:cNvPr id="704573" name="Rectangle 61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457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285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000" i="0">
                      <a:solidFill>
                        <a:schemeClr val="bg1"/>
                      </a:solidFill>
                      <a:latin typeface="Arial" charset="0"/>
                    </a:rPr>
                    <a:t>DNS</a:t>
                  </a:r>
                </a:p>
              </p:txBody>
            </p:sp>
          </p:grpSp>
          <p:sp>
            <p:nvSpPr>
              <p:cNvPr id="704575" name="Rectangle 63"/>
              <p:cNvSpPr>
                <a:spLocks noChangeArrowheads="1"/>
              </p:cNvSpPr>
              <p:nvPr/>
            </p:nvSpPr>
            <p:spPr bwMode="auto">
              <a:xfrm>
                <a:off x="750" y="3244"/>
                <a:ext cx="8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576" name="Rectangle 64"/>
              <p:cNvSpPr>
                <a:spLocks noChangeArrowheads="1"/>
              </p:cNvSpPr>
              <p:nvPr/>
            </p:nvSpPr>
            <p:spPr bwMode="auto">
              <a:xfrm>
                <a:off x="740" y="3238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4577" name="Group 65"/>
            <p:cNvGrpSpPr>
              <a:grpSpLocks/>
            </p:cNvGrpSpPr>
            <p:nvPr/>
          </p:nvGrpSpPr>
          <p:grpSpPr bwMode="auto">
            <a:xfrm>
              <a:off x="290" y="1022"/>
              <a:ext cx="354" cy="154"/>
              <a:chOff x="836" y="3305"/>
              <a:chExt cx="354" cy="154"/>
            </a:xfrm>
          </p:grpSpPr>
          <p:grpSp>
            <p:nvGrpSpPr>
              <p:cNvPr id="704578" name="Group 66"/>
              <p:cNvGrpSpPr>
                <a:grpSpLocks/>
              </p:cNvGrpSpPr>
              <p:nvPr/>
            </p:nvGrpSpPr>
            <p:grpSpPr bwMode="auto">
              <a:xfrm>
                <a:off x="890" y="3305"/>
                <a:ext cx="290" cy="154"/>
                <a:chOff x="844" y="3337"/>
                <a:chExt cx="290" cy="154"/>
              </a:xfrm>
            </p:grpSpPr>
            <p:sp>
              <p:nvSpPr>
                <p:cNvPr id="704579" name="Rectangle 67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458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285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000" i="0">
                      <a:solidFill>
                        <a:schemeClr val="bg1"/>
                      </a:solidFill>
                      <a:latin typeface="Arial" charset="0"/>
                    </a:rPr>
                    <a:t>DNS</a:t>
                  </a:r>
                </a:p>
              </p:txBody>
            </p:sp>
          </p:grpSp>
          <p:grpSp>
            <p:nvGrpSpPr>
              <p:cNvPr id="704581" name="Group 69"/>
              <p:cNvGrpSpPr>
                <a:grpSpLocks/>
              </p:cNvGrpSpPr>
              <p:nvPr/>
            </p:nvGrpSpPr>
            <p:grpSpPr bwMode="auto">
              <a:xfrm>
                <a:off x="836" y="3334"/>
                <a:ext cx="354" cy="94"/>
                <a:chOff x="836" y="3334"/>
                <a:chExt cx="354" cy="94"/>
              </a:xfrm>
            </p:grpSpPr>
            <p:sp>
              <p:nvSpPr>
                <p:cNvPr id="704582" name="Rectangle 70"/>
                <p:cNvSpPr>
                  <a:spLocks noChangeArrowheads="1"/>
                </p:cNvSpPr>
                <p:nvPr/>
              </p:nvSpPr>
              <p:spPr bwMode="auto">
                <a:xfrm>
                  <a:off x="846" y="3340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4583" name="Rectangle 71"/>
                <p:cNvSpPr>
                  <a:spLocks noChangeArrowheads="1"/>
                </p:cNvSpPr>
                <p:nvPr/>
              </p:nvSpPr>
              <p:spPr bwMode="auto">
                <a:xfrm>
                  <a:off x="836" y="3334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04584" name="Group 72"/>
            <p:cNvGrpSpPr>
              <a:grpSpLocks/>
            </p:cNvGrpSpPr>
            <p:nvPr/>
          </p:nvGrpSpPr>
          <p:grpSpPr bwMode="auto">
            <a:xfrm>
              <a:off x="177" y="1042"/>
              <a:ext cx="480" cy="112"/>
              <a:chOff x="627" y="3377"/>
              <a:chExt cx="480" cy="112"/>
            </a:xfrm>
          </p:grpSpPr>
          <p:sp>
            <p:nvSpPr>
              <p:cNvPr id="704585" name="Rectangle 73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586" name="Rectangle 74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4601" name="AutoShape 89"/>
            <p:cNvSpPr>
              <a:spLocks noChangeArrowheads="1"/>
            </p:cNvSpPr>
            <p:nvPr/>
          </p:nvSpPr>
          <p:spPr bwMode="auto">
            <a:xfrm>
              <a:off x="393" y="729"/>
              <a:ext cx="240" cy="552"/>
            </a:xfrm>
            <a:prstGeom prst="downArrow">
              <a:avLst>
                <a:gd name="adj1" fmla="val 54167"/>
                <a:gd name="adj2" fmla="val 36928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4664" name="Rectangle 152"/>
          <p:cNvSpPr>
            <a:spLocks noChangeArrowheads="1"/>
          </p:cNvSpPr>
          <p:nvPr/>
        </p:nvSpPr>
        <p:spPr bwMode="auto">
          <a:xfrm>
            <a:off x="4387850" y="2001838"/>
            <a:ext cx="4586288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DNS query created, encapsulated in UDP, encapsulated in IP, encapsulated in Eth.  In order to send frame to router, need MAC address of router interface: </a:t>
            </a:r>
            <a:r>
              <a:rPr lang="en-US" sz="2000" b="1">
                <a:solidFill>
                  <a:srgbClr val="FF0000"/>
                </a:solidFill>
              </a:rPr>
              <a:t>ARP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endParaRPr lang="en-US" sz="2000" b="1"/>
          </a:p>
        </p:txBody>
      </p:sp>
      <p:sp>
        <p:nvSpPr>
          <p:cNvPr id="704665" name="Rectangle 153"/>
          <p:cNvSpPr>
            <a:spLocks noChangeArrowheads="1"/>
          </p:cNvSpPr>
          <p:nvPr/>
        </p:nvSpPr>
        <p:spPr bwMode="auto">
          <a:xfrm>
            <a:off x="4470400" y="3587750"/>
            <a:ext cx="4386263" cy="15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b="1">
                <a:solidFill>
                  <a:srgbClr val="FF0000"/>
                </a:solidFill>
              </a:rPr>
              <a:t>ARP query</a:t>
            </a:r>
            <a:r>
              <a:rPr lang="en-US" sz="2000" i="0"/>
              <a:t> broadcast, received by router, which replies with </a:t>
            </a:r>
            <a:r>
              <a:rPr lang="en-US" sz="2000" b="1">
                <a:solidFill>
                  <a:srgbClr val="FF0000"/>
                </a:solidFill>
              </a:rPr>
              <a:t>ARP reply</a:t>
            </a:r>
            <a:r>
              <a:rPr lang="en-US" sz="2000" i="0"/>
              <a:t> giving MAC address of router interface</a:t>
            </a:r>
          </a:p>
        </p:txBody>
      </p:sp>
      <p:sp>
        <p:nvSpPr>
          <p:cNvPr id="704666" name="Rectangle 154"/>
          <p:cNvSpPr>
            <a:spLocks noChangeArrowheads="1"/>
          </p:cNvSpPr>
          <p:nvPr/>
        </p:nvSpPr>
        <p:spPr bwMode="auto">
          <a:xfrm>
            <a:off x="4471988" y="4845050"/>
            <a:ext cx="42862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client now knows MAC address of first hop router, so can now send frame containing DNS query </a:t>
            </a:r>
          </a:p>
        </p:txBody>
      </p:sp>
      <p:grpSp>
        <p:nvGrpSpPr>
          <p:cNvPr id="704775" name="Group 263"/>
          <p:cNvGrpSpPr>
            <a:grpSpLocks/>
          </p:cNvGrpSpPr>
          <p:nvPr/>
        </p:nvGrpSpPr>
        <p:grpSpPr bwMode="auto">
          <a:xfrm>
            <a:off x="92075" y="1868488"/>
            <a:ext cx="1081088" cy="244475"/>
            <a:chOff x="76" y="2296"/>
            <a:chExt cx="681" cy="154"/>
          </a:xfrm>
        </p:grpSpPr>
        <p:sp>
          <p:nvSpPr>
            <p:cNvPr id="704615" name="Rectangle 103"/>
            <p:cNvSpPr>
              <a:spLocks noChangeArrowheads="1"/>
            </p:cNvSpPr>
            <p:nvPr/>
          </p:nvSpPr>
          <p:spPr bwMode="auto">
            <a:xfrm>
              <a:off x="76" y="2305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613" name="Rectangle 101"/>
            <p:cNvSpPr>
              <a:spLocks noChangeArrowheads="1"/>
            </p:cNvSpPr>
            <p:nvPr/>
          </p:nvSpPr>
          <p:spPr bwMode="auto">
            <a:xfrm>
              <a:off x="89" y="2321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614" name="Rectangle 102"/>
            <p:cNvSpPr>
              <a:spLocks noChangeArrowheads="1"/>
            </p:cNvSpPr>
            <p:nvPr/>
          </p:nvSpPr>
          <p:spPr bwMode="auto">
            <a:xfrm>
              <a:off x="687" y="2320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612" name="Rectangle 100"/>
            <p:cNvSpPr>
              <a:spLocks noChangeArrowheads="1"/>
            </p:cNvSpPr>
            <p:nvPr/>
          </p:nvSpPr>
          <p:spPr bwMode="auto">
            <a:xfrm>
              <a:off x="195" y="2319"/>
              <a:ext cx="480" cy="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607" name="Text Box 95"/>
            <p:cNvSpPr txBox="1">
              <a:spLocks noChangeArrowheads="1"/>
            </p:cNvSpPr>
            <p:nvPr/>
          </p:nvSpPr>
          <p:spPr bwMode="auto">
            <a:xfrm>
              <a:off x="182" y="2296"/>
              <a:ext cx="50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ARP query</a:t>
              </a:r>
            </a:p>
          </p:txBody>
        </p:sp>
      </p:grpSp>
      <p:grpSp>
        <p:nvGrpSpPr>
          <p:cNvPr id="704767" name="Group 255"/>
          <p:cNvGrpSpPr>
            <a:grpSpLocks/>
          </p:cNvGrpSpPr>
          <p:nvPr/>
        </p:nvGrpSpPr>
        <p:grpSpPr bwMode="auto">
          <a:xfrm>
            <a:off x="2241550" y="2982913"/>
            <a:ext cx="1016000" cy="877887"/>
            <a:chOff x="719" y="2137"/>
            <a:chExt cx="640" cy="553"/>
          </a:xfrm>
        </p:grpSpPr>
        <p:sp>
          <p:nvSpPr>
            <p:cNvPr id="704756" name="Freeform 244"/>
            <p:cNvSpPr>
              <a:spLocks/>
            </p:cNvSpPr>
            <p:nvPr/>
          </p:nvSpPr>
          <p:spPr bwMode="auto">
            <a:xfrm>
              <a:off x="755" y="2268"/>
              <a:ext cx="604" cy="422"/>
            </a:xfrm>
            <a:custGeom>
              <a:avLst/>
              <a:gdLst>
                <a:gd name="T0" fmla="*/ 493 w 604"/>
                <a:gd name="T1" fmla="*/ 0 h 422"/>
                <a:gd name="T2" fmla="*/ 604 w 604"/>
                <a:gd name="T3" fmla="*/ 422 h 422"/>
                <a:gd name="T4" fmla="*/ 0 w 604"/>
                <a:gd name="T5" fmla="*/ 307 h 422"/>
                <a:gd name="T6" fmla="*/ 220 w 604"/>
                <a:gd name="T7" fmla="*/ 3 h 422"/>
                <a:gd name="T8" fmla="*/ 493 w 604"/>
                <a:gd name="T9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422">
                  <a:moveTo>
                    <a:pt x="493" y="0"/>
                  </a:moveTo>
                  <a:lnTo>
                    <a:pt x="604" y="422"/>
                  </a:lnTo>
                  <a:lnTo>
                    <a:pt x="0" y="307"/>
                  </a:lnTo>
                  <a:lnTo>
                    <a:pt x="220" y="3"/>
                  </a:lnTo>
                  <a:lnTo>
                    <a:pt x="49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758" name="Rectangle 246"/>
            <p:cNvSpPr>
              <a:spLocks noChangeArrowheads="1"/>
            </p:cNvSpPr>
            <p:nvPr/>
          </p:nvSpPr>
          <p:spPr bwMode="auto">
            <a:xfrm>
              <a:off x="751" y="2266"/>
              <a:ext cx="493" cy="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759" name="Text Box 247"/>
            <p:cNvSpPr txBox="1">
              <a:spLocks noChangeArrowheads="1"/>
            </p:cNvSpPr>
            <p:nvPr/>
          </p:nvSpPr>
          <p:spPr bwMode="auto">
            <a:xfrm>
              <a:off x="835" y="2235"/>
              <a:ext cx="33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i="0">
                  <a:latin typeface="Arial" charset="0"/>
                </a:rPr>
                <a:t>Eth</a:t>
              </a:r>
            </a:p>
            <a:p>
              <a:pPr algn="ctr"/>
              <a:r>
                <a:rPr lang="en-US" sz="1600" i="0">
                  <a:latin typeface="Arial" charset="0"/>
                </a:rPr>
                <a:t>Phy</a:t>
              </a:r>
            </a:p>
          </p:txBody>
        </p:sp>
        <p:sp>
          <p:nvSpPr>
            <p:cNvPr id="704762" name="Line 250"/>
            <p:cNvSpPr>
              <a:spLocks noChangeShapeType="1"/>
            </p:cNvSpPr>
            <p:nvPr/>
          </p:nvSpPr>
          <p:spPr bwMode="auto">
            <a:xfrm>
              <a:off x="747" y="2264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763" name="Line 251"/>
            <p:cNvSpPr>
              <a:spLocks noChangeShapeType="1"/>
            </p:cNvSpPr>
            <p:nvPr/>
          </p:nvSpPr>
          <p:spPr bwMode="auto">
            <a:xfrm>
              <a:off x="744" y="2423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4764" name="Group 252"/>
            <p:cNvGrpSpPr>
              <a:grpSpLocks/>
            </p:cNvGrpSpPr>
            <p:nvPr/>
          </p:nvGrpSpPr>
          <p:grpSpPr bwMode="auto">
            <a:xfrm>
              <a:off x="719" y="2137"/>
              <a:ext cx="280" cy="154"/>
              <a:chOff x="161" y="1354"/>
              <a:chExt cx="280" cy="154"/>
            </a:xfrm>
          </p:grpSpPr>
          <p:sp>
            <p:nvSpPr>
              <p:cNvPr id="704765" name="Rectangle 253"/>
              <p:cNvSpPr>
                <a:spLocks noChangeArrowheads="1"/>
              </p:cNvSpPr>
              <p:nvPr/>
            </p:nvSpPr>
            <p:spPr bwMode="auto">
              <a:xfrm>
                <a:off x="192" y="1365"/>
                <a:ext cx="228" cy="14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766" name="Text Box 254"/>
              <p:cNvSpPr txBox="1">
                <a:spLocks noChangeArrowheads="1"/>
              </p:cNvSpPr>
              <p:nvPr/>
            </p:nvSpPr>
            <p:spPr bwMode="auto">
              <a:xfrm>
                <a:off x="161" y="1354"/>
                <a:ext cx="2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ARP</a:t>
                </a:r>
              </a:p>
            </p:txBody>
          </p:sp>
        </p:grpSp>
      </p:grpSp>
      <p:grpSp>
        <p:nvGrpSpPr>
          <p:cNvPr id="704754" name="Group 242"/>
          <p:cNvGrpSpPr>
            <a:grpSpLocks/>
          </p:cNvGrpSpPr>
          <p:nvPr/>
        </p:nvGrpSpPr>
        <p:grpSpPr bwMode="auto">
          <a:xfrm>
            <a:off x="1150938" y="1720850"/>
            <a:ext cx="444500" cy="244475"/>
            <a:chOff x="161" y="1354"/>
            <a:chExt cx="280" cy="154"/>
          </a:xfrm>
        </p:grpSpPr>
        <p:sp>
          <p:nvSpPr>
            <p:cNvPr id="704753" name="Rectangle 241"/>
            <p:cNvSpPr>
              <a:spLocks noChangeArrowheads="1"/>
            </p:cNvSpPr>
            <p:nvPr/>
          </p:nvSpPr>
          <p:spPr bwMode="auto">
            <a:xfrm>
              <a:off x="192" y="1365"/>
              <a:ext cx="228" cy="1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752" name="Text Box 240"/>
            <p:cNvSpPr txBox="1">
              <a:spLocks noChangeArrowheads="1"/>
            </p:cNvSpPr>
            <p:nvPr/>
          </p:nvSpPr>
          <p:spPr bwMode="auto">
            <a:xfrm>
              <a:off x="161" y="1354"/>
              <a:ext cx="28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ARP</a:t>
              </a:r>
            </a:p>
          </p:txBody>
        </p:sp>
      </p:grpSp>
      <p:grpSp>
        <p:nvGrpSpPr>
          <p:cNvPr id="704782" name="Group 270"/>
          <p:cNvGrpSpPr>
            <a:grpSpLocks/>
          </p:cNvGrpSpPr>
          <p:nvPr/>
        </p:nvGrpSpPr>
        <p:grpSpPr bwMode="auto">
          <a:xfrm>
            <a:off x="1177925" y="3187700"/>
            <a:ext cx="1081088" cy="244475"/>
            <a:chOff x="76" y="2296"/>
            <a:chExt cx="681" cy="154"/>
          </a:xfrm>
        </p:grpSpPr>
        <p:sp>
          <p:nvSpPr>
            <p:cNvPr id="704783" name="Rectangle 271"/>
            <p:cNvSpPr>
              <a:spLocks noChangeArrowheads="1"/>
            </p:cNvSpPr>
            <p:nvPr/>
          </p:nvSpPr>
          <p:spPr bwMode="auto">
            <a:xfrm>
              <a:off x="76" y="2305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784" name="Rectangle 272"/>
            <p:cNvSpPr>
              <a:spLocks noChangeArrowheads="1"/>
            </p:cNvSpPr>
            <p:nvPr/>
          </p:nvSpPr>
          <p:spPr bwMode="auto">
            <a:xfrm>
              <a:off x="89" y="2321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785" name="Rectangle 273"/>
            <p:cNvSpPr>
              <a:spLocks noChangeArrowheads="1"/>
            </p:cNvSpPr>
            <p:nvPr/>
          </p:nvSpPr>
          <p:spPr bwMode="auto">
            <a:xfrm>
              <a:off x="687" y="2320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786" name="Rectangle 274"/>
            <p:cNvSpPr>
              <a:spLocks noChangeArrowheads="1"/>
            </p:cNvSpPr>
            <p:nvPr/>
          </p:nvSpPr>
          <p:spPr bwMode="auto">
            <a:xfrm>
              <a:off x="195" y="2319"/>
              <a:ext cx="480" cy="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787" name="Text Box 275"/>
            <p:cNvSpPr txBox="1">
              <a:spLocks noChangeArrowheads="1"/>
            </p:cNvSpPr>
            <p:nvPr/>
          </p:nvSpPr>
          <p:spPr bwMode="auto">
            <a:xfrm>
              <a:off x="182" y="2296"/>
              <a:ext cx="47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ARP reply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795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0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-0.00052 0.08056 L 0.4151 0.075 L 0.26701 0.2757 L 0.1151 0.27431 L 0.1151 0.18889 " pathEditMode="relative" ptsTypes="AAAAAA">
                                      <p:cBhvr>
                                        <p:cTn id="25" dur="2000" fill="hold"/>
                                        <p:tgtEl>
                                          <p:spTgt spid="704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0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04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0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0052 0.0794 L 0.1467 0.08009 L 0.29444 -0.12222 L -0.11597 -0.12014 L -0.11597 -0.16181 L -0.11754 -0.1882 " pathEditMode="relative" rAng="0" ptsTypes="AAAAAAA">
                                      <p:cBhvr>
                                        <p:cTn id="43" dur="2000" fill="hold"/>
                                        <p:tgtEl>
                                          <p:spTgt spid="704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704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704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0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664" grpId="0"/>
      <p:bldP spid="704665" grpId="0"/>
      <p:bldP spid="70466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2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3EB33E0-DF6F-42FF-8108-D6D6976DFC86}" type="slidenum">
              <a:rPr lang="en-US"/>
              <a:pPr/>
              <a:t>38</a:t>
            </a:fld>
            <a:endParaRPr lang="en-US"/>
          </a:p>
        </p:txBody>
      </p:sp>
      <p:sp>
        <p:nvSpPr>
          <p:cNvPr id="705772" name="Freeform 236"/>
          <p:cNvSpPr>
            <a:spLocks/>
          </p:cNvSpPr>
          <p:nvPr/>
        </p:nvSpPr>
        <p:spPr bwMode="auto">
          <a:xfrm>
            <a:off x="4751388" y="706438"/>
            <a:ext cx="3759200" cy="2473325"/>
          </a:xfrm>
          <a:custGeom>
            <a:avLst/>
            <a:gdLst>
              <a:gd name="T0" fmla="*/ 84 w 2368"/>
              <a:gd name="T1" fmla="*/ 632 h 1558"/>
              <a:gd name="T2" fmla="*/ 16 w 2368"/>
              <a:gd name="T3" fmla="*/ 809 h 1558"/>
              <a:gd name="T4" fmla="*/ 9 w 2368"/>
              <a:gd name="T5" fmla="*/ 1005 h 1558"/>
              <a:gd name="T6" fmla="*/ 70 w 2368"/>
              <a:gd name="T7" fmla="*/ 1147 h 1558"/>
              <a:gd name="T8" fmla="*/ 165 w 2368"/>
              <a:gd name="T9" fmla="*/ 1364 h 1558"/>
              <a:gd name="T10" fmla="*/ 280 w 2368"/>
              <a:gd name="T11" fmla="*/ 1446 h 1558"/>
              <a:gd name="T12" fmla="*/ 510 w 2368"/>
              <a:gd name="T13" fmla="*/ 1473 h 1558"/>
              <a:gd name="T14" fmla="*/ 958 w 2368"/>
              <a:gd name="T15" fmla="*/ 1452 h 1558"/>
              <a:gd name="T16" fmla="*/ 1134 w 2368"/>
              <a:gd name="T17" fmla="*/ 1446 h 1558"/>
              <a:gd name="T18" fmla="*/ 1371 w 2368"/>
              <a:gd name="T19" fmla="*/ 1486 h 1558"/>
              <a:gd name="T20" fmla="*/ 1601 w 2368"/>
              <a:gd name="T21" fmla="*/ 1554 h 1558"/>
              <a:gd name="T22" fmla="*/ 2008 w 2368"/>
              <a:gd name="T23" fmla="*/ 1513 h 1558"/>
              <a:gd name="T24" fmla="*/ 2293 w 2368"/>
              <a:gd name="T25" fmla="*/ 1297 h 1558"/>
              <a:gd name="T26" fmla="*/ 2347 w 2368"/>
              <a:gd name="T27" fmla="*/ 843 h 1558"/>
              <a:gd name="T28" fmla="*/ 2340 w 2368"/>
              <a:gd name="T29" fmla="*/ 653 h 1558"/>
              <a:gd name="T30" fmla="*/ 2177 w 2368"/>
              <a:gd name="T31" fmla="*/ 456 h 1558"/>
              <a:gd name="T32" fmla="*/ 1920 w 2368"/>
              <a:gd name="T33" fmla="*/ 165 h 1558"/>
              <a:gd name="T34" fmla="*/ 1601 w 2368"/>
              <a:gd name="T35" fmla="*/ 36 h 1558"/>
              <a:gd name="T36" fmla="*/ 1229 w 2368"/>
              <a:gd name="T37" fmla="*/ 16 h 1558"/>
              <a:gd name="T38" fmla="*/ 917 w 2368"/>
              <a:gd name="T39" fmla="*/ 131 h 1558"/>
              <a:gd name="T40" fmla="*/ 477 w 2368"/>
              <a:gd name="T41" fmla="*/ 260 h 1558"/>
              <a:gd name="T42" fmla="*/ 212 w 2368"/>
              <a:gd name="T43" fmla="*/ 375 h 1558"/>
              <a:gd name="T44" fmla="*/ 84 w 2368"/>
              <a:gd name="T45" fmla="*/ 632 h 1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368" h="1558">
                <a:moveTo>
                  <a:pt x="84" y="632"/>
                </a:moveTo>
                <a:cubicBezTo>
                  <a:pt x="51" y="704"/>
                  <a:pt x="28" y="747"/>
                  <a:pt x="16" y="809"/>
                </a:cubicBezTo>
                <a:cubicBezTo>
                  <a:pt x="4" y="871"/>
                  <a:pt x="0" y="949"/>
                  <a:pt x="9" y="1005"/>
                </a:cubicBezTo>
                <a:cubicBezTo>
                  <a:pt x="18" y="1061"/>
                  <a:pt x="44" y="1087"/>
                  <a:pt x="70" y="1147"/>
                </a:cubicBezTo>
                <a:cubicBezTo>
                  <a:pt x="96" y="1207"/>
                  <a:pt x="130" y="1314"/>
                  <a:pt x="165" y="1364"/>
                </a:cubicBezTo>
                <a:cubicBezTo>
                  <a:pt x="200" y="1414"/>
                  <a:pt x="223" y="1428"/>
                  <a:pt x="280" y="1446"/>
                </a:cubicBezTo>
                <a:cubicBezTo>
                  <a:pt x="337" y="1464"/>
                  <a:pt x="397" y="1472"/>
                  <a:pt x="510" y="1473"/>
                </a:cubicBezTo>
                <a:cubicBezTo>
                  <a:pt x="623" y="1474"/>
                  <a:pt x="854" y="1457"/>
                  <a:pt x="958" y="1452"/>
                </a:cubicBezTo>
                <a:cubicBezTo>
                  <a:pt x="1062" y="1447"/>
                  <a:pt x="1065" y="1440"/>
                  <a:pt x="1134" y="1446"/>
                </a:cubicBezTo>
                <a:cubicBezTo>
                  <a:pt x="1203" y="1452"/>
                  <a:pt x="1293" y="1468"/>
                  <a:pt x="1371" y="1486"/>
                </a:cubicBezTo>
                <a:cubicBezTo>
                  <a:pt x="1449" y="1504"/>
                  <a:pt x="1495" y="1550"/>
                  <a:pt x="1601" y="1554"/>
                </a:cubicBezTo>
                <a:cubicBezTo>
                  <a:pt x="1707" y="1558"/>
                  <a:pt x="1893" y="1556"/>
                  <a:pt x="2008" y="1513"/>
                </a:cubicBezTo>
                <a:cubicBezTo>
                  <a:pt x="2123" y="1470"/>
                  <a:pt x="2236" y="1409"/>
                  <a:pt x="2293" y="1297"/>
                </a:cubicBezTo>
                <a:cubicBezTo>
                  <a:pt x="2350" y="1185"/>
                  <a:pt x="2339" y="950"/>
                  <a:pt x="2347" y="843"/>
                </a:cubicBezTo>
                <a:cubicBezTo>
                  <a:pt x="2355" y="736"/>
                  <a:pt x="2368" y="717"/>
                  <a:pt x="2340" y="653"/>
                </a:cubicBezTo>
                <a:cubicBezTo>
                  <a:pt x="2312" y="589"/>
                  <a:pt x="2247" y="537"/>
                  <a:pt x="2177" y="456"/>
                </a:cubicBezTo>
                <a:cubicBezTo>
                  <a:pt x="2107" y="375"/>
                  <a:pt x="2016" y="235"/>
                  <a:pt x="1920" y="165"/>
                </a:cubicBezTo>
                <a:cubicBezTo>
                  <a:pt x="1824" y="95"/>
                  <a:pt x="1716" y="61"/>
                  <a:pt x="1601" y="36"/>
                </a:cubicBezTo>
                <a:cubicBezTo>
                  <a:pt x="1486" y="11"/>
                  <a:pt x="1343" y="0"/>
                  <a:pt x="1229" y="16"/>
                </a:cubicBezTo>
                <a:cubicBezTo>
                  <a:pt x="1115" y="32"/>
                  <a:pt x="1042" y="90"/>
                  <a:pt x="917" y="131"/>
                </a:cubicBezTo>
                <a:cubicBezTo>
                  <a:pt x="792" y="172"/>
                  <a:pt x="595" y="219"/>
                  <a:pt x="477" y="260"/>
                </a:cubicBezTo>
                <a:cubicBezTo>
                  <a:pt x="359" y="301"/>
                  <a:pt x="280" y="311"/>
                  <a:pt x="212" y="375"/>
                </a:cubicBezTo>
                <a:cubicBezTo>
                  <a:pt x="144" y="439"/>
                  <a:pt x="117" y="560"/>
                  <a:pt x="84" y="63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1143000"/>
          </a:xfrm>
        </p:spPr>
        <p:txBody>
          <a:bodyPr/>
          <a:lstStyle/>
          <a:p>
            <a:r>
              <a:rPr lang="en-US" sz="2800" u="none"/>
              <a:t>A day in the life… using DNS</a:t>
            </a:r>
          </a:p>
        </p:txBody>
      </p:sp>
      <p:sp>
        <p:nvSpPr>
          <p:cNvPr id="705541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5542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543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705544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45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546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547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5548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549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550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5551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552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705553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554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5555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705556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sp>
            <p:nvSpPr>
              <p:cNvPr id="705557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558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705559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grpSp>
            <p:nvGrpSpPr>
              <p:cNvPr id="705560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705561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5562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5563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5564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705565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5566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5567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05568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569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05570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5571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705572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573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574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575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576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7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8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579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grpSp>
        <p:nvGrpSpPr>
          <p:cNvPr id="705580" name="Group 44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705581" name="Freeform 45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5582" name="Group 46"/>
            <p:cNvGrpSpPr>
              <a:grpSpLocks/>
            </p:cNvGrpSpPr>
            <p:nvPr/>
          </p:nvGrpSpPr>
          <p:grpSpPr bwMode="auto">
            <a:xfrm>
              <a:off x="651" y="681"/>
              <a:ext cx="500" cy="828"/>
              <a:chOff x="569" y="2954"/>
              <a:chExt cx="500" cy="828"/>
            </a:xfrm>
          </p:grpSpPr>
          <p:sp>
            <p:nvSpPr>
              <p:cNvPr id="705583" name="Rectangle 4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584" name="Text Box 48"/>
              <p:cNvSpPr txBox="1">
                <a:spLocks noChangeArrowheads="1"/>
              </p:cNvSpPr>
              <p:nvPr/>
            </p:nvSpPr>
            <p:spPr bwMode="auto">
              <a:xfrm>
                <a:off x="639" y="2954"/>
                <a:ext cx="385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DNS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5585" name="Line 4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5586" name="Line 5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5587" name="Line 5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5588" name="Line 5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5589" name="Group 53"/>
          <p:cNvGrpSpPr>
            <a:grpSpLocks/>
          </p:cNvGrpSpPr>
          <p:nvPr/>
        </p:nvGrpSpPr>
        <p:grpSpPr bwMode="auto">
          <a:xfrm>
            <a:off x="520700" y="1162050"/>
            <a:ext cx="460375" cy="244475"/>
            <a:chOff x="844" y="3337"/>
            <a:chExt cx="290" cy="154"/>
          </a:xfrm>
        </p:grpSpPr>
        <p:sp>
          <p:nvSpPr>
            <p:cNvPr id="705590" name="Rectangle 54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91" name="Text Box 55"/>
            <p:cNvSpPr txBox="1">
              <a:spLocks noChangeArrowheads="1"/>
            </p:cNvSpPr>
            <p:nvPr/>
          </p:nvSpPr>
          <p:spPr bwMode="auto">
            <a:xfrm>
              <a:off x="844" y="3337"/>
              <a:ext cx="28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0">
                  <a:solidFill>
                    <a:schemeClr val="bg1"/>
                  </a:solidFill>
                  <a:latin typeface="Arial" charset="0"/>
                </a:rPr>
                <a:t>DNS</a:t>
              </a:r>
            </a:p>
          </p:txBody>
        </p:sp>
      </p:grpSp>
      <p:grpSp>
        <p:nvGrpSpPr>
          <p:cNvPr id="705594" name="Group 58"/>
          <p:cNvGrpSpPr>
            <a:grpSpLocks/>
          </p:cNvGrpSpPr>
          <p:nvPr/>
        </p:nvGrpSpPr>
        <p:grpSpPr bwMode="auto">
          <a:xfrm>
            <a:off x="460375" y="1387475"/>
            <a:ext cx="561975" cy="244475"/>
            <a:chOff x="740" y="3209"/>
            <a:chExt cx="354" cy="154"/>
          </a:xfrm>
        </p:grpSpPr>
        <p:grpSp>
          <p:nvGrpSpPr>
            <p:cNvPr id="705595" name="Group 59"/>
            <p:cNvGrpSpPr>
              <a:grpSpLocks/>
            </p:cNvGrpSpPr>
            <p:nvPr/>
          </p:nvGrpSpPr>
          <p:grpSpPr bwMode="auto">
            <a:xfrm>
              <a:off x="794" y="3209"/>
              <a:ext cx="290" cy="154"/>
              <a:chOff x="844" y="3337"/>
              <a:chExt cx="290" cy="154"/>
            </a:xfrm>
          </p:grpSpPr>
          <p:sp>
            <p:nvSpPr>
              <p:cNvPr id="705596" name="Rectangle 60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597" name="Text Box 61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28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DNS</a:t>
                </a:r>
              </a:p>
            </p:txBody>
          </p:sp>
        </p:grpSp>
        <p:sp>
          <p:nvSpPr>
            <p:cNvPr id="705598" name="Rectangle 62"/>
            <p:cNvSpPr>
              <a:spLocks noChangeArrowheads="1"/>
            </p:cNvSpPr>
            <p:nvPr/>
          </p:nvSpPr>
          <p:spPr bwMode="auto">
            <a:xfrm>
              <a:off x="750" y="3244"/>
              <a:ext cx="88" cy="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99" name="Rectangle 63"/>
            <p:cNvSpPr>
              <a:spLocks noChangeArrowheads="1"/>
            </p:cNvSpPr>
            <p:nvPr/>
          </p:nvSpPr>
          <p:spPr bwMode="auto">
            <a:xfrm>
              <a:off x="740" y="3238"/>
              <a:ext cx="354" cy="9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5600" name="Group 64"/>
          <p:cNvGrpSpPr>
            <a:grpSpLocks/>
          </p:cNvGrpSpPr>
          <p:nvPr/>
        </p:nvGrpSpPr>
        <p:grpSpPr bwMode="auto">
          <a:xfrm>
            <a:off x="460375" y="1622425"/>
            <a:ext cx="561975" cy="244475"/>
            <a:chOff x="836" y="3305"/>
            <a:chExt cx="354" cy="154"/>
          </a:xfrm>
        </p:grpSpPr>
        <p:grpSp>
          <p:nvGrpSpPr>
            <p:cNvPr id="705601" name="Group 65"/>
            <p:cNvGrpSpPr>
              <a:grpSpLocks/>
            </p:cNvGrpSpPr>
            <p:nvPr/>
          </p:nvGrpSpPr>
          <p:grpSpPr bwMode="auto">
            <a:xfrm>
              <a:off x="890" y="3305"/>
              <a:ext cx="290" cy="154"/>
              <a:chOff x="844" y="3337"/>
              <a:chExt cx="290" cy="154"/>
            </a:xfrm>
          </p:grpSpPr>
          <p:sp>
            <p:nvSpPr>
              <p:cNvPr id="705602" name="Rectangle 66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03" name="Text Box 67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28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DNS</a:t>
                </a:r>
              </a:p>
            </p:txBody>
          </p:sp>
        </p:grpSp>
        <p:grpSp>
          <p:nvGrpSpPr>
            <p:cNvPr id="705604" name="Group 68"/>
            <p:cNvGrpSpPr>
              <a:grpSpLocks/>
            </p:cNvGrpSpPr>
            <p:nvPr/>
          </p:nvGrpSpPr>
          <p:grpSpPr bwMode="auto">
            <a:xfrm>
              <a:off x="836" y="3334"/>
              <a:ext cx="354" cy="94"/>
              <a:chOff x="836" y="3334"/>
              <a:chExt cx="354" cy="94"/>
            </a:xfrm>
          </p:grpSpPr>
          <p:sp>
            <p:nvSpPr>
              <p:cNvPr id="705605" name="Rectangle 69"/>
              <p:cNvSpPr>
                <a:spLocks noChangeArrowheads="1"/>
              </p:cNvSpPr>
              <p:nvPr/>
            </p:nvSpPr>
            <p:spPr bwMode="auto">
              <a:xfrm>
                <a:off x="846" y="3340"/>
                <a:ext cx="8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06" name="Rectangle 70"/>
              <p:cNvSpPr>
                <a:spLocks noChangeArrowheads="1"/>
              </p:cNvSpPr>
              <p:nvPr/>
            </p:nvSpPr>
            <p:spPr bwMode="auto">
              <a:xfrm>
                <a:off x="836" y="333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5607" name="Group 71"/>
          <p:cNvGrpSpPr>
            <a:grpSpLocks/>
          </p:cNvGrpSpPr>
          <p:nvPr/>
        </p:nvGrpSpPr>
        <p:grpSpPr bwMode="auto">
          <a:xfrm>
            <a:off x="280988" y="1654175"/>
            <a:ext cx="762000" cy="177800"/>
            <a:chOff x="627" y="3377"/>
            <a:chExt cx="480" cy="112"/>
          </a:xfrm>
        </p:grpSpPr>
        <p:sp>
          <p:nvSpPr>
            <p:cNvPr id="705608" name="Rectangle 72"/>
            <p:cNvSpPr>
              <a:spLocks noChangeArrowheads="1"/>
            </p:cNvSpPr>
            <p:nvPr/>
          </p:nvSpPr>
          <p:spPr bwMode="auto">
            <a:xfrm>
              <a:off x="636" y="3388"/>
              <a:ext cx="96" cy="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09" name="Rectangle 73"/>
            <p:cNvSpPr>
              <a:spLocks noChangeArrowheads="1"/>
            </p:cNvSpPr>
            <p:nvPr/>
          </p:nvSpPr>
          <p:spPr bwMode="auto">
            <a:xfrm>
              <a:off x="627" y="3377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5610" name="Group 74"/>
          <p:cNvGrpSpPr>
            <a:grpSpLocks/>
          </p:cNvGrpSpPr>
          <p:nvPr/>
        </p:nvGrpSpPr>
        <p:grpSpPr bwMode="auto">
          <a:xfrm>
            <a:off x="85725" y="1885950"/>
            <a:ext cx="1081088" cy="244475"/>
            <a:chOff x="504" y="3523"/>
            <a:chExt cx="681" cy="154"/>
          </a:xfrm>
        </p:grpSpPr>
        <p:grpSp>
          <p:nvGrpSpPr>
            <p:cNvPr id="705611" name="Group 75"/>
            <p:cNvGrpSpPr>
              <a:grpSpLocks/>
            </p:cNvGrpSpPr>
            <p:nvPr/>
          </p:nvGrpSpPr>
          <p:grpSpPr bwMode="auto">
            <a:xfrm>
              <a:off x="623" y="3523"/>
              <a:ext cx="480" cy="154"/>
              <a:chOff x="723" y="3453"/>
              <a:chExt cx="480" cy="154"/>
            </a:xfrm>
          </p:grpSpPr>
          <p:grpSp>
            <p:nvGrpSpPr>
              <p:cNvPr id="705612" name="Group 76"/>
              <p:cNvGrpSpPr>
                <a:grpSpLocks/>
              </p:cNvGrpSpPr>
              <p:nvPr/>
            </p:nvGrpSpPr>
            <p:grpSpPr bwMode="auto">
              <a:xfrm>
                <a:off x="836" y="3453"/>
                <a:ext cx="354" cy="154"/>
                <a:chOff x="836" y="3305"/>
                <a:chExt cx="354" cy="154"/>
              </a:xfrm>
            </p:grpSpPr>
            <p:grpSp>
              <p:nvGrpSpPr>
                <p:cNvPr id="705613" name="Group 77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290" cy="154"/>
                  <a:chOff x="844" y="3337"/>
                  <a:chExt cx="290" cy="154"/>
                </a:xfrm>
              </p:grpSpPr>
              <p:sp>
                <p:nvSpPr>
                  <p:cNvPr id="705614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5615" name="Text 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285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DNS</a:t>
                    </a:r>
                  </a:p>
                </p:txBody>
              </p:sp>
            </p:grpSp>
            <p:grpSp>
              <p:nvGrpSpPr>
                <p:cNvPr id="705616" name="Group 80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561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561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05619" name="Rectangle 83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20" name="Rectangle 84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5621" name="Rectangle 85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22" name="Rectangle 86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23" name="Rectangle 87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5624" name="AutoShape 88"/>
          <p:cNvSpPr>
            <a:spLocks noChangeArrowheads="1"/>
          </p:cNvSpPr>
          <p:nvPr/>
        </p:nvSpPr>
        <p:spPr bwMode="auto">
          <a:xfrm>
            <a:off x="628650" y="1162050"/>
            <a:ext cx="381000" cy="1166813"/>
          </a:xfrm>
          <a:prstGeom prst="downArrow">
            <a:avLst>
              <a:gd name="adj1" fmla="val 54167"/>
              <a:gd name="adj2" fmla="val 49170"/>
            </a:avLst>
          </a:prstGeom>
          <a:gradFill rotWithShape="1">
            <a:gsLst>
              <a:gs pos="0">
                <a:srgbClr val="FF0000">
                  <a:alpha val="25000"/>
                </a:srgbClr>
              </a:gs>
              <a:gs pos="100000">
                <a:srgbClr val="FF0000">
                  <a:alpha val="25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5625" name="Group 89"/>
          <p:cNvGrpSpPr>
            <a:grpSpLocks/>
          </p:cNvGrpSpPr>
          <p:nvPr/>
        </p:nvGrpSpPr>
        <p:grpSpPr bwMode="auto">
          <a:xfrm>
            <a:off x="650875" y="2389188"/>
            <a:ext cx="1081088" cy="244475"/>
            <a:chOff x="504" y="3523"/>
            <a:chExt cx="681" cy="154"/>
          </a:xfrm>
        </p:grpSpPr>
        <p:grpSp>
          <p:nvGrpSpPr>
            <p:cNvPr id="705626" name="Group 90"/>
            <p:cNvGrpSpPr>
              <a:grpSpLocks/>
            </p:cNvGrpSpPr>
            <p:nvPr/>
          </p:nvGrpSpPr>
          <p:grpSpPr bwMode="auto">
            <a:xfrm>
              <a:off x="623" y="3523"/>
              <a:ext cx="480" cy="154"/>
              <a:chOff x="723" y="3453"/>
              <a:chExt cx="480" cy="154"/>
            </a:xfrm>
          </p:grpSpPr>
          <p:grpSp>
            <p:nvGrpSpPr>
              <p:cNvPr id="705627" name="Group 91"/>
              <p:cNvGrpSpPr>
                <a:grpSpLocks/>
              </p:cNvGrpSpPr>
              <p:nvPr/>
            </p:nvGrpSpPr>
            <p:grpSpPr bwMode="auto">
              <a:xfrm>
                <a:off x="836" y="3453"/>
                <a:ext cx="354" cy="154"/>
                <a:chOff x="836" y="3305"/>
                <a:chExt cx="354" cy="154"/>
              </a:xfrm>
            </p:grpSpPr>
            <p:grpSp>
              <p:nvGrpSpPr>
                <p:cNvPr id="705628" name="Group 9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290" cy="154"/>
                  <a:chOff x="844" y="3337"/>
                  <a:chExt cx="290" cy="154"/>
                </a:xfrm>
              </p:grpSpPr>
              <p:sp>
                <p:nvSpPr>
                  <p:cNvPr id="70562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5630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285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DNS</a:t>
                    </a:r>
                  </a:p>
                </p:txBody>
              </p:sp>
            </p:grpSp>
            <p:grpSp>
              <p:nvGrpSpPr>
                <p:cNvPr id="705631" name="Group 9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5632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5633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05634" name="Rectangle 98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35" name="Rectangle 99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5636" name="Rectangle 100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37" name="Rectangle 101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38" name="Rectangle 102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5639" name="Rectangle 103"/>
          <p:cNvSpPr>
            <a:spLocks noChangeArrowheads="1"/>
          </p:cNvSpPr>
          <p:nvPr/>
        </p:nvSpPr>
        <p:spPr bwMode="auto">
          <a:xfrm>
            <a:off x="549275" y="4376738"/>
            <a:ext cx="3892550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IP datagram containing DNS query forwarded via LAN switch from client to 1</a:t>
            </a:r>
            <a:r>
              <a:rPr lang="en-US" sz="2000" i="0" baseline="30000"/>
              <a:t>st</a:t>
            </a:r>
            <a:r>
              <a:rPr lang="en-US" sz="2000" i="0"/>
              <a:t> hop router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endParaRPr lang="en-US" sz="2000" i="0"/>
          </a:p>
        </p:txBody>
      </p:sp>
      <p:sp>
        <p:nvSpPr>
          <p:cNvPr id="705640" name="Rectangle 104"/>
          <p:cNvSpPr>
            <a:spLocks noChangeArrowheads="1"/>
          </p:cNvSpPr>
          <p:nvPr/>
        </p:nvSpPr>
        <p:spPr bwMode="auto">
          <a:xfrm>
            <a:off x="4659313" y="3663950"/>
            <a:ext cx="4386262" cy="15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IP datagram forwarded from campus network into comcast network, routed (tables created by </a:t>
            </a:r>
            <a:r>
              <a:rPr lang="en-US" sz="2000" b="1">
                <a:solidFill>
                  <a:srgbClr val="FF0000"/>
                </a:solidFill>
              </a:rPr>
              <a:t>RIP, OSPF, IS-IS</a:t>
            </a:r>
            <a:r>
              <a:rPr lang="en-US" sz="2000" i="0"/>
              <a:t> and/or </a:t>
            </a:r>
            <a:r>
              <a:rPr lang="en-US" sz="2000" b="1">
                <a:solidFill>
                  <a:srgbClr val="FF0000"/>
                </a:solidFill>
              </a:rPr>
              <a:t>BGP</a:t>
            </a:r>
            <a:r>
              <a:rPr lang="en-US" sz="2000" i="0"/>
              <a:t> routing protocols) to DNS server</a:t>
            </a:r>
          </a:p>
        </p:txBody>
      </p:sp>
      <p:sp>
        <p:nvSpPr>
          <p:cNvPr id="705641" name="Rectangle 105"/>
          <p:cNvSpPr>
            <a:spLocks noChangeArrowheads="1"/>
          </p:cNvSpPr>
          <p:nvPr/>
        </p:nvSpPr>
        <p:spPr bwMode="auto">
          <a:xfrm>
            <a:off x="4657725" y="5394325"/>
            <a:ext cx="380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demuxed to DNS server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DNS server replies to client with IP address of www.google.com </a:t>
            </a:r>
          </a:p>
        </p:txBody>
      </p:sp>
      <p:grpSp>
        <p:nvGrpSpPr>
          <p:cNvPr id="705642" name="Group 4"/>
          <p:cNvGrpSpPr>
            <a:grpSpLocks/>
          </p:cNvGrpSpPr>
          <p:nvPr/>
        </p:nvGrpSpPr>
        <p:grpSpPr bwMode="auto">
          <a:xfrm>
            <a:off x="5173663" y="2041525"/>
            <a:ext cx="757237" cy="379413"/>
            <a:chOff x="2466" y="2026"/>
            <a:chExt cx="477" cy="282"/>
          </a:xfrm>
        </p:grpSpPr>
        <p:sp>
          <p:nvSpPr>
            <p:cNvPr id="705643" name="Oval 5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644" name="Line 6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45" name="Rectangle 7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705646" name="Oval 8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5647" name="Group 9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705648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49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50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5651" name="Group 13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705652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53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54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5655" name="Line 17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56" name="Line 18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5657" name="Group 19"/>
          <p:cNvGrpSpPr>
            <a:grpSpLocks/>
          </p:cNvGrpSpPr>
          <p:nvPr/>
        </p:nvGrpSpPr>
        <p:grpSpPr bwMode="auto">
          <a:xfrm>
            <a:off x="6538913" y="1787525"/>
            <a:ext cx="757237" cy="379413"/>
            <a:chOff x="2466" y="2026"/>
            <a:chExt cx="477" cy="282"/>
          </a:xfrm>
        </p:grpSpPr>
        <p:sp>
          <p:nvSpPr>
            <p:cNvPr id="705658" name="Oval 20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659" name="Line 21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60" name="Rectangle 22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705661" name="Oval 23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5662" name="Group 24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705663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64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65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5666" name="Group 28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705667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68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69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5670" name="Line 32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71" name="Line 33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5672" name="Text Box 34"/>
          <p:cNvSpPr txBox="1">
            <a:spLocks noChangeArrowheads="1"/>
          </p:cNvSpPr>
          <p:nvPr/>
        </p:nvSpPr>
        <p:spPr bwMode="auto">
          <a:xfrm>
            <a:off x="5335588" y="2511425"/>
            <a:ext cx="1811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Comcast network </a:t>
            </a:r>
          </a:p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68.80.0.0/13</a:t>
            </a:r>
          </a:p>
        </p:txBody>
      </p:sp>
      <p:grpSp>
        <p:nvGrpSpPr>
          <p:cNvPr id="705673" name="Group 69"/>
          <p:cNvGrpSpPr>
            <a:grpSpLocks/>
          </p:cNvGrpSpPr>
          <p:nvPr/>
        </p:nvGrpSpPr>
        <p:grpSpPr bwMode="auto">
          <a:xfrm>
            <a:off x="7196138" y="2703513"/>
            <a:ext cx="757237" cy="379412"/>
            <a:chOff x="2466" y="2026"/>
            <a:chExt cx="477" cy="282"/>
          </a:xfrm>
        </p:grpSpPr>
        <p:sp>
          <p:nvSpPr>
            <p:cNvPr id="705674" name="Oval 70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675" name="Line 71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76" name="Rectangle 72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705677" name="Oval 73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5678" name="Group 74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705679" name="Line 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80" name="Line 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81" name="Line 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5682" name="Group 78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705683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84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85" name="Line 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5686" name="Line 82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87" name="Line 83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5688" name="Group 84"/>
          <p:cNvGrpSpPr>
            <a:grpSpLocks/>
          </p:cNvGrpSpPr>
          <p:nvPr/>
        </p:nvGrpSpPr>
        <p:grpSpPr bwMode="auto">
          <a:xfrm>
            <a:off x="7097713" y="873125"/>
            <a:ext cx="306387" cy="647700"/>
            <a:chOff x="4180" y="783"/>
            <a:chExt cx="150" cy="307"/>
          </a:xfrm>
        </p:grpSpPr>
        <p:sp>
          <p:nvSpPr>
            <p:cNvPr id="705689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690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691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692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693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94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95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5696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5697" name="Line 93"/>
          <p:cNvSpPr>
            <a:spLocks noChangeShapeType="1"/>
          </p:cNvSpPr>
          <p:nvPr/>
        </p:nvSpPr>
        <p:spPr bwMode="auto">
          <a:xfrm flipH="1">
            <a:off x="6915150" y="1528763"/>
            <a:ext cx="260350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698" name="Text Box 139"/>
          <p:cNvSpPr txBox="1">
            <a:spLocks noChangeArrowheads="1"/>
          </p:cNvSpPr>
          <p:nvPr/>
        </p:nvSpPr>
        <p:spPr bwMode="auto">
          <a:xfrm>
            <a:off x="7367588" y="746125"/>
            <a:ext cx="12334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DNS server</a:t>
            </a:r>
          </a:p>
          <a:p>
            <a:pPr eaLnBrk="1" hangingPunct="1"/>
            <a:endParaRPr lang="en-US" sz="1600" i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705699" name="Group 166"/>
          <p:cNvGrpSpPr>
            <a:grpSpLocks/>
          </p:cNvGrpSpPr>
          <p:nvPr/>
        </p:nvGrpSpPr>
        <p:grpSpPr bwMode="auto">
          <a:xfrm>
            <a:off x="3795713" y="2409825"/>
            <a:ext cx="1576387" cy="1287463"/>
            <a:chOff x="3228" y="1776"/>
            <a:chExt cx="252" cy="96"/>
          </a:xfrm>
        </p:grpSpPr>
        <p:sp>
          <p:nvSpPr>
            <p:cNvPr id="705700" name="Line 16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701" name="Line 16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702" name="Group 167"/>
          <p:cNvGrpSpPr>
            <a:grpSpLocks/>
          </p:cNvGrpSpPr>
          <p:nvPr/>
        </p:nvGrpSpPr>
        <p:grpSpPr bwMode="auto">
          <a:xfrm flipH="1">
            <a:off x="5600700" y="2424113"/>
            <a:ext cx="400050" cy="152400"/>
            <a:chOff x="3228" y="1776"/>
            <a:chExt cx="252" cy="96"/>
          </a:xfrm>
        </p:grpSpPr>
        <p:sp>
          <p:nvSpPr>
            <p:cNvPr id="705703" name="Line 16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704" name="Line 16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705" name="Group 170"/>
          <p:cNvGrpSpPr>
            <a:grpSpLocks/>
          </p:cNvGrpSpPr>
          <p:nvPr/>
        </p:nvGrpSpPr>
        <p:grpSpPr bwMode="auto">
          <a:xfrm flipH="1" flipV="1">
            <a:off x="5753100" y="1900238"/>
            <a:ext cx="400050" cy="152400"/>
            <a:chOff x="3228" y="1776"/>
            <a:chExt cx="252" cy="96"/>
          </a:xfrm>
        </p:grpSpPr>
        <p:sp>
          <p:nvSpPr>
            <p:cNvPr id="705706" name="Line 17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707" name="Line 17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708" name="Group 173"/>
          <p:cNvGrpSpPr>
            <a:grpSpLocks/>
          </p:cNvGrpSpPr>
          <p:nvPr/>
        </p:nvGrpSpPr>
        <p:grpSpPr bwMode="auto">
          <a:xfrm flipH="1" flipV="1">
            <a:off x="7853363" y="2590800"/>
            <a:ext cx="400050" cy="152400"/>
            <a:chOff x="3228" y="1776"/>
            <a:chExt cx="252" cy="96"/>
          </a:xfrm>
        </p:grpSpPr>
        <p:sp>
          <p:nvSpPr>
            <p:cNvPr id="705709" name="Line 17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710" name="Line 17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711" name="Group 176"/>
          <p:cNvGrpSpPr>
            <a:grpSpLocks/>
          </p:cNvGrpSpPr>
          <p:nvPr/>
        </p:nvGrpSpPr>
        <p:grpSpPr bwMode="auto">
          <a:xfrm flipV="1">
            <a:off x="7029450" y="2609850"/>
            <a:ext cx="295275" cy="114300"/>
            <a:chOff x="3228" y="1776"/>
            <a:chExt cx="252" cy="96"/>
          </a:xfrm>
        </p:grpSpPr>
        <p:sp>
          <p:nvSpPr>
            <p:cNvPr id="705712" name="Line 177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713" name="Line 178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714" name="Group 179"/>
          <p:cNvGrpSpPr>
            <a:grpSpLocks/>
          </p:cNvGrpSpPr>
          <p:nvPr/>
        </p:nvGrpSpPr>
        <p:grpSpPr bwMode="auto">
          <a:xfrm rot="409689" flipH="1" flipV="1">
            <a:off x="7300913" y="1952625"/>
            <a:ext cx="452437" cy="57150"/>
            <a:chOff x="3228" y="1776"/>
            <a:chExt cx="252" cy="96"/>
          </a:xfrm>
        </p:grpSpPr>
        <p:sp>
          <p:nvSpPr>
            <p:cNvPr id="705715" name="Line 180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716" name="Line 181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717" name="Group 182"/>
          <p:cNvGrpSpPr>
            <a:grpSpLocks/>
          </p:cNvGrpSpPr>
          <p:nvPr/>
        </p:nvGrpSpPr>
        <p:grpSpPr bwMode="auto">
          <a:xfrm>
            <a:off x="6443663" y="2157413"/>
            <a:ext cx="295275" cy="114300"/>
            <a:chOff x="3228" y="1776"/>
            <a:chExt cx="252" cy="96"/>
          </a:xfrm>
        </p:grpSpPr>
        <p:sp>
          <p:nvSpPr>
            <p:cNvPr id="705718" name="Line 183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719" name="Line 184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720" name="Group 185"/>
          <p:cNvGrpSpPr>
            <a:grpSpLocks/>
          </p:cNvGrpSpPr>
          <p:nvPr/>
        </p:nvGrpSpPr>
        <p:grpSpPr bwMode="auto">
          <a:xfrm flipH="1">
            <a:off x="7081838" y="2157413"/>
            <a:ext cx="295275" cy="114300"/>
            <a:chOff x="3228" y="1776"/>
            <a:chExt cx="252" cy="96"/>
          </a:xfrm>
        </p:grpSpPr>
        <p:sp>
          <p:nvSpPr>
            <p:cNvPr id="705721" name="Line 186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722" name="Line 187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723" name="Group 187"/>
          <p:cNvGrpSpPr>
            <a:grpSpLocks/>
          </p:cNvGrpSpPr>
          <p:nvPr/>
        </p:nvGrpSpPr>
        <p:grpSpPr bwMode="auto">
          <a:xfrm>
            <a:off x="5980113" y="438150"/>
            <a:ext cx="1316037" cy="1314450"/>
            <a:chOff x="931" y="1941"/>
            <a:chExt cx="829" cy="828"/>
          </a:xfrm>
        </p:grpSpPr>
        <p:sp>
          <p:nvSpPr>
            <p:cNvPr id="705724" name="Freeform 188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4 w 551"/>
                <a:gd name="T1" fmla="*/ 0 h 801"/>
                <a:gd name="T2" fmla="*/ 551 w 551"/>
                <a:gd name="T3" fmla="*/ 402 h 801"/>
                <a:gd name="T4" fmla="*/ 6 w 551"/>
                <a:gd name="T5" fmla="*/ 801 h 801"/>
                <a:gd name="T6" fmla="*/ 13 w 551"/>
                <a:gd name="T7" fmla="*/ 535 h 801"/>
                <a:gd name="T8" fmla="*/ 0 w 551"/>
                <a:gd name="T9" fmla="*/ 371 h 801"/>
                <a:gd name="T10" fmla="*/ 14 w 551"/>
                <a:gd name="T11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5725" name="Group 189"/>
            <p:cNvGrpSpPr>
              <a:grpSpLocks/>
            </p:cNvGrpSpPr>
            <p:nvPr/>
          </p:nvGrpSpPr>
          <p:grpSpPr bwMode="auto">
            <a:xfrm>
              <a:off x="931" y="1941"/>
              <a:ext cx="500" cy="828"/>
              <a:chOff x="569" y="2954"/>
              <a:chExt cx="500" cy="828"/>
            </a:xfrm>
          </p:grpSpPr>
          <p:sp>
            <p:nvSpPr>
              <p:cNvPr id="705726" name="Rectangle 190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727" name="Text Box 191"/>
              <p:cNvSpPr txBox="1">
                <a:spLocks noChangeArrowheads="1"/>
              </p:cNvSpPr>
              <p:nvPr/>
            </p:nvSpPr>
            <p:spPr bwMode="auto">
              <a:xfrm>
                <a:off x="639" y="2954"/>
                <a:ext cx="385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DNS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5728" name="Line 192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5729" name="Line 193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5730" name="Line 194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5731" name="Line 195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5732" name="Group 196"/>
          <p:cNvGrpSpPr>
            <a:grpSpLocks/>
          </p:cNvGrpSpPr>
          <p:nvPr/>
        </p:nvGrpSpPr>
        <p:grpSpPr bwMode="auto">
          <a:xfrm>
            <a:off x="4881563" y="558800"/>
            <a:ext cx="1081087" cy="1217613"/>
            <a:chOff x="1404" y="3105"/>
            <a:chExt cx="681" cy="767"/>
          </a:xfrm>
        </p:grpSpPr>
        <p:grpSp>
          <p:nvGrpSpPr>
            <p:cNvPr id="705733" name="Group 197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705734" name="Group 198"/>
              <p:cNvGrpSpPr>
                <a:grpSpLocks/>
              </p:cNvGrpSpPr>
              <p:nvPr/>
            </p:nvGrpSpPr>
            <p:grpSpPr bwMode="auto">
              <a:xfrm>
                <a:off x="278" y="886"/>
                <a:ext cx="354" cy="154"/>
                <a:chOff x="740" y="3209"/>
                <a:chExt cx="354" cy="154"/>
              </a:xfrm>
            </p:grpSpPr>
            <p:grpSp>
              <p:nvGrpSpPr>
                <p:cNvPr id="705735" name="Group 199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290" cy="154"/>
                  <a:chOff x="844" y="3337"/>
                  <a:chExt cx="290" cy="154"/>
                </a:xfrm>
              </p:grpSpPr>
              <p:sp>
                <p:nvSpPr>
                  <p:cNvPr id="705736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5737" name="Text Box 2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285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DNS</a:t>
                    </a:r>
                  </a:p>
                </p:txBody>
              </p:sp>
            </p:grpSp>
            <p:sp>
              <p:nvSpPr>
                <p:cNvPr id="705738" name="Rectangle 202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5739" name="Rectangle 203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5740" name="Group 204"/>
              <p:cNvGrpSpPr>
                <a:grpSpLocks/>
              </p:cNvGrpSpPr>
              <p:nvPr/>
            </p:nvGrpSpPr>
            <p:grpSpPr bwMode="auto">
              <a:xfrm>
                <a:off x="278" y="1034"/>
                <a:ext cx="354" cy="154"/>
                <a:chOff x="836" y="3305"/>
                <a:chExt cx="354" cy="154"/>
              </a:xfrm>
            </p:grpSpPr>
            <p:grpSp>
              <p:nvGrpSpPr>
                <p:cNvPr id="705741" name="Group 205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290" cy="154"/>
                  <a:chOff x="844" y="3337"/>
                  <a:chExt cx="290" cy="154"/>
                </a:xfrm>
              </p:grpSpPr>
              <p:sp>
                <p:nvSpPr>
                  <p:cNvPr id="705742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5743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285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DNS</a:t>
                    </a:r>
                  </a:p>
                </p:txBody>
              </p:sp>
            </p:grpSp>
            <p:grpSp>
              <p:nvGrpSpPr>
                <p:cNvPr id="705744" name="Group 208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5745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5746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5747" name="Group 211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705748" name="Rectangle 212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5749" name="Rectangle 213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5750" name="Group 214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705751" name="Group 215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480" cy="154"/>
                  <a:chOff x="723" y="3453"/>
                  <a:chExt cx="480" cy="154"/>
                </a:xfrm>
              </p:grpSpPr>
              <p:grpSp>
                <p:nvGrpSpPr>
                  <p:cNvPr id="705752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54" cy="154"/>
                    <a:chOff x="836" y="3305"/>
                    <a:chExt cx="354" cy="154"/>
                  </a:xfrm>
                </p:grpSpPr>
                <p:grpSp>
                  <p:nvGrpSpPr>
                    <p:cNvPr id="705753" name="Group 2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290" cy="154"/>
                      <a:chOff x="844" y="3337"/>
                      <a:chExt cx="290" cy="154"/>
                    </a:xfrm>
                  </p:grpSpPr>
                  <p:sp>
                    <p:nvSpPr>
                      <p:cNvPr id="705754" name="Rectangle 2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5755" name="Text Box 2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285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 i="0">
                            <a:solidFill>
                              <a:schemeClr val="bg1"/>
                            </a:solidFill>
                            <a:latin typeface="Arial" charset="0"/>
                          </a:rPr>
                          <a:t>DNS</a:t>
                        </a:r>
                      </a:p>
                    </p:txBody>
                  </p:sp>
                </p:grpSp>
                <p:grpSp>
                  <p:nvGrpSpPr>
                    <p:cNvPr id="705756" name="Group 2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705757" name="Rectangle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5758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705759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5760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5761" name="Rectangle 225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5762" name="Rectangle 226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5763" name="Rectangle 227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05764" name="AutoShape 228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5765" name="Group 229"/>
            <p:cNvGrpSpPr>
              <a:grpSpLocks/>
            </p:cNvGrpSpPr>
            <p:nvPr/>
          </p:nvGrpSpPr>
          <p:grpSpPr bwMode="auto">
            <a:xfrm>
              <a:off x="1695" y="3227"/>
              <a:ext cx="290" cy="154"/>
              <a:chOff x="844" y="3337"/>
              <a:chExt cx="290" cy="154"/>
            </a:xfrm>
          </p:grpSpPr>
          <p:sp>
            <p:nvSpPr>
              <p:cNvPr id="705766" name="Rectangle 230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767" name="Text Box 231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28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DNS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142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995 L 0.32587 -0.01018 L 0.22726 0.14666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705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5" y="78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26 0.14666 L 0.29844 0.14527 L 0.46528 -0.03516 L 0.46406 -0.16678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705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92" y="-1568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0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70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639" grpId="0"/>
      <p:bldP spid="705640" grpId="0"/>
      <p:bldP spid="70564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2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D7FE460-7A16-4179-B11A-7555D3F3BB2B}" type="slidenum">
              <a:rPr lang="en-US"/>
              <a:pPr/>
              <a:t>39</a:t>
            </a:fld>
            <a:endParaRPr lang="en-US"/>
          </a:p>
        </p:txBody>
      </p:sp>
      <p:sp>
        <p:nvSpPr>
          <p:cNvPr id="706853" name="Freeform 293"/>
          <p:cNvSpPr>
            <a:spLocks/>
          </p:cNvSpPr>
          <p:nvPr/>
        </p:nvSpPr>
        <p:spPr bwMode="auto">
          <a:xfrm>
            <a:off x="322263" y="4619625"/>
            <a:ext cx="3963987" cy="1716088"/>
          </a:xfrm>
          <a:custGeom>
            <a:avLst/>
            <a:gdLst>
              <a:gd name="T0" fmla="*/ 475 w 2497"/>
              <a:gd name="T1" fmla="*/ 274 h 1081"/>
              <a:gd name="T2" fmla="*/ 204 w 2497"/>
              <a:gd name="T3" fmla="*/ 437 h 1081"/>
              <a:gd name="T4" fmla="*/ 21 w 2497"/>
              <a:gd name="T5" fmla="*/ 559 h 1081"/>
              <a:gd name="T6" fmla="*/ 75 w 2497"/>
              <a:gd name="T7" fmla="*/ 776 h 1081"/>
              <a:gd name="T8" fmla="*/ 136 w 2497"/>
              <a:gd name="T9" fmla="*/ 810 h 1081"/>
              <a:gd name="T10" fmla="*/ 197 w 2497"/>
              <a:gd name="T11" fmla="*/ 905 h 1081"/>
              <a:gd name="T12" fmla="*/ 319 w 2497"/>
              <a:gd name="T13" fmla="*/ 986 h 1081"/>
              <a:gd name="T14" fmla="*/ 726 w 2497"/>
              <a:gd name="T15" fmla="*/ 1000 h 1081"/>
              <a:gd name="T16" fmla="*/ 1349 w 2497"/>
              <a:gd name="T17" fmla="*/ 966 h 1081"/>
              <a:gd name="T18" fmla="*/ 1945 w 2497"/>
              <a:gd name="T19" fmla="*/ 1033 h 1081"/>
              <a:gd name="T20" fmla="*/ 2311 w 2497"/>
              <a:gd name="T21" fmla="*/ 993 h 1081"/>
              <a:gd name="T22" fmla="*/ 2460 w 2497"/>
              <a:gd name="T23" fmla="*/ 506 h 1081"/>
              <a:gd name="T24" fmla="*/ 2088 w 2497"/>
              <a:gd name="T25" fmla="*/ 58 h 1081"/>
              <a:gd name="T26" fmla="*/ 1308 w 2497"/>
              <a:gd name="T27" fmla="*/ 159 h 1081"/>
              <a:gd name="T28" fmla="*/ 766 w 2497"/>
              <a:gd name="T29" fmla="*/ 186 h 1081"/>
              <a:gd name="T30" fmla="*/ 475 w 2497"/>
              <a:gd name="T31" fmla="*/ 274 h 1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97" h="1081">
                <a:moveTo>
                  <a:pt x="475" y="274"/>
                </a:moveTo>
                <a:cubicBezTo>
                  <a:pt x="381" y="316"/>
                  <a:pt x="280" y="389"/>
                  <a:pt x="204" y="437"/>
                </a:cubicBezTo>
                <a:cubicBezTo>
                  <a:pt x="128" y="485"/>
                  <a:pt x="42" y="503"/>
                  <a:pt x="21" y="559"/>
                </a:cubicBezTo>
                <a:cubicBezTo>
                  <a:pt x="0" y="615"/>
                  <a:pt x="56" y="734"/>
                  <a:pt x="75" y="776"/>
                </a:cubicBezTo>
                <a:cubicBezTo>
                  <a:pt x="94" y="818"/>
                  <a:pt x="116" y="789"/>
                  <a:pt x="136" y="810"/>
                </a:cubicBezTo>
                <a:cubicBezTo>
                  <a:pt x="156" y="831"/>
                  <a:pt x="167" y="876"/>
                  <a:pt x="197" y="905"/>
                </a:cubicBezTo>
                <a:cubicBezTo>
                  <a:pt x="227" y="934"/>
                  <a:pt x="231" y="970"/>
                  <a:pt x="319" y="986"/>
                </a:cubicBezTo>
                <a:cubicBezTo>
                  <a:pt x="407" y="1002"/>
                  <a:pt x="554" y="1003"/>
                  <a:pt x="726" y="1000"/>
                </a:cubicBezTo>
                <a:cubicBezTo>
                  <a:pt x="898" y="997"/>
                  <a:pt x="1146" y="961"/>
                  <a:pt x="1349" y="966"/>
                </a:cubicBezTo>
                <a:cubicBezTo>
                  <a:pt x="1552" y="971"/>
                  <a:pt x="1785" y="1028"/>
                  <a:pt x="1945" y="1033"/>
                </a:cubicBezTo>
                <a:cubicBezTo>
                  <a:pt x="2105" y="1038"/>
                  <a:pt x="2225" y="1081"/>
                  <a:pt x="2311" y="993"/>
                </a:cubicBezTo>
                <a:cubicBezTo>
                  <a:pt x="2397" y="905"/>
                  <a:pt x="2497" y="662"/>
                  <a:pt x="2460" y="506"/>
                </a:cubicBezTo>
                <a:cubicBezTo>
                  <a:pt x="2423" y="350"/>
                  <a:pt x="2280" y="116"/>
                  <a:pt x="2088" y="58"/>
                </a:cubicBezTo>
                <a:cubicBezTo>
                  <a:pt x="1896" y="0"/>
                  <a:pt x="1528" y="138"/>
                  <a:pt x="1308" y="159"/>
                </a:cubicBezTo>
                <a:cubicBezTo>
                  <a:pt x="1088" y="180"/>
                  <a:pt x="906" y="167"/>
                  <a:pt x="766" y="186"/>
                </a:cubicBezTo>
                <a:cubicBezTo>
                  <a:pt x="626" y="205"/>
                  <a:pt x="569" y="232"/>
                  <a:pt x="475" y="274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6852" name="Freeform 292"/>
          <p:cNvSpPr>
            <a:spLocks/>
          </p:cNvSpPr>
          <p:nvPr/>
        </p:nvSpPr>
        <p:spPr bwMode="auto">
          <a:xfrm>
            <a:off x="4751388" y="871538"/>
            <a:ext cx="1919287" cy="2227262"/>
          </a:xfrm>
          <a:custGeom>
            <a:avLst/>
            <a:gdLst>
              <a:gd name="T0" fmla="*/ 84 w 1209"/>
              <a:gd name="T1" fmla="*/ 528 h 1403"/>
              <a:gd name="T2" fmla="*/ 16 w 1209"/>
              <a:gd name="T3" fmla="*/ 705 h 1403"/>
              <a:gd name="T4" fmla="*/ 9 w 1209"/>
              <a:gd name="T5" fmla="*/ 901 h 1403"/>
              <a:gd name="T6" fmla="*/ 70 w 1209"/>
              <a:gd name="T7" fmla="*/ 1043 h 1403"/>
              <a:gd name="T8" fmla="*/ 165 w 1209"/>
              <a:gd name="T9" fmla="*/ 1260 h 1403"/>
              <a:gd name="T10" fmla="*/ 280 w 1209"/>
              <a:gd name="T11" fmla="*/ 1342 h 1403"/>
              <a:gd name="T12" fmla="*/ 510 w 1209"/>
              <a:gd name="T13" fmla="*/ 1369 h 1403"/>
              <a:gd name="T14" fmla="*/ 985 w 1209"/>
              <a:gd name="T15" fmla="*/ 1348 h 1403"/>
              <a:gd name="T16" fmla="*/ 985 w 1209"/>
              <a:gd name="T17" fmla="*/ 27 h 1403"/>
              <a:gd name="T18" fmla="*/ 477 w 1209"/>
              <a:gd name="T19" fmla="*/ 156 h 1403"/>
              <a:gd name="T20" fmla="*/ 212 w 1209"/>
              <a:gd name="T21" fmla="*/ 271 h 1403"/>
              <a:gd name="T22" fmla="*/ 84 w 1209"/>
              <a:gd name="T23" fmla="*/ 528 h 1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09" h="1403">
                <a:moveTo>
                  <a:pt x="84" y="528"/>
                </a:moveTo>
                <a:cubicBezTo>
                  <a:pt x="51" y="600"/>
                  <a:pt x="28" y="643"/>
                  <a:pt x="16" y="705"/>
                </a:cubicBezTo>
                <a:cubicBezTo>
                  <a:pt x="4" y="767"/>
                  <a:pt x="0" y="845"/>
                  <a:pt x="9" y="901"/>
                </a:cubicBezTo>
                <a:cubicBezTo>
                  <a:pt x="18" y="957"/>
                  <a:pt x="44" y="983"/>
                  <a:pt x="70" y="1043"/>
                </a:cubicBezTo>
                <a:cubicBezTo>
                  <a:pt x="96" y="1103"/>
                  <a:pt x="130" y="1210"/>
                  <a:pt x="165" y="1260"/>
                </a:cubicBezTo>
                <a:cubicBezTo>
                  <a:pt x="200" y="1310"/>
                  <a:pt x="223" y="1324"/>
                  <a:pt x="280" y="1342"/>
                </a:cubicBezTo>
                <a:cubicBezTo>
                  <a:pt x="337" y="1360"/>
                  <a:pt x="393" y="1368"/>
                  <a:pt x="510" y="1369"/>
                </a:cubicBezTo>
                <a:cubicBezTo>
                  <a:pt x="627" y="1370"/>
                  <a:pt x="775" y="1403"/>
                  <a:pt x="985" y="1348"/>
                </a:cubicBezTo>
                <a:cubicBezTo>
                  <a:pt x="1195" y="1293"/>
                  <a:pt x="1209" y="54"/>
                  <a:pt x="985" y="27"/>
                </a:cubicBezTo>
                <a:cubicBezTo>
                  <a:pt x="761" y="0"/>
                  <a:pt x="606" y="115"/>
                  <a:pt x="477" y="156"/>
                </a:cubicBezTo>
                <a:cubicBezTo>
                  <a:pt x="348" y="197"/>
                  <a:pt x="280" y="207"/>
                  <a:pt x="212" y="271"/>
                </a:cubicBezTo>
                <a:cubicBezTo>
                  <a:pt x="144" y="335"/>
                  <a:pt x="117" y="456"/>
                  <a:pt x="84" y="528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361363" cy="1143000"/>
          </a:xfrm>
        </p:spPr>
        <p:txBody>
          <a:bodyPr/>
          <a:lstStyle/>
          <a:p>
            <a:r>
              <a:rPr lang="en-US" sz="2800" u="none"/>
              <a:t>A day in the life… TCP connection carrying HTTP</a:t>
            </a:r>
          </a:p>
        </p:txBody>
      </p:sp>
      <p:sp>
        <p:nvSpPr>
          <p:cNvPr id="706564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6565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566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706567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68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569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570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6571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2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3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6574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575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706576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577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6578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706579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sp>
            <p:nvSpPr>
              <p:cNvPr id="706580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581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706582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grpSp>
            <p:nvGrpSpPr>
              <p:cNvPr id="706583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70658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585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586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6587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70658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589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590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06591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592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06593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6603" name="Group 43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706604" name="Freeform 44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6605" name="Group 45"/>
            <p:cNvGrpSpPr>
              <a:grpSpLocks/>
            </p:cNvGrpSpPr>
            <p:nvPr/>
          </p:nvGrpSpPr>
          <p:grpSpPr bwMode="auto">
            <a:xfrm>
              <a:off x="651" y="681"/>
              <a:ext cx="500" cy="828"/>
              <a:chOff x="569" y="2954"/>
              <a:chExt cx="500" cy="828"/>
            </a:xfrm>
          </p:grpSpPr>
          <p:sp>
            <p:nvSpPr>
              <p:cNvPr id="706606" name="Rectangle 46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07" name="Text Box 47"/>
              <p:cNvSpPr txBox="1">
                <a:spLocks noChangeArrowheads="1"/>
              </p:cNvSpPr>
              <p:nvPr/>
            </p:nvSpPr>
            <p:spPr bwMode="auto">
              <a:xfrm>
                <a:off x="607" y="2954"/>
                <a:ext cx="449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HTTP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TCP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6608" name="Line 48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6609" name="Line 49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6610" name="Line 50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6611" name="Line 51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6885" name="Group 325"/>
          <p:cNvGrpSpPr>
            <a:grpSpLocks/>
          </p:cNvGrpSpPr>
          <p:nvPr/>
        </p:nvGrpSpPr>
        <p:grpSpPr bwMode="auto">
          <a:xfrm>
            <a:off x="442913" y="1054100"/>
            <a:ext cx="515937" cy="333375"/>
            <a:chOff x="328" y="678"/>
            <a:chExt cx="325" cy="210"/>
          </a:xfrm>
        </p:grpSpPr>
        <p:grpSp>
          <p:nvGrpSpPr>
            <p:cNvPr id="706612" name="Group 52"/>
            <p:cNvGrpSpPr>
              <a:grpSpLocks/>
            </p:cNvGrpSpPr>
            <p:nvPr/>
          </p:nvGrpSpPr>
          <p:grpSpPr bwMode="auto">
            <a:xfrm>
              <a:off x="328" y="693"/>
              <a:ext cx="325" cy="154"/>
              <a:chOff x="844" y="3337"/>
              <a:chExt cx="325" cy="154"/>
            </a:xfrm>
          </p:grpSpPr>
          <p:sp>
            <p:nvSpPr>
              <p:cNvPr id="706613" name="Rectangle 53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14" name="Text Box 54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2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HTTP</a:t>
                </a:r>
              </a:p>
            </p:txBody>
          </p:sp>
        </p:grpSp>
        <p:sp>
          <p:nvSpPr>
            <p:cNvPr id="706645" name="AutoShape 85"/>
            <p:cNvSpPr>
              <a:spLocks noChangeArrowheads="1"/>
            </p:cNvSpPr>
            <p:nvPr/>
          </p:nvSpPr>
          <p:spPr bwMode="auto">
            <a:xfrm>
              <a:off x="396" y="678"/>
              <a:ext cx="240" cy="210"/>
            </a:xfrm>
            <a:prstGeom prst="downArrow">
              <a:avLst>
                <a:gd name="adj1" fmla="val 49167"/>
                <a:gd name="adj2" fmla="val 24292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60" name="Rectangle 100"/>
          <p:cNvSpPr>
            <a:spLocks noChangeArrowheads="1"/>
          </p:cNvSpPr>
          <p:nvPr/>
        </p:nvSpPr>
        <p:spPr bwMode="auto">
          <a:xfrm>
            <a:off x="5183188" y="2914650"/>
            <a:ext cx="3441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to send HTTP request, client first opens </a:t>
            </a:r>
            <a:r>
              <a:rPr lang="en-US" sz="2000" b="1">
                <a:solidFill>
                  <a:srgbClr val="FF0000"/>
                </a:solidFill>
              </a:rPr>
              <a:t>TCP socket</a:t>
            </a:r>
            <a:r>
              <a:rPr lang="en-US" sz="2000" i="0"/>
              <a:t> to web server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endParaRPr lang="en-US" sz="2000" i="0"/>
          </a:p>
        </p:txBody>
      </p:sp>
      <p:sp>
        <p:nvSpPr>
          <p:cNvPr id="706661" name="Rectangle 101"/>
          <p:cNvSpPr>
            <a:spLocks noChangeArrowheads="1"/>
          </p:cNvSpPr>
          <p:nvPr/>
        </p:nvSpPr>
        <p:spPr bwMode="auto">
          <a:xfrm>
            <a:off x="5186363" y="3825875"/>
            <a:ext cx="3778250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TCP </a:t>
            </a:r>
            <a:r>
              <a:rPr lang="en-US" sz="2000" b="1">
                <a:solidFill>
                  <a:srgbClr val="FF0000"/>
                </a:solidFill>
              </a:rPr>
              <a:t>SYN segment</a:t>
            </a:r>
            <a:r>
              <a:rPr lang="en-US" sz="2000" i="0"/>
              <a:t> (step 1 in 3-way handshake) </a:t>
            </a:r>
            <a:r>
              <a:rPr lang="en-US" sz="2000" b="1"/>
              <a:t>inter-domain routed</a:t>
            </a:r>
            <a:r>
              <a:rPr lang="en-US" sz="2000" i="0"/>
              <a:t> to web server</a:t>
            </a:r>
          </a:p>
        </p:txBody>
      </p:sp>
      <p:sp>
        <p:nvSpPr>
          <p:cNvPr id="706662" name="Rectangle 102"/>
          <p:cNvSpPr>
            <a:spLocks noChangeArrowheads="1"/>
          </p:cNvSpPr>
          <p:nvPr/>
        </p:nvSpPr>
        <p:spPr bwMode="auto">
          <a:xfrm>
            <a:off x="5189538" y="5892800"/>
            <a:ext cx="406876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TCP </a:t>
            </a:r>
            <a:r>
              <a:rPr lang="en-US" sz="2000" b="1">
                <a:solidFill>
                  <a:srgbClr val="FF0000"/>
                </a:solidFill>
              </a:rPr>
              <a:t>connection established!</a:t>
            </a:r>
          </a:p>
        </p:txBody>
      </p:sp>
      <p:grpSp>
        <p:nvGrpSpPr>
          <p:cNvPr id="706663" name="Group 4"/>
          <p:cNvGrpSpPr>
            <a:grpSpLocks/>
          </p:cNvGrpSpPr>
          <p:nvPr/>
        </p:nvGrpSpPr>
        <p:grpSpPr bwMode="auto">
          <a:xfrm>
            <a:off x="5173663" y="2041525"/>
            <a:ext cx="757237" cy="379413"/>
            <a:chOff x="2466" y="2026"/>
            <a:chExt cx="477" cy="282"/>
          </a:xfrm>
        </p:grpSpPr>
        <p:sp>
          <p:nvSpPr>
            <p:cNvPr id="706664" name="Oval 5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665" name="Line 6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66" name="Rectangle 7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706667" name="Oval 8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6668" name="Group 9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706669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70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71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672" name="Group 13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706673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74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75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676" name="Line 17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77" name="Line 18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720" name="Group 166"/>
          <p:cNvGrpSpPr>
            <a:grpSpLocks/>
          </p:cNvGrpSpPr>
          <p:nvPr/>
        </p:nvGrpSpPr>
        <p:grpSpPr bwMode="auto">
          <a:xfrm>
            <a:off x="3795713" y="2409825"/>
            <a:ext cx="1576387" cy="1287463"/>
            <a:chOff x="3228" y="1776"/>
            <a:chExt cx="252" cy="96"/>
          </a:xfrm>
        </p:grpSpPr>
        <p:sp>
          <p:nvSpPr>
            <p:cNvPr id="706721" name="Line 16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22" name="Line 16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6723" name="Group 167"/>
          <p:cNvGrpSpPr>
            <a:grpSpLocks/>
          </p:cNvGrpSpPr>
          <p:nvPr/>
        </p:nvGrpSpPr>
        <p:grpSpPr bwMode="auto">
          <a:xfrm flipH="1">
            <a:off x="5600700" y="2424113"/>
            <a:ext cx="400050" cy="152400"/>
            <a:chOff x="3228" y="1776"/>
            <a:chExt cx="252" cy="96"/>
          </a:xfrm>
        </p:grpSpPr>
        <p:sp>
          <p:nvSpPr>
            <p:cNvPr id="706724" name="Line 16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25" name="Line 16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6726" name="Group 170"/>
          <p:cNvGrpSpPr>
            <a:grpSpLocks/>
          </p:cNvGrpSpPr>
          <p:nvPr/>
        </p:nvGrpSpPr>
        <p:grpSpPr bwMode="auto">
          <a:xfrm flipH="1" flipV="1">
            <a:off x="5753100" y="1900238"/>
            <a:ext cx="400050" cy="152400"/>
            <a:chOff x="3228" y="1776"/>
            <a:chExt cx="252" cy="96"/>
          </a:xfrm>
        </p:grpSpPr>
        <p:sp>
          <p:nvSpPr>
            <p:cNvPr id="706727" name="Line 17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28" name="Line 17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6790" name="Group 110"/>
          <p:cNvGrpSpPr>
            <a:grpSpLocks/>
          </p:cNvGrpSpPr>
          <p:nvPr/>
        </p:nvGrpSpPr>
        <p:grpSpPr bwMode="auto">
          <a:xfrm>
            <a:off x="3057525" y="5273675"/>
            <a:ext cx="757238" cy="379413"/>
            <a:chOff x="2466" y="2026"/>
            <a:chExt cx="477" cy="282"/>
          </a:xfrm>
        </p:grpSpPr>
        <p:sp>
          <p:nvSpPr>
            <p:cNvPr id="706791" name="Oval 111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792" name="Line 112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93" name="Rectangle 113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706794" name="Oval 114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6795" name="Group 115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706796" name="Line 1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97" name="Line 1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98" name="Line 1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799" name="Group 119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706800" name="Line 1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01" name="Line 1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02" name="Line 1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803" name="Line 123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4" name="Line 124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805" name="Group 125"/>
          <p:cNvGrpSpPr>
            <a:grpSpLocks/>
          </p:cNvGrpSpPr>
          <p:nvPr/>
        </p:nvGrpSpPr>
        <p:grpSpPr bwMode="auto">
          <a:xfrm>
            <a:off x="2338388" y="4953000"/>
            <a:ext cx="306387" cy="647700"/>
            <a:chOff x="4180" y="783"/>
            <a:chExt cx="150" cy="307"/>
          </a:xfrm>
        </p:grpSpPr>
        <p:sp>
          <p:nvSpPr>
            <p:cNvPr id="706806" name="AutoShape 12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807" name="Rectangle 12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808" name="Rectangle 12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809" name="AutoShape 12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810" name="Line 13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11" name="Line 13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12" name="Rectangle 13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6813" name="Rectangle 13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6815" name="Line 136"/>
          <p:cNvSpPr>
            <a:spLocks noChangeShapeType="1"/>
          </p:cNvSpPr>
          <p:nvPr/>
        </p:nvSpPr>
        <p:spPr bwMode="auto">
          <a:xfrm flipV="1">
            <a:off x="2543175" y="5443538"/>
            <a:ext cx="4905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16" name="Text Box 137"/>
          <p:cNvSpPr txBox="1">
            <a:spLocks noChangeArrowheads="1"/>
          </p:cNvSpPr>
          <p:nvPr/>
        </p:nvSpPr>
        <p:spPr bwMode="auto">
          <a:xfrm>
            <a:off x="1003300" y="5835650"/>
            <a:ext cx="159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64.233.169.105</a:t>
            </a:r>
          </a:p>
        </p:txBody>
      </p:sp>
      <p:sp>
        <p:nvSpPr>
          <p:cNvPr id="706817" name="Text Box 138"/>
          <p:cNvSpPr txBox="1">
            <a:spLocks noChangeArrowheads="1"/>
          </p:cNvSpPr>
          <p:nvPr/>
        </p:nvSpPr>
        <p:spPr bwMode="auto">
          <a:xfrm>
            <a:off x="971550" y="5541963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web server</a:t>
            </a:r>
          </a:p>
        </p:txBody>
      </p:sp>
      <p:grpSp>
        <p:nvGrpSpPr>
          <p:cNvPr id="706839" name="Group 194"/>
          <p:cNvGrpSpPr>
            <a:grpSpLocks/>
          </p:cNvGrpSpPr>
          <p:nvPr/>
        </p:nvGrpSpPr>
        <p:grpSpPr bwMode="auto">
          <a:xfrm>
            <a:off x="2970213" y="5649913"/>
            <a:ext cx="295275" cy="114300"/>
            <a:chOff x="3228" y="1776"/>
            <a:chExt cx="252" cy="96"/>
          </a:xfrm>
        </p:grpSpPr>
        <p:sp>
          <p:nvSpPr>
            <p:cNvPr id="706840" name="Line 195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1" name="Line 196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6842" name="Group 197"/>
          <p:cNvGrpSpPr>
            <a:grpSpLocks/>
          </p:cNvGrpSpPr>
          <p:nvPr/>
        </p:nvGrpSpPr>
        <p:grpSpPr bwMode="auto">
          <a:xfrm flipH="1">
            <a:off x="3608388" y="5649913"/>
            <a:ext cx="295275" cy="114300"/>
            <a:chOff x="3228" y="1776"/>
            <a:chExt cx="252" cy="96"/>
          </a:xfrm>
        </p:grpSpPr>
        <p:sp>
          <p:nvSpPr>
            <p:cNvPr id="706843" name="Line 19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4" name="Line 19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6845" name="Group 200"/>
          <p:cNvGrpSpPr>
            <a:grpSpLocks/>
          </p:cNvGrpSpPr>
          <p:nvPr/>
        </p:nvGrpSpPr>
        <p:grpSpPr bwMode="auto">
          <a:xfrm flipH="1" flipV="1">
            <a:off x="3813175" y="5354638"/>
            <a:ext cx="295275" cy="114300"/>
            <a:chOff x="3228" y="1776"/>
            <a:chExt cx="252" cy="96"/>
          </a:xfrm>
        </p:grpSpPr>
        <p:sp>
          <p:nvSpPr>
            <p:cNvPr id="706846" name="Line 20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7" name="Line 20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850" name="Line 290"/>
          <p:cNvSpPr>
            <a:spLocks noChangeShapeType="1"/>
          </p:cNvSpPr>
          <p:nvPr/>
        </p:nvSpPr>
        <p:spPr bwMode="auto">
          <a:xfrm flipH="1">
            <a:off x="3594100" y="2432050"/>
            <a:ext cx="1882775" cy="289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06874" name="Group 314"/>
          <p:cNvGrpSpPr>
            <a:grpSpLocks/>
          </p:cNvGrpSpPr>
          <p:nvPr/>
        </p:nvGrpSpPr>
        <p:grpSpPr bwMode="auto">
          <a:xfrm>
            <a:off x="79375" y="1900238"/>
            <a:ext cx="1081088" cy="244475"/>
            <a:chOff x="410" y="1508"/>
            <a:chExt cx="681" cy="154"/>
          </a:xfrm>
        </p:grpSpPr>
        <p:sp>
          <p:nvSpPr>
            <p:cNvPr id="706659" name="Rectangle 99"/>
            <p:cNvSpPr>
              <a:spLocks noChangeArrowheads="1"/>
            </p:cNvSpPr>
            <p:nvPr/>
          </p:nvSpPr>
          <p:spPr bwMode="auto">
            <a:xfrm>
              <a:off x="410" y="1511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55" name="Rectangle 95"/>
            <p:cNvSpPr>
              <a:spLocks noChangeArrowheads="1"/>
            </p:cNvSpPr>
            <p:nvPr/>
          </p:nvSpPr>
          <p:spPr bwMode="auto">
            <a:xfrm>
              <a:off x="538" y="1536"/>
              <a:ext cx="96" cy="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56" name="Rectangle 96"/>
            <p:cNvSpPr>
              <a:spLocks noChangeArrowheads="1"/>
            </p:cNvSpPr>
            <p:nvPr/>
          </p:nvSpPr>
          <p:spPr bwMode="auto">
            <a:xfrm>
              <a:off x="529" y="1525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57" name="Rectangle 97"/>
            <p:cNvSpPr>
              <a:spLocks noChangeArrowheads="1"/>
            </p:cNvSpPr>
            <p:nvPr/>
          </p:nvSpPr>
          <p:spPr bwMode="auto">
            <a:xfrm>
              <a:off x="423" y="1527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58" name="Rectangle 98"/>
            <p:cNvSpPr>
              <a:spLocks noChangeArrowheads="1"/>
            </p:cNvSpPr>
            <p:nvPr/>
          </p:nvSpPr>
          <p:spPr bwMode="auto">
            <a:xfrm>
              <a:off x="1021" y="1526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870" name="Group 310"/>
            <p:cNvGrpSpPr>
              <a:grpSpLocks/>
            </p:cNvGrpSpPr>
            <p:nvPr/>
          </p:nvGrpSpPr>
          <p:grpSpPr bwMode="auto">
            <a:xfrm>
              <a:off x="647" y="1508"/>
              <a:ext cx="354" cy="154"/>
              <a:chOff x="290" y="875"/>
              <a:chExt cx="354" cy="154"/>
            </a:xfrm>
          </p:grpSpPr>
          <p:sp>
            <p:nvSpPr>
              <p:cNvPr id="706871" name="Rectangle 311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72" name="Rectangle 312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73" name="Text Box 313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</a:t>
                </a:r>
              </a:p>
            </p:txBody>
          </p:sp>
        </p:grpSp>
      </p:grpSp>
      <p:grpSp>
        <p:nvGrpSpPr>
          <p:cNvPr id="706886" name="Group 326"/>
          <p:cNvGrpSpPr>
            <a:grpSpLocks/>
          </p:cNvGrpSpPr>
          <p:nvPr/>
        </p:nvGrpSpPr>
        <p:grpSpPr bwMode="auto">
          <a:xfrm>
            <a:off x="307975" y="4241800"/>
            <a:ext cx="1081088" cy="782638"/>
            <a:chOff x="59" y="863"/>
            <a:chExt cx="681" cy="493"/>
          </a:xfrm>
        </p:grpSpPr>
        <p:grpSp>
          <p:nvGrpSpPr>
            <p:cNvPr id="706628" name="Group 68"/>
            <p:cNvGrpSpPr>
              <a:grpSpLocks/>
            </p:cNvGrpSpPr>
            <p:nvPr/>
          </p:nvGrpSpPr>
          <p:grpSpPr bwMode="auto">
            <a:xfrm>
              <a:off x="177" y="1042"/>
              <a:ext cx="480" cy="112"/>
              <a:chOff x="627" y="3377"/>
              <a:chExt cx="480" cy="112"/>
            </a:xfrm>
          </p:grpSpPr>
          <p:sp>
            <p:nvSpPr>
              <p:cNvPr id="706629" name="Rectangle 69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30" name="Rectangle 70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61" name="Group 301"/>
            <p:cNvGrpSpPr>
              <a:grpSpLocks/>
            </p:cNvGrpSpPr>
            <p:nvPr/>
          </p:nvGrpSpPr>
          <p:grpSpPr bwMode="auto">
            <a:xfrm>
              <a:off x="290" y="863"/>
              <a:ext cx="354" cy="154"/>
              <a:chOff x="290" y="875"/>
              <a:chExt cx="354" cy="154"/>
            </a:xfrm>
          </p:grpSpPr>
          <p:sp>
            <p:nvSpPr>
              <p:cNvPr id="706619" name="Rectangle 59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20" name="Rectangle 60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57" name="Text Box 297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</a:t>
                </a:r>
              </a:p>
            </p:txBody>
          </p:sp>
        </p:grpSp>
        <p:grpSp>
          <p:nvGrpSpPr>
            <p:cNvPr id="706862" name="Group 302"/>
            <p:cNvGrpSpPr>
              <a:grpSpLocks/>
            </p:cNvGrpSpPr>
            <p:nvPr/>
          </p:nvGrpSpPr>
          <p:grpSpPr bwMode="auto">
            <a:xfrm>
              <a:off x="284" y="1022"/>
              <a:ext cx="354" cy="154"/>
              <a:chOff x="290" y="875"/>
              <a:chExt cx="354" cy="154"/>
            </a:xfrm>
          </p:grpSpPr>
          <p:sp>
            <p:nvSpPr>
              <p:cNvPr id="706863" name="Rectangle 303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64" name="Rectangle 304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65" name="Text Box 305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</a:t>
                </a:r>
              </a:p>
            </p:txBody>
          </p:sp>
        </p:grpSp>
        <p:grpSp>
          <p:nvGrpSpPr>
            <p:cNvPr id="706875" name="Group 315"/>
            <p:cNvGrpSpPr>
              <a:grpSpLocks/>
            </p:cNvGrpSpPr>
            <p:nvPr/>
          </p:nvGrpSpPr>
          <p:grpSpPr bwMode="auto">
            <a:xfrm>
              <a:off x="59" y="1202"/>
              <a:ext cx="681" cy="154"/>
              <a:chOff x="410" y="1508"/>
              <a:chExt cx="681" cy="154"/>
            </a:xfrm>
          </p:grpSpPr>
          <p:sp>
            <p:nvSpPr>
              <p:cNvPr id="706876" name="Rectangle 316"/>
              <p:cNvSpPr>
                <a:spLocks noChangeArrowheads="1"/>
              </p:cNvSpPr>
              <p:nvPr/>
            </p:nvSpPr>
            <p:spPr bwMode="auto">
              <a:xfrm>
                <a:off x="410" y="1511"/>
                <a:ext cx="681" cy="1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77" name="Rectangle 317"/>
              <p:cNvSpPr>
                <a:spLocks noChangeArrowheads="1"/>
              </p:cNvSpPr>
              <p:nvPr/>
            </p:nvSpPr>
            <p:spPr bwMode="auto">
              <a:xfrm>
                <a:off x="538" y="1536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78" name="Rectangle 318"/>
              <p:cNvSpPr>
                <a:spLocks noChangeArrowheads="1"/>
              </p:cNvSpPr>
              <p:nvPr/>
            </p:nvSpPr>
            <p:spPr bwMode="auto">
              <a:xfrm>
                <a:off x="529" y="1525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79" name="Rectangle 319"/>
              <p:cNvSpPr>
                <a:spLocks noChangeArrowheads="1"/>
              </p:cNvSpPr>
              <p:nvPr/>
            </p:nvSpPr>
            <p:spPr bwMode="auto">
              <a:xfrm>
                <a:off x="423" y="1527"/>
                <a:ext cx="94" cy="10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80" name="Rectangle 320"/>
              <p:cNvSpPr>
                <a:spLocks noChangeArrowheads="1"/>
              </p:cNvSpPr>
              <p:nvPr/>
            </p:nvSpPr>
            <p:spPr bwMode="auto">
              <a:xfrm>
                <a:off x="1021" y="1526"/>
                <a:ext cx="60" cy="10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06881" name="Group 321"/>
              <p:cNvGrpSpPr>
                <a:grpSpLocks/>
              </p:cNvGrpSpPr>
              <p:nvPr/>
            </p:nvGrpSpPr>
            <p:grpSpPr bwMode="auto">
              <a:xfrm>
                <a:off x="647" y="1508"/>
                <a:ext cx="354" cy="154"/>
                <a:chOff x="290" y="875"/>
                <a:chExt cx="354" cy="154"/>
              </a:xfrm>
            </p:grpSpPr>
            <p:sp>
              <p:nvSpPr>
                <p:cNvPr id="706882" name="Rectangle 322"/>
                <p:cNvSpPr>
                  <a:spLocks noChangeArrowheads="1"/>
                </p:cNvSpPr>
                <p:nvPr/>
              </p:nvSpPr>
              <p:spPr bwMode="auto">
                <a:xfrm>
                  <a:off x="306" y="909"/>
                  <a:ext cx="32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883" name="Rectangle 323"/>
                <p:cNvSpPr>
                  <a:spLocks noChangeArrowheads="1"/>
                </p:cNvSpPr>
                <p:nvPr/>
              </p:nvSpPr>
              <p:spPr bwMode="auto">
                <a:xfrm>
                  <a:off x="290" y="903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884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32" y="875"/>
                  <a:ext cx="2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000" i="0">
                      <a:latin typeface="Arial" charset="0"/>
                    </a:rPr>
                    <a:t>SYN</a:t>
                  </a:r>
                </a:p>
              </p:txBody>
            </p:sp>
          </p:grpSp>
        </p:grpSp>
      </p:grpSp>
      <p:grpSp>
        <p:nvGrpSpPr>
          <p:cNvPr id="706896" name="Group 336"/>
          <p:cNvGrpSpPr>
            <a:grpSpLocks/>
          </p:cNvGrpSpPr>
          <p:nvPr/>
        </p:nvGrpSpPr>
        <p:grpSpPr bwMode="auto">
          <a:xfrm>
            <a:off x="1509713" y="3965575"/>
            <a:ext cx="976312" cy="1460500"/>
            <a:chOff x="4000" y="1895"/>
            <a:chExt cx="615" cy="920"/>
          </a:xfrm>
        </p:grpSpPr>
        <p:sp>
          <p:nvSpPr>
            <p:cNvPr id="706888" name="Freeform 328"/>
            <p:cNvSpPr>
              <a:spLocks/>
            </p:cNvSpPr>
            <p:nvPr/>
          </p:nvSpPr>
          <p:spPr bwMode="auto">
            <a:xfrm>
              <a:off x="4011" y="1912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6889" name="Group 329"/>
            <p:cNvGrpSpPr>
              <a:grpSpLocks/>
            </p:cNvGrpSpPr>
            <p:nvPr/>
          </p:nvGrpSpPr>
          <p:grpSpPr bwMode="auto">
            <a:xfrm>
              <a:off x="4000" y="1895"/>
              <a:ext cx="500" cy="828"/>
              <a:chOff x="569" y="2954"/>
              <a:chExt cx="500" cy="828"/>
            </a:xfrm>
          </p:grpSpPr>
          <p:sp>
            <p:nvSpPr>
              <p:cNvPr id="706890" name="Rectangle 330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91" name="Text Box 331"/>
              <p:cNvSpPr txBox="1">
                <a:spLocks noChangeArrowheads="1"/>
              </p:cNvSpPr>
              <p:nvPr/>
            </p:nvSpPr>
            <p:spPr bwMode="auto">
              <a:xfrm>
                <a:off x="646" y="2954"/>
                <a:ext cx="371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endParaRPr lang="en-US" sz="1600" i="0">
                  <a:latin typeface="Arial" charset="0"/>
                </a:endParaRPr>
              </a:p>
              <a:p>
                <a:pPr algn="ctr"/>
                <a:r>
                  <a:rPr lang="en-US" sz="1600" i="0">
                    <a:latin typeface="Arial" charset="0"/>
                  </a:rPr>
                  <a:t>TCP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6892" name="Line 332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6893" name="Line 333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6894" name="Line 334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6895" name="Line 335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6897" name="Group 337"/>
          <p:cNvGrpSpPr>
            <a:grpSpLocks/>
          </p:cNvGrpSpPr>
          <p:nvPr/>
        </p:nvGrpSpPr>
        <p:grpSpPr bwMode="auto">
          <a:xfrm>
            <a:off x="79375" y="1355725"/>
            <a:ext cx="1081088" cy="782638"/>
            <a:chOff x="59" y="863"/>
            <a:chExt cx="681" cy="493"/>
          </a:xfrm>
        </p:grpSpPr>
        <p:grpSp>
          <p:nvGrpSpPr>
            <p:cNvPr id="706898" name="Group 338"/>
            <p:cNvGrpSpPr>
              <a:grpSpLocks/>
            </p:cNvGrpSpPr>
            <p:nvPr/>
          </p:nvGrpSpPr>
          <p:grpSpPr bwMode="auto">
            <a:xfrm>
              <a:off x="177" y="1042"/>
              <a:ext cx="480" cy="112"/>
              <a:chOff x="627" y="3377"/>
              <a:chExt cx="480" cy="112"/>
            </a:xfrm>
          </p:grpSpPr>
          <p:sp>
            <p:nvSpPr>
              <p:cNvPr id="706899" name="Rectangle 339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00" name="Rectangle 340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901" name="Group 341"/>
            <p:cNvGrpSpPr>
              <a:grpSpLocks/>
            </p:cNvGrpSpPr>
            <p:nvPr/>
          </p:nvGrpSpPr>
          <p:grpSpPr bwMode="auto">
            <a:xfrm>
              <a:off x="290" y="863"/>
              <a:ext cx="354" cy="154"/>
              <a:chOff x="290" y="875"/>
              <a:chExt cx="354" cy="154"/>
            </a:xfrm>
          </p:grpSpPr>
          <p:sp>
            <p:nvSpPr>
              <p:cNvPr id="706902" name="Rectangle 342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03" name="Rectangle 343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04" name="Text Box 344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</a:t>
                </a:r>
              </a:p>
            </p:txBody>
          </p:sp>
        </p:grpSp>
        <p:grpSp>
          <p:nvGrpSpPr>
            <p:cNvPr id="706905" name="Group 345"/>
            <p:cNvGrpSpPr>
              <a:grpSpLocks/>
            </p:cNvGrpSpPr>
            <p:nvPr/>
          </p:nvGrpSpPr>
          <p:grpSpPr bwMode="auto">
            <a:xfrm>
              <a:off x="284" y="1022"/>
              <a:ext cx="354" cy="154"/>
              <a:chOff x="290" y="875"/>
              <a:chExt cx="354" cy="154"/>
            </a:xfrm>
          </p:grpSpPr>
          <p:sp>
            <p:nvSpPr>
              <p:cNvPr id="706906" name="Rectangle 346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07" name="Rectangle 347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08" name="Text Box 348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</a:t>
                </a:r>
              </a:p>
            </p:txBody>
          </p:sp>
        </p:grpSp>
        <p:grpSp>
          <p:nvGrpSpPr>
            <p:cNvPr id="706909" name="Group 349"/>
            <p:cNvGrpSpPr>
              <a:grpSpLocks/>
            </p:cNvGrpSpPr>
            <p:nvPr/>
          </p:nvGrpSpPr>
          <p:grpSpPr bwMode="auto">
            <a:xfrm>
              <a:off x="59" y="1202"/>
              <a:ext cx="681" cy="154"/>
              <a:chOff x="410" y="1508"/>
              <a:chExt cx="681" cy="154"/>
            </a:xfrm>
          </p:grpSpPr>
          <p:sp>
            <p:nvSpPr>
              <p:cNvPr id="706910" name="Rectangle 350"/>
              <p:cNvSpPr>
                <a:spLocks noChangeArrowheads="1"/>
              </p:cNvSpPr>
              <p:nvPr/>
            </p:nvSpPr>
            <p:spPr bwMode="auto">
              <a:xfrm>
                <a:off x="410" y="1511"/>
                <a:ext cx="681" cy="1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11" name="Rectangle 351"/>
              <p:cNvSpPr>
                <a:spLocks noChangeArrowheads="1"/>
              </p:cNvSpPr>
              <p:nvPr/>
            </p:nvSpPr>
            <p:spPr bwMode="auto">
              <a:xfrm>
                <a:off x="538" y="1536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12" name="Rectangle 352"/>
              <p:cNvSpPr>
                <a:spLocks noChangeArrowheads="1"/>
              </p:cNvSpPr>
              <p:nvPr/>
            </p:nvSpPr>
            <p:spPr bwMode="auto">
              <a:xfrm>
                <a:off x="529" y="1525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13" name="Rectangle 353"/>
              <p:cNvSpPr>
                <a:spLocks noChangeArrowheads="1"/>
              </p:cNvSpPr>
              <p:nvPr/>
            </p:nvSpPr>
            <p:spPr bwMode="auto">
              <a:xfrm>
                <a:off x="423" y="1527"/>
                <a:ext cx="94" cy="10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14" name="Rectangle 354"/>
              <p:cNvSpPr>
                <a:spLocks noChangeArrowheads="1"/>
              </p:cNvSpPr>
              <p:nvPr/>
            </p:nvSpPr>
            <p:spPr bwMode="auto">
              <a:xfrm>
                <a:off x="1021" y="1526"/>
                <a:ext cx="60" cy="10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06915" name="Group 355"/>
              <p:cNvGrpSpPr>
                <a:grpSpLocks/>
              </p:cNvGrpSpPr>
              <p:nvPr/>
            </p:nvGrpSpPr>
            <p:grpSpPr bwMode="auto">
              <a:xfrm>
                <a:off x="647" y="1508"/>
                <a:ext cx="354" cy="154"/>
                <a:chOff x="290" y="875"/>
                <a:chExt cx="354" cy="154"/>
              </a:xfrm>
            </p:grpSpPr>
            <p:sp>
              <p:nvSpPr>
                <p:cNvPr id="706916" name="Rectangle 356"/>
                <p:cNvSpPr>
                  <a:spLocks noChangeArrowheads="1"/>
                </p:cNvSpPr>
                <p:nvPr/>
              </p:nvSpPr>
              <p:spPr bwMode="auto">
                <a:xfrm>
                  <a:off x="306" y="909"/>
                  <a:ext cx="32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917" name="Rectangle 357"/>
                <p:cNvSpPr>
                  <a:spLocks noChangeArrowheads="1"/>
                </p:cNvSpPr>
                <p:nvPr/>
              </p:nvSpPr>
              <p:spPr bwMode="auto">
                <a:xfrm>
                  <a:off x="290" y="903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918" name="Text Box 358"/>
                <p:cNvSpPr txBox="1">
                  <a:spLocks noChangeArrowheads="1"/>
                </p:cNvSpPr>
                <p:nvPr/>
              </p:nvSpPr>
              <p:spPr bwMode="auto">
                <a:xfrm>
                  <a:off x="332" y="875"/>
                  <a:ext cx="2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000" i="0">
                      <a:latin typeface="Arial" charset="0"/>
                    </a:rPr>
                    <a:t>SYN</a:t>
                  </a:r>
                </a:p>
              </p:txBody>
            </p:sp>
          </p:grpSp>
        </p:grpSp>
      </p:grpSp>
      <p:sp>
        <p:nvSpPr>
          <p:cNvPr id="706919" name="Rectangle 359"/>
          <p:cNvSpPr>
            <a:spLocks noChangeArrowheads="1"/>
          </p:cNvSpPr>
          <p:nvPr/>
        </p:nvSpPr>
        <p:spPr bwMode="auto">
          <a:xfrm>
            <a:off x="979488" y="4452938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000" i="0">
              <a:latin typeface="Arial" charset="0"/>
            </a:endParaRPr>
          </a:p>
        </p:txBody>
      </p:sp>
      <p:grpSp>
        <p:nvGrpSpPr>
          <p:cNvPr id="706951" name="Group 391"/>
          <p:cNvGrpSpPr>
            <a:grpSpLocks/>
          </p:cNvGrpSpPr>
          <p:nvPr/>
        </p:nvGrpSpPr>
        <p:grpSpPr bwMode="auto">
          <a:xfrm>
            <a:off x="306388" y="4241800"/>
            <a:ext cx="1081087" cy="782638"/>
            <a:chOff x="2675" y="3676"/>
            <a:chExt cx="681" cy="493"/>
          </a:xfrm>
        </p:grpSpPr>
        <p:grpSp>
          <p:nvGrpSpPr>
            <p:cNvPr id="706921" name="Group 361"/>
            <p:cNvGrpSpPr>
              <a:grpSpLocks/>
            </p:cNvGrpSpPr>
            <p:nvPr/>
          </p:nvGrpSpPr>
          <p:grpSpPr bwMode="auto">
            <a:xfrm>
              <a:off x="2793" y="3855"/>
              <a:ext cx="480" cy="112"/>
              <a:chOff x="627" y="3377"/>
              <a:chExt cx="480" cy="112"/>
            </a:xfrm>
          </p:grpSpPr>
          <p:sp>
            <p:nvSpPr>
              <p:cNvPr id="706922" name="Rectangle 362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23" name="Rectangle 363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942" name="Group 382"/>
            <p:cNvGrpSpPr>
              <a:grpSpLocks/>
            </p:cNvGrpSpPr>
            <p:nvPr/>
          </p:nvGrpSpPr>
          <p:grpSpPr bwMode="auto">
            <a:xfrm>
              <a:off x="2855" y="3676"/>
              <a:ext cx="444" cy="154"/>
              <a:chOff x="2717" y="3676"/>
              <a:chExt cx="444" cy="154"/>
            </a:xfrm>
          </p:grpSpPr>
          <p:sp>
            <p:nvSpPr>
              <p:cNvPr id="706925" name="Rectangle 365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26" name="Rectangle 366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27" name="Text Box 367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SYNACK</a:t>
                </a:r>
              </a:p>
            </p:txBody>
          </p:sp>
        </p:grpSp>
        <p:sp>
          <p:nvSpPr>
            <p:cNvPr id="706933" name="Rectangle 373"/>
            <p:cNvSpPr>
              <a:spLocks noChangeArrowheads="1"/>
            </p:cNvSpPr>
            <p:nvPr/>
          </p:nvSpPr>
          <p:spPr bwMode="auto">
            <a:xfrm>
              <a:off x="2675" y="4018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34" name="Rectangle 374"/>
            <p:cNvSpPr>
              <a:spLocks noChangeArrowheads="1"/>
            </p:cNvSpPr>
            <p:nvPr/>
          </p:nvSpPr>
          <p:spPr bwMode="auto">
            <a:xfrm>
              <a:off x="2803" y="4043"/>
              <a:ext cx="96" cy="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35" name="Rectangle 375"/>
            <p:cNvSpPr>
              <a:spLocks noChangeArrowheads="1"/>
            </p:cNvSpPr>
            <p:nvPr/>
          </p:nvSpPr>
          <p:spPr bwMode="auto">
            <a:xfrm>
              <a:off x="2794" y="4032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36" name="Rectangle 376"/>
            <p:cNvSpPr>
              <a:spLocks noChangeArrowheads="1"/>
            </p:cNvSpPr>
            <p:nvPr/>
          </p:nvSpPr>
          <p:spPr bwMode="auto">
            <a:xfrm>
              <a:off x="2688" y="4034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37" name="Rectangle 377"/>
            <p:cNvSpPr>
              <a:spLocks noChangeArrowheads="1"/>
            </p:cNvSpPr>
            <p:nvPr/>
          </p:nvSpPr>
          <p:spPr bwMode="auto">
            <a:xfrm>
              <a:off x="3286" y="4033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943" name="Group 383"/>
            <p:cNvGrpSpPr>
              <a:grpSpLocks/>
            </p:cNvGrpSpPr>
            <p:nvPr/>
          </p:nvGrpSpPr>
          <p:grpSpPr bwMode="auto">
            <a:xfrm>
              <a:off x="2864" y="3835"/>
              <a:ext cx="444" cy="154"/>
              <a:chOff x="2717" y="3676"/>
              <a:chExt cx="444" cy="154"/>
            </a:xfrm>
          </p:grpSpPr>
          <p:sp>
            <p:nvSpPr>
              <p:cNvPr id="706944" name="Rectangle 384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5" name="Rectangle 385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6" name="Text Box 386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SYNACK</a:t>
                </a:r>
              </a:p>
            </p:txBody>
          </p:sp>
        </p:grpSp>
        <p:grpSp>
          <p:nvGrpSpPr>
            <p:cNvPr id="706947" name="Group 387"/>
            <p:cNvGrpSpPr>
              <a:grpSpLocks/>
            </p:cNvGrpSpPr>
            <p:nvPr/>
          </p:nvGrpSpPr>
          <p:grpSpPr bwMode="auto">
            <a:xfrm>
              <a:off x="2867" y="4015"/>
              <a:ext cx="444" cy="154"/>
              <a:chOff x="2717" y="3676"/>
              <a:chExt cx="444" cy="154"/>
            </a:xfrm>
          </p:grpSpPr>
          <p:sp>
            <p:nvSpPr>
              <p:cNvPr id="706948" name="Rectangle 388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9" name="Rectangle 389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50" name="Text Box 390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SYNACK</a:t>
                </a:r>
              </a:p>
            </p:txBody>
          </p:sp>
        </p:grpSp>
      </p:grpSp>
      <p:grpSp>
        <p:nvGrpSpPr>
          <p:cNvPr id="706983" name="Group 423"/>
          <p:cNvGrpSpPr>
            <a:grpSpLocks/>
          </p:cNvGrpSpPr>
          <p:nvPr/>
        </p:nvGrpSpPr>
        <p:grpSpPr bwMode="auto">
          <a:xfrm>
            <a:off x="82550" y="1354138"/>
            <a:ext cx="1081088" cy="782637"/>
            <a:chOff x="2613" y="3554"/>
            <a:chExt cx="681" cy="493"/>
          </a:xfrm>
        </p:grpSpPr>
        <p:grpSp>
          <p:nvGrpSpPr>
            <p:cNvPr id="706953" name="Group 393"/>
            <p:cNvGrpSpPr>
              <a:grpSpLocks/>
            </p:cNvGrpSpPr>
            <p:nvPr/>
          </p:nvGrpSpPr>
          <p:grpSpPr bwMode="auto">
            <a:xfrm>
              <a:off x="2731" y="3733"/>
              <a:ext cx="480" cy="112"/>
              <a:chOff x="627" y="3377"/>
              <a:chExt cx="480" cy="112"/>
            </a:xfrm>
          </p:grpSpPr>
          <p:sp>
            <p:nvSpPr>
              <p:cNvPr id="706954" name="Rectangle 394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55" name="Rectangle 395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956" name="Group 396"/>
            <p:cNvGrpSpPr>
              <a:grpSpLocks/>
            </p:cNvGrpSpPr>
            <p:nvPr/>
          </p:nvGrpSpPr>
          <p:grpSpPr bwMode="auto">
            <a:xfrm>
              <a:off x="2793" y="3554"/>
              <a:ext cx="444" cy="154"/>
              <a:chOff x="2717" y="3676"/>
              <a:chExt cx="444" cy="154"/>
            </a:xfrm>
          </p:grpSpPr>
          <p:sp>
            <p:nvSpPr>
              <p:cNvPr id="706957" name="Rectangle 397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58" name="Rectangle 398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59" name="Text Box 399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SYNACK</a:t>
                </a:r>
              </a:p>
            </p:txBody>
          </p:sp>
        </p:grpSp>
        <p:sp>
          <p:nvSpPr>
            <p:cNvPr id="706960" name="Rectangle 400"/>
            <p:cNvSpPr>
              <a:spLocks noChangeArrowheads="1"/>
            </p:cNvSpPr>
            <p:nvPr/>
          </p:nvSpPr>
          <p:spPr bwMode="auto">
            <a:xfrm>
              <a:off x="2613" y="3896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61" name="Rectangle 401"/>
            <p:cNvSpPr>
              <a:spLocks noChangeArrowheads="1"/>
            </p:cNvSpPr>
            <p:nvPr/>
          </p:nvSpPr>
          <p:spPr bwMode="auto">
            <a:xfrm>
              <a:off x="2741" y="3921"/>
              <a:ext cx="96" cy="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62" name="Rectangle 402"/>
            <p:cNvSpPr>
              <a:spLocks noChangeArrowheads="1"/>
            </p:cNvSpPr>
            <p:nvPr/>
          </p:nvSpPr>
          <p:spPr bwMode="auto">
            <a:xfrm>
              <a:off x="2732" y="3910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63" name="Rectangle 403"/>
            <p:cNvSpPr>
              <a:spLocks noChangeArrowheads="1"/>
            </p:cNvSpPr>
            <p:nvPr/>
          </p:nvSpPr>
          <p:spPr bwMode="auto">
            <a:xfrm>
              <a:off x="2626" y="3912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64" name="Rectangle 404"/>
            <p:cNvSpPr>
              <a:spLocks noChangeArrowheads="1"/>
            </p:cNvSpPr>
            <p:nvPr/>
          </p:nvSpPr>
          <p:spPr bwMode="auto">
            <a:xfrm>
              <a:off x="3224" y="3911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965" name="Group 405"/>
            <p:cNvGrpSpPr>
              <a:grpSpLocks/>
            </p:cNvGrpSpPr>
            <p:nvPr/>
          </p:nvGrpSpPr>
          <p:grpSpPr bwMode="auto">
            <a:xfrm>
              <a:off x="2802" y="3713"/>
              <a:ext cx="444" cy="154"/>
              <a:chOff x="2717" y="3676"/>
              <a:chExt cx="444" cy="154"/>
            </a:xfrm>
          </p:grpSpPr>
          <p:sp>
            <p:nvSpPr>
              <p:cNvPr id="706966" name="Rectangle 406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67" name="Rectangle 407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68" name="Text Box 408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SYNACK</a:t>
                </a:r>
              </a:p>
            </p:txBody>
          </p:sp>
        </p:grpSp>
        <p:grpSp>
          <p:nvGrpSpPr>
            <p:cNvPr id="706969" name="Group 409"/>
            <p:cNvGrpSpPr>
              <a:grpSpLocks/>
            </p:cNvGrpSpPr>
            <p:nvPr/>
          </p:nvGrpSpPr>
          <p:grpSpPr bwMode="auto">
            <a:xfrm>
              <a:off x="2805" y="3893"/>
              <a:ext cx="444" cy="154"/>
              <a:chOff x="2717" y="3676"/>
              <a:chExt cx="444" cy="154"/>
            </a:xfrm>
          </p:grpSpPr>
          <p:sp>
            <p:nvSpPr>
              <p:cNvPr id="706970" name="Rectangle 410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1" name="Rectangle 411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2" name="Text Box 412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SYNACK</a:t>
                </a:r>
              </a:p>
            </p:txBody>
          </p:sp>
        </p:grpSp>
      </p:grpSp>
      <p:grpSp>
        <p:nvGrpSpPr>
          <p:cNvPr id="706982" name="Group 422"/>
          <p:cNvGrpSpPr>
            <a:grpSpLocks/>
          </p:cNvGrpSpPr>
          <p:nvPr/>
        </p:nvGrpSpPr>
        <p:grpSpPr bwMode="auto">
          <a:xfrm>
            <a:off x="311150" y="4772025"/>
            <a:ext cx="1081088" cy="244475"/>
            <a:chOff x="2709" y="3989"/>
            <a:chExt cx="681" cy="154"/>
          </a:xfrm>
        </p:grpSpPr>
        <p:sp>
          <p:nvSpPr>
            <p:cNvPr id="706973" name="Rectangle 413"/>
            <p:cNvSpPr>
              <a:spLocks noChangeArrowheads="1"/>
            </p:cNvSpPr>
            <p:nvPr/>
          </p:nvSpPr>
          <p:spPr bwMode="auto">
            <a:xfrm>
              <a:off x="2709" y="3992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4" name="Rectangle 414"/>
            <p:cNvSpPr>
              <a:spLocks noChangeArrowheads="1"/>
            </p:cNvSpPr>
            <p:nvPr/>
          </p:nvSpPr>
          <p:spPr bwMode="auto">
            <a:xfrm>
              <a:off x="2837" y="4017"/>
              <a:ext cx="96" cy="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5" name="Rectangle 415"/>
            <p:cNvSpPr>
              <a:spLocks noChangeArrowheads="1"/>
            </p:cNvSpPr>
            <p:nvPr/>
          </p:nvSpPr>
          <p:spPr bwMode="auto">
            <a:xfrm>
              <a:off x="2828" y="4006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6" name="Rectangle 416"/>
            <p:cNvSpPr>
              <a:spLocks noChangeArrowheads="1"/>
            </p:cNvSpPr>
            <p:nvPr/>
          </p:nvSpPr>
          <p:spPr bwMode="auto">
            <a:xfrm>
              <a:off x="2722" y="4008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7" name="Rectangle 417"/>
            <p:cNvSpPr>
              <a:spLocks noChangeArrowheads="1"/>
            </p:cNvSpPr>
            <p:nvPr/>
          </p:nvSpPr>
          <p:spPr bwMode="auto">
            <a:xfrm>
              <a:off x="3320" y="4007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978" name="Group 418"/>
            <p:cNvGrpSpPr>
              <a:grpSpLocks/>
            </p:cNvGrpSpPr>
            <p:nvPr/>
          </p:nvGrpSpPr>
          <p:grpSpPr bwMode="auto">
            <a:xfrm>
              <a:off x="2901" y="3989"/>
              <a:ext cx="444" cy="154"/>
              <a:chOff x="2717" y="3676"/>
              <a:chExt cx="444" cy="154"/>
            </a:xfrm>
          </p:grpSpPr>
          <p:sp>
            <p:nvSpPr>
              <p:cNvPr id="706979" name="Rectangle 419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80" name="Rectangle 420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81" name="Text Box 421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latin typeface="Arial" charset="0"/>
                  </a:rPr>
                  <a:t>SYNACK</a:t>
                </a:r>
              </a:p>
            </p:txBody>
          </p:sp>
        </p:grpSp>
      </p:grpSp>
      <p:sp>
        <p:nvSpPr>
          <p:cNvPr id="706984" name="Rectangle 424"/>
          <p:cNvSpPr>
            <a:spLocks noChangeArrowheads="1"/>
          </p:cNvSpPr>
          <p:nvPr/>
        </p:nvSpPr>
        <p:spPr bwMode="auto">
          <a:xfrm>
            <a:off x="5183188" y="4916488"/>
            <a:ext cx="3787775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web server responds with </a:t>
            </a:r>
            <a:r>
              <a:rPr lang="en-US" sz="2000" b="1">
                <a:solidFill>
                  <a:srgbClr val="FF0000"/>
                </a:solidFill>
              </a:rPr>
              <a:t>TCP SYNACK</a:t>
            </a:r>
            <a:r>
              <a:rPr lang="en-US" sz="2000" i="0"/>
              <a:t> (step 2 in 3-way handshake)</a:t>
            </a:r>
          </a:p>
        </p:txBody>
      </p:sp>
    </p:spTree>
    <p:extLst>
      <p:ext uri="{BB962C8B-B14F-4D97-AF65-F5344CB8AC3E}">
        <p14:creationId xmlns:p14="http://schemas.microsoft.com/office/powerpoint/2010/main" val="1004420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0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0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0.00625 L 0.00764 0.08467 L 0.36285 0.08767 L 0.26996 0.22878 L 0.33698 0.22739 L 0.55069 0.01874 L 0.29583 0.52209 L 0.02882 0.5251 L 0.02882 0.41545 " pathEditMode="relative" rAng="0" ptsTypes="AAAAAAAAA">
                                      <p:cBhvr>
                                        <p:cTn id="27" dur="2000" fill="hold"/>
                                        <p:tgtEl>
                                          <p:spTgt spid="706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5" y="2593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706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70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0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706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7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0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0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15591E-6 L -1.66667E-6 0.09415 L 0.28593 0.09091 L 0.52934 -0.40111 L 0.30937 -0.18182 L 0.23403 -0.19755 L 0.32118 -0.33079 L -0.01997 -0.33079 L -0.01875 -0.41846 " pathEditMode="relative" ptsTypes="AAAAAAAAA">
                                      <p:cBhvr>
                                        <p:cTn id="63" dur="2000" fill="hold"/>
                                        <p:tgtEl>
                                          <p:spTgt spid="706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706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7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706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706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70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60" grpId="0"/>
      <p:bldP spid="706661" grpId="0"/>
      <p:bldP spid="706662" grpId="0"/>
      <p:bldP spid="7069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C0DAE66-A614-48DA-961B-5724020852BC}" type="slidenum">
              <a:rPr lang="en-US"/>
              <a:pPr/>
              <a:t>4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/>
              <a:t>Slotted Aloha efficiency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1950" y="2986088"/>
            <a:ext cx="3810000" cy="3128962"/>
          </a:xfrm>
        </p:spPr>
        <p:txBody>
          <a:bodyPr/>
          <a:lstStyle/>
          <a:p>
            <a:r>
              <a:rPr lang="en-US" sz="2000" i="1"/>
              <a:t>suppose:</a:t>
            </a:r>
            <a:r>
              <a:rPr lang="en-US" sz="2000"/>
              <a:t> N nodes with many frames to send, each transmits in slot with probability </a:t>
            </a:r>
            <a:r>
              <a:rPr lang="en-US" sz="2000" i="1"/>
              <a:t>p</a:t>
            </a:r>
          </a:p>
          <a:p>
            <a:r>
              <a:rPr lang="en-US" sz="2000"/>
              <a:t>prob that given node has success in a slot  = p(1-p)</a:t>
            </a:r>
            <a:r>
              <a:rPr lang="en-US" sz="2000" b="1" baseline="30000"/>
              <a:t>N-1</a:t>
            </a:r>
          </a:p>
          <a:p>
            <a:r>
              <a:rPr lang="en-US" sz="2000"/>
              <a:t>prob that </a:t>
            </a:r>
            <a:r>
              <a:rPr lang="en-US" sz="2000" i="1"/>
              <a:t>any</a:t>
            </a:r>
            <a:r>
              <a:rPr lang="en-US" sz="2000"/>
              <a:t> node has a success = Np(1-p)</a:t>
            </a:r>
            <a:r>
              <a:rPr lang="en-US" sz="2000" b="1" baseline="30000"/>
              <a:t>N-1</a:t>
            </a:r>
            <a:endParaRPr lang="en-US" sz="2000" i="1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78400" y="1470025"/>
            <a:ext cx="3810000" cy="3238500"/>
          </a:xfrm>
        </p:spPr>
        <p:txBody>
          <a:bodyPr/>
          <a:lstStyle/>
          <a:p>
            <a:r>
              <a:rPr lang="en-US" sz="2000"/>
              <a:t>max efficiency: find p* that maximizes </a:t>
            </a:r>
            <a:br>
              <a:rPr lang="en-US" sz="2000"/>
            </a:br>
            <a:r>
              <a:rPr lang="en-US" sz="2000"/>
              <a:t>Np(1-p)</a:t>
            </a:r>
            <a:r>
              <a:rPr lang="en-US" sz="2000" b="1" baseline="30000"/>
              <a:t>N-1</a:t>
            </a:r>
          </a:p>
          <a:p>
            <a:r>
              <a:rPr lang="en-US" sz="2000"/>
              <a:t>for many nodes, take limit of Np*(1-p*)</a:t>
            </a:r>
            <a:r>
              <a:rPr lang="en-US" sz="2000" b="1" baseline="30000"/>
              <a:t>N-1 </a:t>
            </a:r>
            <a:r>
              <a:rPr lang="en-US" sz="2000"/>
              <a:t>as N goes to infinity, gives: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Max efficiency = 1/e = .37</a:t>
            </a:r>
            <a:endParaRPr lang="en-US" sz="2000" b="1" baseline="30000"/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361950" y="1143000"/>
            <a:ext cx="4171950" cy="15779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0">
                <a:solidFill>
                  <a:srgbClr val="FF0000"/>
                </a:solidFill>
              </a:rPr>
              <a:t>Efficiency</a:t>
            </a:r>
            <a:r>
              <a:rPr lang="en-US" sz="2400" i="0"/>
              <a:t> : long-run </a:t>
            </a:r>
            <a:br>
              <a:rPr lang="en-US" sz="2400" i="0"/>
            </a:br>
            <a:r>
              <a:rPr lang="en-US" sz="2400" i="0"/>
              <a:t>fraction of successful slots </a:t>
            </a:r>
            <a:br>
              <a:rPr lang="en-US" sz="2400" i="0"/>
            </a:br>
            <a:r>
              <a:rPr lang="en-US" sz="2400" i="0"/>
              <a:t>(many nodes, all with many frames to send)</a:t>
            </a:r>
            <a:endParaRPr lang="en-US" i="0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5106988" y="4529138"/>
            <a:ext cx="3143250" cy="15779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At best:</a:t>
            </a:r>
            <a:r>
              <a:rPr lang="en-US" sz="2400" i="0"/>
              <a:t> channel</a:t>
            </a:r>
          </a:p>
          <a:p>
            <a:r>
              <a:rPr lang="en-US" sz="2400" i="0"/>
              <a:t>used for useful </a:t>
            </a:r>
          </a:p>
          <a:p>
            <a:r>
              <a:rPr lang="en-US" sz="2400" i="0"/>
              <a:t>transmissions 37%</a:t>
            </a:r>
          </a:p>
          <a:p>
            <a:r>
              <a:rPr lang="en-US" sz="2400" i="0"/>
              <a:t>of time!</a:t>
            </a:r>
            <a:endParaRPr lang="en-US" i="0"/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8367713" y="4533900"/>
            <a:ext cx="4746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 i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9056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2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16051B8-0F72-4D36-9970-F7795E5BB5A8}" type="slidenum">
              <a:rPr lang="en-US"/>
              <a:pPr/>
              <a:t>40</a:t>
            </a:fld>
            <a:endParaRPr lang="en-US"/>
          </a:p>
        </p:txBody>
      </p:sp>
      <p:sp>
        <p:nvSpPr>
          <p:cNvPr id="707586" name="Freeform 2"/>
          <p:cNvSpPr>
            <a:spLocks/>
          </p:cNvSpPr>
          <p:nvPr/>
        </p:nvSpPr>
        <p:spPr bwMode="auto">
          <a:xfrm>
            <a:off x="322263" y="4619625"/>
            <a:ext cx="3963987" cy="1716088"/>
          </a:xfrm>
          <a:custGeom>
            <a:avLst/>
            <a:gdLst>
              <a:gd name="T0" fmla="*/ 475 w 2497"/>
              <a:gd name="T1" fmla="*/ 274 h 1081"/>
              <a:gd name="T2" fmla="*/ 204 w 2497"/>
              <a:gd name="T3" fmla="*/ 437 h 1081"/>
              <a:gd name="T4" fmla="*/ 21 w 2497"/>
              <a:gd name="T5" fmla="*/ 559 h 1081"/>
              <a:gd name="T6" fmla="*/ 75 w 2497"/>
              <a:gd name="T7" fmla="*/ 776 h 1081"/>
              <a:gd name="T8" fmla="*/ 136 w 2497"/>
              <a:gd name="T9" fmla="*/ 810 h 1081"/>
              <a:gd name="T10" fmla="*/ 197 w 2497"/>
              <a:gd name="T11" fmla="*/ 905 h 1081"/>
              <a:gd name="T12" fmla="*/ 319 w 2497"/>
              <a:gd name="T13" fmla="*/ 986 h 1081"/>
              <a:gd name="T14" fmla="*/ 726 w 2497"/>
              <a:gd name="T15" fmla="*/ 1000 h 1081"/>
              <a:gd name="T16" fmla="*/ 1349 w 2497"/>
              <a:gd name="T17" fmla="*/ 966 h 1081"/>
              <a:gd name="T18" fmla="*/ 1945 w 2497"/>
              <a:gd name="T19" fmla="*/ 1033 h 1081"/>
              <a:gd name="T20" fmla="*/ 2311 w 2497"/>
              <a:gd name="T21" fmla="*/ 993 h 1081"/>
              <a:gd name="T22" fmla="*/ 2460 w 2497"/>
              <a:gd name="T23" fmla="*/ 506 h 1081"/>
              <a:gd name="T24" fmla="*/ 2088 w 2497"/>
              <a:gd name="T25" fmla="*/ 58 h 1081"/>
              <a:gd name="T26" fmla="*/ 1308 w 2497"/>
              <a:gd name="T27" fmla="*/ 159 h 1081"/>
              <a:gd name="T28" fmla="*/ 766 w 2497"/>
              <a:gd name="T29" fmla="*/ 186 h 1081"/>
              <a:gd name="T30" fmla="*/ 475 w 2497"/>
              <a:gd name="T31" fmla="*/ 274 h 1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97" h="1081">
                <a:moveTo>
                  <a:pt x="475" y="274"/>
                </a:moveTo>
                <a:cubicBezTo>
                  <a:pt x="381" y="316"/>
                  <a:pt x="280" y="389"/>
                  <a:pt x="204" y="437"/>
                </a:cubicBezTo>
                <a:cubicBezTo>
                  <a:pt x="128" y="485"/>
                  <a:pt x="42" y="503"/>
                  <a:pt x="21" y="559"/>
                </a:cubicBezTo>
                <a:cubicBezTo>
                  <a:pt x="0" y="615"/>
                  <a:pt x="56" y="734"/>
                  <a:pt x="75" y="776"/>
                </a:cubicBezTo>
                <a:cubicBezTo>
                  <a:pt x="94" y="818"/>
                  <a:pt x="116" y="789"/>
                  <a:pt x="136" y="810"/>
                </a:cubicBezTo>
                <a:cubicBezTo>
                  <a:pt x="156" y="831"/>
                  <a:pt x="167" y="876"/>
                  <a:pt x="197" y="905"/>
                </a:cubicBezTo>
                <a:cubicBezTo>
                  <a:pt x="227" y="934"/>
                  <a:pt x="231" y="970"/>
                  <a:pt x="319" y="986"/>
                </a:cubicBezTo>
                <a:cubicBezTo>
                  <a:pt x="407" y="1002"/>
                  <a:pt x="554" y="1003"/>
                  <a:pt x="726" y="1000"/>
                </a:cubicBezTo>
                <a:cubicBezTo>
                  <a:pt x="898" y="997"/>
                  <a:pt x="1146" y="961"/>
                  <a:pt x="1349" y="966"/>
                </a:cubicBezTo>
                <a:cubicBezTo>
                  <a:pt x="1552" y="971"/>
                  <a:pt x="1785" y="1028"/>
                  <a:pt x="1945" y="1033"/>
                </a:cubicBezTo>
                <a:cubicBezTo>
                  <a:pt x="2105" y="1038"/>
                  <a:pt x="2225" y="1081"/>
                  <a:pt x="2311" y="993"/>
                </a:cubicBezTo>
                <a:cubicBezTo>
                  <a:pt x="2397" y="905"/>
                  <a:pt x="2497" y="662"/>
                  <a:pt x="2460" y="506"/>
                </a:cubicBezTo>
                <a:cubicBezTo>
                  <a:pt x="2423" y="350"/>
                  <a:pt x="2280" y="116"/>
                  <a:pt x="2088" y="58"/>
                </a:cubicBezTo>
                <a:cubicBezTo>
                  <a:pt x="1896" y="0"/>
                  <a:pt x="1528" y="138"/>
                  <a:pt x="1308" y="159"/>
                </a:cubicBezTo>
                <a:cubicBezTo>
                  <a:pt x="1088" y="180"/>
                  <a:pt x="906" y="167"/>
                  <a:pt x="766" y="186"/>
                </a:cubicBezTo>
                <a:cubicBezTo>
                  <a:pt x="626" y="205"/>
                  <a:pt x="569" y="232"/>
                  <a:pt x="475" y="274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587" name="Freeform 3"/>
          <p:cNvSpPr>
            <a:spLocks/>
          </p:cNvSpPr>
          <p:nvPr/>
        </p:nvSpPr>
        <p:spPr bwMode="auto">
          <a:xfrm>
            <a:off x="4751388" y="871538"/>
            <a:ext cx="1919287" cy="2227262"/>
          </a:xfrm>
          <a:custGeom>
            <a:avLst/>
            <a:gdLst>
              <a:gd name="T0" fmla="*/ 84 w 1209"/>
              <a:gd name="T1" fmla="*/ 528 h 1403"/>
              <a:gd name="T2" fmla="*/ 16 w 1209"/>
              <a:gd name="T3" fmla="*/ 705 h 1403"/>
              <a:gd name="T4" fmla="*/ 9 w 1209"/>
              <a:gd name="T5" fmla="*/ 901 h 1403"/>
              <a:gd name="T6" fmla="*/ 70 w 1209"/>
              <a:gd name="T7" fmla="*/ 1043 h 1403"/>
              <a:gd name="T8" fmla="*/ 165 w 1209"/>
              <a:gd name="T9" fmla="*/ 1260 h 1403"/>
              <a:gd name="T10" fmla="*/ 280 w 1209"/>
              <a:gd name="T11" fmla="*/ 1342 h 1403"/>
              <a:gd name="T12" fmla="*/ 510 w 1209"/>
              <a:gd name="T13" fmla="*/ 1369 h 1403"/>
              <a:gd name="T14" fmla="*/ 985 w 1209"/>
              <a:gd name="T15" fmla="*/ 1348 h 1403"/>
              <a:gd name="T16" fmla="*/ 985 w 1209"/>
              <a:gd name="T17" fmla="*/ 27 h 1403"/>
              <a:gd name="T18" fmla="*/ 477 w 1209"/>
              <a:gd name="T19" fmla="*/ 156 h 1403"/>
              <a:gd name="T20" fmla="*/ 212 w 1209"/>
              <a:gd name="T21" fmla="*/ 271 h 1403"/>
              <a:gd name="T22" fmla="*/ 84 w 1209"/>
              <a:gd name="T23" fmla="*/ 528 h 1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09" h="1403">
                <a:moveTo>
                  <a:pt x="84" y="528"/>
                </a:moveTo>
                <a:cubicBezTo>
                  <a:pt x="51" y="600"/>
                  <a:pt x="28" y="643"/>
                  <a:pt x="16" y="705"/>
                </a:cubicBezTo>
                <a:cubicBezTo>
                  <a:pt x="4" y="767"/>
                  <a:pt x="0" y="845"/>
                  <a:pt x="9" y="901"/>
                </a:cubicBezTo>
                <a:cubicBezTo>
                  <a:pt x="18" y="957"/>
                  <a:pt x="44" y="983"/>
                  <a:pt x="70" y="1043"/>
                </a:cubicBezTo>
                <a:cubicBezTo>
                  <a:pt x="96" y="1103"/>
                  <a:pt x="130" y="1210"/>
                  <a:pt x="165" y="1260"/>
                </a:cubicBezTo>
                <a:cubicBezTo>
                  <a:pt x="200" y="1310"/>
                  <a:pt x="223" y="1324"/>
                  <a:pt x="280" y="1342"/>
                </a:cubicBezTo>
                <a:cubicBezTo>
                  <a:pt x="337" y="1360"/>
                  <a:pt x="393" y="1368"/>
                  <a:pt x="510" y="1369"/>
                </a:cubicBezTo>
                <a:cubicBezTo>
                  <a:pt x="627" y="1370"/>
                  <a:pt x="775" y="1403"/>
                  <a:pt x="985" y="1348"/>
                </a:cubicBezTo>
                <a:cubicBezTo>
                  <a:pt x="1195" y="1293"/>
                  <a:pt x="1209" y="54"/>
                  <a:pt x="985" y="27"/>
                </a:cubicBezTo>
                <a:cubicBezTo>
                  <a:pt x="761" y="0"/>
                  <a:pt x="606" y="115"/>
                  <a:pt x="477" y="156"/>
                </a:cubicBezTo>
                <a:cubicBezTo>
                  <a:pt x="348" y="197"/>
                  <a:pt x="280" y="207"/>
                  <a:pt x="212" y="271"/>
                </a:cubicBezTo>
                <a:cubicBezTo>
                  <a:pt x="144" y="335"/>
                  <a:pt x="117" y="456"/>
                  <a:pt x="84" y="528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361363" cy="1143000"/>
          </a:xfrm>
        </p:spPr>
        <p:txBody>
          <a:bodyPr/>
          <a:lstStyle/>
          <a:p>
            <a:r>
              <a:rPr lang="en-US" sz="2800" u="none"/>
              <a:t>A day in the life… HTTP request/reply </a:t>
            </a:r>
          </a:p>
        </p:txBody>
      </p:sp>
      <p:sp>
        <p:nvSpPr>
          <p:cNvPr id="707589" name="Freeform 3"/>
          <p:cNvSpPr>
            <a:spLocks/>
          </p:cNvSpPr>
          <p:nvPr/>
        </p:nvSpPr>
        <p:spPr bwMode="auto">
          <a:xfrm>
            <a:off x="773113" y="1262063"/>
            <a:ext cx="3554412" cy="2754312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7590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7591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707592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593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594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595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7596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597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598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latin typeface="Arial" charset="0"/>
            </a:endParaRPr>
          </a:p>
        </p:txBody>
      </p:sp>
      <p:sp>
        <p:nvSpPr>
          <p:cNvPr id="707599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7600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707601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602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7603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707604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sp>
            <p:nvSpPr>
              <p:cNvPr id="707605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06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707607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latin typeface="Arial" charset="0"/>
                </a:endParaRPr>
              </a:p>
            </p:txBody>
          </p:sp>
          <p:grpSp>
            <p:nvGrpSpPr>
              <p:cNvPr id="707608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707609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610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611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7612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707613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614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615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07616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17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07618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7619" name="Group 3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707620" name="Freeform 3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7621" name="Group 37"/>
            <p:cNvGrpSpPr>
              <a:grpSpLocks/>
            </p:cNvGrpSpPr>
            <p:nvPr/>
          </p:nvGrpSpPr>
          <p:grpSpPr bwMode="auto">
            <a:xfrm>
              <a:off x="651" y="681"/>
              <a:ext cx="500" cy="828"/>
              <a:chOff x="569" y="2954"/>
              <a:chExt cx="500" cy="828"/>
            </a:xfrm>
          </p:grpSpPr>
          <p:sp>
            <p:nvSpPr>
              <p:cNvPr id="707622" name="Rectangle 3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23" name="Text Box 39"/>
              <p:cNvSpPr txBox="1">
                <a:spLocks noChangeArrowheads="1"/>
              </p:cNvSpPr>
              <p:nvPr/>
            </p:nvSpPr>
            <p:spPr bwMode="auto">
              <a:xfrm>
                <a:off x="607" y="2954"/>
                <a:ext cx="449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HTTP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TCP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7624" name="Line 4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7625" name="Line 4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7626" name="Line 4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7627" name="Line 4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07628" name="Group 44"/>
          <p:cNvGrpSpPr>
            <a:grpSpLocks/>
          </p:cNvGrpSpPr>
          <p:nvPr/>
        </p:nvGrpSpPr>
        <p:grpSpPr bwMode="auto">
          <a:xfrm>
            <a:off x="442913" y="1054100"/>
            <a:ext cx="515937" cy="333375"/>
            <a:chOff x="328" y="678"/>
            <a:chExt cx="325" cy="210"/>
          </a:xfrm>
        </p:grpSpPr>
        <p:grpSp>
          <p:nvGrpSpPr>
            <p:cNvPr id="707629" name="Group 45"/>
            <p:cNvGrpSpPr>
              <a:grpSpLocks/>
            </p:cNvGrpSpPr>
            <p:nvPr/>
          </p:nvGrpSpPr>
          <p:grpSpPr bwMode="auto">
            <a:xfrm>
              <a:off x="328" y="693"/>
              <a:ext cx="325" cy="154"/>
              <a:chOff x="844" y="3337"/>
              <a:chExt cx="325" cy="154"/>
            </a:xfrm>
          </p:grpSpPr>
          <p:sp>
            <p:nvSpPr>
              <p:cNvPr id="707630" name="Rectangle 46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31" name="Text Box 47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2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HTTP</a:t>
                </a:r>
              </a:p>
            </p:txBody>
          </p:sp>
        </p:grpSp>
        <p:sp>
          <p:nvSpPr>
            <p:cNvPr id="707632" name="AutoShape 48"/>
            <p:cNvSpPr>
              <a:spLocks noChangeArrowheads="1"/>
            </p:cNvSpPr>
            <p:nvPr/>
          </p:nvSpPr>
          <p:spPr bwMode="auto">
            <a:xfrm>
              <a:off x="396" y="678"/>
              <a:ext cx="240" cy="210"/>
            </a:xfrm>
            <a:prstGeom prst="downArrow">
              <a:avLst>
                <a:gd name="adj1" fmla="val 49167"/>
                <a:gd name="adj2" fmla="val 24292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7633" name="Rectangle 49"/>
          <p:cNvSpPr>
            <a:spLocks noChangeArrowheads="1"/>
          </p:cNvSpPr>
          <p:nvPr/>
        </p:nvSpPr>
        <p:spPr bwMode="auto">
          <a:xfrm>
            <a:off x="5183188" y="3105150"/>
            <a:ext cx="3441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b="1">
                <a:solidFill>
                  <a:srgbClr val="FF0000"/>
                </a:solidFill>
              </a:rPr>
              <a:t>HTTP request</a:t>
            </a:r>
            <a:r>
              <a:rPr lang="en-US" sz="2000" i="0"/>
              <a:t> sent into TCP socket</a:t>
            </a:r>
          </a:p>
        </p:txBody>
      </p:sp>
      <p:sp>
        <p:nvSpPr>
          <p:cNvPr id="707634" name="Rectangle 50"/>
          <p:cNvSpPr>
            <a:spLocks noChangeArrowheads="1"/>
          </p:cNvSpPr>
          <p:nvPr/>
        </p:nvSpPr>
        <p:spPr bwMode="auto">
          <a:xfrm>
            <a:off x="5176838" y="3797300"/>
            <a:ext cx="3787775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IP datagram containing HTTP request routed to www.google.com</a:t>
            </a:r>
          </a:p>
        </p:txBody>
      </p:sp>
      <p:sp>
        <p:nvSpPr>
          <p:cNvPr id="707635" name="Rectangle 51"/>
          <p:cNvSpPr>
            <a:spLocks noChangeArrowheads="1"/>
          </p:cNvSpPr>
          <p:nvPr/>
        </p:nvSpPr>
        <p:spPr bwMode="auto">
          <a:xfrm>
            <a:off x="5189538" y="5702300"/>
            <a:ext cx="386556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IP datagram containing HTTP reply routed back to client</a:t>
            </a:r>
          </a:p>
        </p:txBody>
      </p:sp>
      <p:grpSp>
        <p:nvGrpSpPr>
          <p:cNvPr id="707636" name="Group 4"/>
          <p:cNvGrpSpPr>
            <a:grpSpLocks/>
          </p:cNvGrpSpPr>
          <p:nvPr/>
        </p:nvGrpSpPr>
        <p:grpSpPr bwMode="auto">
          <a:xfrm>
            <a:off x="5173663" y="2041525"/>
            <a:ext cx="757237" cy="379413"/>
            <a:chOff x="2466" y="2026"/>
            <a:chExt cx="477" cy="282"/>
          </a:xfrm>
        </p:grpSpPr>
        <p:sp>
          <p:nvSpPr>
            <p:cNvPr id="707637" name="Oval 5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638" name="Line 6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39" name="Rectangle 7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707640" name="Oval 8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7641" name="Group 9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707642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43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44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645" name="Group 13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707646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47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48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7649" name="Line 17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50" name="Line 18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7651" name="Group 166"/>
          <p:cNvGrpSpPr>
            <a:grpSpLocks/>
          </p:cNvGrpSpPr>
          <p:nvPr/>
        </p:nvGrpSpPr>
        <p:grpSpPr bwMode="auto">
          <a:xfrm>
            <a:off x="3795713" y="2409825"/>
            <a:ext cx="1576387" cy="1287463"/>
            <a:chOff x="3228" y="1776"/>
            <a:chExt cx="252" cy="96"/>
          </a:xfrm>
        </p:grpSpPr>
        <p:sp>
          <p:nvSpPr>
            <p:cNvPr id="707652" name="Line 16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653" name="Line 16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654" name="Group 167"/>
          <p:cNvGrpSpPr>
            <a:grpSpLocks/>
          </p:cNvGrpSpPr>
          <p:nvPr/>
        </p:nvGrpSpPr>
        <p:grpSpPr bwMode="auto">
          <a:xfrm flipH="1">
            <a:off x="5600700" y="2424113"/>
            <a:ext cx="400050" cy="152400"/>
            <a:chOff x="3228" y="1776"/>
            <a:chExt cx="252" cy="96"/>
          </a:xfrm>
        </p:grpSpPr>
        <p:sp>
          <p:nvSpPr>
            <p:cNvPr id="707655" name="Line 16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656" name="Line 16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657" name="Group 170"/>
          <p:cNvGrpSpPr>
            <a:grpSpLocks/>
          </p:cNvGrpSpPr>
          <p:nvPr/>
        </p:nvGrpSpPr>
        <p:grpSpPr bwMode="auto">
          <a:xfrm flipH="1" flipV="1">
            <a:off x="5753100" y="1900238"/>
            <a:ext cx="400050" cy="152400"/>
            <a:chOff x="3228" y="1776"/>
            <a:chExt cx="252" cy="96"/>
          </a:xfrm>
        </p:grpSpPr>
        <p:sp>
          <p:nvSpPr>
            <p:cNvPr id="707658" name="Line 17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659" name="Line 17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660" name="Group 110"/>
          <p:cNvGrpSpPr>
            <a:grpSpLocks/>
          </p:cNvGrpSpPr>
          <p:nvPr/>
        </p:nvGrpSpPr>
        <p:grpSpPr bwMode="auto">
          <a:xfrm>
            <a:off x="3057525" y="5273675"/>
            <a:ext cx="757238" cy="379413"/>
            <a:chOff x="2466" y="2026"/>
            <a:chExt cx="477" cy="282"/>
          </a:xfrm>
        </p:grpSpPr>
        <p:sp>
          <p:nvSpPr>
            <p:cNvPr id="707661" name="Oval 111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662" name="Line 112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3" name="Rectangle 113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707664" name="Oval 114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grpSp>
          <p:nvGrpSpPr>
            <p:cNvPr id="707665" name="Group 115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707666" name="Line 1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67" name="Line 1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68" name="Line 1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669" name="Group 119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707670" name="Line 1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71" name="Line 1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72" name="Line 1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7673" name="Line 123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74" name="Line 124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7675" name="Group 125"/>
          <p:cNvGrpSpPr>
            <a:grpSpLocks/>
          </p:cNvGrpSpPr>
          <p:nvPr/>
        </p:nvGrpSpPr>
        <p:grpSpPr bwMode="auto">
          <a:xfrm>
            <a:off x="2338388" y="4953000"/>
            <a:ext cx="306387" cy="647700"/>
            <a:chOff x="4180" y="783"/>
            <a:chExt cx="150" cy="307"/>
          </a:xfrm>
        </p:grpSpPr>
        <p:sp>
          <p:nvSpPr>
            <p:cNvPr id="707676" name="AutoShape 12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677" name="Rectangle 12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678" name="Rectangle 12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679" name="AutoShape 12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680" name="Line 13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81" name="Line 13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82" name="Rectangle 13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  <p:sp>
          <p:nvSpPr>
            <p:cNvPr id="707683" name="Rectangle 13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>
                <a:latin typeface="Arial" charset="0"/>
              </a:endParaRPr>
            </a:p>
          </p:txBody>
        </p:sp>
      </p:grpSp>
      <p:sp>
        <p:nvSpPr>
          <p:cNvPr id="707684" name="Line 136"/>
          <p:cNvSpPr>
            <a:spLocks noChangeShapeType="1"/>
          </p:cNvSpPr>
          <p:nvPr/>
        </p:nvSpPr>
        <p:spPr bwMode="auto">
          <a:xfrm flipV="1">
            <a:off x="2543175" y="5443538"/>
            <a:ext cx="4905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685" name="Text Box 137"/>
          <p:cNvSpPr txBox="1">
            <a:spLocks noChangeArrowheads="1"/>
          </p:cNvSpPr>
          <p:nvPr/>
        </p:nvSpPr>
        <p:spPr bwMode="auto">
          <a:xfrm>
            <a:off x="1003300" y="5835650"/>
            <a:ext cx="159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64.233.169.105</a:t>
            </a:r>
          </a:p>
        </p:txBody>
      </p:sp>
      <p:sp>
        <p:nvSpPr>
          <p:cNvPr id="707686" name="Text Box 138"/>
          <p:cNvSpPr txBox="1">
            <a:spLocks noChangeArrowheads="1"/>
          </p:cNvSpPr>
          <p:nvPr/>
        </p:nvSpPr>
        <p:spPr bwMode="auto">
          <a:xfrm>
            <a:off x="971550" y="5541963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charset="0"/>
              </a:rPr>
              <a:t>web server</a:t>
            </a:r>
          </a:p>
        </p:txBody>
      </p:sp>
      <p:grpSp>
        <p:nvGrpSpPr>
          <p:cNvPr id="707687" name="Group 194"/>
          <p:cNvGrpSpPr>
            <a:grpSpLocks/>
          </p:cNvGrpSpPr>
          <p:nvPr/>
        </p:nvGrpSpPr>
        <p:grpSpPr bwMode="auto">
          <a:xfrm>
            <a:off x="2970213" y="5649913"/>
            <a:ext cx="295275" cy="114300"/>
            <a:chOff x="3228" y="1776"/>
            <a:chExt cx="252" cy="96"/>
          </a:xfrm>
        </p:grpSpPr>
        <p:sp>
          <p:nvSpPr>
            <p:cNvPr id="707688" name="Line 195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689" name="Line 196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693" name="Group 200"/>
          <p:cNvGrpSpPr>
            <a:grpSpLocks/>
          </p:cNvGrpSpPr>
          <p:nvPr/>
        </p:nvGrpSpPr>
        <p:grpSpPr bwMode="auto">
          <a:xfrm flipH="1" flipV="1">
            <a:off x="3813175" y="5354638"/>
            <a:ext cx="295275" cy="114300"/>
            <a:chOff x="3228" y="1776"/>
            <a:chExt cx="252" cy="96"/>
          </a:xfrm>
        </p:grpSpPr>
        <p:sp>
          <p:nvSpPr>
            <p:cNvPr id="707694" name="Line 20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695" name="Line 20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96" name="Line 112"/>
          <p:cNvSpPr>
            <a:spLocks noChangeShapeType="1"/>
          </p:cNvSpPr>
          <p:nvPr/>
        </p:nvSpPr>
        <p:spPr bwMode="auto">
          <a:xfrm flipH="1">
            <a:off x="3594100" y="2432050"/>
            <a:ext cx="1882775" cy="289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07729" name="Group 145"/>
          <p:cNvGrpSpPr>
            <a:grpSpLocks/>
          </p:cNvGrpSpPr>
          <p:nvPr/>
        </p:nvGrpSpPr>
        <p:grpSpPr bwMode="auto">
          <a:xfrm>
            <a:off x="1509713" y="3965575"/>
            <a:ext cx="976312" cy="1460500"/>
            <a:chOff x="4000" y="1895"/>
            <a:chExt cx="615" cy="920"/>
          </a:xfrm>
        </p:grpSpPr>
        <p:sp>
          <p:nvSpPr>
            <p:cNvPr id="707730" name="Freeform 146"/>
            <p:cNvSpPr>
              <a:spLocks/>
            </p:cNvSpPr>
            <p:nvPr/>
          </p:nvSpPr>
          <p:spPr bwMode="auto">
            <a:xfrm>
              <a:off x="4011" y="1912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7731" name="Group 147"/>
            <p:cNvGrpSpPr>
              <a:grpSpLocks/>
            </p:cNvGrpSpPr>
            <p:nvPr/>
          </p:nvGrpSpPr>
          <p:grpSpPr bwMode="auto">
            <a:xfrm>
              <a:off x="4000" y="1895"/>
              <a:ext cx="500" cy="828"/>
              <a:chOff x="569" y="2954"/>
              <a:chExt cx="500" cy="828"/>
            </a:xfrm>
          </p:grpSpPr>
          <p:sp>
            <p:nvSpPr>
              <p:cNvPr id="707732" name="Rectangle 1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733" name="Text Box 149"/>
              <p:cNvSpPr txBox="1">
                <a:spLocks noChangeArrowheads="1"/>
              </p:cNvSpPr>
              <p:nvPr/>
            </p:nvSpPr>
            <p:spPr bwMode="auto">
              <a:xfrm>
                <a:off x="607" y="2954"/>
                <a:ext cx="449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latin typeface="Arial" charset="0"/>
                  </a:rPr>
                  <a:t>HTTP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TCP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 i="0">
                    <a:latin typeface="Arial" charset="0"/>
                  </a:rPr>
                  <a:t>Phy</a:t>
                </a:r>
              </a:p>
            </p:txBody>
          </p:sp>
          <p:sp>
            <p:nvSpPr>
              <p:cNvPr id="707734" name="Line 1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7735" name="Line 1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7736" name="Line 1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7737" name="Line 1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707813" name="Rectangle 229"/>
          <p:cNvSpPr>
            <a:spLocks noChangeArrowheads="1"/>
          </p:cNvSpPr>
          <p:nvPr/>
        </p:nvSpPr>
        <p:spPr bwMode="auto">
          <a:xfrm>
            <a:off x="5183188" y="4735513"/>
            <a:ext cx="3787775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web server responds with </a:t>
            </a:r>
            <a:r>
              <a:rPr lang="en-US" sz="2000" b="1">
                <a:solidFill>
                  <a:srgbClr val="FF0000"/>
                </a:solidFill>
              </a:rPr>
              <a:t>HTTP reply</a:t>
            </a:r>
            <a:r>
              <a:rPr lang="en-US" sz="2000" i="0"/>
              <a:t> (containing web page)</a:t>
            </a:r>
          </a:p>
        </p:txBody>
      </p:sp>
      <p:grpSp>
        <p:nvGrpSpPr>
          <p:cNvPr id="707941" name="Group 357"/>
          <p:cNvGrpSpPr>
            <a:grpSpLocks/>
          </p:cNvGrpSpPr>
          <p:nvPr/>
        </p:nvGrpSpPr>
        <p:grpSpPr bwMode="auto">
          <a:xfrm>
            <a:off x="88900" y="1363663"/>
            <a:ext cx="1081088" cy="1058862"/>
            <a:chOff x="56" y="859"/>
            <a:chExt cx="681" cy="667"/>
          </a:xfrm>
        </p:grpSpPr>
        <p:grpSp>
          <p:nvGrpSpPr>
            <p:cNvPr id="707814" name="Group 230"/>
            <p:cNvGrpSpPr>
              <a:grpSpLocks/>
            </p:cNvGrpSpPr>
            <p:nvPr/>
          </p:nvGrpSpPr>
          <p:grpSpPr bwMode="auto">
            <a:xfrm>
              <a:off x="290" y="874"/>
              <a:ext cx="379" cy="154"/>
              <a:chOff x="740" y="3209"/>
              <a:chExt cx="379" cy="154"/>
            </a:xfrm>
          </p:grpSpPr>
          <p:grpSp>
            <p:nvGrpSpPr>
              <p:cNvPr id="707815" name="Group 231"/>
              <p:cNvGrpSpPr>
                <a:grpSpLocks/>
              </p:cNvGrpSpPr>
              <p:nvPr/>
            </p:nvGrpSpPr>
            <p:grpSpPr bwMode="auto">
              <a:xfrm>
                <a:off x="794" y="3209"/>
                <a:ext cx="325" cy="154"/>
                <a:chOff x="844" y="3337"/>
                <a:chExt cx="325" cy="154"/>
              </a:xfrm>
            </p:grpSpPr>
            <p:sp>
              <p:nvSpPr>
                <p:cNvPr id="707816" name="Rectangle 232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817" name="Text Box 233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325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000" i="0">
                      <a:solidFill>
                        <a:schemeClr val="bg1"/>
                      </a:solidFill>
                      <a:latin typeface="Arial" charset="0"/>
                    </a:rPr>
                    <a:t>HTTP</a:t>
                  </a:r>
                </a:p>
              </p:txBody>
            </p:sp>
          </p:grpSp>
          <p:sp>
            <p:nvSpPr>
              <p:cNvPr id="707818" name="Rectangle 234"/>
              <p:cNvSpPr>
                <a:spLocks noChangeArrowheads="1"/>
              </p:cNvSpPr>
              <p:nvPr/>
            </p:nvSpPr>
            <p:spPr bwMode="auto">
              <a:xfrm>
                <a:off x="750" y="3244"/>
                <a:ext cx="8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819" name="Rectangle 235"/>
              <p:cNvSpPr>
                <a:spLocks noChangeArrowheads="1"/>
              </p:cNvSpPr>
              <p:nvPr/>
            </p:nvSpPr>
            <p:spPr bwMode="auto">
              <a:xfrm>
                <a:off x="740" y="3238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820" name="Group 236"/>
            <p:cNvGrpSpPr>
              <a:grpSpLocks/>
            </p:cNvGrpSpPr>
            <p:nvPr/>
          </p:nvGrpSpPr>
          <p:grpSpPr bwMode="auto">
            <a:xfrm>
              <a:off x="290" y="1022"/>
              <a:ext cx="379" cy="154"/>
              <a:chOff x="836" y="3305"/>
              <a:chExt cx="379" cy="154"/>
            </a:xfrm>
          </p:grpSpPr>
          <p:grpSp>
            <p:nvGrpSpPr>
              <p:cNvPr id="707821" name="Group 237"/>
              <p:cNvGrpSpPr>
                <a:grpSpLocks/>
              </p:cNvGrpSpPr>
              <p:nvPr/>
            </p:nvGrpSpPr>
            <p:grpSpPr bwMode="auto">
              <a:xfrm>
                <a:off x="890" y="3305"/>
                <a:ext cx="325" cy="154"/>
                <a:chOff x="844" y="3337"/>
                <a:chExt cx="325" cy="154"/>
              </a:xfrm>
            </p:grpSpPr>
            <p:sp>
              <p:nvSpPr>
                <p:cNvPr id="707822" name="Rectangle 238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823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325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000" i="0">
                      <a:solidFill>
                        <a:schemeClr val="bg1"/>
                      </a:solidFill>
                      <a:latin typeface="Arial" charset="0"/>
                    </a:rPr>
                    <a:t>HTTP</a:t>
                  </a:r>
                </a:p>
              </p:txBody>
            </p:sp>
          </p:grpSp>
          <p:grpSp>
            <p:nvGrpSpPr>
              <p:cNvPr id="707824" name="Group 240"/>
              <p:cNvGrpSpPr>
                <a:grpSpLocks/>
              </p:cNvGrpSpPr>
              <p:nvPr/>
            </p:nvGrpSpPr>
            <p:grpSpPr bwMode="auto">
              <a:xfrm>
                <a:off x="836" y="3334"/>
                <a:ext cx="354" cy="94"/>
                <a:chOff x="836" y="3334"/>
                <a:chExt cx="354" cy="94"/>
              </a:xfrm>
            </p:grpSpPr>
            <p:sp>
              <p:nvSpPr>
                <p:cNvPr id="707825" name="Rectangle 241"/>
                <p:cNvSpPr>
                  <a:spLocks noChangeArrowheads="1"/>
                </p:cNvSpPr>
                <p:nvPr/>
              </p:nvSpPr>
              <p:spPr bwMode="auto">
                <a:xfrm>
                  <a:off x="846" y="3340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826" name="Rectangle 242"/>
                <p:cNvSpPr>
                  <a:spLocks noChangeArrowheads="1"/>
                </p:cNvSpPr>
                <p:nvPr/>
              </p:nvSpPr>
              <p:spPr bwMode="auto">
                <a:xfrm>
                  <a:off x="836" y="3334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07827" name="Group 243"/>
            <p:cNvGrpSpPr>
              <a:grpSpLocks/>
            </p:cNvGrpSpPr>
            <p:nvPr/>
          </p:nvGrpSpPr>
          <p:grpSpPr bwMode="auto">
            <a:xfrm>
              <a:off x="177" y="1042"/>
              <a:ext cx="480" cy="112"/>
              <a:chOff x="627" y="3377"/>
              <a:chExt cx="480" cy="112"/>
            </a:xfrm>
          </p:grpSpPr>
          <p:sp>
            <p:nvSpPr>
              <p:cNvPr id="707828" name="Rectangle 244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829" name="Rectangle 245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830" name="Group 246"/>
            <p:cNvGrpSpPr>
              <a:grpSpLocks/>
            </p:cNvGrpSpPr>
            <p:nvPr/>
          </p:nvGrpSpPr>
          <p:grpSpPr bwMode="auto">
            <a:xfrm>
              <a:off x="56" y="1189"/>
              <a:ext cx="681" cy="154"/>
              <a:chOff x="504" y="3523"/>
              <a:chExt cx="681" cy="154"/>
            </a:xfrm>
          </p:grpSpPr>
          <p:grpSp>
            <p:nvGrpSpPr>
              <p:cNvPr id="707831" name="Group 247"/>
              <p:cNvGrpSpPr>
                <a:grpSpLocks/>
              </p:cNvGrpSpPr>
              <p:nvPr/>
            </p:nvGrpSpPr>
            <p:grpSpPr bwMode="auto">
              <a:xfrm>
                <a:off x="623" y="3523"/>
                <a:ext cx="492" cy="154"/>
                <a:chOff x="723" y="3453"/>
                <a:chExt cx="492" cy="154"/>
              </a:xfrm>
            </p:grpSpPr>
            <p:grpSp>
              <p:nvGrpSpPr>
                <p:cNvPr id="707832" name="Group 248"/>
                <p:cNvGrpSpPr>
                  <a:grpSpLocks/>
                </p:cNvGrpSpPr>
                <p:nvPr/>
              </p:nvGrpSpPr>
              <p:grpSpPr bwMode="auto">
                <a:xfrm>
                  <a:off x="836" y="3453"/>
                  <a:ext cx="379" cy="154"/>
                  <a:chOff x="836" y="3305"/>
                  <a:chExt cx="379" cy="154"/>
                </a:xfrm>
              </p:grpSpPr>
              <p:grpSp>
                <p:nvGrpSpPr>
                  <p:cNvPr id="707833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890" y="3305"/>
                    <a:ext cx="325" cy="154"/>
                    <a:chOff x="844" y="3337"/>
                    <a:chExt cx="325" cy="154"/>
                  </a:xfrm>
                </p:grpSpPr>
                <p:sp>
                  <p:nvSpPr>
                    <p:cNvPr id="707834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89" y="3370"/>
                      <a:ext cx="245" cy="8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7835" name="Text Box 2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44" y="3337"/>
                      <a:ext cx="325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000" i="0">
                          <a:solidFill>
                            <a:schemeClr val="bg1"/>
                          </a:solidFill>
                          <a:latin typeface="Arial" charset="0"/>
                        </a:rPr>
                        <a:t>HTTP</a:t>
                      </a:r>
                    </a:p>
                  </p:txBody>
                </p:sp>
              </p:grpSp>
              <p:grpSp>
                <p:nvGrpSpPr>
                  <p:cNvPr id="707836" name="Group 252"/>
                  <p:cNvGrpSpPr>
                    <a:grpSpLocks/>
                  </p:cNvGrpSpPr>
                  <p:nvPr/>
                </p:nvGrpSpPr>
                <p:grpSpPr bwMode="auto">
                  <a:xfrm>
                    <a:off x="836" y="3334"/>
                    <a:ext cx="354" cy="94"/>
                    <a:chOff x="836" y="3334"/>
                    <a:chExt cx="354" cy="94"/>
                  </a:xfrm>
                </p:grpSpPr>
                <p:sp>
                  <p:nvSpPr>
                    <p:cNvPr id="707837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3340"/>
                      <a:ext cx="88" cy="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7838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6" y="3334"/>
                      <a:ext cx="354" cy="9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707839" name="Rectangle 255"/>
                <p:cNvSpPr>
                  <a:spLocks noChangeArrowheads="1"/>
                </p:cNvSpPr>
                <p:nvPr/>
              </p:nvSpPr>
              <p:spPr bwMode="auto">
                <a:xfrm>
                  <a:off x="732" y="3484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840" name="Rectangle 256"/>
                <p:cNvSpPr>
                  <a:spLocks noChangeArrowheads="1"/>
                </p:cNvSpPr>
                <p:nvPr/>
              </p:nvSpPr>
              <p:spPr bwMode="auto">
                <a:xfrm>
                  <a:off x="723" y="3473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07841" name="Rectangle 257"/>
              <p:cNvSpPr>
                <a:spLocks noChangeArrowheads="1"/>
              </p:cNvSpPr>
              <p:nvPr/>
            </p:nvSpPr>
            <p:spPr bwMode="auto">
              <a:xfrm>
                <a:off x="517" y="3545"/>
                <a:ext cx="94" cy="10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842" name="Rectangle 258"/>
              <p:cNvSpPr>
                <a:spLocks noChangeArrowheads="1"/>
              </p:cNvSpPr>
              <p:nvPr/>
            </p:nvSpPr>
            <p:spPr bwMode="auto">
              <a:xfrm>
                <a:off x="1115" y="3544"/>
                <a:ext cx="60" cy="10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843" name="Rectangle 259"/>
              <p:cNvSpPr>
                <a:spLocks noChangeArrowheads="1"/>
              </p:cNvSpPr>
              <p:nvPr/>
            </p:nvSpPr>
            <p:spPr bwMode="auto">
              <a:xfrm>
                <a:off x="504" y="3529"/>
                <a:ext cx="681" cy="1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7940" name="AutoShape 356"/>
            <p:cNvSpPr>
              <a:spLocks noChangeArrowheads="1"/>
            </p:cNvSpPr>
            <p:nvPr/>
          </p:nvSpPr>
          <p:spPr bwMode="auto">
            <a:xfrm>
              <a:off x="341" y="859"/>
              <a:ext cx="240" cy="667"/>
            </a:xfrm>
            <a:prstGeom prst="downArrow">
              <a:avLst>
                <a:gd name="adj1" fmla="val 49167"/>
                <a:gd name="adj2" fmla="val 675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7973" name="Group 389"/>
          <p:cNvGrpSpPr>
            <a:grpSpLocks/>
          </p:cNvGrpSpPr>
          <p:nvPr/>
        </p:nvGrpSpPr>
        <p:grpSpPr bwMode="auto">
          <a:xfrm>
            <a:off x="92075" y="1890713"/>
            <a:ext cx="1081088" cy="244475"/>
            <a:chOff x="0" y="2762"/>
            <a:chExt cx="681" cy="154"/>
          </a:xfrm>
        </p:grpSpPr>
        <p:sp>
          <p:nvSpPr>
            <p:cNvPr id="707972" name="Rectangle 388"/>
            <p:cNvSpPr>
              <a:spLocks noChangeArrowheads="1"/>
            </p:cNvSpPr>
            <p:nvPr/>
          </p:nvSpPr>
          <p:spPr bwMode="auto">
            <a:xfrm>
              <a:off x="0" y="2768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960" name="Group 376"/>
            <p:cNvGrpSpPr>
              <a:grpSpLocks/>
            </p:cNvGrpSpPr>
            <p:nvPr/>
          </p:nvGrpSpPr>
          <p:grpSpPr bwMode="auto">
            <a:xfrm>
              <a:off x="119" y="2762"/>
              <a:ext cx="492" cy="154"/>
              <a:chOff x="723" y="3453"/>
              <a:chExt cx="492" cy="154"/>
            </a:xfrm>
          </p:grpSpPr>
          <p:grpSp>
            <p:nvGrpSpPr>
              <p:cNvPr id="707961" name="Group 377"/>
              <p:cNvGrpSpPr>
                <a:grpSpLocks/>
              </p:cNvGrpSpPr>
              <p:nvPr/>
            </p:nvGrpSpPr>
            <p:grpSpPr bwMode="auto">
              <a:xfrm>
                <a:off x="836" y="3453"/>
                <a:ext cx="379" cy="154"/>
                <a:chOff x="836" y="3305"/>
                <a:chExt cx="379" cy="154"/>
              </a:xfrm>
            </p:grpSpPr>
            <p:grpSp>
              <p:nvGrpSpPr>
                <p:cNvPr id="707962" name="Group 37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25" cy="154"/>
                  <a:chOff x="844" y="3337"/>
                  <a:chExt cx="325" cy="154"/>
                </a:xfrm>
              </p:grpSpPr>
              <p:sp>
                <p:nvSpPr>
                  <p:cNvPr id="707963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7964" name="Text Box 3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25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HTTP</a:t>
                    </a:r>
                  </a:p>
                </p:txBody>
              </p:sp>
            </p:grpSp>
            <p:grpSp>
              <p:nvGrpSpPr>
                <p:cNvPr id="707965" name="Group 381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7966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7967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07968" name="Rectangle 384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969" name="Rectangle 385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7970" name="Rectangle 386"/>
            <p:cNvSpPr>
              <a:spLocks noChangeArrowheads="1"/>
            </p:cNvSpPr>
            <p:nvPr/>
          </p:nvSpPr>
          <p:spPr bwMode="auto">
            <a:xfrm>
              <a:off x="13" y="2784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971" name="Rectangle 387"/>
            <p:cNvSpPr>
              <a:spLocks noChangeArrowheads="1"/>
            </p:cNvSpPr>
            <p:nvPr/>
          </p:nvSpPr>
          <p:spPr bwMode="auto">
            <a:xfrm>
              <a:off x="611" y="2783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7975" name="Group 391"/>
          <p:cNvGrpSpPr>
            <a:grpSpLocks/>
          </p:cNvGrpSpPr>
          <p:nvPr/>
        </p:nvGrpSpPr>
        <p:grpSpPr bwMode="auto">
          <a:xfrm>
            <a:off x="411163" y="4051300"/>
            <a:ext cx="1081087" cy="949325"/>
            <a:chOff x="2231" y="3555"/>
            <a:chExt cx="681" cy="598"/>
          </a:xfrm>
        </p:grpSpPr>
        <p:grpSp>
          <p:nvGrpSpPr>
            <p:cNvPr id="707976" name="Group 392"/>
            <p:cNvGrpSpPr>
              <a:grpSpLocks/>
            </p:cNvGrpSpPr>
            <p:nvPr/>
          </p:nvGrpSpPr>
          <p:grpSpPr bwMode="auto">
            <a:xfrm>
              <a:off x="2231" y="3684"/>
              <a:ext cx="681" cy="469"/>
              <a:chOff x="152" y="970"/>
              <a:chExt cx="681" cy="469"/>
            </a:xfrm>
          </p:grpSpPr>
          <p:grpSp>
            <p:nvGrpSpPr>
              <p:cNvPr id="707977" name="Group 393"/>
              <p:cNvGrpSpPr>
                <a:grpSpLocks/>
              </p:cNvGrpSpPr>
              <p:nvPr/>
            </p:nvGrpSpPr>
            <p:grpSpPr bwMode="auto">
              <a:xfrm>
                <a:off x="386" y="970"/>
                <a:ext cx="379" cy="154"/>
                <a:chOff x="740" y="3209"/>
                <a:chExt cx="379" cy="154"/>
              </a:xfrm>
            </p:grpSpPr>
            <p:grpSp>
              <p:nvGrpSpPr>
                <p:cNvPr id="707978" name="Group 394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25" cy="154"/>
                  <a:chOff x="844" y="3337"/>
                  <a:chExt cx="325" cy="154"/>
                </a:xfrm>
              </p:grpSpPr>
              <p:sp>
                <p:nvSpPr>
                  <p:cNvPr id="707979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7980" name="Text Box 3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25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HTTP</a:t>
                    </a:r>
                  </a:p>
                </p:txBody>
              </p:sp>
            </p:grpSp>
            <p:sp>
              <p:nvSpPr>
                <p:cNvPr id="707981" name="Rectangle 397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982" name="Rectangle 398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7983" name="Group 399"/>
              <p:cNvGrpSpPr>
                <a:grpSpLocks/>
              </p:cNvGrpSpPr>
              <p:nvPr/>
            </p:nvGrpSpPr>
            <p:grpSpPr bwMode="auto">
              <a:xfrm>
                <a:off x="386" y="1118"/>
                <a:ext cx="379" cy="154"/>
                <a:chOff x="836" y="3305"/>
                <a:chExt cx="379" cy="154"/>
              </a:xfrm>
            </p:grpSpPr>
            <p:grpSp>
              <p:nvGrpSpPr>
                <p:cNvPr id="707984" name="Group 400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25" cy="154"/>
                  <a:chOff x="844" y="3337"/>
                  <a:chExt cx="325" cy="154"/>
                </a:xfrm>
              </p:grpSpPr>
              <p:sp>
                <p:nvSpPr>
                  <p:cNvPr id="707985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7986" name="Text Box 4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25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HTTP</a:t>
                    </a:r>
                  </a:p>
                </p:txBody>
              </p:sp>
            </p:grpSp>
            <p:grpSp>
              <p:nvGrpSpPr>
                <p:cNvPr id="707987" name="Group 403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7988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7989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7990" name="Group 406"/>
              <p:cNvGrpSpPr>
                <a:grpSpLocks/>
              </p:cNvGrpSpPr>
              <p:nvPr/>
            </p:nvGrpSpPr>
            <p:grpSpPr bwMode="auto">
              <a:xfrm>
                <a:off x="273" y="1138"/>
                <a:ext cx="480" cy="112"/>
                <a:chOff x="627" y="3377"/>
                <a:chExt cx="480" cy="112"/>
              </a:xfrm>
            </p:grpSpPr>
            <p:sp>
              <p:nvSpPr>
                <p:cNvPr id="707991" name="Rectangle 407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992" name="Rectangle 408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07993" name="Group 409"/>
              <p:cNvGrpSpPr>
                <a:grpSpLocks/>
              </p:cNvGrpSpPr>
              <p:nvPr/>
            </p:nvGrpSpPr>
            <p:grpSpPr bwMode="auto">
              <a:xfrm>
                <a:off x="152" y="1285"/>
                <a:ext cx="681" cy="154"/>
                <a:chOff x="504" y="3523"/>
                <a:chExt cx="681" cy="154"/>
              </a:xfrm>
            </p:grpSpPr>
            <p:grpSp>
              <p:nvGrpSpPr>
                <p:cNvPr id="707994" name="Group 410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492" cy="154"/>
                  <a:chOff x="723" y="3453"/>
                  <a:chExt cx="492" cy="154"/>
                </a:xfrm>
              </p:grpSpPr>
              <p:grpSp>
                <p:nvGrpSpPr>
                  <p:cNvPr id="707995" name="Group 411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79" cy="154"/>
                    <a:chOff x="836" y="3305"/>
                    <a:chExt cx="379" cy="154"/>
                  </a:xfrm>
                </p:grpSpPr>
                <p:grpSp>
                  <p:nvGrpSpPr>
                    <p:cNvPr id="707996" name="Group 4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25" cy="154"/>
                      <a:chOff x="844" y="3337"/>
                      <a:chExt cx="325" cy="154"/>
                    </a:xfrm>
                  </p:grpSpPr>
                  <p:sp>
                    <p:nvSpPr>
                      <p:cNvPr id="707997" name="Rectangle 4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7998" name="Text Box 41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25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 i="0">
                            <a:solidFill>
                              <a:schemeClr val="bg1"/>
                            </a:solidFill>
                            <a:latin typeface="Arial" charset="0"/>
                          </a:rPr>
                          <a:t>HTTP</a:t>
                        </a:r>
                      </a:p>
                    </p:txBody>
                  </p:sp>
                </p:grpSp>
                <p:grpSp>
                  <p:nvGrpSpPr>
                    <p:cNvPr id="707999" name="Group 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708000" name="Rectangle 4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8001" name="Rectangle 4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708002" name="Rectangle 418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8003" name="Rectangle 419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8004" name="Rectangle 420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8005" name="Rectangle 421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8006" name="Rectangle 422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08007" name="Group 423"/>
            <p:cNvGrpSpPr>
              <a:grpSpLocks/>
            </p:cNvGrpSpPr>
            <p:nvPr/>
          </p:nvGrpSpPr>
          <p:grpSpPr bwMode="auto">
            <a:xfrm>
              <a:off x="2517" y="3555"/>
              <a:ext cx="325" cy="154"/>
              <a:chOff x="844" y="3337"/>
              <a:chExt cx="325" cy="154"/>
            </a:xfrm>
          </p:grpSpPr>
          <p:sp>
            <p:nvSpPr>
              <p:cNvPr id="708008" name="Rectangle 424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009" name="Text Box 425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2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HTTP</a:t>
                </a:r>
              </a:p>
            </p:txBody>
          </p:sp>
        </p:grpSp>
      </p:grpSp>
      <p:grpSp>
        <p:nvGrpSpPr>
          <p:cNvPr id="708061" name="Group 477"/>
          <p:cNvGrpSpPr>
            <a:grpSpLocks/>
          </p:cNvGrpSpPr>
          <p:nvPr/>
        </p:nvGrpSpPr>
        <p:grpSpPr bwMode="auto">
          <a:xfrm>
            <a:off x="76200" y="1119188"/>
            <a:ext cx="1081088" cy="1016000"/>
            <a:chOff x="2256" y="3531"/>
            <a:chExt cx="681" cy="640"/>
          </a:xfrm>
        </p:grpSpPr>
        <p:grpSp>
          <p:nvGrpSpPr>
            <p:cNvPr id="707905" name="Group 321"/>
            <p:cNvGrpSpPr>
              <a:grpSpLocks/>
            </p:cNvGrpSpPr>
            <p:nvPr/>
          </p:nvGrpSpPr>
          <p:grpSpPr bwMode="auto">
            <a:xfrm>
              <a:off x="2482" y="3684"/>
              <a:ext cx="379" cy="154"/>
              <a:chOff x="740" y="3209"/>
              <a:chExt cx="379" cy="154"/>
            </a:xfrm>
          </p:grpSpPr>
          <p:grpSp>
            <p:nvGrpSpPr>
              <p:cNvPr id="707906" name="Group 322"/>
              <p:cNvGrpSpPr>
                <a:grpSpLocks/>
              </p:cNvGrpSpPr>
              <p:nvPr/>
            </p:nvGrpSpPr>
            <p:grpSpPr bwMode="auto">
              <a:xfrm>
                <a:off x="794" y="3209"/>
                <a:ext cx="325" cy="154"/>
                <a:chOff x="844" y="3337"/>
                <a:chExt cx="325" cy="154"/>
              </a:xfrm>
            </p:grpSpPr>
            <p:sp>
              <p:nvSpPr>
                <p:cNvPr id="707907" name="Rectangle 323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908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325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000" i="0">
                      <a:solidFill>
                        <a:schemeClr val="bg1"/>
                      </a:solidFill>
                      <a:latin typeface="Arial" charset="0"/>
                    </a:rPr>
                    <a:t>HTTP</a:t>
                  </a:r>
                </a:p>
              </p:txBody>
            </p:sp>
          </p:grpSp>
          <p:sp>
            <p:nvSpPr>
              <p:cNvPr id="707909" name="Rectangle 325"/>
              <p:cNvSpPr>
                <a:spLocks noChangeArrowheads="1"/>
              </p:cNvSpPr>
              <p:nvPr/>
            </p:nvSpPr>
            <p:spPr bwMode="auto">
              <a:xfrm>
                <a:off x="750" y="3244"/>
                <a:ext cx="8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910" name="Rectangle 326"/>
              <p:cNvSpPr>
                <a:spLocks noChangeArrowheads="1"/>
              </p:cNvSpPr>
              <p:nvPr/>
            </p:nvSpPr>
            <p:spPr bwMode="auto">
              <a:xfrm>
                <a:off x="740" y="3238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911" name="Group 327"/>
            <p:cNvGrpSpPr>
              <a:grpSpLocks/>
            </p:cNvGrpSpPr>
            <p:nvPr/>
          </p:nvGrpSpPr>
          <p:grpSpPr bwMode="auto">
            <a:xfrm>
              <a:off x="2482" y="3844"/>
              <a:ext cx="379" cy="154"/>
              <a:chOff x="836" y="3305"/>
              <a:chExt cx="379" cy="154"/>
            </a:xfrm>
          </p:grpSpPr>
          <p:grpSp>
            <p:nvGrpSpPr>
              <p:cNvPr id="707912" name="Group 328"/>
              <p:cNvGrpSpPr>
                <a:grpSpLocks/>
              </p:cNvGrpSpPr>
              <p:nvPr/>
            </p:nvGrpSpPr>
            <p:grpSpPr bwMode="auto">
              <a:xfrm>
                <a:off x="890" y="3305"/>
                <a:ext cx="325" cy="154"/>
                <a:chOff x="844" y="3337"/>
                <a:chExt cx="325" cy="154"/>
              </a:xfrm>
            </p:grpSpPr>
            <p:sp>
              <p:nvSpPr>
                <p:cNvPr id="707913" name="Rectangle 329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914" name="Text Box 330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325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000" i="0">
                      <a:solidFill>
                        <a:schemeClr val="bg1"/>
                      </a:solidFill>
                      <a:latin typeface="Arial" charset="0"/>
                    </a:rPr>
                    <a:t>HTTP</a:t>
                  </a:r>
                </a:p>
              </p:txBody>
            </p:sp>
          </p:grpSp>
          <p:grpSp>
            <p:nvGrpSpPr>
              <p:cNvPr id="707915" name="Group 331"/>
              <p:cNvGrpSpPr>
                <a:grpSpLocks/>
              </p:cNvGrpSpPr>
              <p:nvPr/>
            </p:nvGrpSpPr>
            <p:grpSpPr bwMode="auto">
              <a:xfrm>
                <a:off x="836" y="3334"/>
                <a:ext cx="354" cy="94"/>
                <a:chOff x="836" y="3334"/>
                <a:chExt cx="354" cy="94"/>
              </a:xfrm>
            </p:grpSpPr>
            <p:sp>
              <p:nvSpPr>
                <p:cNvPr id="707916" name="Rectangle 332"/>
                <p:cNvSpPr>
                  <a:spLocks noChangeArrowheads="1"/>
                </p:cNvSpPr>
                <p:nvPr/>
              </p:nvSpPr>
              <p:spPr bwMode="auto">
                <a:xfrm>
                  <a:off x="846" y="3340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917" name="Rectangle 333"/>
                <p:cNvSpPr>
                  <a:spLocks noChangeArrowheads="1"/>
                </p:cNvSpPr>
                <p:nvPr/>
              </p:nvSpPr>
              <p:spPr bwMode="auto">
                <a:xfrm>
                  <a:off x="836" y="3334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07918" name="Group 334"/>
            <p:cNvGrpSpPr>
              <a:grpSpLocks/>
            </p:cNvGrpSpPr>
            <p:nvPr/>
          </p:nvGrpSpPr>
          <p:grpSpPr bwMode="auto">
            <a:xfrm>
              <a:off x="2369" y="3858"/>
              <a:ext cx="480" cy="112"/>
              <a:chOff x="627" y="3377"/>
              <a:chExt cx="480" cy="112"/>
            </a:xfrm>
          </p:grpSpPr>
          <p:sp>
            <p:nvSpPr>
              <p:cNvPr id="707919" name="Rectangle 335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920" name="Rectangle 336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944" name="Group 360"/>
            <p:cNvGrpSpPr>
              <a:grpSpLocks/>
            </p:cNvGrpSpPr>
            <p:nvPr/>
          </p:nvGrpSpPr>
          <p:grpSpPr bwMode="auto">
            <a:xfrm>
              <a:off x="2534" y="3531"/>
              <a:ext cx="325" cy="154"/>
              <a:chOff x="844" y="3337"/>
              <a:chExt cx="325" cy="154"/>
            </a:xfrm>
          </p:grpSpPr>
          <p:sp>
            <p:nvSpPr>
              <p:cNvPr id="707945" name="Rectangle 361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946" name="Text Box 362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2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i="0">
                    <a:solidFill>
                      <a:schemeClr val="bg1"/>
                    </a:solidFill>
                    <a:latin typeface="Arial" charset="0"/>
                  </a:rPr>
                  <a:t>HTTP</a:t>
                </a:r>
              </a:p>
            </p:txBody>
          </p:sp>
        </p:grpSp>
        <p:grpSp>
          <p:nvGrpSpPr>
            <p:cNvPr id="708045" name="Group 461"/>
            <p:cNvGrpSpPr>
              <a:grpSpLocks/>
            </p:cNvGrpSpPr>
            <p:nvPr/>
          </p:nvGrpSpPr>
          <p:grpSpPr bwMode="auto">
            <a:xfrm>
              <a:off x="2256" y="4017"/>
              <a:ext cx="681" cy="154"/>
              <a:chOff x="-341" y="3180"/>
              <a:chExt cx="681" cy="154"/>
            </a:xfrm>
          </p:grpSpPr>
          <p:sp>
            <p:nvSpPr>
              <p:cNvPr id="708041" name="Rectangle 457"/>
              <p:cNvSpPr>
                <a:spLocks noChangeArrowheads="1"/>
              </p:cNvSpPr>
              <p:nvPr/>
            </p:nvSpPr>
            <p:spPr bwMode="auto">
              <a:xfrm>
                <a:off x="-341" y="3186"/>
                <a:ext cx="681" cy="1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08029" name="Group 445"/>
              <p:cNvGrpSpPr>
                <a:grpSpLocks/>
              </p:cNvGrpSpPr>
              <p:nvPr/>
            </p:nvGrpSpPr>
            <p:grpSpPr bwMode="auto">
              <a:xfrm>
                <a:off x="-222" y="3180"/>
                <a:ext cx="492" cy="154"/>
                <a:chOff x="723" y="3453"/>
                <a:chExt cx="492" cy="154"/>
              </a:xfrm>
            </p:grpSpPr>
            <p:grpSp>
              <p:nvGrpSpPr>
                <p:cNvPr id="708030" name="Group 446"/>
                <p:cNvGrpSpPr>
                  <a:grpSpLocks/>
                </p:cNvGrpSpPr>
                <p:nvPr/>
              </p:nvGrpSpPr>
              <p:grpSpPr bwMode="auto">
                <a:xfrm>
                  <a:off x="836" y="3453"/>
                  <a:ext cx="379" cy="154"/>
                  <a:chOff x="836" y="3305"/>
                  <a:chExt cx="379" cy="154"/>
                </a:xfrm>
              </p:grpSpPr>
              <p:grpSp>
                <p:nvGrpSpPr>
                  <p:cNvPr id="708031" name="Group 447"/>
                  <p:cNvGrpSpPr>
                    <a:grpSpLocks/>
                  </p:cNvGrpSpPr>
                  <p:nvPr/>
                </p:nvGrpSpPr>
                <p:grpSpPr bwMode="auto">
                  <a:xfrm>
                    <a:off x="890" y="3305"/>
                    <a:ext cx="325" cy="154"/>
                    <a:chOff x="844" y="3337"/>
                    <a:chExt cx="325" cy="154"/>
                  </a:xfrm>
                </p:grpSpPr>
                <p:sp>
                  <p:nvSpPr>
                    <p:cNvPr id="708032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89" y="3370"/>
                      <a:ext cx="245" cy="8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8033" name="Text Box 4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44" y="3337"/>
                      <a:ext cx="325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000" i="0">
                          <a:solidFill>
                            <a:schemeClr val="bg1"/>
                          </a:solidFill>
                          <a:latin typeface="Arial" charset="0"/>
                        </a:rPr>
                        <a:t>HTTP</a:t>
                      </a:r>
                    </a:p>
                  </p:txBody>
                </p:sp>
              </p:grpSp>
              <p:grpSp>
                <p:nvGrpSpPr>
                  <p:cNvPr id="708034" name="Group 450"/>
                  <p:cNvGrpSpPr>
                    <a:grpSpLocks/>
                  </p:cNvGrpSpPr>
                  <p:nvPr/>
                </p:nvGrpSpPr>
                <p:grpSpPr bwMode="auto">
                  <a:xfrm>
                    <a:off x="836" y="3334"/>
                    <a:ext cx="354" cy="94"/>
                    <a:chOff x="836" y="3334"/>
                    <a:chExt cx="354" cy="94"/>
                  </a:xfrm>
                </p:grpSpPr>
                <p:sp>
                  <p:nvSpPr>
                    <p:cNvPr id="708035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3340"/>
                      <a:ext cx="88" cy="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8036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6" y="3334"/>
                      <a:ext cx="354" cy="9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708037" name="Rectangle 453"/>
                <p:cNvSpPr>
                  <a:spLocks noChangeArrowheads="1"/>
                </p:cNvSpPr>
                <p:nvPr/>
              </p:nvSpPr>
              <p:spPr bwMode="auto">
                <a:xfrm>
                  <a:off x="732" y="3484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8038" name="Rectangle 454"/>
                <p:cNvSpPr>
                  <a:spLocks noChangeArrowheads="1"/>
                </p:cNvSpPr>
                <p:nvPr/>
              </p:nvSpPr>
              <p:spPr bwMode="auto">
                <a:xfrm>
                  <a:off x="723" y="3473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08039" name="Rectangle 455"/>
              <p:cNvSpPr>
                <a:spLocks noChangeArrowheads="1"/>
              </p:cNvSpPr>
              <p:nvPr/>
            </p:nvSpPr>
            <p:spPr bwMode="auto">
              <a:xfrm>
                <a:off x="-328" y="3202"/>
                <a:ext cx="94" cy="10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040" name="Rectangle 456"/>
              <p:cNvSpPr>
                <a:spLocks noChangeArrowheads="1"/>
              </p:cNvSpPr>
              <p:nvPr/>
            </p:nvSpPr>
            <p:spPr bwMode="auto">
              <a:xfrm>
                <a:off x="270" y="3201"/>
                <a:ext cx="60" cy="10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8046" name="Group 462"/>
          <p:cNvGrpSpPr>
            <a:grpSpLocks/>
          </p:cNvGrpSpPr>
          <p:nvPr/>
        </p:nvGrpSpPr>
        <p:grpSpPr bwMode="auto">
          <a:xfrm>
            <a:off x="414338" y="4756150"/>
            <a:ext cx="1081087" cy="244475"/>
            <a:chOff x="-341" y="3180"/>
            <a:chExt cx="681" cy="154"/>
          </a:xfrm>
        </p:grpSpPr>
        <p:sp>
          <p:nvSpPr>
            <p:cNvPr id="708047" name="Rectangle 463"/>
            <p:cNvSpPr>
              <a:spLocks noChangeArrowheads="1"/>
            </p:cNvSpPr>
            <p:nvPr/>
          </p:nvSpPr>
          <p:spPr bwMode="auto">
            <a:xfrm>
              <a:off x="-341" y="3186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8048" name="Group 464"/>
            <p:cNvGrpSpPr>
              <a:grpSpLocks/>
            </p:cNvGrpSpPr>
            <p:nvPr/>
          </p:nvGrpSpPr>
          <p:grpSpPr bwMode="auto">
            <a:xfrm>
              <a:off x="-222" y="3180"/>
              <a:ext cx="492" cy="154"/>
              <a:chOff x="723" y="3453"/>
              <a:chExt cx="492" cy="154"/>
            </a:xfrm>
          </p:grpSpPr>
          <p:grpSp>
            <p:nvGrpSpPr>
              <p:cNvPr id="708049" name="Group 465"/>
              <p:cNvGrpSpPr>
                <a:grpSpLocks/>
              </p:cNvGrpSpPr>
              <p:nvPr/>
            </p:nvGrpSpPr>
            <p:grpSpPr bwMode="auto">
              <a:xfrm>
                <a:off x="836" y="3453"/>
                <a:ext cx="379" cy="154"/>
                <a:chOff x="836" y="3305"/>
                <a:chExt cx="379" cy="154"/>
              </a:xfrm>
            </p:grpSpPr>
            <p:grpSp>
              <p:nvGrpSpPr>
                <p:cNvPr id="708050" name="Group 4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25" cy="154"/>
                  <a:chOff x="844" y="3337"/>
                  <a:chExt cx="325" cy="154"/>
                </a:xfrm>
              </p:grpSpPr>
              <p:sp>
                <p:nvSpPr>
                  <p:cNvPr id="708051" name="Rectangle 4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8052" name="Text Box 4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25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i="0">
                        <a:solidFill>
                          <a:schemeClr val="bg1"/>
                        </a:solidFill>
                        <a:latin typeface="Arial" charset="0"/>
                      </a:rPr>
                      <a:t>HTTP</a:t>
                    </a:r>
                  </a:p>
                </p:txBody>
              </p:sp>
            </p:grpSp>
            <p:grpSp>
              <p:nvGrpSpPr>
                <p:cNvPr id="708053" name="Group 4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708054" name="Rectangle 4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8055" name="Rectangle 4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08056" name="Rectangle 472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057" name="Rectangle 473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8058" name="Rectangle 474"/>
            <p:cNvSpPr>
              <a:spLocks noChangeArrowheads="1"/>
            </p:cNvSpPr>
            <p:nvPr/>
          </p:nvSpPr>
          <p:spPr bwMode="auto">
            <a:xfrm>
              <a:off x="-328" y="3202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059" name="Rectangle 475"/>
            <p:cNvSpPr>
              <a:spLocks noChangeArrowheads="1"/>
            </p:cNvSpPr>
            <p:nvPr/>
          </p:nvSpPr>
          <p:spPr bwMode="auto">
            <a:xfrm>
              <a:off x="270" y="3201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08062" name="Picture 47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613" y="855663"/>
            <a:ext cx="1243012" cy="7683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8064" name="Rectangle 480"/>
          <p:cNvSpPr>
            <a:spLocks noChangeArrowheads="1"/>
          </p:cNvSpPr>
          <p:nvPr/>
        </p:nvSpPr>
        <p:spPr bwMode="auto">
          <a:xfrm>
            <a:off x="3494088" y="863600"/>
            <a:ext cx="386556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i="0"/>
              <a:t>web page </a:t>
            </a:r>
            <a:r>
              <a:rPr lang="en-US" sz="2000" b="1">
                <a:solidFill>
                  <a:srgbClr val="FF0000"/>
                </a:solidFill>
              </a:rPr>
              <a:t>finally (!!!)</a:t>
            </a:r>
            <a:r>
              <a:rPr lang="en-US" sz="2000" i="0"/>
              <a:t> displayed</a:t>
            </a:r>
          </a:p>
        </p:txBody>
      </p:sp>
    </p:spTree>
    <p:extLst>
      <p:ext uri="{BB962C8B-B14F-4D97-AF65-F5344CB8AC3E}">
        <p14:creationId xmlns:p14="http://schemas.microsoft.com/office/powerpoint/2010/main" val="277065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07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07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03747E-6 L -1.66667E-6 0.07357 L 0.36771 0.07056 L 0.26545 0.23434 L 0.35625 0.23133 L 0.54826 0.0199 L 0.30347 0.51932 L 0.03437 0.51932 L 0.03437 0.41962 " pathEditMode="relative" ptsTypes="AAAAAAAAA">
                                      <p:cBhvr>
                                        <p:cTn id="24" dur="2000" fill="hold"/>
                                        <p:tgtEl>
                                          <p:spTgt spid="7079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0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07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07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0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08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707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8501E-6 L 0.00573 0.09969 L 0.28159 0.09646 L 0.52534 -0.418 L 0.31614 -0.18367 L 0.22986 -0.18668 L 0.32309 -0.36295 L -0.03438 -0.36295 L -0.03334 -0.42101 " pathEditMode="relative" ptsTypes="AAAAAAAAA">
                                      <p:cBhvr>
                                        <p:cTn id="54" dur="2000" fill="hold"/>
                                        <p:tgtEl>
                                          <p:spTgt spid="708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08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08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708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08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633" grpId="0"/>
      <p:bldP spid="707634" grpId="0"/>
      <p:bldP spid="707635" grpId="0"/>
      <p:bldP spid="707813" grpId="0"/>
      <p:bldP spid="708064" grpId="0"/>
      <p:bldP spid="70806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0FD2EC1C-60AC-46A1-A778-6E7DA863BDA9}" type="slidenum">
              <a:rPr lang="en-US"/>
              <a:pPr/>
              <a:t>5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Pure (unslotted) ALOHA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8343900" cy="4648200"/>
          </a:xfrm>
        </p:spPr>
        <p:txBody>
          <a:bodyPr/>
          <a:lstStyle/>
          <a:p>
            <a:r>
              <a:rPr lang="en-US" sz="2400"/>
              <a:t>unslotted Aloha: simpler, no synchronization</a:t>
            </a:r>
          </a:p>
          <a:p>
            <a:r>
              <a:rPr lang="en-US" sz="2400"/>
              <a:t>when frame first arrives</a:t>
            </a:r>
          </a:p>
          <a:p>
            <a:pPr lvl="1"/>
            <a:r>
              <a:rPr lang="en-US" sz="2000"/>
              <a:t> transmit immediately </a:t>
            </a:r>
          </a:p>
          <a:p>
            <a:r>
              <a:rPr lang="en-US" sz="2400"/>
              <a:t>collision probability increases:</a:t>
            </a:r>
          </a:p>
          <a:p>
            <a:pPr lvl="1"/>
            <a:r>
              <a:rPr lang="en-US" sz="2000"/>
              <a:t>frame sent at t</a:t>
            </a:r>
            <a:r>
              <a:rPr lang="en-US" sz="2000" baseline="-25000"/>
              <a:t>0</a:t>
            </a:r>
            <a:r>
              <a:rPr lang="en-US" sz="2000"/>
              <a:t> collides with other frames sent in [t</a:t>
            </a:r>
            <a:r>
              <a:rPr lang="en-US" sz="2000" baseline="-25000"/>
              <a:t>0</a:t>
            </a:r>
            <a:r>
              <a:rPr lang="en-US" sz="2000"/>
              <a:t>-1,t</a:t>
            </a:r>
            <a:r>
              <a:rPr lang="en-US" sz="2000" baseline="-25000"/>
              <a:t>0</a:t>
            </a:r>
            <a:r>
              <a:rPr lang="en-US" sz="2000"/>
              <a:t>+1]</a:t>
            </a:r>
          </a:p>
        </p:txBody>
      </p:sp>
      <p:pic>
        <p:nvPicPr>
          <p:cNvPr id="532484" name="Picture 4" descr="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38575"/>
            <a:ext cx="62801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90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0A6932F6-1156-42FD-8C1B-1F593D0D3D6C}" type="slidenum">
              <a:rPr lang="en-US"/>
              <a:pPr/>
              <a:t>6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Pure Aloha efficiency</a:t>
            </a:r>
            <a:endParaRPr lang="en-US"/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28738"/>
            <a:ext cx="82645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P(success by given node) = P(node transmits) </a:t>
            </a:r>
            <a:r>
              <a:rPr lang="en-US" baseline="16000"/>
              <a:t>.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                                         P(no other node transmits in [p</a:t>
            </a:r>
            <a:r>
              <a:rPr lang="en-US" sz="2000" baseline="-25000"/>
              <a:t>0</a:t>
            </a:r>
            <a:r>
              <a:rPr lang="en-US" sz="2000"/>
              <a:t>-1,p</a:t>
            </a:r>
            <a:r>
              <a:rPr lang="en-US" sz="2000" baseline="-25000"/>
              <a:t>0</a:t>
            </a:r>
            <a:r>
              <a:rPr lang="en-US" sz="2000"/>
              <a:t>] </a:t>
            </a:r>
            <a:r>
              <a:rPr lang="en-US" baseline="16000"/>
              <a:t>.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                                         P(no other node transmits in [p</a:t>
            </a:r>
            <a:r>
              <a:rPr lang="en-US" sz="2000" baseline="-25000"/>
              <a:t>0</a:t>
            </a:r>
            <a:r>
              <a:rPr lang="en-US" sz="2000"/>
              <a:t>-1,p</a:t>
            </a:r>
            <a:r>
              <a:rPr lang="en-US" sz="2000" baseline="-25000"/>
              <a:t>0</a:t>
            </a:r>
            <a:r>
              <a:rPr lang="en-US" sz="2000"/>
              <a:t>]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                                  = p </a:t>
            </a:r>
            <a:r>
              <a:rPr lang="en-US" baseline="16000"/>
              <a:t>. </a:t>
            </a:r>
            <a:r>
              <a:rPr lang="en-US" sz="2000"/>
              <a:t>(1-p)</a:t>
            </a:r>
            <a:r>
              <a:rPr lang="en-US" sz="2000" b="1" baseline="30000"/>
              <a:t>N-1</a:t>
            </a:r>
            <a:r>
              <a:rPr lang="en-US" baseline="16000"/>
              <a:t> . </a:t>
            </a:r>
            <a:r>
              <a:rPr lang="en-US" sz="2000"/>
              <a:t>(1-p)</a:t>
            </a:r>
            <a:r>
              <a:rPr lang="en-US" sz="2000" b="1" baseline="30000"/>
              <a:t>N-1</a:t>
            </a:r>
          </a:p>
          <a:p>
            <a:pPr>
              <a:buFont typeface="Wingdings" pitchFamily="2" charset="2"/>
              <a:buNone/>
            </a:pPr>
            <a:r>
              <a:rPr lang="en-US" sz="2000" b="1" baseline="30000"/>
              <a:t>                                        </a:t>
            </a:r>
            <a:r>
              <a:rPr lang="en-US" sz="2000" b="1"/>
              <a:t>= </a:t>
            </a:r>
            <a:r>
              <a:rPr lang="en-US" sz="2000"/>
              <a:t>p </a:t>
            </a:r>
            <a:r>
              <a:rPr lang="en-US" baseline="16000"/>
              <a:t>. </a:t>
            </a:r>
            <a:r>
              <a:rPr lang="en-US" sz="2000"/>
              <a:t>(1-p)</a:t>
            </a:r>
            <a:r>
              <a:rPr lang="en-US" sz="2000" b="1" baseline="30000"/>
              <a:t>2(N-1)</a:t>
            </a:r>
            <a:r>
              <a:rPr lang="en-US" baseline="16000"/>
              <a:t> </a:t>
            </a:r>
            <a:endParaRPr lang="en-US" sz="2000"/>
          </a:p>
          <a:p>
            <a:pPr>
              <a:buFont typeface="Wingdings" pitchFamily="2" charset="2"/>
              <a:buNone/>
            </a:pPr>
            <a:endParaRPr lang="en-US" baseline="16000"/>
          </a:p>
          <a:p>
            <a:pPr>
              <a:buFont typeface="Wingdings" pitchFamily="2" charset="2"/>
              <a:buNone/>
            </a:pPr>
            <a:r>
              <a:rPr lang="en-US" baseline="16000"/>
              <a:t>                              … choosing optimum p and then letting n -&gt; infty ...</a:t>
            </a:r>
          </a:p>
          <a:p>
            <a:pPr>
              <a:buFont typeface="Wingdings" pitchFamily="2" charset="2"/>
              <a:buNone/>
            </a:pPr>
            <a:r>
              <a:rPr lang="en-US" baseline="16000"/>
              <a:t>                                        </a:t>
            </a:r>
            <a:br>
              <a:rPr lang="en-US" baseline="16000"/>
            </a:br>
            <a:r>
              <a:rPr lang="en-US" baseline="16000"/>
              <a:t>                                    = 1/(2e) = .18 </a:t>
            </a:r>
            <a:r>
              <a:rPr lang="en-US" sz="2000"/>
              <a:t>	</a:t>
            </a:r>
            <a:endParaRPr lang="en-US" sz="2400" b="1" i="1"/>
          </a:p>
          <a:p>
            <a:endParaRPr lang="en-US"/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2222500" y="5227638"/>
            <a:ext cx="454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FF0000"/>
                </a:solidFill>
              </a:rPr>
              <a:t>even </a:t>
            </a:r>
            <a:r>
              <a:rPr lang="en-US" sz="2400">
                <a:solidFill>
                  <a:srgbClr val="FF0000"/>
                </a:solidFill>
              </a:rPr>
              <a:t>worse</a:t>
            </a:r>
            <a:r>
              <a:rPr lang="en-US" sz="2400" i="0">
                <a:solidFill>
                  <a:srgbClr val="FF0000"/>
                </a:solidFill>
              </a:rPr>
              <a:t> than slotted Aloha!</a:t>
            </a:r>
          </a:p>
        </p:txBody>
      </p:sp>
    </p:spTree>
    <p:extLst>
      <p:ext uri="{BB962C8B-B14F-4D97-AF65-F5344CB8AC3E}">
        <p14:creationId xmlns:p14="http://schemas.microsoft.com/office/powerpoint/2010/main" val="347706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D65A7AB1-2A96-48C6-9C86-4206ADCAD752}" type="slidenum">
              <a:rPr lang="en-US"/>
              <a:pPr/>
              <a:t>7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/>
              <a:t>Ethernet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188" y="1276350"/>
            <a:ext cx="7519987" cy="213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/>
              <a:t>“dominant” wired LAN technology: </a:t>
            </a:r>
          </a:p>
          <a:p>
            <a:r>
              <a:rPr lang="en-US" sz="2400"/>
              <a:t>cheap $20 for NIC</a:t>
            </a:r>
          </a:p>
          <a:p>
            <a:r>
              <a:rPr lang="en-US" sz="2400"/>
              <a:t>first widely used LAN technology</a:t>
            </a:r>
          </a:p>
          <a:p>
            <a:r>
              <a:rPr lang="en-US" sz="2400"/>
              <a:t>simpler, cheaper than token LANs and ATM</a:t>
            </a:r>
          </a:p>
          <a:p>
            <a:r>
              <a:rPr lang="en-US" sz="2400"/>
              <a:t>kept up with speed race: 10 Mbps – 10 Gbps </a:t>
            </a:r>
            <a:endParaRPr lang="en-US"/>
          </a:p>
          <a:p>
            <a:endParaRPr lang="en-US"/>
          </a:p>
        </p:txBody>
      </p:sp>
      <p:pic>
        <p:nvPicPr>
          <p:cNvPr id="403460" name="Picture 4" descr="551 metcalfe-e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3670300"/>
            <a:ext cx="5192712" cy="277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6218238" y="4487863"/>
            <a:ext cx="2619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0"/>
              <a:t>Metcalfe’s Ethernet</a:t>
            </a:r>
          </a:p>
          <a:p>
            <a:r>
              <a:rPr lang="en-US" i="0"/>
              <a:t>sketch</a:t>
            </a:r>
          </a:p>
        </p:txBody>
      </p:sp>
    </p:spTree>
    <p:extLst>
      <p:ext uri="{BB962C8B-B14F-4D97-AF65-F5344CB8AC3E}">
        <p14:creationId xmlns:p14="http://schemas.microsoft.com/office/powerpoint/2010/main" val="312003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AADD703-1AF3-4B4D-BBD0-7677878ABE1D}" type="slidenum">
              <a:rPr lang="en-US"/>
              <a:pPr/>
              <a:t>8</a:t>
            </a:fld>
            <a:endParaRPr lang="en-US"/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r>
              <a:rPr lang="en-US"/>
              <a:t>Star topology</a:t>
            </a:r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08000" y="1103313"/>
            <a:ext cx="7772400" cy="2449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bus topology popular through mid 90s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 nodes in same collision domain (can collide with each other)</a:t>
            </a:r>
          </a:p>
          <a:p>
            <a:pPr>
              <a:lnSpc>
                <a:spcPct val="90000"/>
              </a:lnSpc>
            </a:pPr>
            <a:r>
              <a:rPr lang="en-US" sz="2400"/>
              <a:t>today: star topology prevails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active </a:t>
            </a:r>
            <a:r>
              <a:rPr lang="en-US" sz="2000" i="1">
                <a:solidFill>
                  <a:srgbClr val="FF0000"/>
                </a:solidFill>
              </a:rPr>
              <a:t>switch</a:t>
            </a:r>
            <a:r>
              <a:rPr lang="en-US" sz="2000"/>
              <a:t> in center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each “spoke” runs a (separate) Ethernet protocol (nodes do not collide with each other)</a:t>
            </a:r>
          </a:p>
        </p:txBody>
      </p:sp>
      <p:sp>
        <p:nvSpPr>
          <p:cNvPr id="431112" name="Rectangle 8"/>
          <p:cNvSpPr>
            <a:spLocks noChangeArrowheads="1"/>
          </p:cNvSpPr>
          <p:nvPr/>
        </p:nvSpPr>
        <p:spPr bwMode="auto">
          <a:xfrm>
            <a:off x="6226175" y="5043488"/>
            <a:ext cx="417513" cy="9207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431115" name="Object 11"/>
          <p:cNvGraphicFramePr>
            <a:graphicFrameLocks noChangeAspect="1"/>
          </p:cNvGraphicFramePr>
          <p:nvPr/>
        </p:nvGraphicFramePr>
        <p:xfrm>
          <a:off x="7880350" y="4783138"/>
          <a:ext cx="6016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0350" y="4783138"/>
                        <a:ext cx="60166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16" name="Object 12"/>
          <p:cNvGraphicFramePr>
            <a:graphicFrameLocks noChangeAspect="1"/>
          </p:cNvGraphicFramePr>
          <p:nvPr/>
        </p:nvGraphicFramePr>
        <p:xfrm>
          <a:off x="4572000" y="4784725"/>
          <a:ext cx="6016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84725"/>
                        <a:ext cx="60166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7" name="Rectangle 13"/>
          <p:cNvSpPr>
            <a:spLocks noChangeArrowheads="1"/>
          </p:cNvSpPr>
          <p:nvPr/>
        </p:nvSpPr>
        <p:spPr bwMode="auto">
          <a:xfrm>
            <a:off x="5138738" y="4903788"/>
            <a:ext cx="180975" cy="136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118" name="Rectangle 14"/>
          <p:cNvSpPr>
            <a:spLocks noChangeArrowheads="1"/>
          </p:cNvSpPr>
          <p:nvPr/>
        </p:nvSpPr>
        <p:spPr bwMode="auto">
          <a:xfrm>
            <a:off x="7770813" y="4941888"/>
            <a:ext cx="180975" cy="136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121" name="Line 17"/>
          <p:cNvSpPr>
            <a:spLocks noChangeShapeType="1"/>
          </p:cNvSpPr>
          <p:nvPr/>
        </p:nvSpPr>
        <p:spPr bwMode="auto">
          <a:xfrm>
            <a:off x="5316538" y="4983163"/>
            <a:ext cx="97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1122" name="Line 18"/>
          <p:cNvSpPr>
            <a:spLocks noChangeShapeType="1"/>
          </p:cNvSpPr>
          <p:nvPr/>
        </p:nvSpPr>
        <p:spPr bwMode="auto">
          <a:xfrm>
            <a:off x="6556375" y="43910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1123" name="Line 19"/>
          <p:cNvSpPr>
            <a:spLocks noChangeShapeType="1"/>
          </p:cNvSpPr>
          <p:nvPr/>
        </p:nvSpPr>
        <p:spPr bwMode="auto">
          <a:xfrm flipH="1">
            <a:off x="6746875" y="4999038"/>
            <a:ext cx="1003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1124" name="Line 20"/>
          <p:cNvSpPr>
            <a:spLocks noChangeShapeType="1"/>
          </p:cNvSpPr>
          <p:nvPr/>
        </p:nvSpPr>
        <p:spPr bwMode="auto">
          <a:xfrm flipV="1">
            <a:off x="6556375" y="5124450"/>
            <a:ext cx="12700" cy="709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1127" name="Text Box 23"/>
          <p:cNvSpPr txBox="1">
            <a:spLocks noChangeArrowheads="1"/>
          </p:cNvSpPr>
          <p:nvPr/>
        </p:nvSpPr>
        <p:spPr bwMode="auto">
          <a:xfrm>
            <a:off x="5464175" y="5359400"/>
            <a:ext cx="796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/>
              <a:t>switch</a:t>
            </a:r>
          </a:p>
        </p:txBody>
      </p:sp>
      <p:sp>
        <p:nvSpPr>
          <p:cNvPr id="431128" name="Line 24"/>
          <p:cNvSpPr>
            <a:spLocks noChangeShapeType="1"/>
          </p:cNvSpPr>
          <p:nvPr/>
        </p:nvSpPr>
        <p:spPr bwMode="auto">
          <a:xfrm flipV="1">
            <a:off x="5834063" y="5148263"/>
            <a:ext cx="417512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1129" name="Freeform 25"/>
          <p:cNvSpPr>
            <a:spLocks/>
          </p:cNvSpPr>
          <p:nvPr/>
        </p:nvSpPr>
        <p:spPr bwMode="auto">
          <a:xfrm>
            <a:off x="6283325" y="4919663"/>
            <a:ext cx="444500" cy="100012"/>
          </a:xfrm>
          <a:custGeom>
            <a:avLst/>
            <a:gdLst>
              <a:gd name="T0" fmla="*/ 0 w 280"/>
              <a:gd name="T1" fmla="*/ 63 h 63"/>
              <a:gd name="T2" fmla="*/ 37 w 280"/>
              <a:gd name="T3" fmla="*/ 62 h 63"/>
              <a:gd name="T4" fmla="*/ 219 w 280"/>
              <a:gd name="T5" fmla="*/ 0 h 63"/>
              <a:gd name="T6" fmla="*/ 280 w 28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0" h="63">
                <a:moveTo>
                  <a:pt x="0" y="63"/>
                </a:moveTo>
                <a:lnTo>
                  <a:pt x="37" y="62"/>
                </a:lnTo>
                <a:lnTo>
                  <a:pt x="219" y="0"/>
                </a:lnTo>
                <a:lnTo>
                  <a:pt x="28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1130" name="Freeform 26"/>
          <p:cNvSpPr>
            <a:spLocks/>
          </p:cNvSpPr>
          <p:nvPr/>
        </p:nvSpPr>
        <p:spPr bwMode="auto">
          <a:xfrm>
            <a:off x="6396038" y="4914900"/>
            <a:ext cx="230187" cy="103188"/>
          </a:xfrm>
          <a:custGeom>
            <a:avLst/>
            <a:gdLst>
              <a:gd name="T0" fmla="*/ 0 w 148"/>
              <a:gd name="T1" fmla="*/ 0 h 74"/>
              <a:gd name="T2" fmla="*/ 40 w 148"/>
              <a:gd name="T3" fmla="*/ 0 h 74"/>
              <a:gd name="T4" fmla="*/ 102 w 148"/>
              <a:gd name="T5" fmla="*/ 74 h 74"/>
              <a:gd name="T6" fmla="*/ 148 w 148"/>
              <a:gd name="T7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8" h="74">
                <a:moveTo>
                  <a:pt x="0" y="0"/>
                </a:moveTo>
                <a:lnTo>
                  <a:pt x="40" y="0"/>
                </a:lnTo>
                <a:lnTo>
                  <a:pt x="102" y="74"/>
                </a:lnTo>
                <a:lnTo>
                  <a:pt x="148" y="7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1144" name="Group 40"/>
          <p:cNvGrpSpPr>
            <a:grpSpLocks/>
          </p:cNvGrpSpPr>
          <p:nvPr/>
        </p:nvGrpSpPr>
        <p:grpSpPr bwMode="auto">
          <a:xfrm>
            <a:off x="1254125" y="3829050"/>
            <a:ext cx="2305050" cy="1946275"/>
            <a:chOff x="493" y="2719"/>
            <a:chExt cx="900" cy="743"/>
          </a:xfrm>
        </p:grpSpPr>
        <p:graphicFrame>
          <p:nvGraphicFramePr>
            <p:cNvPr id="431132" name="Object 28"/>
            <p:cNvGraphicFramePr>
              <a:graphicFrameLocks noChangeAspect="1"/>
            </p:cNvGraphicFramePr>
            <p:nvPr/>
          </p:nvGraphicFramePr>
          <p:xfrm>
            <a:off x="493" y="3231"/>
            <a:ext cx="277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2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" y="3231"/>
                          <a:ext cx="277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33" name="Object 29"/>
            <p:cNvGraphicFramePr>
              <a:graphicFrameLocks noChangeAspect="1"/>
            </p:cNvGraphicFramePr>
            <p:nvPr/>
          </p:nvGraphicFramePr>
          <p:xfrm>
            <a:off x="591" y="2989"/>
            <a:ext cx="277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3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" y="2989"/>
                          <a:ext cx="277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34" name="Object 30"/>
            <p:cNvGraphicFramePr>
              <a:graphicFrameLocks noChangeAspect="1"/>
            </p:cNvGraphicFramePr>
            <p:nvPr/>
          </p:nvGraphicFramePr>
          <p:xfrm>
            <a:off x="1116" y="2923"/>
            <a:ext cx="277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4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6" y="2923"/>
                          <a:ext cx="277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35" name="Object 31"/>
            <p:cNvGraphicFramePr>
              <a:graphicFrameLocks noChangeAspect="1"/>
            </p:cNvGraphicFramePr>
            <p:nvPr/>
          </p:nvGraphicFramePr>
          <p:xfrm>
            <a:off x="1003" y="3219"/>
            <a:ext cx="277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5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3" y="3219"/>
                          <a:ext cx="277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1136" name="Line 32"/>
            <p:cNvSpPr>
              <a:spLocks noChangeShapeType="1"/>
            </p:cNvSpPr>
            <p:nvPr/>
          </p:nvSpPr>
          <p:spPr bwMode="auto">
            <a:xfrm flipH="1">
              <a:off x="847" y="2823"/>
              <a:ext cx="294" cy="5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37" name="Line 33"/>
            <p:cNvSpPr>
              <a:spLocks noChangeShapeType="1"/>
            </p:cNvSpPr>
            <p:nvPr/>
          </p:nvSpPr>
          <p:spPr bwMode="auto">
            <a:xfrm>
              <a:off x="836" y="3120"/>
              <a:ext cx="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38" name="Line 34"/>
            <p:cNvSpPr>
              <a:spLocks noChangeShapeType="1"/>
            </p:cNvSpPr>
            <p:nvPr/>
          </p:nvSpPr>
          <p:spPr bwMode="auto">
            <a:xfrm>
              <a:off x="751" y="3332"/>
              <a:ext cx="12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39" name="Line 35"/>
            <p:cNvSpPr>
              <a:spLocks noChangeShapeType="1"/>
            </p:cNvSpPr>
            <p:nvPr/>
          </p:nvSpPr>
          <p:spPr bwMode="auto">
            <a:xfrm flipV="1">
              <a:off x="1031" y="3032"/>
              <a:ext cx="112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31140" name="Object 36"/>
            <p:cNvGraphicFramePr>
              <a:graphicFrameLocks noChangeAspect="1"/>
            </p:cNvGraphicFramePr>
            <p:nvPr/>
          </p:nvGraphicFramePr>
          <p:xfrm>
            <a:off x="699" y="2719"/>
            <a:ext cx="277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6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" y="2719"/>
                          <a:ext cx="277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1141" name="Line 37"/>
            <p:cNvSpPr>
              <a:spLocks noChangeShapeType="1"/>
            </p:cNvSpPr>
            <p:nvPr/>
          </p:nvSpPr>
          <p:spPr bwMode="auto">
            <a:xfrm>
              <a:off x="950" y="2889"/>
              <a:ext cx="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42" name="Line 38"/>
            <p:cNvSpPr>
              <a:spLocks noChangeShapeType="1"/>
            </p:cNvSpPr>
            <p:nvPr/>
          </p:nvSpPr>
          <p:spPr bwMode="auto">
            <a:xfrm>
              <a:off x="950" y="2889"/>
              <a:ext cx="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43" name="Line 39"/>
            <p:cNvSpPr>
              <a:spLocks noChangeShapeType="1"/>
            </p:cNvSpPr>
            <p:nvPr/>
          </p:nvSpPr>
          <p:spPr bwMode="auto">
            <a:xfrm>
              <a:off x="907" y="3290"/>
              <a:ext cx="12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31114" name="Object 10"/>
          <p:cNvGraphicFramePr>
            <a:graphicFrameLocks noChangeAspect="1"/>
          </p:cNvGraphicFramePr>
          <p:nvPr/>
        </p:nvGraphicFramePr>
        <p:xfrm>
          <a:off x="6235700" y="5835650"/>
          <a:ext cx="6016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Clip" r:id="rId12" imgW="1305000" imgH="1085760" progId="MS_ClipArt_Gallery.2">
                  <p:embed/>
                </p:oleObj>
              </mc:Choice>
              <mc:Fallback>
                <p:oleObj name="Clip" r:id="rId12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5835650"/>
                        <a:ext cx="60166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20" name="Rectangle 16"/>
          <p:cNvSpPr>
            <a:spLocks noChangeArrowheads="1"/>
          </p:cNvSpPr>
          <p:nvPr/>
        </p:nvSpPr>
        <p:spPr bwMode="auto">
          <a:xfrm>
            <a:off x="6492875" y="5637213"/>
            <a:ext cx="141288" cy="214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1113" name="Object 9"/>
          <p:cNvGraphicFramePr>
            <a:graphicFrameLocks noChangeAspect="1"/>
          </p:cNvGraphicFramePr>
          <p:nvPr/>
        </p:nvGraphicFramePr>
        <p:xfrm>
          <a:off x="6218238" y="3890963"/>
          <a:ext cx="6032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8" name="Clip" r:id="rId13" imgW="1305000" imgH="1085760" progId="MS_ClipArt_Gallery.2">
                  <p:embed/>
                </p:oleObj>
              </mc:Choice>
              <mc:Fallback>
                <p:oleObj name="Clip" r:id="rId1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238" y="3890963"/>
                        <a:ext cx="6032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9" name="Rectangle 15"/>
          <p:cNvSpPr>
            <a:spLocks noChangeArrowheads="1"/>
          </p:cNvSpPr>
          <p:nvPr/>
        </p:nvSpPr>
        <p:spPr bwMode="auto">
          <a:xfrm>
            <a:off x="6496050" y="4344988"/>
            <a:ext cx="1412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145" name="Text Box 41"/>
          <p:cNvSpPr txBox="1">
            <a:spLocks noChangeArrowheads="1"/>
          </p:cNvSpPr>
          <p:nvPr/>
        </p:nvSpPr>
        <p:spPr bwMode="auto">
          <a:xfrm>
            <a:off x="1430338" y="5908675"/>
            <a:ext cx="2044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bus: coaxial cable</a:t>
            </a:r>
          </a:p>
        </p:txBody>
      </p:sp>
      <p:sp>
        <p:nvSpPr>
          <p:cNvPr id="431146" name="Text Box 42"/>
          <p:cNvSpPr txBox="1">
            <a:spLocks noChangeArrowheads="1"/>
          </p:cNvSpPr>
          <p:nvPr/>
        </p:nvSpPr>
        <p:spPr bwMode="auto">
          <a:xfrm>
            <a:off x="5178425" y="6022975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star</a:t>
            </a:r>
          </a:p>
        </p:txBody>
      </p:sp>
    </p:spTree>
    <p:extLst>
      <p:ext uri="{BB962C8B-B14F-4D97-AF65-F5344CB8AC3E}">
        <p14:creationId xmlns:p14="http://schemas.microsoft.com/office/powerpoint/2010/main" val="429042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F31C3066-F28D-4759-8AC7-6D12BDD6E6E9}" type="slidenum">
              <a:rPr lang="en-US"/>
              <a:pPr/>
              <a:t>9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6075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/>
              <a:t>Ethernet Frame Structure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325563"/>
            <a:ext cx="77724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Sending adapter encapsulates IP datagram (or other network layer protocol packet) in </a:t>
            </a:r>
            <a:r>
              <a:rPr lang="en-US" sz="2400">
                <a:solidFill>
                  <a:srgbClr val="FF0000"/>
                </a:solidFill>
              </a:rPr>
              <a:t>Ethernet frame</a:t>
            </a:r>
            <a:endParaRPr lang="en-US" sz="2400"/>
          </a:p>
          <a:p>
            <a:endParaRPr lang="en-US" sz="2400" b="1"/>
          </a:p>
          <a:p>
            <a:endParaRPr lang="en-US" sz="2400" b="1"/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Preamble:</a:t>
            </a:r>
            <a:r>
              <a:rPr lang="en-US" sz="2400"/>
              <a:t> </a:t>
            </a:r>
          </a:p>
          <a:p>
            <a:r>
              <a:rPr lang="en-US" sz="2400"/>
              <a:t>7 bytes with pattern 10101010 followed by one byte with pattern 10101011</a:t>
            </a:r>
          </a:p>
          <a:p>
            <a:r>
              <a:rPr lang="en-US" sz="2400"/>
              <a:t> used to synchronize receiver, sender clock rates</a:t>
            </a:r>
          </a:p>
        </p:txBody>
      </p:sp>
      <p:pic>
        <p:nvPicPr>
          <p:cNvPr id="404484" name="Picture 4" descr="552 Ethernet fr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452688"/>
            <a:ext cx="5487988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55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3188</Words>
  <Application>Microsoft Macintosh PowerPoint</Application>
  <PresentationFormat>On-screen Show (4:3)</PresentationFormat>
  <Paragraphs>706</Paragraphs>
  <Slides>40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Office Theme</vt:lpstr>
      <vt:lpstr>Clip</vt:lpstr>
      <vt:lpstr>Equation</vt:lpstr>
      <vt:lpstr> Review of MAC protocols</vt:lpstr>
      <vt:lpstr>Slotted ALOHA</vt:lpstr>
      <vt:lpstr>Slotted ALOHA</vt:lpstr>
      <vt:lpstr>Slotted Aloha efficiency</vt:lpstr>
      <vt:lpstr>Pure (unslotted) ALOHA</vt:lpstr>
      <vt:lpstr>Pure Aloha efficiency</vt:lpstr>
      <vt:lpstr>Ethernet</vt:lpstr>
      <vt:lpstr>Star topology</vt:lpstr>
      <vt:lpstr>Ethernet Frame Structure</vt:lpstr>
      <vt:lpstr>Ethernet Frame Structure (more)</vt:lpstr>
      <vt:lpstr>Ethernet: Unreliable, connectionless</vt:lpstr>
      <vt:lpstr>Ethernet CSMA/CD algorithm</vt:lpstr>
      <vt:lpstr>Ethernet’s CSMA/CD (more)</vt:lpstr>
      <vt:lpstr>CSMA/CD efficiency</vt:lpstr>
      <vt:lpstr>802.3 Ethernet Standards: Link &amp; Physical Layers</vt:lpstr>
      <vt:lpstr>Hubs</vt:lpstr>
      <vt:lpstr>Switch</vt:lpstr>
      <vt:lpstr>Switch:  allows multiple simultaneous transmissions</vt:lpstr>
      <vt:lpstr>Switch Table</vt:lpstr>
      <vt:lpstr>Switch: self-learning</vt:lpstr>
      <vt:lpstr>Switch: frame filtering/forwarding</vt:lpstr>
      <vt:lpstr>Self-learning, forwarding: example</vt:lpstr>
      <vt:lpstr>Switches vs. Routers</vt:lpstr>
      <vt:lpstr>Point to Point Data Link Control</vt:lpstr>
      <vt:lpstr>PPP Design Requirements [RFC 1557]</vt:lpstr>
      <vt:lpstr>PPP non-requirements</vt:lpstr>
      <vt:lpstr>PPP Data Frame</vt:lpstr>
      <vt:lpstr>PPP Data Frame</vt:lpstr>
      <vt:lpstr>Asynchronous Transfer Mode: ATM</vt:lpstr>
      <vt:lpstr>Multiprotocol label switching (MPLS)</vt:lpstr>
      <vt:lpstr>MPLS capable routers</vt:lpstr>
      <vt:lpstr>MPLS forwarding tables</vt:lpstr>
      <vt:lpstr>Synthesis: a day in the life of a web request</vt:lpstr>
      <vt:lpstr>A day in the life: scenario</vt:lpstr>
      <vt:lpstr>A day in the life… connecting to the Internet</vt:lpstr>
      <vt:lpstr>A day in the life… connecting to the Internet</vt:lpstr>
      <vt:lpstr>A day in the life… ARP (before DNS, before HTTP)</vt:lpstr>
      <vt:lpstr>A day in the life… using DNS</vt:lpstr>
      <vt:lpstr>A day in the life… TCP connection carrying HTTP</vt:lpstr>
      <vt:lpstr>A day in the life… HTTP request/reply 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Shillingford, Nadine</dc:creator>
  <cp:lastModifiedBy>Delvin Defoe</cp:lastModifiedBy>
  <cp:revision>17</cp:revision>
  <dcterms:created xsi:type="dcterms:W3CDTF">2011-04-18T20:13:24Z</dcterms:created>
  <dcterms:modified xsi:type="dcterms:W3CDTF">2012-04-24T01:12:28Z</dcterms:modified>
</cp:coreProperties>
</file>