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3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30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31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32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33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34.xml" ContentType="application/vnd.openxmlformats-officedocument.presentationml.notesSlide+xml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5" r:id="rId2"/>
    <p:sldId id="332" r:id="rId3"/>
    <p:sldId id="258" r:id="rId4"/>
    <p:sldId id="259" r:id="rId5"/>
    <p:sldId id="336" r:id="rId6"/>
    <p:sldId id="468" r:id="rId7"/>
    <p:sldId id="431" r:id="rId8"/>
    <p:sldId id="432" r:id="rId9"/>
    <p:sldId id="433" r:id="rId10"/>
    <p:sldId id="434" r:id="rId11"/>
    <p:sldId id="266" r:id="rId12"/>
    <p:sldId id="304" r:id="rId13"/>
    <p:sldId id="339" r:id="rId14"/>
    <p:sldId id="267" r:id="rId15"/>
    <p:sldId id="449" r:id="rId16"/>
    <p:sldId id="450" r:id="rId17"/>
    <p:sldId id="273" r:id="rId18"/>
    <p:sldId id="501" r:id="rId19"/>
    <p:sldId id="502" r:id="rId20"/>
    <p:sldId id="503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0" autoAdjust="0"/>
    <p:restoredTop sz="77132" autoAdjust="0"/>
  </p:normalViewPr>
  <p:slideViewPr>
    <p:cSldViewPr snapToGrid="0">
      <p:cViewPr varScale="1">
        <p:scale>
          <a:sx n="106" d="100"/>
          <a:sy n="106" d="100"/>
        </p:scale>
        <p:origin x="-2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notesViewPr>
    <p:cSldViewPr snapToGrid="0">
      <p:cViewPr varScale="1">
        <p:scale>
          <a:sx n="64" d="100"/>
          <a:sy n="64" d="100"/>
        </p:scale>
        <p:origin x="-3082" y="-6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E6AFA675-4F4D-48C5-92C5-1522A245E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6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i="0">
                <a:latin typeface="Times New Roman" pitchFamily="18" charset="0"/>
              </a:defRPr>
            </a:lvl1pPr>
          </a:lstStyle>
          <a:p>
            <a:fld id="{802345F6-F454-48C6-8133-8807DF24E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2D5DA-3810-474D-9565-EBF6B40D72CE}" type="slidenum">
              <a:rPr lang="en-US"/>
              <a:pPr/>
              <a:t>1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07412-93C7-4284-9FC2-23ACE5EFA26C}" type="slidenum">
              <a:rPr lang="en-US"/>
              <a:pPr/>
              <a:t>10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data bits, D as a binary number =&gt; 101110</a:t>
            </a:r>
          </a:p>
          <a:p>
            <a:r>
              <a:rPr lang="en-US" dirty="0" smtClean="0"/>
              <a:t>Choose r+1 bit pattern (generator)</a:t>
            </a:r>
            <a:r>
              <a:rPr lang="en-US" baseline="0" dirty="0" smtClean="0"/>
              <a:t> and agree on that number =&gt; 1001</a:t>
            </a:r>
          </a:p>
          <a:p>
            <a:r>
              <a:rPr lang="en-US" baseline="0" dirty="0" smtClean="0"/>
              <a:t>There are standard generators for CRC-8, CRC-12, CRC-16 and CRC-32</a:t>
            </a:r>
          </a:p>
          <a:p>
            <a:r>
              <a:rPr lang="en-US" baseline="0" dirty="0" smtClean="0"/>
              <a:t>Problem in WEP protocol used in wireless – user can regenerate the </a:t>
            </a:r>
            <a:r>
              <a:rPr lang="en-US" baseline="0" dirty="0" smtClean="0"/>
              <a:t>CRC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mathematical formula expression == </a:t>
            </a:r>
            <a:r>
              <a:rPr lang="en-US" baseline="0" dirty="0" err="1" smtClean="0"/>
              <a:t>nG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5B508-F0C6-40DE-B453-ABFD9F324239}" type="slidenum">
              <a:rPr lang="en-US"/>
              <a:pPr/>
              <a:t>11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sends packets</a:t>
            </a:r>
            <a:r>
              <a:rPr lang="en-US" baseline="0" dirty="0" smtClean="0"/>
              <a:t> using broadcast, then B and C will receive the packets and pass them up the stack. If A sends the packet specifically addressed to B, C may receive it but it won’t pass it up the network stack.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119DC-6C30-4243-9649-20A2BBC254ED}" type="slidenum">
              <a:rPr lang="en-US"/>
              <a:pPr/>
              <a:t>12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1BB3C-6D77-4830-82B1-F900F940AECD}" type="slidenum">
              <a:rPr lang="en-US"/>
              <a:pPr/>
              <a:t>13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8165B-4F17-4102-849E-1A303949B9F7}" type="slidenum">
              <a:rPr lang="en-US"/>
              <a:pPr/>
              <a:t>14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CFA31-5054-4144-A086-FD02A612D219}" type="slidenum">
              <a:rPr lang="en-US"/>
              <a:pPr/>
              <a:t>15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E8BAE-5092-4246-8140-86F1AECAD412}" type="slidenum">
              <a:rPr lang="en-US"/>
              <a:pPr/>
              <a:t>16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2458-6F14-4A14-9AE3-20A62CA8FB61}" type="slidenum">
              <a:rPr lang="en-US"/>
              <a:pPr/>
              <a:t>17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87262-0AD0-455A-807A-307BC2761B23}" type="slidenum">
              <a:rPr lang="en-US"/>
              <a:pPr/>
              <a:t>18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50229-6789-4099-BF01-FF4C08665FE7}" type="slidenum">
              <a:rPr lang="en-US"/>
              <a:pPr/>
              <a:t>19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DA0E9-6A0C-4ECE-8BC9-562A6A8B8E5D}" type="slidenum">
              <a:rPr lang="en-US"/>
              <a:pPr/>
              <a:t>2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9E304-A066-48F3-B8FC-BC6E01FC837A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81DA8-619B-44BC-9A17-C4CD5BF2EF3F}" type="slidenum">
              <a:rPr lang="en-US"/>
              <a:pPr/>
              <a:t>21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891F-A0BB-4512-BB53-7F97BB7810F6}" type="slidenum">
              <a:rPr lang="en-US"/>
              <a:pPr/>
              <a:t>22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0C5BE-D4F4-432B-A123-BDB8B0E14C03}" type="slidenum">
              <a:rPr lang="en-US"/>
              <a:pPr/>
              <a:t>23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60A58-08DB-4D1B-A839-C9029E2EA6D1}" type="slidenum">
              <a:rPr lang="en-US"/>
              <a:pPr/>
              <a:t>24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5A9BB-5162-4ACD-B8DA-C3C9AA9E2E6F}" type="slidenum">
              <a:rPr lang="en-US"/>
              <a:pPr/>
              <a:t>25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8BDD8-C215-4DDA-B868-A52205F55C32}" type="slidenum">
              <a:rPr lang="en-US"/>
              <a:pPr/>
              <a:t>26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7F272-2B9E-464C-8FBC-E226C4AD809F}" type="slidenum">
              <a:rPr lang="en-US"/>
              <a:pPr/>
              <a:t>27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95594-DB1D-4190-A74C-2A131ACC24EA}" type="slidenum">
              <a:rPr lang="en-US"/>
              <a:pPr/>
              <a:t>28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B897D-0F95-4DD4-91E9-9D26FEBC5C4A}" type="slidenum">
              <a:rPr lang="en-US"/>
              <a:pPr/>
              <a:t>29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FF008-CD44-48DC-BCE9-AAD3BB22269C}" type="slidenum">
              <a:rPr lang="en-US"/>
              <a:pPr/>
              <a:t>3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B3119-984B-4E4B-B497-85F44C27A858}" type="slidenum">
              <a:rPr lang="en-US"/>
              <a:pPr/>
              <a:t>30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0775C-0E5C-4254-95F6-FD3834EB91AF}" type="slidenum">
              <a:rPr lang="en-US"/>
              <a:pPr/>
              <a:t>31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1A8B6-93FE-4F4B-94DE-95CE783C26C7}" type="slidenum">
              <a:rPr lang="en-US"/>
              <a:pPr/>
              <a:t>32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8F5D-0A47-4B60-A5E0-8723569B67A4}" type="slidenum">
              <a:rPr lang="en-US"/>
              <a:pPr/>
              <a:t>33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E2E48-C7E2-4C06-892F-466A5FCFB999}" type="slidenum">
              <a:rPr lang="en-US"/>
              <a:pPr/>
              <a:t>34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3F908-C9F0-40CD-B840-A06F77FCADA5}" type="slidenum">
              <a:rPr lang="en-US"/>
              <a:pPr/>
              <a:t>4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1C943-740C-4805-B7CC-DF0B6788991C}" type="slidenum">
              <a:rPr lang="en-US"/>
              <a:pPr/>
              <a:t>5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26738-3898-4D02-AF2A-FCF3F0E0A613}" type="slidenum">
              <a:rPr lang="en-US"/>
              <a:pPr/>
              <a:t>6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Controller: single special purpose chip.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Some may provide reliable data transfer.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4D03E-68B9-493A-94E0-0F2402559125}" type="slidenum">
              <a:rPr lang="en-US"/>
              <a:pPr/>
              <a:t>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9C0C-A8D2-43C8-95FD-C7C567C90F81}" type="slidenum">
              <a:rPr lang="en-US"/>
              <a:pPr/>
              <a:t>8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is</a:t>
            </a:r>
            <a:r>
              <a:rPr lang="en-US" baseline="0" dirty="0" smtClean="0"/>
              <a:t> even parity and odd parity, single bit parity and two dimensional bit parity.</a:t>
            </a:r>
          </a:p>
          <a:p>
            <a:r>
              <a:rPr lang="en-US" baseline="0" dirty="0" smtClean="0"/>
              <a:t>The idea is to add extra bit(s) to the data bits so that there are an even/odd number of 1’s in the data sent. The receiver looks at the bits and can determine whether any bit was changed during transmission and correct it. </a:t>
            </a:r>
          </a:p>
          <a:p>
            <a:r>
              <a:rPr lang="en-US" baseline="0" dirty="0" smtClean="0"/>
              <a:t>FEC – forward error correction – the ability of the receiver to detect and correct errors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May not always work. Why?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the two examples, which is an odd parity and which one is even?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E90A-DAAC-4BDA-95B7-14514CA4D24F}" type="slidenum">
              <a:rPr lang="en-US"/>
              <a:pPr/>
              <a:t>9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7DBC564A-0C6F-4C81-A8A6-0B9C7F63F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69142DE6-FAB9-40B5-93CA-284CE9574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060F32E7-50C5-4B60-8B8D-15A743F4D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C722CCF0-0479-4A7B-ADC8-17BA74A56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617F1F84-354D-41EF-BCC1-58D044AFC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7127B91F-4483-4516-89AE-C02F686AB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D902D2CB-E905-4BB9-A62C-36E27A04B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BF59D4EF-32C8-42BC-90D8-0595ED3E5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19690B4E-90B7-4D14-9E92-F42D8E163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EA3912B7-D1D5-4369-B72B-3D112943F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5C4C8F27-3A24-49D4-B51A-C8D47359E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r>
              <a:rPr lang="en-US"/>
              <a:t>5-</a:t>
            </a:r>
            <a:fld id="{547ABBAC-3D39-463D-BD35-87A547E94D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2.gif"/><Relationship Id="rId23" Type="http://schemas.openxmlformats.org/officeDocument/2006/relationships/image" Target="../media/image13.jpeg"/><Relationship Id="rId24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.png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8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1EB669B-F8B6-42D7-BD04-CD501A7C7523}" type="slidenum">
              <a:rPr lang="en-US"/>
              <a:pPr/>
              <a:t>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/>
              <a:t>Link Layer: Introduction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19200"/>
            <a:ext cx="4267200" cy="3802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Terminology:</a:t>
            </a:r>
            <a:endParaRPr lang="en-US" sz="2400" dirty="0"/>
          </a:p>
          <a:p>
            <a:r>
              <a:rPr lang="en-US" sz="2000" dirty="0"/>
              <a:t>hosts and routers are </a:t>
            </a:r>
            <a:r>
              <a:rPr lang="en-US" sz="2000" dirty="0">
                <a:solidFill>
                  <a:srgbClr val="FF0000"/>
                </a:solidFill>
              </a:rPr>
              <a:t>nodes</a:t>
            </a:r>
          </a:p>
          <a:p>
            <a:r>
              <a:rPr lang="en-US" sz="2000" dirty="0"/>
              <a:t>communication channels that connect adjacent nodes along communication path are </a:t>
            </a:r>
            <a:r>
              <a:rPr lang="en-US" sz="2000" dirty="0">
                <a:solidFill>
                  <a:srgbClr val="FF0000"/>
                </a:solidFill>
              </a:rPr>
              <a:t>links</a:t>
            </a:r>
          </a:p>
          <a:p>
            <a:pPr lvl="1"/>
            <a:r>
              <a:rPr lang="en-US" sz="1800" dirty="0"/>
              <a:t>wired links</a:t>
            </a:r>
          </a:p>
          <a:p>
            <a:pPr lvl="1"/>
            <a:r>
              <a:rPr lang="en-US" sz="1800" dirty="0"/>
              <a:t>wireless links</a:t>
            </a:r>
          </a:p>
          <a:p>
            <a:pPr lvl="1"/>
            <a:r>
              <a:rPr lang="en-US" sz="1800" dirty="0"/>
              <a:t>LANs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2000" dirty="0"/>
              <a:t>layer-2 packet is a </a:t>
            </a:r>
            <a:r>
              <a:rPr lang="en-US" sz="2000" dirty="0">
                <a:solidFill>
                  <a:srgbClr val="FF0000"/>
                </a:solidFill>
              </a:rPr>
              <a:t>frame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encapsulates datagram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02547" name="Text Box 467"/>
          <p:cNvSpPr txBox="1">
            <a:spLocks noChangeArrowheads="1"/>
          </p:cNvSpPr>
          <p:nvPr/>
        </p:nvSpPr>
        <p:spPr bwMode="auto">
          <a:xfrm>
            <a:off x="236538" y="5268913"/>
            <a:ext cx="5616575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data-link layer</a:t>
            </a:r>
            <a:r>
              <a:rPr lang="en-US" sz="2400" i="0"/>
              <a:t> has responsibility of </a:t>
            </a:r>
          </a:p>
          <a:p>
            <a:r>
              <a:rPr lang="en-US" sz="2400" i="0"/>
              <a:t>transferring datagram from one node </a:t>
            </a:r>
          </a:p>
          <a:p>
            <a:r>
              <a:rPr lang="en-US" sz="2400" i="0"/>
              <a:t>to </a:t>
            </a:r>
            <a:r>
              <a:rPr lang="en-US" sz="2400">
                <a:solidFill>
                  <a:srgbClr val="FF0000"/>
                </a:solidFill>
              </a:rPr>
              <a:t>physically adjacent</a:t>
            </a:r>
            <a:r>
              <a:rPr lang="en-US" sz="2400" i="0"/>
              <a:t> node over a link</a:t>
            </a:r>
            <a:endParaRPr lang="en-US" i="0"/>
          </a:p>
        </p:txBody>
      </p:sp>
      <p:sp>
        <p:nvSpPr>
          <p:cNvPr id="31232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33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4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12335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12350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2355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7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8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9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2360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312361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2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3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4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236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6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70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12371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2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3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74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12375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6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7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7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8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8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8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83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31238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87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312388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9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0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91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92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93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94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95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96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312397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8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9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00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312401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2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3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04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05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06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07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08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09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312410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1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2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13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312414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5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6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17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18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19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20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21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22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312423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4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5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26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312427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8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9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3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3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3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3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243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35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3124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39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312440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1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2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4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4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4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4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4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4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312449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0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1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52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31245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56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57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58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59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60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61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12462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3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4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65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12466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7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8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69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70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71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72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73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74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12475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6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7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478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1247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83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4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5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6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7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8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9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90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91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492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493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312494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5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6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7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498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499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00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1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2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03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0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07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312508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09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0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1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12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13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1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17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18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9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0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21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31252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2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27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28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9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0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31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32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3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4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535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6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7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8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9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0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1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2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3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4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5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6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7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8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9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0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1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2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3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4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5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56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557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312558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59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0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1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62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63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64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5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6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67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68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9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0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2571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312572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3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4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5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76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577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78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9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0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81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82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3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4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2585" name="Picture 265" descr="imgyjavg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586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12587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8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9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0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1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2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3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4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595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12596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7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8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9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0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1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2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3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60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0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1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2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3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4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5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6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66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12667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68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69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0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1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2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3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4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5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6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7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8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79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0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1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2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3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4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5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6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7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8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89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0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1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2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3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4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5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6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7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8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99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0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1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2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3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4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5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06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12707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8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09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0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1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2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3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4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5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6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7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8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19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0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1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2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3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4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5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6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7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8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29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0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1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2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3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4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5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6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7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8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39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0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1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2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3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4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5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46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12747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8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49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0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1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2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3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4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5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6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7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8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59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0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1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2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3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4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5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6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7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8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69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0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1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2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3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4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5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6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7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8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79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0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1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2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3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4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5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786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12787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8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89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0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1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2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3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4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5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6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7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8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99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0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1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2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3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4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5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6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7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8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09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0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1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2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3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4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5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6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7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8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19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0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1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2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3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4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5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826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12827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8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29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0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1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2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3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4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5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6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7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8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39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0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1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2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3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4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5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6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7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8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49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0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1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2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3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4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5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6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7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8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59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0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1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2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3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4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65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866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67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8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69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0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1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2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3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4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5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6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7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8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79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0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1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2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3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4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5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6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7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8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89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0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1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2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3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4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5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6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7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98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653 w 1894"/>
              <a:gd name="T1" fmla="*/ 0 h 1904"/>
              <a:gd name="T2" fmla="*/ 668 w 1894"/>
              <a:gd name="T3" fmla="*/ 0 h 1904"/>
              <a:gd name="T4" fmla="*/ 699 w 1894"/>
              <a:gd name="T5" fmla="*/ 1 h 1904"/>
              <a:gd name="T6" fmla="*/ 742 w 1894"/>
              <a:gd name="T7" fmla="*/ 3 h 1904"/>
              <a:gd name="T8" fmla="*/ 799 w 1894"/>
              <a:gd name="T9" fmla="*/ 6 h 1904"/>
              <a:gd name="T10" fmla="*/ 865 w 1894"/>
              <a:gd name="T11" fmla="*/ 10 h 1904"/>
              <a:gd name="T12" fmla="*/ 941 w 1894"/>
              <a:gd name="T13" fmla="*/ 17 h 1904"/>
              <a:gd name="T14" fmla="*/ 1025 w 1894"/>
              <a:gd name="T15" fmla="*/ 26 h 1904"/>
              <a:gd name="T16" fmla="*/ 1116 w 1894"/>
              <a:gd name="T17" fmla="*/ 38 h 1904"/>
              <a:gd name="T18" fmla="*/ 1213 w 1894"/>
              <a:gd name="T19" fmla="*/ 55 h 1904"/>
              <a:gd name="T20" fmla="*/ 1315 w 1894"/>
              <a:gd name="T21" fmla="*/ 73 h 1904"/>
              <a:gd name="T22" fmla="*/ 1418 w 1894"/>
              <a:gd name="T23" fmla="*/ 97 h 1904"/>
              <a:gd name="T24" fmla="*/ 1525 w 1894"/>
              <a:gd name="T25" fmla="*/ 125 h 1904"/>
              <a:gd name="T26" fmla="*/ 1632 w 1894"/>
              <a:gd name="T27" fmla="*/ 159 h 1904"/>
              <a:gd name="T28" fmla="*/ 1739 w 1894"/>
              <a:gd name="T29" fmla="*/ 197 h 1904"/>
              <a:gd name="T30" fmla="*/ 1843 w 1894"/>
              <a:gd name="T31" fmla="*/ 241 h 1904"/>
              <a:gd name="T32" fmla="*/ 1729 w 1894"/>
              <a:gd name="T33" fmla="*/ 1139 h 1904"/>
              <a:gd name="T34" fmla="*/ 1742 w 1894"/>
              <a:gd name="T35" fmla="*/ 1146 h 1904"/>
              <a:gd name="T36" fmla="*/ 1768 w 1894"/>
              <a:gd name="T37" fmla="*/ 1173 h 1904"/>
              <a:gd name="T38" fmla="*/ 1781 w 1894"/>
              <a:gd name="T39" fmla="*/ 1234 h 1904"/>
              <a:gd name="T40" fmla="*/ 1760 w 1894"/>
              <a:gd name="T41" fmla="*/ 1341 h 1904"/>
              <a:gd name="T42" fmla="*/ 1432 w 1894"/>
              <a:gd name="T43" fmla="*/ 1765 h 1904"/>
              <a:gd name="T44" fmla="*/ 1322 w 1894"/>
              <a:gd name="T45" fmla="*/ 1904 h 1904"/>
              <a:gd name="T46" fmla="*/ 1304 w 1894"/>
              <a:gd name="T47" fmla="*/ 1902 h 1904"/>
              <a:gd name="T48" fmla="*/ 1270 w 1894"/>
              <a:gd name="T49" fmla="*/ 1897 h 1904"/>
              <a:gd name="T50" fmla="*/ 1223 w 1894"/>
              <a:gd name="T51" fmla="*/ 1891 h 1904"/>
              <a:gd name="T52" fmla="*/ 1162 w 1894"/>
              <a:gd name="T53" fmla="*/ 1881 h 1904"/>
              <a:gd name="T54" fmla="*/ 1091 w 1894"/>
              <a:gd name="T55" fmla="*/ 1869 h 1904"/>
              <a:gd name="T56" fmla="*/ 1008 w 1894"/>
              <a:gd name="T57" fmla="*/ 1854 h 1904"/>
              <a:gd name="T58" fmla="*/ 918 w 1894"/>
              <a:gd name="T59" fmla="*/ 1835 h 1904"/>
              <a:gd name="T60" fmla="*/ 820 w 1894"/>
              <a:gd name="T61" fmla="*/ 1813 h 1904"/>
              <a:gd name="T62" fmla="*/ 717 w 1894"/>
              <a:gd name="T63" fmla="*/ 1786 h 1904"/>
              <a:gd name="T64" fmla="*/ 610 w 1894"/>
              <a:gd name="T65" fmla="*/ 1755 h 1904"/>
              <a:gd name="T66" fmla="*/ 501 w 1894"/>
              <a:gd name="T67" fmla="*/ 1720 h 1904"/>
              <a:gd name="T68" fmla="*/ 390 w 1894"/>
              <a:gd name="T69" fmla="*/ 1681 h 1904"/>
              <a:gd name="T70" fmla="*/ 280 w 1894"/>
              <a:gd name="T71" fmla="*/ 1636 h 1904"/>
              <a:gd name="T72" fmla="*/ 172 w 1894"/>
              <a:gd name="T73" fmla="*/ 1585 h 1904"/>
              <a:gd name="T74" fmla="*/ 67 w 1894"/>
              <a:gd name="T75" fmla="*/ 1530 h 1904"/>
              <a:gd name="T76" fmla="*/ 16 w 1894"/>
              <a:gd name="T77" fmla="*/ 1495 h 1904"/>
              <a:gd name="T78" fmla="*/ 8 w 1894"/>
              <a:gd name="T79" fmla="*/ 1457 h 1904"/>
              <a:gd name="T80" fmla="*/ 0 w 1894"/>
              <a:gd name="T81" fmla="*/ 1401 h 1904"/>
              <a:gd name="T82" fmla="*/ 4 w 1894"/>
              <a:gd name="T83" fmla="*/ 1343 h 1904"/>
              <a:gd name="T84" fmla="*/ 388 w 1894"/>
              <a:gd name="T85" fmla="*/ 965 h 1904"/>
              <a:gd name="T86" fmla="*/ 386 w 1894"/>
              <a:gd name="T87" fmla="*/ 952 h 1904"/>
              <a:gd name="T88" fmla="*/ 390 w 1894"/>
              <a:gd name="T89" fmla="*/ 917 h 1904"/>
              <a:gd name="T90" fmla="*/ 412 w 1894"/>
              <a:gd name="T91" fmla="*/ 868 h 1904"/>
              <a:gd name="T92" fmla="*/ 468 w 1894"/>
              <a:gd name="T93" fmla="*/ 814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9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40 w 1106"/>
              <a:gd name="T1" fmla="*/ 0 h 331"/>
              <a:gd name="T2" fmla="*/ 1106 w 1106"/>
              <a:gd name="T3" fmla="*/ 277 h 331"/>
              <a:gd name="T4" fmla="*/ 1071 w 1106"/>
              <a:gd name="T5" fmla="*/ 331 h 331"/>
              <a:gd name="T6" fmla="*/ 0 w 1106"/>
              <a:gd name="T7" fmla="*/ 36 h 331"/>
              <a:gd name="T8" fmla="*/ 40 w 1106"/>
              <a:gd name="T9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0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1282 w 1285"/>
              <a:gd name="T1" fmla="*/ 391 h 505"/>
              <a:gd name="T2" fmla="*/ 1264 w 1285"/>
              <a:gd name="T3" fmla="*/ 389 h 505"/>
              <a:gd name="T4" fmla="*/ 1232 w 1285"/>
              <a:gd name="T5" fmla="*/ 385 h 505"/>
              <a:gd name="T6" fmla="*/ 1183 w 1285"/>
              <a:gd name="T7" fmla="*/ 378 h 505"/>
              <a:gd name="T8" fmla="*/ 1124 w 1285"/>
              <a:gd name="T9" fmla="*/ 369 h 505"/>
              <a:gd name="T10" fmla="*/ 1052 w 1285"/>
              <a:gd name="T11" fmla="*/ 355 h 505"/>
              <a:gd name="T12" fmla="*/ 971 w 1285"/>
              <a:gd name="T13" fmla="*/ 340 h 505"/>
              <a:gd name="T14" fmla="*/ 881 w 1285"/>
              <a:gd name="T15" fmla="*/ 322 h 505"/>
              <a:gd name="T16" fmla="*/ 785 w 1285"/>
              <a:gd name="T17" fmla="*/ 299 h 505"/>
              <a:gd name="T18" fmla="*/ 684 w 1285"/>
              <a:gd name="T19" fmla="*/ 273 h 505"/>
              <a:gd name="T20" fmla="*/ 579 w 1285"/>
              <a:gd name="T21" fmla="*/ 244 h 505"/>
              <a:gd name="T22" fmla="*/ 472 w 1285"/>
              <a:gd name="T23" fmla="*/ 209 h 505"/>
              <a:gd name="T24" fmla="*/ 364 w 1285"/>
              <a:gd name="T25" fmla="*/ 171 h 505"/>
              <a:gd name="T26" fmla="*/ 259 w 1285"/>
              <a:gd name="T27" fmla="*/ 128 h 505"/>
              <a:gd name="T28" fmla="*/ 155 w 1285"/>
              <a:gd name="T29" fmla="*/ 81 h 505"/>
              <a:gd name="T30" fmla="*/ 55 w 1285"/>
              <a:gd name="T31" fmla="*/ 28 h 505"/>
              <a:gd name="T32" fmla="*/ 6 w 1285"/>
              <a:gd name="T33" fmla="*/ 4 h 505"/>
              <a:gd name="T34" fmla="*/ 2 w 1285"/>
              <a:gd name="T35" fmla="*/ 32 h 505"/>
              <a:gd name="T36" fmla="*/ 0 w 1285"/>
              <a:gd name="T37" fmla="*/ 76 h 505"/>
              <a:gd name="T38" fmla="*/ 8 w 1285"/>
              <a:gd name="T39" fmla="*/ 120 h 505"/>
              <a:gd name="T40" fmla="*/ 19 w 1285"/>
              <a:gd name="T41" fmla="*/ 139 h 505"/>
              <a:gd name="T42" fmla="*/ 28 w 1285"/>
              <a:gd name="T43" fmla="*/ 144 h 505"/>
              <a:gd name="T44" fmla="*/ 47 w 1285"/>
              <a:gd name="T45" fmla="*/ 155 h 505"/>
              <a:gd name="T46" fmla="*/ 75 w 1285"/>
              <a:gd name="T47" fmla="*/ 170 h 505"/>
              <a:gd name="T48" fmla="*/ 112 w 1285"/>
              <a:gd name="T49" fmla="*/ 190 h 505"/>
              <a:gd name="T50" fmla="*/ 159 w 1285"/>
              <a:gd name="T51" fmla="*/ 212 h 505"/>
              <a:gd name="T52" fmla="*/ 215 w 1285"/>
              <a:gd name="T53" fmla="*/ 238 h 505"/>
              <a:gd name="T54" fmla="*/ 281 w 1285"/>
              <a:gd name="T55" fmla="*/ 267 h 505"/>
              <a:gd name="T56" fmla="*/ 358 w 1285"/>
              <a:gd name="T57" fmla="*/ 296 h 505"/>
              <a:gd name="T58" fmla="*/ 443 w 1285"/>
              <a:gd name="T59" fmla="*/ 326 h 505"/>
              <a:gd name="T60" fmla="*/ 540 w 1285"/>
              <a:gd name="T61" fmla="*/ 357 h 505"/>
              <a:gd name="T62" fmla="*/ 647 w 1285"/>
              <a:gd name="T63" fmla="*/ 387 h 505"/>
              <a:gd name="T64" fmla="*/ 764 w 1285"/>
              <a:gd name="T65" fmla="*/ 416 h 505"/>
              <a:gd name="T66" fmla="*/ 890 w 1285"/>
              <a:gd name="T67" fmla="*/ 444 h 505"/>
              <a:gd name="T68" fmla="*/ 1028 w 1285"/>
              <a:gd name="T69" fmla="*/ 472 h 505"/>
              <a:gd name="T70" fmla="*/ 1177 w 1285"/>
              <a:gd name="T71" fmla="*/ 494 h 505"/>
              <a:gd name="T72" fmla="*/ 1256 w 1285"/>
              <a:gd name="T73" fmla="*/ 503 h 505"/>
              <a:gd name="T74" fmla="*/ 1265 w 1285"/>
              <a:gd name="T75" fmla="*/ 487 h 505"/>
              <a:gd name="T76" fmla="*/ 1278 w 1285"/>
              <a:gd name="T77" fmla="*/ 456 h 505"/>
              <a:gd name="T78" fmla="*/ 1285 w 1285"/>
              <a:gd name="T79" fmla="*/ 4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1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2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63 w 179"/>
              <a:gd name="T1" fmla="*/ 28 h 216"/>
              <a:gd name="T2" fmla="*/ 49 w 179"/>
              <a:gd name="T3" fmla="*/ 37 h 216"/>
              <a:gd name="T4" fmla="*/ 38 w 179"/>
              <a:gd name="T5" fmla="*/ 47 h 216"/>
              <a:gd name="T6" fmla="*/ 27 w 179"/>
              <a:gd name="T7" fmla="*/ 59 h 216"/>
              <a:gd name="T8" fmla="*/ 18 w 179"/>
              <a:gd name="T9" fmla="*/ 72 h 216"/>
              <a:gd name="T10" fmla="*/ 10 w 179"/>
              <a:gd name="T11" fmla="*/ 86 h 216"/>
              <a:gd name="T12" fmla="*/ 5 w 179"/>
              <a:gd name="T13" fmla="*/ 101 h 216"/>
              <a:gd name="T14" fmla="*/ 2 w 179"/>
              <a:gd name="T15" fmla="*/ 117 h 216"/>
              <a:gd name="T16" fmla="*/ 0 w 179"/>
              <a:gd name="T17" fmla="*/ 133 h 216"/>
              <a:gd name="T18" fmla="*/ 2 w 179"/>
              <a:gd name="T19" fmla="*/ 155 h 216"/>
              <a:gd name="T20" fmla="*/ 10 w 179"/>
              <a:gd name="T21" fmla="*/ 173 h 216"/>
              <a:gd name="T22" fmla="*/ 23 w 179"/>
              <a:gd name="T23" fmla="*/ 190 h 216"/>
              <a:gd name="T24" fmla="*/ 40 w 179"/>
              <a:gd name="T25" fmla="*/ 201 h 216"/>
              <a:gd name="T26" fmla="*/ 59 w 179"/>
              <a:gd name="T27" fmla="*/ 211 h 216"/>
              <a:gd name="T28" fmla="*/ 79 w 179"/>
              <a:gd name="T29" fmla="*/ 215 h 216"/>
              <a:gd name="T30" fmla="*/ 100 w 179"/>
              <a:gd name="T31" fmla="*/ 216 h 216"/>
              <a:gd name="T32" fmla="*/ 120 w 179"/>
              <a:gd name="T33" fmla="*/ 213 h 216"/>
              <a:gd name="T34" fmla="*/ 124 w 179"/>
              <a:gd name="T35" fmla="*/ 213 h 216"/>
              <a:gd name="T36" fmla="*/ 128 w 179"/>
              <a:gd name="T37" fmla="*/ 211 h 216"/>
              <a:gd name="T38" fmla="*/ 131 w 179"/>
              <a:gd name="T39" fmla="*/ 208 h 216"/>
              <a:gd name="T40" fmla="*/ 132 w 179"/>
              <a:gd name="T41" fmla="*/ 203 h 216"/>
              <a:gd name="T42" fmla="*/ 130 w 179"/>
              <a:gd name="T43" fmla="*/ 198 h 216"/>
              <a:gd name="T44" fmla="*/ 126 w 179"/>
              <a:gd name="T45" fmla="*/ 194 h 216"/>
              <a:gd name="T46" fmla="*/ 121 w 179"/>
              <a:gd name="T47" fmla="*/ 190 h 216"/>
              <a:gd name="T48" fmla="*/ 116 w 179"/>
              <a:gd name="T49" fmla="*/ 187 h 216"/>
              <a:gd name="T50" fmla="*/ 105 w 179"/>
              <a:gd name="T51" fmla="*/ 184 h 216"/>
              <a:gd name="T52" fmla="*/ 95 w 179"/>
              <a:gd name="T53" fmla="*/ 182 h 216"/>
              <a:gd name="T54" fmla="*/ 84 w 179"/>
              <a:gd name="T55" fmla="*/ 180 h 216"/>
              <a:gd name="T56" fmla="*/ 75 w 179"/>
              <a:gd name="T57" fmla="*/ 178 h 216"/>
              <a:gd name="T58" fmla="*/ 65 w 179"/>
              <a:gd name="T59" fmla="*/ 175 h 216"/>
              <a:gd name="T60" fmla="*/ 56 w 179"/>
              <a:gd name="T61" fmla="*/ 170 h 216"/>
              <a:gd name="T62" fmla="*/ 47 w 179"/>
              <a:gd name="T63" fmla="*/ 165 h 216"/>
              <a:gd name="T64" fmla="*/ 39 w 179"/>
              <a:gd name="T65" fmla="*/ 156 h 216"/>
              <a:gd name="T66" fmla="*/ 36 w 179"/>
              <a:gd name="T67" fmla="*/ 120 h 216"/>
              <a:gd name="T68" fmla="*/ 44 w 179"/>
              <a:gd name="T69" fmla="*/ 90 h 216"/>
              <a:gd name="T70" fmla="*/ 61 w 179"/>
              <a:gd name="T71" fmla="*/ 67 h 216"/>
              <a:gd name="T72" fmla="*/ 84 w 179"/>
              <a:gd name="T73" fmla="*/ 47 h 216"/>
              <a:gd name="T74" fmla="*/ 109 w 179"/>
              <a:gd name="T75" fmla="*/ 32 h 216"/>
              <a:gd name="T76" fmla="*/ 136 w 179"/>
              <a:gd name="T77" fmla="*/ 21 h 216"/>
              <a:gd name="T78" fmla="*/ 160 w 179"/>
              <a:gd name="T79" fmla="*/ 12 h 216"/>
              <a:gd name="T80" fmla="*/ 179 w 179"/>
              <a:gd name="T81" fmla="*/ 5 h 216"/>
              <a:gd name="T82" fmla="*/ 167 w 179"/>
              <a:gd name="T83" fmla="*/ 1 h 216"/>
              <a:gd name="T84" fmla="*/ 154 w 179"/>
              <a:gd name="T85" fmla="*/ 0 h 216"/>
              <a:gd name="T86" fmla="*/ 140 w 179"/>
              <a:gd name="T87" fmla="*/ 2 h 216"/>
              <a:gd name="T88" fmla="*/ 124 w 179"/>
              <a:gd name="T89" fmla="*/ 5 h 216"/>
              <a:gd name="T90" fmla="*/ 108 w 179"/>
              <a:gd name="T91" fmla="*/ 10 h 216"/>
              <a:gd name="T92" fmla="*/ 92 w 179"/>
              <a:gd name="T93" fmla="*/ 15 h 216"/>
              <a:gd name="T94" fmla="*/ 77 w 179"/>
              <a:gd name="T95" fmla="*/ 22 h 216"/>
              <a:gd name="T96" fmla="*/ 63 w 179"/>
              <a:gd name="T97" fmla="*/ 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3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96 w 114"/>
              <a:gd name="T1" fmla="*/ 55 h 168"/>
              <a:gd name="T2" fmla="*/ 101 w 114"/>
              <a:gd name="T3" fmla="*/ 72 h 168"/>
              <a:gd name="T4" fmla="*/ 100 w 114"/>
              <a:gd name="T5" fmla="*/ 88 h 168"/>
              <a:gd name="T6" fmla="*/ 92 w 114"/>
              <a:gd name="T7" fmla="*/ 101 h 168"/>
              <a:gd name="T8" fmla="*/ 82 w 114"/>
              <a:gd name="T9" fmla="*/ 112 h 168"/>
              <a:gd name="T10" fmla="*/ 69 w 114"/>
              <a:gd name="T11" fmla="*/ 123 h 168"/>
              <a:gd name="T12" fmla="*/ 54 w 114"/>
              <a:gd name="T13" fmla="*/ 134 h 168"/>
              <a:gd name="T14" fmla="*/ 40 w 114"/>
              <a:gd name="T15" fmla="*/ 143 h 168"/>
              <a:gd name="T16" fmla="*/ 27 w 114"/>
              <a:gd name="T17" fmla="*/ 153 h 168"/>
              <a:gd name="T18" fmla="*/ 25 w 114"/>
              <a:gd name="T19" fmla="*/ 156 h 168"/>
              <a:gd name="T20" fmla="*/ 24 w 114"/>
              <a:gd name="T21" fmla="*/ 158 h 168"/>
              <a:gd name="T22" fmla="*/ 24 w 114"/>
              <a:gd name="T23" fmla="*/ 162 h 168"/>
              <a:gd name="T24" fmla="*/ 25 w 114"/>
              <a:gd name="T25" fmla="*/ 165 h 168"/>
              <a:gd name="T26" fmla="*/ 28 w 114"/>
              <a:gd name="T27" fmla="*/ 167 h 168"/>
              <a:gd name="T28" fmla="*/ 31 w 114"/>
              <a:gd name="T29" fmla="*/ 168 h 168"/>
              <a:gd name="T30" fmla="*/ 33 w 114"/>
              <a:gd name="T31" fmla="*/ 168 h 168"/>
              <a:gd name="T32" fmla="*/ 37 w 114"/>
              <a:gd name="T33" fmla="*/ 167 h 168"/>
              <a:gd name="T34" fmla="*/ 53 w 114"/>
              <a:gd name="T35" fmla="*/ 157 h 168"/>
              <a:gd name="T36" fmla="*/ 69 w 114"/>
              <a:gd name="T37" fmla="*/ 147 h 168"/>
              <a:gd name="T38" fmla="*/ 84 w 114"/>
              <a:gd name="T39" fmla="*/ 135 h 168"/>
              <a:gd name="T40" fmla="*/ 97 w 114"/>
              <a:gd name="T41" fmla="*/ 121 h 168"/>
              <a:gd name="T42" fmla="*/ 107 w 114"/>
              <a:gd name="T43" fmla="*/ 106 h 168"/>
              <a:gd name="T44" fmla="*/ 113 w 114"/>
              <a:gd name="T45" fmla="*/ 89 h 168"/>
              <a:gd name="T46" fmla="*/ 114 w 114"/>
              <a:gd name="T47" fmla="*/ 71 h 168"/>
              <a:gd name="T48" fmla="*/ 110 w 114"/>
              <a:gd name="T49" fmla="*/ 51 h 168"/>
              <a:gd name="T50" fmla="*/ 101 w 114"/>
              <a:gd name="T51" fmla="*/ 36 h 168"/>
              <a:gd name="T52" fmla="*/ 87 w 114"/>
              <a:gd name="T53" fmla="*/ 24 h 168"/>
              <a:gd name="T54" fmla="*/ 70 w 114"/>
              <a:gd name="T55" fmla="*/ 14 h 168"/>
              <a:gd name="T56" fmla="*/ 51 w 114"/>
              <a:gd name="T57" fmla="*/ 7 h 168"/>
              <a:gd name="T58" fmla="*/ 32 w 114"/>
              <a:gd name="T59" fmla="*/ 2 h 168"/>
              <a:gd name="T60" fmla="*/ 17 w 114"/>
              <a:gd name="T61" fmla="*/ 0 h 168"/>
              <a:gd name="T62" fmla="*/ 5 w 114"/>
              <a:gd name="T63" fmla="*/ 0 h 168"/>
              <a:gd name="T64" fmla="*/ 0 w 114"/>
              <a:gd name="T65" fmla="*/ 3 h 168"/>
              <a:gd name="T66" fmla="*/ 12 w 114"/>
              <a:gd name="T67" fmla="*/ 9 h 168"/>
              <a:gd name="T68" fmla="*/ 26 w 114"/>
              <a:gd name="T69" fmla="*/ 13 h 168"/>
              <a:gd name="T70" fmla="*/ 41 w 114"/>
              <a:gd name="T71" fmla="*/ 17 h 168"/>
              <a:gd name="T72" fmla="*/ 54 w 114"/>
              <a:gd name="T73" fmla="*/ 22 h 168"/>
              <a:gd name="T74" fmla="*/ 68 w 114"/>
              <a:gd name="T75" fmla="*/ 27 h 168"/>
              <a:gd name="T76" fmla="*/ 80 w 114"/>
              <a:gd name="T77" fmla="*/ 34 h 168"/>
              <a:gd name="T78" fmla="*/ 89 w 114"/>
              <a:gd name="T79" fmla="*/ 43 h 168"/>
              <a:gd name="T80" fmla="*/ 96 w 114"/>
              <a:gd name="T81" fmla="*/ 5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4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90 w 289"/>
              <a:gd name="T1" fmla="*/ 65 h 351"/>
              <a:gd name="T2" fmla="*/ 48 w 289"/>
              <a:gd name="T3" fmla="*/ 106 h 351"/>
              <a:gd name="T4" fmla="*/ 15 w 289"/>
              <a:gd name="T5" fmla="*/ 155 h 351"/>
              <a:gd name="T6" fmla="*/ 0 w 289"/>
              <a:gd name="T7" fmla="*/ 210 h 351"/>
              <a:gd name="T8" fmla="*/ 3 w 289"/>
              <a:gd name="T9" fmla="*/ 248 h 351"/>
              <a:gd name="T10" fmla="*/ 8 w 289"/>
              <a:gd name="T11" fmla="*/ 262 h 351"/>
              <a:gd name="T12" fmla="*/ 17 w 289"/>
              <a:gd name="T13" fmla="*/ 276 h 351"/>
              <a:gd name="T14" fmla="*/ 29 w 289"/>
              <a:gd name="T15" fmla="*/ 288 h 351"/>
              <a:gd name="T16" fmla="*/ 50 w 289"/>
              <a:gd name="T17" fmla="*/ 301 h 351"/>
              <a:gd name="T18" fmla="*/ 77 w 289"/>
              <a:gd name="T19" fmla="*/ 315 h 351"/>
              <a:gd name="T20" fmla="*/ 107 w 289"/>
              <a:gd name="T21" fmla="*/ 326 h 351"/>
              <a:gd name="T22" fmla="*/ 136 w 289"/>
              <a:gd name="T23" fmla="*/ 334 h 351"/>
              <a:gd name="T24" fmla="*/ 167 w 289"/>
              <a:gd name="T25" fmla="*/ 341 h 351"/>
              <a:gd name="T26" fmla="*/ 197 w 289"/>
              <a:gd name="T27" fmla="*/ 345 h 351"/>
              <a:gd name="T28" fmla="*/ 228 w 289"/>
              <a:gd name="T29" fmla="*/ 348 h 351"/>
              <a:gd name="T30" fmla="*/ 259 w 289"/>
              <a:gd name="T31" fmla="*/ 350 h 351"/>
              <a:gd name="T32" fmla="*/ 279 w 289"/>
              <a:gd name="T33" fmla="*/ 351 h 351"/>
              <a:gd name="T34" fmla="*/ 286 w 289"/>
              <a:gd name="T35" fmla="*/ 345 h 351"/>
              <a:gd name="T36" fmla="*/ 289 w 289"/>
              <a:gd name="T37" fmla="*/ 335 h 351"/>
              <a:gd name="T38" fmla="*/ 282 w 289"/>
              <a:gd name="T39" fmla="*/ 328 h 351"/>
              <a:gd name="T40" fmla="*/ 263 w 289"/>
              <a:gd name="T41" fmla="*/ 322 h 351"/>
              <a:gd name="T42" fmla="*/ 236 w 289"/>
              <a:gd name="T43" fmla="*/ 317 h 351"/>
              <a:gd name="T44" fmla="*/ 208 w 289"/>
              <a:gd name="T45" fmla="*/ 313 h 351"/>
              <a:gd name="T46" fmla="*/ 179 w 289"/>
              <a:gd name="T47" fmla="*/ 308 h 351"/>
              <a:gd name="T48" fmla="*/ 152 w 289"/>
              <a:gd name="T49" fmla="*/ 303 h 351"/>
              <a:gd name="T50" fmla="*/ 125 w 289"/>
              <a:gd name="T51" fmla="*/ 296 h 351"/>
              <a:gd name="T52" fmla="*/ 98 w 289"/>
              <a:gd name="T53" fmla="*/ 287 h 351"/>
              <a:gd name="T54" fmla="*/ 72 w 289"/>
              <a:gd name="T55" fmla="*/ 276 h 351"/>
              <a:gd name="T56" fmla="*/ 49 w 289"/>
              <a:gd name="T57" fmla="*/ 261 h 351"/>
              <a:gd name="T58" fmla="*/ 34 w 289"/>
              <a:gd name="T59" fmla="*/ 241 h 351"/>
              <a:gd name="T60" fmla="*/ 30 w 289"/>
              <a:gd name="T61" fmla="*/ 215 h 351"/>
              <a:gd name="T62" fmla="*/ 34 w 289"/>
              <a:gd name="T63" fmla="*/ 186 h 351"/>
              <a:gd name="T64" fmla="*/ 46 w 289"/>
              <a:gd name="T65" fmla="*/ 158 h 351"/>
              <a:gd name="T66" fmla="*/ 64 w 289"/>
              <a:gd name="T67" fmla="*/ 128 h 351"/>
              <a:gd name="T68" fmla="*/ 85 w 289"/>
              <a:gd name="T69" fmla="*/ 102 h 351"/>
              <a:gd name="T70" fmla="*/ 110 w 289"/>
              <a:gd name="T71" fmla="*/ 77 h 351"/>
              <a:gd name="T72" fmla="*/ 137 w 289"/>
              <a:gd name="T73" fmla="*/ 53 h 351"/>
              <a:gd name="T74" fmla="*/ 175 w 289"/>
              <a:gd name="T75" fmla="*/ 35 h 351"/>
              <a:gd name="T76" fmla="*/ 213 w 289"/>
              <a:gd name="T77" fmla="*/ 19 h 351"/>
              <a:gd name="T78" fmla="*/ 237 w 289"/>
              <a:gd name="T79" fmla="*/ 6 h 351"/>
              <a:gd name="T80" fmla="*/ 230 w 289"/>
              <a:gd name="T81" fmla="*/ 0 h 351"/>
              <a:gd name="T82" fmla="*/ 198 w 289"/>
              <a:gd name="T83" fmla="*/ 4 h 351"/>
              <a:gd name="T84" fmla="*/ 161 w 289"/>
              <a:gd name="T85" fmla="*/ 17 h 351"/>
              <a:gd name="T86" fmla="*/ 127 w 289"/>
              <a:gd name="T87" fmla="*/ 35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5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0 w 254"/>
              <a:gd name="T1" fmla="*/ 71 h 234"/>
              <a:gd name="T2" fmla="*/ 222 w 254"/>
              <a:gd name="T3" fmla="*/ 84 h 234"/>
              <a:gd name="T4" fmla="*/ 229 w 254"/>
              <a:gd name="T5" fmla="*/ 99 h 234"/>
              <a:gd name="T6" fmla="*/ 232 w 254"/>
              <a:gd name="T7" fmla="*/ 115 h 234"/>
              <a:gd name="T8" fmla="*/ 232 w 254"/>
              <a:gd name="T9" fmla="*/ 132 h 234"/>
              <a:gd name="T10" fmla="*/ 230 w 254"/>
              <a:gd name="T11" fmla="*/ 146 h 234"/>
              <a:gd name="T12" fmla="*/ 226 w 254"/>
              <a:gd name="T13" fmla="*/ 158 h 234"/>
              <a:gd name="T14" fmla="*/ 219 w 254"/>
              <a:gd name="T15" fmla="*/ 170 h 234"/>
              <a:gd name="T16" fmla="*/ 211 w 254"/>
              <a:gd name="T17" fmla="*/ 179 h 234"/>
              <a:gd name="T18" fmla="*/ 202 w 254"/>
              <a:gd name="T19" fmla="*/ 190 h 234"/>
              <a:gd name="T20" fmla="*/ 193 w 254"/>
              <a:gd name="T21" fmla="*/ 199 h 234"/>
              <a:gd name="T22" fmla="*/ 183 w 254"/>
              <a:gd name="T23" fmla="*/ 208 h 234"/>
              <a:gd name="T24" fmla="*/ 174 w 254"/>
              <a:gd name="T25" fmla="*/ 218 h 234"/>
              <a:gd name="T26" fmla="*/ 172 w 254"/>
              <a:gd name="T27" fmla="*/ 221 h 234"/>
              <a:gd name="T28" fmla="*/ 172 w 254"/>
              <a:gd name="T29" fmla="*/ 224 h 234"/>
              <a:gd name="T30" fmla="*/ 172 w 254"/>
              <a:gd name="T31" fmla="*/ 227 h 234"/>
              <a:gd name="T32" fmla="*/ 174 w 254"/>
              <a:gd name="T33" fmla="*/ 231 h 234"/>
              <a:gd name="T34" fmla="*/ 177 w 254"/>
              <a:gd name="T35" fmla="*/ 233 h 234"/>
              <a:gd name="T36" fmla="*/ 181 w 254"/>
              <a:gd name="T37" fmla="*/ 234 h 234"/>
              <a:gd name="T38" fmla="*/ 184 w 254"/>
              <a:gd name="T39" fmla="*/ 233 h 234"/>
              <a:gd name="T40" fmla="*/ 187 w 254"/>
              <a:gd name="T41" fmla="*/ 231 h 234"/>
              <a:gd name="T42" fmla="*/ 208 w 254"/>
              <a:gd name="T43" fmla="*/ 217 h 234"/>
              <a:gd name="T44" fmla="*/ 226 w 254"/>
              <a:gd name="T45" fmla="*/ 199 h 234"/>
              <a:gd name="T46" fmla="*/ 240 w 254"/>
              <a:gd name="T47" fmla="*/ 178 h 234"/>
              <a:gd name="T48" fmla="*/ 249 w 254"/>
              <a:gd name="T49" fmla="*/ 155 h 234"/>
              <a:gd name="T50" fmla="*/ 254 w 254"/>
              <a:gd name="T51" fmla="*/ 131 h 234"/>
              <a:gd name="T52" fmla="*/ 251 w 254"/>
              <a:gd name="T53" fmla="*/ 107 h 234"/>
              <a:gd name="T54" fmla="*/ 243 w 254"/>
              <a:gd name="T55" fmla="*/ 84 h 234"/>
              <a:gd name="T56" fmla="*/ 226 w 254"/>
              <a:gd name="T57" fmla="*/ 64 h 234"/>
              <a:gd name="T58" fmla="*/ 214 w 254"/>
              <a:gd name="T59" fmla="*/ 53 h 234"/>
              <a:gd name="T60" fmla="*/ 199 w 254"/>
              <a:gd name="T61" fmla="*/ 45 h 234"/>
              <a:gd name="T62" fmla="*/ 183 w 254"/>
              <a:gd name="T63" fmla="*/ 36 h 234"/>
              <a:gd name="T64" fmla="*/ 165 w 254"/>
              <a:gd name="T65" fmla="*/ 29 h 234"/>
              <a:gd name="T66" fmla="*/ 147 w 254"/>
              <a:gd name="T67" fmla="*/ 21 h 234"/>
              <a:gd name="T68" fmla="*/ 129 w 254"/>
              <a:gd name="T69" fmla="*/ 16 h 234"/>
              <a:gd name="T70" fmla="*/ 111 w 254"/>
              <a:gd name="T71" fmla="*/ 12 h 234"/>
              <a:gd name="T72" fmla="*/ 93 w 254"/>
              <a:gd name="T73" fmla="*/ 7 h 234"/>
              <a:gd name="T74" fmla="*/ 75 w 254"/>
              <a:gd name="T75" fmla="*/ 4 h 234"/>
              <a:gd name="T76" fmla="*/ 59 w 254"/>
              <a:gd name="T77" fmla="*/ 2 h 234"/>
              <a:gd name="T78" fmla="*/ 43 w 254"/>
              <a:gd name="T79" fmla="*/ 0 h 234"/>
              <a:gd name="T80" fmla="*/ 31 w 254"/>
              <a:gd name="T81" fmla="*/ 0 h 234"/>
              <a:gd name="T82" fmla="*/ 19 w 254"/>
              <a:gd name="T83" fmla="*/ 0 h 234"/>
              <a:gd name="T84" fmla="*/ 10 w 254"/>
              <a:gd name="T85" fmla="*/ 0 h 234"/>
              <a:gd name="T86" fmla="*/ 3 w 254"/>
              <a:gd name="T87" fmla="*/ 2 h 234"/>
              <a:gd name="T88" fmla="*/ 0 w 254"/>
              <a:gd name="T89" fmla="*/ 4 h 234"/>
              <a:gd name="T90" fmla="*/ 11 w 254"/>
              <a:gd name="T91" fmla="*/ 6 h 234"/>
              <a:gd name="T92" fmla="*/ 21 w 254"/>
              <a:gd name="T93" fmla="*/ 7 h 234"/>
              <a:gd name="T94" fmla="*/ 34 w 254"/>
              <a:gd name="T95" fmla="*/ 9 h 234"/>
              <a:gd name="T96" fmla="*/ 46 w 254"/>
              <a:gd name="T97" fmla="*/ 12 h 234"/>
              <a:gd name="T98" fmla="*/ 59 w 254"/>
              <a:gd name="T99" fmla="*/ 15 h 234"/>
              <a:gd name="T100" fmla="*/ 74 w 254"/>
              <a:gd name="T101" fmla="*/ 17 h 234"/>
              <a:gd name="T102" fmla="*/ 87 w 254"/>
              <a:gd name="T103" fmla="*/ 20 h 234"/>
              <a:gd name="T104" fmla="*/ 102 w 254"/>
              <a:gd name="T105" fmla="*/ 23 h 234"/>
              <a:gd name="T106" fmla="*/ 116 w 254"/>
              <a:gd name="T107" fmla="*/ 28 h 234"/>
              <a:gd name="T108" fmla="*/ 131 w 254"/>
              <a:gd name="T109" fmla="*/ 32 h 234"/>
              <a:gd name="T110" fmla="*/ 145 w 254"/>
              <a:gd name="T111" fmla="*/ 36 h 234"/>
              <a:gd name="T112" fmla="*/ 159 w 254"/>
              <a:gd name="T113" fmla="*/ 42 h 234"/>
              <a:gd name="T114" fmla="*/ 173 w 254"/>
              <a:gd name="T115" fmla="*/ 48 h 234"/>
              <a:gd name="T116" fmla="*/ 186 w 254"/>
              <a:gd name="T117" fmla="*/ 55 h 234"/>
              <a:gd name="T118" fmla="*/ 199 w 254"/>
              <a:gd name="T119" fmla="*/ 63 h 234"/>
              <a:gd name="T120" fmla="*/ 210 w 254"/>
              <a:gd name="T121" fmla="*/ 7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6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121 h 221"/>
              <a:gd name="T2" fmla="*/ 0 w 103"/>
              <a:gd name="T3" fmla="*/ 139 h 221"/>
              <a:gd name="T4" fmla="*/ 4 w 103"/>
              <a:gd name="T5" fmla="*/ 156 h 221"/>
              <a:gd name="T6" fmla="*/ 12 w 103"/>
              <a:gd name="T7" fmla="*/ 172 h 221"/>
              <a:gd name="T8" fmla="*/ 22 w 103"/>
              <a:gd name="T9" fmla="*/ 186 h 221"/>
              <a:gd name="T10" fmla="*/ 35 w 103"/>
              <a:gd name="T11" fmla="*/ 197 h 221"/>
              <a:gd name="T12" fmla="*/ 50 w 103"/>
              <a:gd name="T13" fmla="*/ 208 h 221"/>
              <a:gd name="T14" fmla="*/ 66 w 103"/>
              <a:gd name="T15" fmla="*/ 216 h 221"/>
              <a:gd name="T16" fmla="*/ 83 w 103"/>
              <a:gd name="T17" fmla="*/ 220 h 221"/>
              <a:gd name="T18" fmla="*/ 89 w 103"/>
              <a:gd name="T19" fmla="*/ 221 h 221"/>
              <a:gd name="T20" fmla="*/ 94 w 103"/>
              <a:gd name="T21" fmla="*/ 219 h 221"/>
              <a:gd name="T22" fmla="*/ 98 w 103"/>
              <a:gd name="T23" fmla="*/ 216 h 221"/>
              <a:gd name="T24" fmla="*/ 100 w 103"/>
              <a:gd name="T25" fmla="*/ 211 h 221"/>
              <a:gd name="T26" fmla="*/ 100 w 103"/>
              <a:gd name="T27" fmla="*/ 206 h 221"/>
              <a:gd name="T28" fmla="*/ 99 w 103"/>
              <a:gd name="T29" fmla="*/ 201 h 221"/>
              <a:gd name="T30" fmla="*/ 96 w 103"/>
              <a:gd name="T31" fmla="*/ 196 h 221"/>
              <a:gd name="T32" fmla="*/ 91 w 103"/>
              <a:gd name="T33" fmla="*/ 194 h 221"/>
              <a:gd name="T34" fmla="*/ 74 w 103"/>
              <a:gd name="T35" fmla="*/ 188 h 221"/>
              <a:gd name="T36" fmla="*/ 58 w 103"/>
              <a:gd name="T37" fmla="*/ 179 h 221"/>
              <a:gd name="T38" fmla="*/ 45 w 103"/>
              <a:gd name="T39" fmla="*/ 168 h 221"/>
              <a:gd name="T40" fmla="*/ 36 w 103"/>
              <a:gd name="T41" fmla="*/ 155 h 221"/>
              <a:gd name="T42" fmla="*/ 30 w 103"/>
              <a:gd name="T43" fmla="*/ 139 h 221"/>
              <a:gd name="T44" fmla="*/ 27 w 103"/>
              <a:gd name="T45" fmla="*/ 122 h 221"/>
              <a:gd name="T46" fmla="*/ 27 w 103"/>
              <a:gd name="T47" fmla="*/ 103 h 221"/>
              <a:gd name="T48" fmla="*/ 32 w 103"/>
              <a:gd name="T49" fmla="*/ 84 h 221"/>
              <a:gd name="T50" fmla="*/ 38 w 103"/>
              <a:gd name="T51" fmla="*/ 70 h 221"/>
              <a:gd name="T52" fmla="*/ 46 w 103"/>
              <a:gd name="T53" fmla="*/ 57 h 221"/>
              <a:gd name="T54" fmla="*/ 56 w 103"/>
              <a:gd name="T55" fmla="*/ 46 h 221"/>
              <a:gd name="T56" fmla="*/ 66 w 103"/>
              <a:gd name="T57" fmla="*/ 35 h 221"/>
              <a:gd name="T58" fmla="*/ 76 w 103"/>
              <a:gd name="T59" fmla="*/ 25 h 221"/>
              <a:gd name="T60" fmla="*/ 86 w 103"/>
              <a:gd name="T61" fmla="*/ 17 h 221"/>
              <a:gd name="T62" fmla="*/ 96 w 103"/>
              <a:gd name="T63" fmla="*/ 8 h 221"/>
              <a:gd name="T64" fmla="*/ 103 w 103"/>
              <a:gd name="T65" fmla="*/ 1 h 221"/>
              <a:gd name="T66" fmla="*/ 96 w 103"/>
              <a:gd name="T67" fmla="*/ 0 h 221"/>
              <a:gd name="T68" fmla="*/ 84 w 103"/>
              <a:gd name="T69" fmla="*/ 5 h 221"/>
              <a:gd name="T70" fmla="*/ 69 w 103"/>
              <a:gd name="T71" fmla="*/ 17 h 221"/>
              <a:gd name="T72" fmla="*/ 51 w 103"/>
              <a:gd name="T73" fmla="*/ 33 h 221"/>
              <a:gd name="T74" fmla="*/ 34 w 103"/>
              <a:gd name="T75" fmla="*/ 53 h 221"/>
              <a:gd name="T76" fmla="*/ 18 w 103"/>
              <a:gd name="T77" fmla="*/ 75 h 221"/>
              <a:gd name="T78" fmla="*/ 7 w 103"/>
              <a:gd name="T79" fmla="*/ 98 h 221"/>
              <a:gd name="T80" fmla="*/ 0 w 103"/>
              <a:gd name="T81" fmla="*/ 1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7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186 w 221"/>
              <a:gd name="T1" fmla="*/ 115 h 288"/>
              <a:gd name="T2" fmla="*/ 197 w 221"/>
              <a:gd name="T3" fmla="*/ 133 h 288"/>
              <a:gd name="T4" fmla="*/ 202 w 221"/>
              <a:gd name="T5" fmla="*/ 153 h 288"/>
              <a:gd name="T6" fmla="*/ 199 w 221"/>
              <a:gd name="T7" fmla="*/ 174 h 288"/>
              <a:gd name="T8" fmla="*/ 187 w 221"/>
              <a:gd name="T9" fmla="*/ 194 h 288"/>
              <a:gd name="T10" fmla="*/ 170 w 221"/>
              <a:gd name="T11" fmla="*/ 212 h 288"/>
              <a:gd name="T12" fmla="*/ 150 w 221"/>
              <a:gd name="T13" fmla="*/ 229 h 288"/>
              <a:gd name="T14" fmla="*/ 129 w 221"/>
              <a:gd name="T15" fmla="*/ 246 h 288"/>
              <a:gd name="T16" fmla="*/ 116 w 221"/>
              <a:gd name="T17" fmla="*/ 258 h 288"/>
              <a:gd name="T18" fmla="*/ 112 w 221"/>
              <a:gd name="T19" fmla="*/ 267 h 288"/>
              <a:gd name="T20" fmla="*/ 109 w 221"/>
              <a:gd name="T21" fmla="*/ 276 h 288"/>
              <a:gd name="T22" fmla="*/ 110 w 221"/>
              <a:gd name="T23" fmla="*/ 284 h 288"/>
              <a:gd name="T24" fmla="*/ 117 w 221"/>
              <a:gd name="T25" fmla="*/ 288 h 288"/>
              <a:gd name="T26" fmla="*/ 125 w 221"/>
              <a:gd name="T27" fmla="*/ 287 h 288"/>
              <a:gd name="T28" fmla="*/ 139 w 221"/>
              <a:gd name="T29" fmla="*/ 272 h 288"/>
              <a:gd name="T30" fmla="*/ 162 w 221"/>
              <a:gd name="T31" fmla="*/ 250 h 288"/>
              <a:gd name="T32" fmla="*/ 186 w 221"/>
              <a:gd name="T33" fmla="*/ 229 h 288"/>
              <a:gd name="T34" fmla="*/ 207 w 221"/>
              <a:gd name="T35" fmla="*/ 204 h 288"/>
              <a:gd name="T36" fmla="*/ 220 w 221"/>
              <a:gd name="T37" fmla="*/ 174 h 288"/>
              <a:gd name="T38" fmla="*/ 218 w 221"/>
              <a:gd name="T39" fmla="*/ 142 h 288"/>
              <a:gd name="T40" fmla="*/ 204 w 221"/>
              <a:gd name="T41" fmla="*/ 112 h 288"/>
              <a:gd name="T42" fmla="*/ 181 w 221"/>
              <a:gd name="T43" fmla="*/ 87 h 288"/>
              <a:gd name="T44" fmla="*/ 159 w 221"/>
              <a:gd name="T45" fmla="*/ 69 h 288"/>
              <a:gd name="T46" fmla="*/ 137 w 221"/>
              <a:gd name="T47" fmla="*/ 55 h 288"/>
              <a:gd name="T48" fmla="*/ 114 w 221"/>
              <a:gd name="T49" fmla="*/ 40 h 288"/>
              <a:gd name="T50" fmla="*/ 89 w 221"/>
              <a:gd name="T51" fmla="*/ 27 h 288"/>
              <a:gd name="T52" fmla="*/ 66 w 221"/>
              <a:gd name="T53" fmla="*/ 15 h 288"/>
              <a:gd name="T54" fmla="*/ 42 w 221"/>
              <a:gd name="T55" fmla="*/ 6 h 288"/>
              <a:gd name="T56" fmla="*/ 22 w 221"/>
              <a:gd name="T57" fmla="*/ 1 h 288"/>
              <a:gd name="T58" fmla="*/ 7 w 221"/>
              <a:gd name="T59" fmla="*/ 1 h 288"/>
              <a:gd name="T60" fmla="*/ 8 w 221"/>
              <a:gd name="T61" fmla="*/ 5 h 288"/>
              <a:gd name="T62" fmla="*/ 26 w 221"/>
              <a:gd name="T63" fmla="*/ 13 h 288"/>
              <a:gd name="T64" fmla="*/ 47 w 221"/>
              <a:gd name="T65" fmla="*/ 22 h 288"/>
              <a:gd name="T66" fmla="*/ 71 w 221"/>
              <a:gd name="T67" fmla="*/ 34 h 288"/>
              <a:gd name="T68" fmla="*/ 96 w 221"/>
              <a:gd name="T69" fmla="*/ 48 h 288"/>
              <a:gd name="T70" fmla="*/ 121 w 221"/>
              <a:gd name="T71" fmla="*/ 64 h 288"/>
              <a:gd name="T72" fmla="*/ 146 w 221"/>
              <a:gd name="T73" fmla="*/ 81 h 288"/>
              <a:gd name="T74" fmla="*/ 169 w 221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8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8 w 74"/>
              <a:gd name="T1" fmla="*/ 12 h 174"/>
              <a:gd name="T2" fmla="*/ 26 w 74"/>
              <a:gd name="T3" fmla="*/ 7 h 174"/>
              <a:gd name="T4" fmla="*/ 23 w 74"/>
              <a:gd name="T5" fmla="*/ 3 h 174"/>
              <a:gd name="T6" fmla="*/ 17 w 74"/>
              <a:gd name="T7" fmla="*/ 1 h 174"/>
              <a:gd name="T8" fmla="*/ 12 w 74"/>
              <a:gd name="T9" fmla="*/ 0 h 174"/>
              <a:gd name="T10" fmla="*/ 7 w 74"/>
              <a:gd name="T11" fmla="*/ 2 h 174"/>
              <a:gd name="T12" fmla="*/ 3 w 74"/>
              <a:gd name="T13" fmla="*/ 5 h 174"/>
              <a:gd name="T14" fmla="*/ 0 w 74"/>
              <a:gd name="T15" fmla="*/ 10 h 174"/>
              <a:gd name="T16" fmla="*/ 0 w 74"/>
              <a:gd name="T17" fmla="*/ 16 h 174"/>
              <a:gd name="T18" fmla="*/ 5 w 74"/>
              <a:gd name="T19" fmla="*/ 39 h 174"/>
              <a:gd name="T20" fmla="*/ 13 w 74"/>
              <a:gd name="T21" fmla="*/ 66 h 174"/>
              <a:gd name="T22" fmla="*/ 24 w 74"/>
              <a:gd name="T23" fmla="*/ 92 h 174"/>
              <a:gd name="T24" fmla="*/ 36 w 74"/>
              <a:gd name="T25" fmla="*/ 118 h 174"/>
              <a:gd name="T26" fmla="*/ 49 w 74"/>
              <a:gd name="T27" fmla="*/ 141 h 174"/>
              <a:gd name="T28" fmla="*/ 61 w 74"/>
              <a:gd name="T29" fmla="*/ 159 h 174"/>
              <a:gd name="T30" fmla="*/ 69 w 74"/>
              <a:gd name="T31" fmla="*/ 171 h 174"/>
              <a:gd name="T32" fmla="*/ 74 w 74"/>
              <a:gd name="T33" fmla="*/ 174 h 174"/>
              <a:gd name="T34" fmla="*/ 72 w 74"/>
              <a:gd name="T35" fmla="*/ 162 h 174"/>
              <a:gd name="T36" fmla="*/ 67 w 74"/>
              <a:gd name="T37" fmla="*/ 147 h 174"/>
              <a:gd name="T38" fmla="*/ 61 w 74"/>
              <a:gd name="T39" fmla="*/ 128 h 174"/>
              <a:gd name="T40" fmla="*/ 53 w 74"/>
              <a:gd name="T41" fmla="*/ 105 h 174"/>
              <a:gd name="T42" fmla="*/ 46 w 74"/>
              <a:gd name="T43" fmla="*/ 82 h 174"/>
              <a:gd name="T44" fmla="*/ 38 w 74"/>
              <a:gd name="T45" fmla="*/ 58 h 174"/>
              <a:gd name="T46" fmla="*/ 32 w 74"/>
              <a:gd name="T47" fmla="*/ 35 h 174"/>
              <a:gd name="T48" fmla="*/ 28 w 74"/>
              <a:gd name="T49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09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0 w 39"/>
              <a:gd name="T1" fmla="*/ 9 h 87"/>
              <a:gd name="T2" fmla="*/ 19 w 39"/>
              <a:gd name="T3" fmla="*/ 5 h 87"/>
              <a:gd name="T4" fmla="*/ 16 w 39"/>
              <a:gd name="T5" fmla="*/ 2 h 87"/>
              <a:gd name="T6" fmla="*/ 13 w 39"/>
              <a:gd name="T7" fmla="*/ 0 h 87"/>
              <a:gd name="T8" fmla="*/ 8 w 39"/>
              <a:gd name="T9" fmla="*/ 0 h 87"/>
              <a:gd name="T10" fmla="*/ 5 w 39"/>
              <a:gd name="T11" fmla="*/ 1 h 87"/>
              <a:gd name="T12" fmla="*/ 2 w 39"/>
              <a:gd name="T13" fmla="*/ 3 h 87"/>
              <a:gd name="T14" fmla="*/ 0 w 39"/>
              <a:gd name="T15" fmla="*/ 6 h 87"/>
              <a:gd name="T16" fmla="*/ 0 w 39"/>
              <a:gd name="T17" fmla="*/ 10 h 87"/>
              <a:gd name="T18" fmla="*/ 0 w 39"/>
              <a:gd name="T19" fmla="*/ 22 h 87"/>
              <a:gd name="T20" fmla="*/ 3 w 39"/>
              <a:gd name="T21" fmla="*/ 35 h 87"/>
              <a:gd name="T22" fmla="*/ 7 w 39"/>
              <a:gd name="T23" fmla="*/ 48 h 87"/>
              <a:gd name="T24" fmla="*/ 13 w 39"/>
              <a:gd name="T25" fmla="*/ 60 h 87"/>
              <a:gd name="T26" fmla="*/ 19 w 39"/>
              <a:gd name="T27" fmla="*/ 72 h 87"/>
              <a:gd name="T28" fmla="*/ 25 w 39"/>
              <a:gd name="T29" fmla="*/ 81 h 87"/>
              <a:gd name="T30" fmla="*/ 33 w 39"/>
              <a:gd name="T31" fmla="*/ 86 h 87"/>
              <a:gd name="T32" fmla="*/ 38 w 39"/>
              <a:gd name="T33" fmla="*/ 87 h 87"/>
              <a:gd name="T34" fmla="*/ 39 w 39"/>
              <a:gd name="T35" fmla="*/ 70 h 87"/>
              <a:gd name="T36" fmla="*/ 34 w 39"/>
              <a:gd name="T37" fmla="*/ 50 h 87"/>
              <a:gd name="T38" fmla="*/ 27 w 39"/>
              <a:gd name="T39" fmla="*/ 29 h 87"/>
              <a:gd name="T40" fmla="*/ 20 w 39"/>
              <a:gd name="T4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0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18 w 34"/>
              <a:gd name="T1" fmla="*/ 7 h 51"/>
              <a:gd name="T2" fmla="*/ 18 w 34"/>
              <a:gd name="T3" fmla="*/ 8 h 51"/>
              <a:gd name="T4" fmla="*/ 18 w 34"/>
              <a:gd name="T5" fmla="*/ 8 h 51"/>
              <a:gd name="T6" fmla="*/ 18 w 34"/>
              <a:gd name="T7" fmla="*/ 8 h 51"/>
              <a:gd name="T8" fmla="*/ 18 w 34"/>
              <a:gd name="T9" fmla="*/ 8 h 51"/>
              <a:gd name="T10" fmla="*/ 17 w 34"/>
              <a:gd name="T11" fmla="*/ 5 h 51"/>
              <a:gd name="T12" fmla="*/ 14 w 34"/>
              <a:gd name="T13" fmla="*/ 1 h 51"/>
              <a:gd name="T14" fmla="*/ 11 w 34"/>
              <a:gd name="T15" fmla="*/ 0 h 51"/>
              <a:gd name="T16" fmla="*/ 7 w 34"/>
              <a:gd name="T17" fmla="*/ 0 h 51"/>
              <a:gd name="T18" fmla="*/ 4 w 34"/>
              <a:gd name="T19" fmla="*/ 1 h 51"/>
              <a:gd name="T20" fmla="*/ 1 w 34"/>
              <a:gd name="T21" fmla="*/ 5 h 51"/>
              <a:gd name="T22" fmla="*/ 0 w 34"/>
              <a:gd name="T23" fmla="*/ 8 h 51"/>
              <a:gd name="T24" fmla="*/ 0 w 34"/>
              <a:gd name="T25" fmla="*/ 11 h 51"/>
              <a:gd name="T26" fmla="*/ 1 w 34"/>
              <a:gd name="T27" fmla="*/ 16 h 51"/>
              <a:gd name="T28" fmla="*/ 4 w 34"/>
              <a:gd name="T29" fmla="*/ 23 h 51"/>
              <a:gd name="T30" fmla="*/ 8 w 34"/>
              <a:gd name="T31" fmla="*/ 30 h 51"/>
              <a:gd name="T32" fmla="*/ 13 w 34"/>
              <a:gd name="T33" fmla="*/ 37 h 51"/>
              <a:gd name="T34" fmla="*/ 18 w 34"/>
              <a:gd name="T35" fmla="*/ 43 h 51"/>
              <a:gd name="T36" fmla="*/ 25 w 34"/>
              <a:gd name="T37" fmla="*/ 47 h 51"/>
              <a:gd name="T38" fmla="*/ 30 w 34"/>
              <a:gd name="T39" fmla="*/ 51 h 51"/>
              <a:gd name="T40" fmla="*/ 34 w 34"/>
              <a:gd name="T41" fmla="*/ 51 h 51"/>
              <a:gd name="T42" fmla="*/ 33 w 34"/>
              <a:gd name="T43" fmla="*/ 40 h 51"/>
              <a:gd name="T44" fmla="*/ 29 w 34"/>
              <a:gd name="T45" fmla="*/ 27 h 51"/>
              <a:gd name="T46" fmla="*/ 23 w 34"/>
              <a:gd name="T47" fmla="*/ 15 h 51"/>
              <a:gd name="T48" fmla="*/ 18 w 34"/>
              <a:gd name="T49" fmla="*/ 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1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37 w 46"/>
              <a:gd name="T1" fmla="*/ 24 h 33"/>
              <a:gd name="T2" fmla="*/ 41 w 46"/>
              <a:gd name="T3" fmla="*/ 22 h 33"/>
              <a:gd name="T4" fmla="*/ 45 w 46"/>
              <a:gd name="T5" fmla="*/ 19 h 33"/>
              <a:gd name="T6" fmla="*/ 46 w 46"/>
              <a:gd name="T7" fmla="*/ 15 h 33"/>
              <a:gd name="T8" fmla="*/ 46 w 46"/>
              <a:gd name="T9" fmla="*/ 10 h 33"/>
              <a:gd name="T10" fmla="*/ 44 w 46"/>
              <a:gd name="T11" fmla="*/ 5 h 33"/>
              <a:gd name="T12" fmla="*/ 41 w 46"/>
              <a:gd name="T13" fmla="*/ 2 h 33"/>
              <a:gd name="T14" fmla="*/ 37 w 46"/>
              <a:gd name="T15" fmla="*/ 0 h 33"/>
              <a:gd name="T16" fmla="*/ 32 w 46"/>
              <a:gd name="T17" fmla="*/ 0 h 33"/>
              <a:gd name="T18" fmla="*/ 29 w 46"/>
              <a:gd name="T19" fmla="*/ 0 h 33"/>
              <a:gd name="T20" fmla="*/ 25 w 46"/>
              <a:gd name="T21" fmla="*/ 1 h 33"/>
              <a:gd name="T22" fmla="*/ 19 w 46"/>
              <a:gd name="T23" fmla="*/ 3 h 33"/>
              <a:gd name="T24" fmla="*/ 12 w 46"/>
              <a:gd name="T25" fmla="*/ 7 h 33"/>
              <a:gd name="T26" fmla="*/ 5 w 46"/>
              <a:gd name="T27" fmla="*/ 14 h 33"/>
              <a:gd name="T28" fmla="*/ 2 w 46"/>
              <a:gd name="T29" fmla="*/ 20 h 33"/>
              <a:gd name="T30" fmla="*/ 0 w 46"/>
              <a:gd name="T31" fmla="*/ 26 h 33"/>
              <a:gd name="T32" fmla="*/ 0 w 46"/>
              <a:gd name="T33" fmla="*/ 29 h 33"/>
              <a:gd name="T34" fmla="*/ 3 w 46"/>
              <a:gd name="T35" fmla="*/ 31 h 33"/>
              <a:gd name="T36" fmla="*/ 7 w 46"/>
              <a:gd name="T37" fmla="*/ 33 h 33"/>
              <a:gd name="T38" fmla="*/ 12 w 46"/>
              <a:gd name="T39" fmla="*/ 33 h 33"/>
              <a:gd name="T40" fmla="*/ 16 w 46"/>
              <a:gd name="T41" fmla="*/ 33 h 33"/>
              <a:gd name="T42" fmla="*/ 21 w 46"/>
              <a:gd name="T43" fmla="*/ 31 h 33"/>
              <a:gd name="T44" fmla="*/ 26 w 46"/>
              <a:gd name="T45" fmla="*/ 30 h 33"/>
              <a:gd name="T46" fmla="*/ 32 w 46"/>
              <a:gd name="T47" fmla="*/ 28 h 33"/>
              <a:gd name="T48" fmla="*/ 37 w 46"/>
              <a:gd name="T4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2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3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4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5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6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7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8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141 w 1070"/>
              <a:gd name="T1" fmla="*/ 0 h 844"/>
              <a:gd name="T2" fmla="*/ 1070 w 1070"/>
              <a:gd name="T3" fmla="*/ 194 h 844"/>
              <a:gd name="T4" fmla="*/ 919 w 1070"/>
              <a:gd name="T5" fmla="*/ 844 h 844"/>
              <a:gd name="T6" fmla="*/ 0 w 1070"/>
              <a:gd name="T7" fmla="*/ 624 h 844"/>
              <a:gd name="T8" fmla="*/ 141 w 1070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19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97 w 819"/>
              <a:gd name="T1" fmla="*/ 0 h 333"/>
              <a:gd name="T2" fmla="*/ 819 w 819"/>
              <a:gd name="T3" fmla="*/ 139 h 333"/>
              <a:gd name="T4" fmla="*/ 172 w 819"/>
              <a:gd name="T5" fmla="*/ 98 h 333"/>
              <a:gd name="T6" fmla="*/ 0 w 819"/>
              <a:gd name="T7" fmla="*/ 333 h 333"/>
              <a:gd name="T8" fmla="*/ 97 w 819"/>
              <a:gd name="T9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0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34 w 1083"/>
              <a:gd name="T1" fmla="*/ 0 h 306"/>
              <a:gd name="T2" fmla="*/ 1083 w 1083"/>
              <a:gd name="T3" fmla="*/ 261 h 306"/>
              <a:gd name="T4" fmla="*/ 1055 w 1083"/>
              <a:gd name="T5" fmla="*/ 306 h 306"/>
              <a:gd name="T6" fmla="*/ 0 w 1083"/>
              <a:gd name="T7" fmla="*/ 28 h 306"/>
              <a:gd name="T8" fmla="*/ 34 w 1083"/>
              <a:gd name="T9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1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39 w 1088"/>
              <a:gd name="T1" fmla="*/ 0 h 311"/>
              <a:gd name="T2" fmla="*/ 1088 w 1088"/>
              <a:gd name="T3" fmla="*/ 260 h 311"/>
              <a:gd name="T4" fmla="*/ 1055 w 1088"/>
              <a:gd name="T5" fmla="*/ 311 h 311"/>
              <a:gd name="T6" fmla="*/ 0 w 1088"/>
              <a:gd name="T7" fmla="*/ 34 h 311"/>
              <a:gd name="T8" fmla="*/ 39 w 1088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2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16 w 164"/>
              <a:gd name="T1" fmla="*/ 1 h 72"/>
              <a:gd name="T2" fmla="*/ 21 w 164"/>
              <a:gd name="T3" fmla="*/ 1 h 72"/>
              <a:gd name="T4" fmla="*/ 35 w 164"/>
              <a:gd name="T5" fmla="*/ 0 h 72"/>
              <a:gd name="T6" fmla="*/ 54 w 164"/>
              <a:gd name="T7" fmla="*/ 0 h 72"/>
              <a:gd name="T8" fmla="*/ 78 w 164"/>
              <a:gd name="T9" fmla="*/ 2 h 72"/>
              <a:gd name="T10" fmla="*/ 104 w 164"/>
              <a:gd name="T11" fmla="*/ 7 h 72"/>
              <a:gd name="T12" fmla="*/ 128 w 164"/>
              <a:gd name="T13" fmla="*/ 17 h 72"/>
              <a:gd name="T14" fmla="*/ 149 w 164"/>
              <a:gd name="T15" fmla="*/ 31 h 72"/>
              <a:gd name="T16" fmla="*/ 164 w 164"/>
              <a:gd name="T17" fmla="*/ 51 h 72"/>
              <a:gd name="T18" fmla="*/ 164 w 164"/>
              <a:gd name="T19" fmla="*/ 52 h 72"/>
              <a:gd name="T20" fmla="*/ 164 w 164"/>
              <a:gd name="T21" fmla="*/ 57 h 72"/>
              <a:gd name="T22" fmla="*/ 163 w 164"/>
              <a:gd name="T23" fmla="*/ 62 h 72"/>
              <a:gd name="T24" fmla="*/ 161 w 164"/>
              <a:gd name="T25" fmla="*/ 67 h 72"/>
              <a:gd name="T26" fmla="*/ 156 w 164"/>
              <a:gd name="T27" fmla="*/ 71 h 72"/>
              <a:gd name="T28" fmla="*/ 149 w 164"/>
              <a:gd name="T29" fmla="*/ 72 h 72"/>
              <a:gd name="T30" fmla="*/ 138 w 164"/>
              <a:gd name="T31" fmla="*/ 71 h 72"/>
              <a:gd name="T32" fmla="*/ 124 w 164"/>
              <a:gd name="T33" fmla="*/ 65 h 72"/>
              <a:gd name="T34" fmla="*/ 124 w 164"/>
              <a:gd name="T35" fmla="*/ 63 h 72"/>
              <a:gd name="T36" fmla="*/ 123 w 164"/>
              <a:gd name="T37" fmla="*/ 59 h 72"/>
              <a:gd name="T38" fmla="*/ 120 w 164"/>
              <a:gd name="T39" fmla="*/ 52 h 72"/>
              <a:gd name="T40" fmla="*/ 113 w 164"/>
              <a:gd name="T41" fmla="*/ 45 h 72"/>
              <a:gd name="T42" fmla="*/ 100 w 164"/>
              <a:gd name="T43" fmla="*/ 38 h 72"/>
              <a:gd name="T44" fmla="*/ 81 w 164"/>
              <a:gd name="T45" fmla="*/ 32 h 72"/>
              <a:gd name="T46" fmla="*/ 55 w 164"/>
              <a:gd name="T47" fmla="*/ 29 h 72"/>
              <a:gd name="T48" fmla="*/ 20 w 164"/>
              <a:gd name="T49" fmla="*/ 29 h 72"/>
              <a:gd name="T50" fmla="*/ 18 w 164"/>
              <a:gd name="T51" fmla="*/ 29 h 72"/>
              <a:gd name="T52" fmla="*/ 14 w 164"/>
              <a:gd name="T53" fmla="*/ 27 h 72"/>
              <a:gd name="T54" fmla="*/ 9 w 164"/>
              <a:gd name="T55" fmla="*/ 25 h 72"/>
              <a:gd name="T56" fmla="*/ 4 w 164"/>
              <a:gd name="T57" fmla="*/ 22 h 72"/>
              <a:gd name="T58" fmla="*/ 0 w 164"/>
              <a:gd name="T59" fmla="*/ 18 h 72"/>
              <a:gd name="T60" fmla="*/ 0 w 164"/>
              <a:gd name="T61" fmla="*/ 14 h 72"/>
              <a:gd name="T62" fmla="*/ 5 w 164"/>
              <a:gd name="T63" fmla="*/ 7 h 72"/>
              <a:gd name="T64" fmla="*/ 16 w 164"/>
              <a:gd name="T65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3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45 w 146"/>
              <a:gd name="T1" fmla="*/ 0 h 109"/>
              <a:gd name="T2" fmla="*/ 42 w 146"/>
              <a:gd name="T3" fmla="*/ 0 h 109"/>
              <a:gd name="T4" fmla="*/ 35 w 146"/>
              <a:gd name="T5" fmla="*/ 3 h 109"/>
              <a:gd name="T6" fmla="*/ 26 w 146"/>
              <a:gd name="T7" fmla="*/ 7 h 109"/>
              <a:gd name="T8" fmla="*/ 15 w 146"/>
              <a:gd name="T9" fmla="*/ 14 h 109"/>
              <a:gd name="T10" fmla="*/ 6 w 146"/>
              <a:gd name="T11" fmla="*/ 24 h 109"/>
              <a:gd name="T12" fmla="*/ 1 w 146"/>
              <a:gd name="T13" fmla="*/ 39 h 109"/>
              <a:gd name="T14" fmla="*/ 0 w 146"/>
              <a:gd name="T15" fmla="*/ 59 h 109"/>
              <a:gd name="T16" fmla="*/ 6 w 146"/>
              <a:gd name="T17" fmla="*/ 85 h 109"/>
              <a:gd name="T18" fmla="*/ 85 w 146"/>
              <a:gd name="T19" fmla="*/ 109 h 109"/>
              <a:gd name="T20" fmla="*/ 84 w 146"/>
              <a:gd name="T21" fmla="*/ 104 h 109"/>
              <a:gd name="T22" fmla="*/ 84 w 146"/>
              <a:gd name="T23" fmla="*/ 93 h 109"/>
              <a:gd name="T24" fmla="*/ 84 w 146"/>
              <a:gd name="T25" fmla="*/ 76 h 109"/>
              <a:gd name="T26" fmla="*/ 87 w 146"/>
              <a:gd name="T27" fmla="*/ 58 h 109"/>
              <a:gd name="T28" fmla="*/ 93 w 146"/>
              <a:gd name="T29" fmla="*/ 40 h 109"/>
              <a:gd name="T30" fmla="*/ 104 w 146"/>
              <a:gd name="T31" fmla="*/ 27 h 109"/>
              <a:gd name="T32" fmla="*/ 121 w 146"/>
              <a:gd name="T33" fmla="*/ 20 h 109"/>
              <a:gd name="T34" fmla="*/ 146 w 146"/>
              <a:gd name="T35" fmla="*/ 23 h 109"/>
              <a:gd name="T36" fmla="*/ 45 w 146"/>
              <a:gd name="T3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4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45 w 146"/>
              <a:gd name="T1" fmla="*/ 0 h 107"/>
              <a:gd name="T2" fmla="*/ 42 w 146"/>
              <a:gd name="T3" fmla="*/ 0 h 107"/>
              <a:gd name="T4" fmla="*/ 35 w 146"/>
              <a:gd name="T5" fmla="*/ 2 h 107"/>
              <a:gd name="T6" fmla="*/ 25 w 146"/>
              <a:gd name="T7" fmla="*/ 6 h 107"/>
              <a:gd name="T8" fmla="*/ 15 w 146"/>
              <a:gd name="T9" fmla="*/ 12 h 107"/>
              <a:gd name="T10" fmla="*/ 6 w 146"/>
              <a:gd name="T11" fmla="*/ 23 h 107"/>
              <a:gd name="T12" fmla="*/ 0 w 146"/>
              <a:gd name="T13" fmla="*/ 38 h 107"/>
              <a:gd name="T14" fmla="*/ 0 w 146"/>
              <a:gd name="T15" fmla="*/ 58 h 107"/>
              <a:gd name="T16" fmla="*/ 6 w 146"/>
              <a:gd name="T17" fmla="*/ 85 h 107"/>
              <a:gd name="T18" fmla="*/ 84 w 146"/>
              <a:gd name="T19" fmla="*/ 107 h 107"/>
              <a:gd name="T20" fmla="*/ 83 w 146"/>
              <a:gd name="T21" fmla="*/ 103 h 107"/>
              <a:gd name="T22" fmla="*/ 83 w 146"/>
              <a:gd name="T23" fmla="*/ 91 h 107"/>
              <a:gd name="T24" fmla="*/ 83 w 146"/>
              <a:gd name="T25" fmla="*/ 75 h 107"/>
              <a:gd name="T26" fmla="*/ 86 w 146"/>
              <a:gd name="T27" fmla="*/ 56 h 107"/>
              <a:gd name="T28" fmla="*/ 92 w 146"/>
              <a:gd name="T29" fmla="*/ 40 h 107"/>
              <a:gd name="T30" fmla="*/ 103 w 146"/>
              <a:gd name="T31" fmla="*/ 27 h 107"/>
              <a:gd name="T32" fmla="*/ 121 w 146"/>
              <a:gd name="T33" fmla="*/ 19 h 107"/>
              <a:gd name="T34" fmla="*/ 146 w 146"/>
              <a:gd name="T35" fmla="*/ 23 h 107"/>
              <a:gd name="T36" fmla="*/ 45 w 146"/>
              <a:gd name="T3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5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40 h 182"/>
              <a:gd name="T2" fmla="*/ 601 w 629"/>
              <a:gd name="T3" fmla="*/ 182 h 182"/>
              <a:gd name="T4" fmla="*/ 629 w 629"/>
              <a:gd name="T5" fmla="*/ 142 h 182"/>
              <a:gd name="T6" fmla="*/ 29 w 629"/>
              <a:gd name="T7" fmla="*/ 0 h 182"/>
              <a:gd name="T8" fmla="*/ 0 w 629"/>
              <a:gd name="T9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6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7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8 h 170"/>
              <a:gd name="T2" fmla="*/ 600 w 606"/>
              <a:gd name="T3" fmla="*/ 170 h 170"/>
              <a:gd name="T4" fmla="*/ 606 w 606"/>
              <a:gd name="T5" fmla="*/ 142 h 170"/>
              <a:gd name="T6" fmla="*/ 5 w 606"/>
              <a:gd name="T7" fmla="*/ 0 h 170"/>
              <a:gd name="T8" fmla="*/ 0 w 606"/>
              <a:gd name="T9" fmla="*/ 2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8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29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65 w 177"/>
              <a:gd name="T1" fmla="*/ 33 h 219"/>
              <a:gd name="T2" fmla="*/ 52 w 177"/>
              <a:gd name="T3" fmla="*/ 43 h 219"/>
              <a:gd name="T4" fmla="*/ 41 w 177"/>
              <a:gd name="T5" fmla="*/ 54 h 219"/>
              <a:gd name="T6" fmla="*/ 29 w 177"/>
              <a:gd name="T7" fmla="*/ 66 h 219"/>
              <a:gd name="T8" fmla="*/ 20 w 177"/>
              <a:gd name="T9" fmla="*/ 79 h 219"/>
              <a:gd name="T10" fmla="*/ 12 w 177"/>
              <a:gd name="T11" fmla="*/ 93 h 219"/>
              <a:gd name="T12" fmla="*/ 6 w 177"/>
              <a:gd name="T13" fmla="*/ 107 h 219"/>
              <a:gd name="T14" fmla="*/ 2 w 177"/>
              <a:gd name="T15" fmla="*/ 121 h 219"/>
              <a:gd name="T16" fmla="*/ 0 w 177"/>
              <a:gd name="T17" fmla="*/ 136 h 219"/>
              <a:gd name="T18" fmla="*/ 2 w 177"/>
              <a:gd name="T19" fmla="*/ 158 h 219"/>
              <a:gd name="T20" fmla="*/ 10 w 177"/>
              <a:gd name="T21" fmla="*/ 177 h 219"/>
              <a:gd name="T22" fmla="*/ 23 w 177"/>
              <a:gd name="T23" fmla="*/ 193 h 219"/>
              <a:gd name="T24" fmla="*/ 38 w 177"/>
              <a:gd name="T25" fmla="*/ 204 h 219"/>
              <a:gd name="T26" fmla="*/ 57 w 177"/>
              <a:gd name="T27" fmla="*/ 213 h 219"/>
              <a:gd name="T28" fmla="*/ 78 w 177"/>
              <a:gd name="T29" fmla="*/ 218 h 219"/>
              <a:gd name="T30" fmla="*/ 98 w 177"/>
              <a:gd name="T31" fmla="*/ 219 h 219"/>
              <a:gd name="T32" fmla="*/ 118 w 177"/>
              <a:gd name="T33" fmla="*/ 216 h 219"/>
              <a:gd name="T34" fmla="*/ 123 w 177"/>
              <a:gd name="T35" fmla="*/ 216 h 219"/>
              <a:gd name="T36" fmla="*/ 127 w 177"/>
              <a:gd name="T37" fmla="*/ 214 h 219"/>
              <a:gd name="T38" fmla="*/ 130 w 177"/>
              <a:gd name="T39" fmla="*/ 210 h 219"/>
              <a:gd name="T40" fmla="*/ 131 w 177"/>
              <a:gd name="T41" fmla="*/ 205 h 219"/>
              <a:gd name="T42" fmla="*/ 130 w 177"/>
              <a:gd name="T43" fmla="*/ 203 h 219"/>
              <a:gd name="T44" fmla="*/ 127 w 177"/>
              <a:gd name="T45" fmla="*/ 203 h 219"/>
              <a:gd name="T46" fmla="*/ 123 w 177"/>
              <a:gd name="T47" fmla="*/ 202 h 219"/>
              <a:gd name="T48" fmla="*/ 117 w 177"/>
              <a:gd name="T49" fmla="*/ 202 h 219"/>
              <a:gd name="T50" fmla="*/ 111 w 177"/>
              <a:gd name="T51" fmla="*/ 202 h 219"/>
              <a:gd name="T52" fmla="*/ 106 w 177"/>
              <a:gd name="T53" fmla="*/ 202 h 219"/>
              <a:gd name="T54" fmla="*/ 100 w 177"/>
              <a:gd name="T55" fmla="*/ 202 h 219"/>
              <a:gd name="T56" fmla="*/ 97 w 177"/>
              <a:gd name="T57" fmla="*/ 202 h 219"/>
              <a:gd name="T58" fmla="*/ 87 w 177"/>
              <a:gd name="T59" fmla="*/ 201 h 219"/>
              <a:gd name="T60" fmla="*/ 77 w 177"/>
              <a:gd name="T61" fmla="*/ 200 h 219"/>
              <a:gd name="T62" fmla="*/ 67 w 177"/>
              <a:gd name="T63" fmla="*/ 199 h 219"/>
              <a:gd name="T64" fmla="*/ 56 w 177"/>
              <a:gd name="T65" fmla="*/ 196 h 219"/>
              <a:gd name="T66" fmla="*/ 46 w 177"/>
              <a:gd name="T67" fmla="*/ 193 h 219"/>
              <a:gd name="T68" fmla="*/ 35 w 177"/>
              <a:gd name="T69" fmla="*/ 185 h 219"/>
              <a:gd name="T70" fmla="*/ 26 w 177"/>
              <a:gd name="T71" fmla="*/ 175 h 219"/>
              <a:gd name="T72" fmla="*/ 15 w 177"/>
              <a:gd name="T73" fmla="*/ 162 h 219"/>
              <a:gd name="T74" fmla="*/ 13 w 177"/>
              <a:gd name="T75" fmla="*/ 146 h 219"/>
              <a:gd name="T76" fmla="*/ 14 w 177"/>
              <a:gd name="T77" fmla="*/ 131 h 219"/>
              <a:gd name="T78" fmla="*/ 19 w 177"/>
              <a:gd name="T79" fmla="*/ 116 h 219"/>
              <a:gd name="T80" fmla="*/ 25 w 177"/>
              <a:gd name="T81" fmla="*/ 102 h 219"/>
              <a:gd name="T82" fmla="*/ 34 w 177"/>
              <a:gd name="T83" fmla="*/ 89 h 219"/>
              <a:gd name="T84" fmla="*/ 45 w 177"/>
              <a:gd name="T85" fmla="*/ 76 h 219"/>
              <a:gd name="T86" fmla="*/ 56 w 177"/>
              <a:gd name="T87" fmla="*/ 65 h 219"/>
              <a:gd name="T88" fmla="*/ 70 w 177"/>
              <a:gd name="T89" fmla="*/ 55 h 219"/>
              <a:gd name="T90" fmla="*/ 84 w 177"/>
              <a:gd name="T91" fmla="*/ 45 h 219"/>
              <a:gd name="T92" fmla="*/ 98 w 177"/>
              <a:gd name="T93" fmla="*/ 37 h 219"/>
              <a:gd name="T94" fmla="*/ 113 w 177"/>
              <a:gd name="T95" fmla="*/ 29 h 219"/>
              <a:gd name="T96" fmla="*/ 127 w 177"/>
              <a:gd name="T97" fmla="*/ 23 h 219"/>
              <a:gd name="T98" fmla="*/ 141 w 177"/>
              <a:gd name="T99" fmla="*/ 17 h 219"/>
              <a:gd name="T100" fmla="*/ 154 w 177"/>
              <a:gd name="T101" fmla="*/ 12 h 219"/>
              <a:gd name="T102" fmla="*/ 167 w 177"/>
              <a:gd name="T103" fmla="*/ 9 h 219"/>
              <a:gd name="T104" fmla="*/ 177 w 177"/>
              <a:gd name="T105" fmla="*/ 7 h 219"/>
              <a:gd name="T106" fmla="*/ 170 w 177"/>
              <a:gd name="T107" fmla="*/ 2 h 219"/>
              <a:gd name="T108" fmla="*/ 158 w 177"/>
              <a:gd name="T109" fmla="*/ 0 h 219"/>
              <a:gd name="T110" fmla="*/ 145 w 177"/>
              <a:gd name="T111" fmla="*/ 2 h 219"/>
              <a:gd name="T112" fmla="*/ 129 w 177"/>
              <a:gd name="T113" fmla="*/ 6 h 219"/>
              <a:gd name="T114" fmla="*/ 111 w 177"/>
              <a:gd name="T115" fmla="*/ 11 h 219"/>
              <a:gd name="T116" fmla="*/ 94 w 177"/>
              <a:gd name="T117" fmla="*/ 17 h 219"/>
              <a:gd name="T118" fmla="*/ 78 w 177"/>
              <a:gd name="T119" fmla="*/ 26 h 219"/>
              <a:gd name="T120" fmla="*/ 65 w 177"/>
              <a:gd name="T121" fmla="*/ 3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0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97 w 115"/>
              <a:gd name="T1" fmla="*/ 57 h 170"/>
              <a:gd name="T2" fmla="*/ 100 w 115"/>
              <a:gd name="T3" fmla="*/ 75 h 170"/>
              <a:gd name="T4" fmla="*/ 98 w 115"/>
              <a:gd name="T5" fmla="*/ 90 h 170"/>
              <a:gd name="T6" fmla="*/ 91 w 115"/>
              <a:gd name="T7" fmla="*/ 103 h 170"/>
              <a:gd name="T8" fmla="*/ 80 w 115"/>
              <a:gd name="T9" fmla="*/ 114 h 170"/>
              <a:gd name="T10" fmla="*/ 68 w 115"/>
              <a:gd name="T11" fmla="*/ 125 h 170"/>
              <a:gd name="T12" fmla="*/ 54 w 115"/>
              <a:gd name="T13" fmla="*/ 135 h 170"/>
              <a:gd name="T14" fmla="*/ 39 w 115"/>
              <a:gd name="T15" fmla="*/ 145 h 170"/>
              <a:gd name="T16" fmla="*/ 27 w 115"/>
              <a:gd name="T17" fmla="*/ 155 h 170"/>
              <a:gd name="T18" fmla="*/ 25 w 115"/>
              <a:gd name="T19" fmla="*/ 158 h 170"/>
              <a:gd name="T20" fmla="*/ 23 w 115"/>
              <a:gd name="T21" fmla="*/ 160 h 170"/>
              <a:gd name="T22" fmla="*/ 23 w 115"/>
              <a:gd name="T23" fmla="*/ 164 h 170"/>
              <a:gd name="T24" fmla="*/ 26 w 115"/>
              <a:gd name="T25" fmla="*/ 167 h 170"/>
              <a:gd name="T26" fmla="*/ 28 w 115"/>
              <a:gd name="T27" fmla="*/ 169 h 170"/>
              <a:gd name="T28" fmla="*/ 31 w 115"/>
              <a:gd name="T29" fmla="*/ 170 h 170"/>
              <a:gd name="T30" fmla="*/ 34 w 115"/>
              <a:gd name="T31" fmla="*/ 170 h 170"/>
              <a:gd name="T32" fmla="*/ 37 w 115"/>
              <a:gd name="T33" fmla="*/ 169 h 170"/>
              <a:gd name="T34" fmla="*/ 53 w 115"/>
              <a:gd name="T35" fmla="*/ 159 h 170"/>
              <a:gd name="T36" fmla="*/ 69 w 115"/>
              <a:gd name="T37" fmla="*/ 149 h 170"/>
              <a:gd name="T38" fmla="*/ 83 w 115"/>
              <a:gd name="T39" fmla="*/ 137 h 170"/>
              <a:gd name="T40" fmla="*/ 97 w 115"/>
              <a:gd name="T41" fmla="*/ 123 h 170"/>
              <a:gd name="T42" fmla="*/ 106 w 115"/>
              <a:gd name="T43" fmla="*/ 108 h 170"/>
              <a:gd name="T44" fmla="*/ 113 w 115"/>
              <a:gd name="T45" fmla="*/ 91 h 170"/>
              <a:gd name="T46" fmla="*/ 115 w 115"/>
              <a:gd name="T47" fmla="*/ 73 h 170"/>
              <a:gd name="T48" fmla="*/ 111 w 115"/>
              <a:gd name="T49" fmla="*/ 53 h 170"/>
              <a:gd name="T50" fmla="*/ 101 w 115"/>
              <a:gd name="T51" fmla="*/ 39 h 170"/>
              <a:gd name="T52" fmla="*/ 89 w 115"/>
              <a:gd name="T53" fmla="*/ 26 h 170"/>
              <a:gd name="T54" fmla="*/ 72 w 115"/>
              <a:gd name="T55" fmla="*/ 15 h 170"/>
              <a:gd name="T56" fmla="*/ 55 w 115"/>
              <a:gd name="T57" fmla="*/ 8 h 170"/>
              <a:gd name="T58" fmla="*/ 37 w 115"/>
              <a:gd name="T59" fmla="*/ 2 h 170"/>
              <a:gd name="T60" fmla="*/ 21 w 115"/>
              <a:gd name="T61" fmla="*/ 0 h 170"/>
              <a:gd name="T62" fmla="*/ 9 w 115"/>
              <a:gd name="T63" fmla="*/ 1 h 170"/>
              <a:gd name="T64" fmla="*/ 0 w 115"/>
              <a:gd name="T65" fmla="*/ 5 h 170"/>
              <a:gd name="T66" fmla="*/ 15 w 115"/>
              <a:gd name="T67" fmla="*/ 10 h 170"/>
              <a:gd name="T68" fmla="*/ 30 w 115"/>
              <a:gd name="T69" fmla="*/ 13 h 170"/>
              <a:gd name="T70" fmla="*/ 43 w 115"/>
              <a:gd name="T71" fmla="*/ 16 h 170"/>
              <a:gd name="T72" fmla="*/ 57 w 115"/>
              <a:gd name="T73" fmla="*/ 20 h 170"/>
              <a:gd name="T74" fmla="*/ 70 w 115"/>
              <a:gd name="T75" fmla="*/ 26 h 170"/>
              <a:gd name="T76" fmla="*/ 81 w 115"/>
              <a:gd name="T77" fmla="*/ 33 h 170"/>
              <a:gd name="T78" fmla="*/ 91 w 115"/>
              <a:gd name="T79" fmla="*/ 43 h 170"/>
              <a:gd name="T80" fmla="*/ 97 w 115"/>
              <a:gd name="T81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1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90 w 289"/>
              <a:gd name="T1" fmla="*/ 65 h 352"/>
              <a:gd name="T2" fmla="*/ 48 w 289"/>
              <a:gd name="T3" fmla="*/ 106 h 352"/>
              <a:gd name="T4" fmla="*/ 16 w 289"/>
              <a:gd name="T5" fmla="*/ 156 h 352"/>
              <a:gd name="T6" fmla="*/ 0 w 289"/>
              <a:gd name="T7" fmla="*/ 211 h 352"/>
              <a:gd name="T8" fmla="*/ 3 w 289"/>
              <a:gd name="T9" fmla="*/ 249 h 352"/>
              <a:gd name="T10" fmla="*/ 10 w 289"/>
              <a:gd name="T11" fmla="*/ 264 h 352"/>
              <a:gd name="T12" fmla="*/ 19 w 289"/>
              <a:gd name="T13" fmla="*/ 277 h 352"/>
              <a:gd name="T14" fmla="*/ 31 w 289"/>
              <a:gd name="T15" fmla="*/ 289 h 352"/>
              <a:gd name="T16" fmla="*/ 51 w 289"/>
              <a:gd name="T17" fmla="*/ 302 h 352"/>
              <a:gd name="T18" fmla="*/ 78 w 289"/>
              <a:gd name="T19" fmla="*/ 316 h 352"/>
              <a:gd name="T20" fmla="*/ 107 w 289"/>
              <a:gd name="T21" fmla="*/ 327 h 352"/>
              <a:gd name="T22" fmla="*/ 137 w 289"/>
              <a:gd name="T23" fmla="*/ 335 h 352"/>
              <a:gd name="T24" fmla="*/ 167 w 289"/>
              <a:gd name="T25" fmla="*/ 342 h 352"/>
              <a:gd name="T26" fmla="*/ 198 w 289"/>
              <a:gd name="T27" fmla="*/ 346 h 352"/>
              <a:gd name="T28" fmla="*/ 229 w 289"/>
              <a:gd name="T29" fmla="*/ 349 h 352"/>
              <a:gd name="T30" fmla="*/ 260 w 289"/>
              <a:gd name="T31" fmla="*/ 351 h 352"/>
              <a:gd name="T32" fmla="*/ 280 w 289"/>
              <a:gd name="T33" fmla="*/ 352 h 352"/>
              <a:gd name="T34" fmla="*/ 287 w 289"/>
              <a:gd name="T35" fmla="*/ 346 h 352"/>
              <a:gd name="T36" fmla="*/ 289 w 289"/>
              <a:gd name="T37" fmla="*/ 335 h 352"/>
              <a:gd name="T38" fmla="*/ 283 w 289"/>
              <a:gd name="T39" fmla="*/ 328 h 352"/>
              <a:gd name="T40" fmla="*/ 264 w 289"/>
              <a:gd name="T41" fmla="*/ 327 h 352"/>
              <a:gd name="T42" fmla="*/ 235 w 289"/>
              <a:gd name="T43" fmla="*/ 326 h 352"/>
              <a:gd name="T44" fmla="*/ 207 w 289"/>
              <a:gd name="T45" fmla="*/ 323 h 352"/>
              <a:gd name="T46" fmla="*/ 179 w 289"/>
              <a:gd name="T47" fmla="*/ 319 h 352"/>
              <a:gd name="T48" fmla="*/ 150 w 289"/>
              <a:gd name="T49" fmla="*/ 314 h 352"/>
              <a:gd name="T50" fmla="*/ 122 w 289"/>
              <a:gd name="T51" fmla="*/ 306 h 352"/>
              <a:gd name="T52" fmla="*/ 95 w 289"/>
              <a:gd name="T53" fmla="*/ 298 h 352"/>
              <a:gd name="T54" fmla="*/ 68 w 289"/>
              <a:gd name="T55" fmla="*/ 285 h 352"/>
              <a:gd name="T56" fmla="*/ 45 w 289"/>
              <a:gd name="T57" fmla="*/ 271 h 352"/>
              <a:gd name="T58" fmla="*/ 32 w 289"/>
              <a:gd name="T59" fmla="*/ 250 h 352"/>
              <a:gd name="T60" fmla="*/ 27 w 289"/>
              <a:gd name="T61" fmla="*/ 222 h 352"/>
              <a:gd name="T62" fmla="*/ 34 w 289"/>
              <a:gd name="T63" fmla="*/ 183 h 352"/>
              <a:gd name="T64" fmla="*/ 45 w 289"/>
              <a:gd name="T65" fmla="*/ 153 h 352"/>
              <a:gd name="T66" fmla="*/ 61 w 289"/>
              <a:gd name="T67" fmla="*/ 127 h 352"/>
              <a:gd name="T68" fmla="*/ 80 w 289"/>
              <a:gd name="T69" fmla="*/ 103 h 352"/>
              <a:gd name="T70" fmla="*/ 102 w 289"/>
              <a:gd name="T71" fmla="*/ 82 h 352"/>
              <a:gd name="T72" fmla="*/ 129 w 289"/>
              <a:gd name="T73" fmla="*/ 59 h 352"/>
              <a:gd name="T74" fmla="*/ 162 w 289"/>
              <a:gd name="T75" fmla="*/ 38 h 352"/>
              <a:gd name="T76" fmla="*/ 197 w 289"/>
              <a:gd name="T77" fmla="*/ 20 h 352"/>
              <a:gd name="T78" fmla="*/ 227 w 289"/>
              <a:gd name="T79" fmla="*/ 6 h 352"/>
              <a:gd name="T80" fmla="*/ 228 w 289"/>
              <a:gd name="T81" fmla="*/ 0 h 352"/>
              <a:gd name="T82" fmla="*/ 198 w 289"/>
              <a:gd name="T83" fmla="*/ 5 h 352"/>
              <a:gd name="T84" fmla="*/ 162 w 289"/>
              <a:gd name="T85" fmla="*/ 18 h 352"/>
              <a:gd name="T86" fmla="*/ 127 w 289"/>
              <a:gd name="T87" fmla="*/ 3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2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0 w 252"/>
              <a:gd name="T1" fmla="*/ 72 h 235"/>
              <a:gd name="T2" fmla="*/ 222 w 252"/>
              <a:gd name="T3" fmla="*/ 85 h 235"/>
              <a:gd name="T4" fmla="*/ 228 w 252"/>
              <a:gd name="T5" fmla="*/ 100 h 235"/>
              <a:gd name="T6" fmla="*/ 232 w 252"/>
              <a:gd name="T7" fmla="*/ 116 h 235"/>
              <a:gd name="T8" fmla="*/ 232 w 252"/>
              <a:gd name="T9" fmla="*/ 133 h 235"/>
              <a:gd name="T10" fmla="*/ 230 w 252"/>
              <a:gd name="T11" fmla="*/ 147 h 235"/>
              <a:gd name="T12" fmla="*/ 226 w 252"/>
              <a:gd name="T13" fmla="*/ 159 h 235"/>
              <a:gd name="T14" fmla="*/ 218 w 252"/>
              <a:gd name="T15" fmla="*/ 171 h 235"/>
              <a:gd name="T16" fmla="*/ 211 w 252"/>
              <a:gd name="T17" fmla="*/ 180 h 235"/>
              <a:gd name="T18" fmla="*/ 202 w 252"/>
              <a:gd name="T19" fmla="*/ 191 h 235"/>
              <a:gd name="T20" fmla="*/ 192 w 252"/>
              <a:gd name="T21" fmla="*/ 200 h 235"/>
              <a:gd name="T22" fmla="*/ 183 w 252"/>
              <a:gd name="T23" fmla="*/ 209 h 235"/>
              <a:gd name="T24" fmla="*/ 173 w 252"/>
              <a:gd name="T25" fmla="*/ 219 h 235"/>
              <a:gd name="T26" fmla="*/ 171 w 252"/>
              <a:gd name="T27" fmla="*/ 222 h 235"/>
              <a:gd name="T28" fmla="*/ 170 w 252"/>
              <a:gd name="T29" fmla="*/ 225 h 235"/>
              <a:gd name="T30" fmla="*/ 171 w 252"/>
              <a:gd name="T31" fmla="*/ 229 h 235"/>
              <a:gd name="T32" fmla="*/ 173 w 252"/>
              <a:gd name="T33" fmla="*/ 232 h 235"/>
              <a:gd name="T34" fmla="*/ 176 w 252"/>
              <a:gd name="T35" fmla="*/ 234 h 235"/>
              <a:gd name="T36" fmla="*/ 180 w 252"/>
              <a:gd name="T37" fmla="*/ 235 h 235"/>
              <a:gd name="T38" fmla="*/ 184 w 252"/>
              <a:gd name="T39" fmla="*/ 234 h 235"/>
              <a:gd name="T40" fmla="*/ 187 w 252"/>
              <a:gd name="T41" fmla="*/ 232 h 235"/>
              <a:gd name="T42" fmla="*/ 208 w 252"/>
              <a:gd name="T43" fmla="*/ 218 h 235"/>
              <a:gd name="T44" fmla="*/ 225 w 252"/>
              <a:gd name="T45" fmla="*/ 200 h 235"/>
              <a:gd name="T46" fmla="*/ 239 w 252"/>
              <a:gd name="T47" fmla="*/ 178 h 235"/>
              <a:gd name="T48" fmla="*/ 249 w 252"/>
              <a:gd name="T49" fmla="*/ 156 h 235"/>
              <a:gd name="T50" fmla="*/ 252 w 252"/>
              <a:gd name="T51" fmla="*/ 131 h 235"/>
              <a:gd name="T52" fmla="*/ 250 w 252"/>
              <a:gd name="T53" fmla="*/ 108 h 235"/>
              <a:gd name="T54" fmla="*/ 242 w 252"/>
              <a:gd name="T55" fmla="*/ 85 h 235"/>
              <a:gd name="T56" fmla="*/ 225 w 252"/>
              <a:gd name="T57" fmla="*/ 65 h 235"/>
              <a:gd name="T58" fmla="*/ 212 w 252"/>
              <a:gd name="T59" fmla="*/ 54 h 235"/>
              <a:gd name="T60" fmla="*/ 197 w 252"/>
              <a:gd name="T61" fmla="*/ 45 h 235"/>
              <a:gd name="T62" fmla="*/ 181 w 252"/>
              <a:gd name="T63" fmla="*/ 36 h 235"/>
              <a:gd name="T64" fmla="*/ 164 w 252"/>
              <a:gd name="T65" fmla="*/ 29 h 235"/>
              <a:gd name="T66" fmla="*/ 146 w 252"/>
              <a:gd name="T67" fmla="*/ 22 h 235"/>
              <a:gd name="T68" fmla="*/ 127 w 252"/>
              <a:gd name="T69" fmla="*/ 17 h 235"/>
              <a:gd name="T70" fmla="*/ 109 w 252"/>
              <a:gd name="T71" fmla="*/ 12 h 235"/>
              <a:gd name="T72" fmla="*/ 90 w 252"/>
              <a:gd name="T73" fmla="*/ 7 h 235"/>
              <a:gd name="T74" fmla="*/ 73 w 252"/>
              <a:gd name="T75" fmla="*/ 4 h 235"/>
              <a:gd name="T76" fmla="*/ 57 w 252"/>
              <a:gd name="T77" fmla="*/ 2 h 235"/>
              <a:gd name="T78" fmla="*/ 42 w 252"/>
              <a:gd name="T79" fmla="*/ 0 h 235"/>
              <a:gd name="T80" fmla="*/ 28 w 252"/>
              <a:gd name="T81" fmla="*/ 0 h 235"/>
              <a:gd name="T82" fmla="*/ 17 w 252"/>
              <a:gd name="T83" fmla="*/ 0 h 235"/>
              <a:gd name="T84" fmla="*/ 8 w 252"/>
              <a:gd name="T85" fmla="*/ 1 h 235"/>
              <a:gd name="T86" fmla="*/ 3 w 252"/>
              <a:gd name="T87" fmla="*/ 3 h 235"/>
              <a:gd name="T88" fmla="*/ 0 w 252"/>
              <a:gd name="T89" fmla="*/ 5 h 235"/>
              <a:gd name="T90" fmla="*/ 10 w 252"/>
              <a:gd name="T91" fmla="*/ 7 h 235"/>
              <a:gd name="T92" fmla="*/ 22 w 252"/>
              <a:gd name="T93" fmla="*/ 8 h 235"/>
              <a:gd name="T94" fmla="*/ 33 w 252"/>
              <a:gd name="T95" fmla="*/ 11 h 235"/>
              <a:gd name="T96" fmla="*/ 46 w 252"/>
              <a:gd name="T97" fmla="*/ 13 h 235"/>
              <a:gd name="T98" fmla="*/ 60 w 252"/>
              <a:gd name="T99" fmla="*/ 15 h 235"/>
              <a:gd name="T100" fmla="*/ 73 w 252"/>
              <a:gd name="T101" fmla="*/ 17 h 235"/>
              <a:gd name="T102" fmla="*/ 87 w 252"/>
              <a:gd name="T103" fmla="*/ 20 h 235"/>
              <a:gd name="T104" fmla="*/ 102 w 252"/>
              <a:gd name="T105" fmla="*/ 23 h 235"/>
              <a:gd name="T106" fmla="*/ 115 w 252"/>
              <a:gd name="T107" fmla="*/ 28 h 235"/>
              <a:gd name="T108" fmla="*/ 130 w 252"/>
              <a:gd name="T109" fmla="*/ 32 h 235"/>
              <a:gd name="T110" fmla="*/ 145 w 252"/>
              <a:gd name="T111" fmla="*/ 37 h 235"/>
              <a:gd name="T112" fmla="*/ 159 w 252"/>
              <a:gd name="T113" fmla="*/ 43 h 235"/>
              <a:gd name="T114" fmla="*/ 172 w 252"/>
              <a:gd name="T115" fmla="*/ 49 h 235"/>
              <a:gd name="T116" fmla="*/ 186 w 252"/>
              <a:gd name="T117" fmla="*/ 55 h 235"/>
              <a:gd name="T118" fmla="*/ 198 w 252"/>
              <a:gd name="T119" fmla="*/ 64 h 235"/>
              <a:gd name="T120" fmla="*/ 210 w 252"/>
              <a:gd name="T121" fmla="*/ 7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3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120 h 220"/>
              <a:gd name="T2" fmla="*/ 0 w 103"/>
              <a:gd name="T3" fmla="*/ 138 h 220"/>
              <a:gd name="T4" fmla="*/ 4 w 103"/>
              <a:gd name="T5" fmla="*/ 155 h 220"/>
              <a:gd name="T6" fmla="*/ 12 w 103"/>
              <a:gd name="T7" fmla="*/ 171 h 220"/>
              <a:gd name="T8" fmla="*/ 22 w 103"/>
              <a:gd name="T9" fmla="*/ 185 h 220"/>
              <a:gd name="T10" fmla="*/ 35 w 103"/>
              <a:gd name="T11" fmla="*/ 197 h 220"/>
              <a:gd name="T12" fmla="*/ 50 w 103"/>
              <a:gd name="T13" fmla="*/ 207 h 220"/>
              <a:gd name="T14" fmla="*/ 66 w 103"/>
              <a:gd name="T15" fmla="*/ 215 h 220"/>
              <a:gd name="T16" fmla="*/ 83 w 103"/>
              <a:gd name="T17" fmla="*/ 219 h 220"/>
              <a:gd name="T18" fmla="*/ 89 w 103"/>
              <a:gd name="T19" fmla="*/ 220 h 220"/>
              <a:gd name="T20" fmla="*/ 94 w 103"/>
              <a:gd name="T21" fmla="*/ 218 h 220"/>
              <a:gd name="T22" fmla="*/ 98 w 103"/>
              <a:gd name="T23" fmla="*/ 215 h 220"/>
              <a:gd name="T24" fmla="*/ 100 w 103"/>
              <a:gd name="T25" fmla="*/ 211 h 220"/>
              <a:gd name="T26" fmla="*/ 100 w 103"/>
              <a:gd name="T27" fmla="*/ 205 h 220"/>
              <a:gd name="T28" fmla="*/ 99 w 103"/>
              <a:gd name="T29" fmla="*/ 200 h 220"/>
              <a:gd name="T30" fmla="*/ 96 w 103"/>
              <a:gd name="T31" fmla="*/ 196 h 220"/>
              <a:gd name="T32" fmla="*/ 91 w 103"/>
              <a:gd name="T33" fmla="*/ 193 h 220"/>
              <a:gd name="T34" fmla="*/ 74 w 103"/>
              <a:gd name="T35" fmla="*/ 187 h 220"/>
              <a:gd name="T36" fmla="*/ 58 w 103"/>
              <a:gd name="T37" fmla="*/ 178 h 220"/>
              <a:gd name="T38" fmla="*/ 45 w 103"/>
              <a:gd name="T39" fmla="*/ 167 h 220"/>
              <a:gd name="T40" fmla="*/ 36 w 103"/>
              <a:gd name="T41" fmla="*/ 154 h 220"/>
              <a:gd name="T42" fmla="*/ 30 w 103"/>
              <a:gd name="T43" fmla="*/ 138 h 220"/>
              <a:gd name="T44" fmla="*/ 27 w 103"/>
              <a:gd name="T45" fmla="*/ 121 h 220"/>
              <a:gd name="T46" fmla="*/ 27 w 103"/>
              <a:gd name="T47" fmla="*/ 103 h 220"/>
              <a:gd name="T48" fmla="*/ 32 w 103"/>
              <a:gd name="T49" fmla="*/ 83 h 220"/>
              <a:gd name="T50" fmla="*/ 39 w 103"/>
              <a:gd name="T51" fmla="*/ 69 h 220"/>
              <a:gd name="T52" fmla="*/ 51 w 103"/>
              <a:gd name="T53" fmla="*/ 56 h 220"/>
              <a:gd name="T54" fmla="*/ 63 w 103"/>
              <a:gd name="T55" fmla="*/ 43 h 220"/>
              <a:gd name="T56" fmla="*/ 77 w 103"/>
              <a:gd name="T57" fmla="*/ 31 h 220"/>
              <a:gd name="T58" fmla="*/ 89 w 103"/>
              <a:gd name="T59" fmla="*/ 21 h 220"/>
              <a:gd name="T60" fmla="*/ 98 w 103"/>
              <a:gd name="T61" fmla="*/ 12 h 220"/>
              <a:gd name="T62" fmla="*/ 103 w 103"/>
              <a:gd name="T63" fmla="*/ 5 h 220"/>
              <a:gd name="T64" fmla="*/ 103 w 103"/>
              <a:gd name="T65" fmla="*/ 0 h 220"/>
              <a:gd name="T66" fmla="*/ 92 w 103"/>
              <a:gd name="T67" fmla="*/ 4 h 220"/>
              <a:gd name="T68" fmla="*/ 77 w 103"/>
              <a:gd name="T69" fmla="*/ 12 h 220"/>
              <a:gd name="T70" fmla="*/ 61 w 103"/>
              <a:gd name="T71" fmla="*/ 25 h 220"/>
              <a:gd name="T72" fmla="*/ 44 w 103"/>
              <a:gd name="T73" fmla="*/ 40 h 220"/>
              <a:gd name="T74" fmla="*/ 29 w 103"/>
              <a:gd name="T75" fmla="*/ 57 h 220"/>
              <a:gd name="T76" fmla="*/ 16 w 103"/>
              <a:gd name="T77" fmla="*/ 77 h 220"/>
              <a:gd name="T78" fmla="*/ 6 w 103"/>
              <a:gd name="T79" fmla="*/ 98 h 220"/>
              <a:gd name="T80" fmla="*/ 0 w 103"/>
              <a:gd name="T81" fmla="*/ 1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4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186 w 220"/>
              <a:gd name="T1" fmla="*/ 115 h 288"/>
              <a:gd name="T2" fmla="*/ 196 w 220"/>
              <a:gd name="T3" fmla="*/ 133 h 288"/>
              <a:gd name="T4" fmla="*/ 202 w 220"/>
              <a:gd name="T5" fmla="*/ 153 h 288"/>
              <a:gd name="T6" fmla="*/ 199 w 220"/>
              <a:gd name="T7" fmla="*/ 174 h 288"/>
              <a:gd name="T8" fmla="*/ 186 w 220"/>
              <a:gd name="T9" fmla="*/ 194 h 288"/>
              <a:gd name="T10" fmla="*/ 168 w 220"/>
              <a:gd name="T11" fmla="*/ 213 h 288"/>
              <a:gd name="T12" fmla="*/ 148 w 220"/>
              <a:gd name="T13" fmla="*/ 229 h 288"/>
              <a:gd name="T14" fmla="*/ 127 w 220"/>
              <a:gd name="T15" fmla="*/ 246 h 288"/>
              <a:gd name="T16" fmla="*/ 115 w 220"/>
              <a:gd name="T17" fmla="*/ 258 h 288"/>
              <a:gd name="T18" fmla="*/ 110 w 220"/>
              <a:gd name="T19" fmla="*/ 267 h 288"/>
              <a:gd name="T20" fmla="*/ 107 w 220"/>
              <a:gd name="T21" fmla="*/ 276 h 288"/>
              <a:gd name="T22" fmla="*/ 109 w 220"/>
              <a:gd name="T23" fmla="*/ 284 h 288"/>
              <a:gd name="T24" fmla="*/ 117 w 220"/>
              <a:gd name="T25" fmla="*/ 288 h 288"/>
              <a:gd name="T26" fmla="*/ 124 w 220"/>
              <a:gd name="T27" fmla="*/ 287 h 288"/>
              <a:gd name="T28" fmla="*/ 138 w 220"/>
              <a:gd name="T29" fmla="*/ 271 h 288"/>
              <a:gd name="T30" fmla="*/ 161 w 220"/>
              <a:gd name="T31" fmla="*/ 250 h 288"/>
              <a:gd name="T32" fmla="*/ 185 w 220"/>
              <a:gd name="T33" fmla="*/ 229 h 288"/>
              <a:gd name="T34" fmla="*/ 206 w 220"/>
              <a:gd name="T35" fmla="*/ 204 h 288"/>
              <a:gd name="T36" fmla="*/ 219 w 220"/>
              <a:gd name="T37" fmla="*/ 173 h 288"/>
              <a:gd name="T38" fmla="*/ 218 w 220"/>
              <a:gd name="T39" fmla="*/ 141 h 288"/>
              <a:gd name="T40" fmla="*/ 204 w 220"/>
              <a:gd name="T41" fmla="*/ 111 h 288"/>
              <a:gd name="T42" fmla="*/ 182 w 220"/>
              <a:gd name="T43" fmla="*/ 86 h 288"/>
              <a:gd name="T44" fmla="*/ 158 w 220"/>
              <a:gd name="T45" fmla="*/ 70 h 288"/>
              <a:gd name="T46" fmla="*/ 134 w 220"/>
              <a:gd name="T47" fmla="*/ 56 h 288"/>
              <a:gd name="T48" fmla="*/ 109 w 220"/>
              <a:gd name="T49" fmla="*/ 43 h 288"/>
              <a:gd name="T50" fmla="*/ 83 w 220"/>
              <a:gd name="T51" fmla="*/ 29 h 288"/>
              <a:gd name="T52" fmla="*/ 59 w 220"/>
              <a:gd name="T53" fmla="*/ 17 h 288"/>
              <a:gd name="T54" fmla="*/ 36 w 220"/>
              <a:gd name="T55" fmla="*/ 7 h 288"/>
              <a:gd name="T56" fmla="*/ 18 w 220"/>
              <a:gd name="T57" fmla="*/ 1 h 288"/>
              <a:gd name="T58" fmla="*/ 4 w 220"/>
              <a:gd name="T59" fmla="*/ 0 h 288"/>
              <a:gd name="T60" fmla="*/ 9 w 220"/>
              <a:gd name="T61" fmla="*/ 7 h 288"/>
              <a:gd name="T62" fmla="*/ 31 w 220"/>
              <a:gd name="T63" fmla="*/ 18 h 288"/>
              <a:gd name="T64" fmla="*/ 54 w 220"/>
              <a:gd name="T65" fmla="*/ 29 h 288"/>
              <a:gd name="T66" fmla="*/ 77 w 220"/>
              <a:gd name="T67" fmla="*/ 40 h 288"/>
              <a:gd name="T68" fmla="*/ 101 w 220"/>
              <a:gd name="T69" fmla="*/ 53 h 288"/>
              <a:gd name="T70" fmla="*/ 124 w 220"/>
              <a:gd name="T71" fmla="*/ 66 h 288"/>
              <a:gd name="T72" fmla="*/ 147 w 220"/>
              <a:gd name="T73" fmla="*/ 82 h 288"/>
              <a:gd name="T74" fmla="*/ 168 w 220"/>
              <a:gd name="T75" fmla="*/ 9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2935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312936" name="Picture 616" descr="31u_bnrz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12937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38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39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0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1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2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3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4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5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6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47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8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9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0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1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2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53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312954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5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6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7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8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9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960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2961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312962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3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4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5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6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7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8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69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0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1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72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3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4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5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6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7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978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312979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0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1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2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3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4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482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0128755-82CE-42BA-AE17-5D36DE518A8D}" type="slidenum">
              <a:rPr lang="en-US"/>
              <a:pPr/>
              <a:t>10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31188" cy="1143000"/>
          </a:xfrm>
        </p:spPr>
        <p:txBody>
          <a:bodyPr/>
          <a:lstStyle/>
          <a:p>
            <a:r>
              <a:rPr lang="en-US" sz="3200"/>
              <a:t>Checksumming: Cyclic Redundancy Check</a:t>
            </a: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362075"/>
            <a:ext cx="7772400" cy="3360738"/>
          </a:xfrm>
        </p:spPr>
        <p:txBody>
          <a:bodyPr/>
          <a:lstStyle/>
          <a:p>
            <a:r>
              <a:rPr lang="en-US" sz="2000" dirty="0"/>
              <a:t>view data bits, 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, as a binary number</a:t>
            </a:r>
          </a:p>
          <a:p>
            <a:r>
              <a:rPr lang="en-US" sz="2000" b="1" dirty="0"/>
              <a:t>choose r+1 bit pattern (generator),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b="1" dirty="0"/>
              <a:t> </a:t>
            </a:r>
          </a:p>
          <a:p>
            <a:r>
              <a:rPr lang="en-US" sz="2000" dirty="0"/>
              <a:t>goal: choose r CRC bits,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, such that</a:t>
            </a:r>
          </a:p>
          <a:p>
            <a:pPr lvl="1"/>
            <a:r>
              <a:rPr lang="en-US" sz="1800" dirty="0"/>
              <a:t> &lt;D,R&gt; exactly divisible by G (modulo 2) </a:t>
            </a:r>
          </a:p>
          <a:p>
            <a:pPr lvl="1"/>
            <a:r>
              <a:rPr lang="en-US" sz="1800" dirty="0"/>
              <a:t>receiver knows G, divides &lt;D,R&gt; by G.  If non-zero remainder: error detected!</a:t>
            </a:r>
          </a:p>
          <a:p>
            <a:pPr lvl="1"/>
            <a:r>
              <a:rPr lang="en-US" sz="1800" b="1" dirty="0"/>
              <a:t>can detect all burst errors less than r+1 bits</a:t>
            </a:r>
          </a:p>
          <a:p>
            <a:r>
              <a:rPr lang="en-US" sz="2000" dirty="0"/>
              <a:t>widely used in practice (Ethernet, 802.11 </a:t>
            </a:r>
            <a:r>
              <a:rPr lang="en-US" sz="2000" dirty="0" err="1"/>
              <a:t>WiFi</a:t>
            </a:r>
            <a:r>
              <a:rPr lang="en-US" sz="2000" dirty="0"/>
              <a:t>, ATM)</a:t>
            </a:r>
          </a:p>
        </p:txBody>
      </p:sp>
      <p:pic>
        <p:nvPicPr>
          <p:cNvPr id="518148" name="Picture 4" descr="524 CRC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543425"/>
            <a:ext cx="5738813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FBFD9FD-9E95-4C9C-8E7B-33B03B0814D2}" type="slidenum">
              <a:rPr lang="en-US"/>
              <a:pPr/>
              <a:t>11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3200"/>
              <a:t>Multiple Access Links and Protocols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Two types of “links”:</a:t>
            </a:r>
          </a:p>
          <a:p>
            <a:r>
              <a:rPr lang="en-US" sz="2400"/>
              <a:t>point-to-point</a:t>
            </a:r>
          </a:p>
          <a:p>
            <a:pPr lvl="1"/>
            <a:r>
              <a:rPr lang="en-US" sz="2000"/>
              <a:t>PPP for dial-up access</a:t>
            </a:r>
          </a:p>
          <a:p>
            <a:pPr lvl="1"/>
            <a:r>
              <a:rPr lang="en-US" sz="2000"/>
              <a:t>point-to-point link between Ethernet switch and host</a:t>
            </a:r>
          </a:p>
          <a:p>
            <a:r>
              <a:rPr lang="en-US" sz="2400">
                <a:solidFill>
                  <a:srgbClr val="FF0000"/>
                </a:solidFill>
              </a:rPr>
              <a:t>broadcast</a:t>
            </a:r>
            <a:r>
              <a:rPr lang="en-US" sz="2400"/>
              <a:t> (shared wire or medium)</a:t>
            </a:r>
          </a:p>
          <a:p>
            <a:pPr lvl="1"/>
            <a:r>
              <a:rPr lang="en-US" sz="2000"/>
              <a:t>old-fashioned Ethernet</a:t>
            </a:r>
          </a:p>
          <a:p>
            <a:pPr lvl="1"/>
            <a:r>
              <a:rPr lang="en-US" sz="2000"/>
              <a:t>upstream HFC</a:t>
            </a:r>
          </a:p>
          <a:p>
            <a:pPr lvl="1"/>
            <a:r>
              <a:rPr lang="en-US" sz="2000"/>
              <a:t>802.11 wireless LAN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wire (e.g., </a:t>
            </a:r>
          </a:p>
          <a:p>
            <a:pPr algn="ctr"/>
            <a:r>
              <a:rPr lang="en-US" sz="1400" i="0"/>
              <a:t>cabled Ethernet)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RF</a:t>
            </a:r>
          </a:p>
          <a:p>
            <a:pPr algn="ctr"/>
            <a:r>
              <a:rPr lang="en-US" sz="1400" i="0"/>
              <a:t> (e.g., 802.11 WiFi)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RF</a:t>
            </a:r>
          </a:p>
          <a:p>
            <a:pPr algn="ctr"/>
            <a:r>
              <a:rPr lang="en-US" sz="1400" i="0"/>
              <a:t>(satellite) 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humans at a</a:t>
            </a:r>
          </a:p>
          <a:p>
            <a:pPr algn="ctr"/>
            <a:r>
              <a:rPr lang="en-US" sz="1400" i="0"/>
              <a:t>cocktail party </a:t>
            </a:r>
          </a:p>
          <a:p>
            <a:pPr algn="ctr"/>
            <a:r>
              <a:rPr lang="en-US" sz="1400" i="0"/>
              <a:t>(shared air, acoustical)</a:t>
            </a:r>
          </a:p>
        </p:txBody>
      </p:sp>
      <p:graphicFrame>
        <p:nvGraphicFramePr>
          <p:cNvPr id="167980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7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7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7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8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7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7984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167985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78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86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79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7987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167988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0" name="Clip" r:id="rId13" imgW="819000" imgH="847800" progId="MS_ClipArt_Gallery.2">
                    <p:embed/>
                  </p:oleObj>
                </mc:Choice>
                <mc:Fallback>
                  <p:oleObj name="Clip" r:id="rId13" imgW="819000" imgH="847800" progId="MS_ClipArt_Gallery.2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89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1" name="Clip" r:id="rId14" imgW="1266840" imgH="1200240" progId="MS_ClipArt_Gallery.2">
                    <p:embed/>
                  </p:oleObj>
                </mc:Choice>
                <mc:Fallback>
                  <p:oleObj name="Clip" r:id="rId14" imgW="1266840" imgH="1200240" progId="MS_ClipArt_Gallery.2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8109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10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11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112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8116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168117" name="Picture 181" descr="31u_bnrz[1]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118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19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0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1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2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3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4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5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6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7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8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29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0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1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2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133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263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168264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2" name="Clip" r:id="rId16" imgW="819000" imgH="847800" progId="MS_ClipArt_Gallery.2">
                    <p:embed/>
                  </p:oleObj>
                </mc:Choice>
                <mc:Fallback>
                  <p:oleObj name="Clip" r:id="rId16" imgW="819000" imgH="847800" progId="MS_ClipArt_Gallery.2">
                    <p:embed/>
                    <p:pic>
                      <p:nvPicPr>
                        <p:cNvPr id="0" name="Object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265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3" name="Clip" r:id="rId17" imgW="1266840" imgH="1200240" progId="MS_ClipArt_Gallery.2">
                    <p:embed/>
                  </p:oleObj>
                </mc:Choice>
                <mc:Fallback>
                  <p:oleObj name="Clip" r:id="rId17" imgW="1266840" imgH="1200240" progId="MS_ClipArt_Gallery.2">
                    <p:embed/>
                    <p:pic>
                      <p:nvPicPr>
                        <p:cNvPr id="0" name="Object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266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16826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4" name="Clip" r:id="rId18" imgW="819000" imgH="847800" progId="MS_ClipArt_Gallery.2">
                    <p:embed/>
                  </p:oleObj>
                </mc:Choice>
                <mc:Fallback>
                  <p:oleObj name="Clip" r:id="rId18" imgW="819000" imgH="847800" progId="MS_ClipArt_Gallery.2">
                    <p:embed/>
                    <p:pic>
                      <p:nvPicPr>
                        <p:cNvPr id="0" name="Object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26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5" name="Clip" r:id="rId19" imgW="1266840" imgH="1200240" progId="MS_ClipArt_Gallery.2">
                    <p:embed/>
                  </p:oleObj>
                </mc:Choice>
                <mc:Fallback>
                  <p:oleObj name="Clip" r:id="rId19" imgW="1266840" imgH="1200240" progId="MS_ClipArt_Gallery.2">
                    <p:embed/>
                    <p:pic>
                      <p:nvPicPr>
                        <p:cNvPr id="0" name="Object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269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168270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6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Object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271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687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Object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8318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1683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  <a:gd name="T18" fmla="*/ 376 w 430"/>
                <a:gd name="T19" fmla="*/ 18 h 50"/>
                <a:gd name="T20" fmla="*/ 33 w 430"/>
                <a:gd name="T21" fmla="*/ 18 h 50"/>
                <a:gd name="T22" fmla="*/ 376 w 430"/>
                <a:gd name="T2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87 w 87"/>
                <a:gd name="T1" fmla="*/ 219 h 219"/>
                <a:gd name="T2" fmla="*/ 0 w 87"/>
                <a:gd name="T3" fmla="*/ 55 h 219"/>
                <a:gd name="T4" fmla="*/ 28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28 w 172"/>
                <a:gd name="T1" fmla="*/ 55 h 55"/>
                <a:gd name="T2" fmla="*/ 0 w 172"/>
                <a:gd name="T3" fmla="*/ 0 h 55"/>
                <a:gd name="T4" fmla="*/ 172 w 172"/>
                <a:gd name="T5" fmla="*/ 0 h 55"/>
                <a:gd name="T6" fmla="*/ 146 w 17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343 w 343"/>
                <a:gd name="T1" fmla="*/ 0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32 h 350"/>
                <a:gd name="T2" fmla="*/ 3 w 415"/>
                <a:gd name="T3" fmla="*/ 78 h 350"/>
                <a:gd name="T4" fmla="*/ 18 w 415"/>
                <a:gd name="T5" fmla="*/ 130 h 350"/>
                <a:gd name="T6" fmla="*/ 51 w 415"/>
                <a:gd name="T7" fmla="*/ 185 h 350"/>
                <a:gd name="T8" fmla="*/ 97 w 415"/>
                <a:gd name="T9" fmla="*/ 236 h 350"/>
                <a:gd name="T10" fmla="*/ 151 w 415"/>
                <a:gd name="T11" fmla="*/ 282 h 350"/>
                <a:gd name="T12" fmla="*/ 212 w 415"/>
                <a:gd name="T13" fmla="*/ 318 h 350"/>
                <a:gd name="T14" fmla="*/ 270 w 415"/>
                <a:gd name="T15" fmla="*/ 341 h 350"/>
                <a:gd name="T16" fmla="*/ 325 w 415"/>
                <a:gd name="T17" fmla="*/ 350 h 350"/>
                <a:gd name="T18" fmla="*/ 371 w 415"/>
                <a:gd name="T19" fmla="*/ 341 h 350"/>
                <a:gd name="T20" fmla="*/ 402 w 415"/>
                <a:gd name="T21" fmla="*/ 318 h 350"/>
                <a:gd name="T22" fmla="*/ 406 w 415"/>
                <a:gd name="T23" fmla="*/ 309 h 350"/>
                <a:gd name="T24" fmla="*/ 382 w 415"/>
                <a:gd name="T25" fmla="*/ 316 h 350"/>
                <a:gd name="T26" fmla="*/ 343 w 415"/>
                <a:gd name="T27" fmla="*/ 307 h 350"/>
                <a:gd name="T28" fmla="*/ 295 w 415"/>
                <a:gd name="T29" fmla="*/ 288 h 350"/>
                <a:gd name="T30" fmla="*/ 239 w 415"/>
                <a:gd name="T31" fmla="*/ 259 h 350"/>
                <a:gd name="T32" fmla="*/ 182 w 415"/>
                <a:gd name="T33" fmla="*/ 220 h 350"/>
                <a:gd name="T34" fmla="*/ 126 w 415"/>
                <a:gd name="T35" fmla="*/ 178 h 350"/>
                <a:gd name="T36" fmla="*/ 76 w 415"/>
                <a:gd name="T37" fmla="*/ 131 h 350"/>
                <a:gd name="T38" fmla="*/ 38 w 415"/>
                <a:gd name="T39" fmla="*/ 89 h 350"/>
                <a:gd name="T40" fmla="*/ 14 w 415"/>
                <a:gd name="T41" fmla="*/ 51 h 350"/>
                <a:gd name="T42" fmla="*/ 5 w 415"/>
                <a:gd name="T43" fmla="*/ 23 h 350"/>
                <a:gd name="T44" fmla="*/ 8 w 415"/>
                <a:gd name="T45" fmla="*/ 12 h 350"/>
                <a:gd name="T46" fmla="*/ 24 w 415"/>
                <a:gd name="T47" fmla="*/ 0 h 350"/>
                <a:gd name="T48" fmla="*/ 56 w 415"/>
                <a:gd name="T49" fmla="*/ 2 h 350"/>
                <a:gd name="T50" fmla="*/ 100 w 415"/>
                <a:gd name="T51" fmla="*/ 16 h 350"/>
                <a:gd name="T52" fmla="*/ 153 w 415"/>
                <a:gd name="T53" fmla="*/ 41 h 350"/>
                <a:gd name="T54" fmla="*/ 210 w 415"/>
                <a:gd name="T55" fmla="*/ 74 h 350"/>
                <a:gd name="T56" fmla="*/ 268 w 415"/>
                <a:gd name="T57" fmla="*/ 115 h 350"/>
                <a:gd name="T58" fmla="*/ 321 w 415"/>
                <a:gd name="T59" fmla="*/ 160 h 350"/>
                <a:gd name="T60" fmla="*/ 365 w 415"/>
                <a:gd name="T61" fmla="*/ 204 h 350"/>
                <a:gd name="T62" fmla="*/ 396 w 415"/>
                <a:gd name="T63" fmla="*/ 245 h 350"/>
                <a:gd name="T64" fmla="*/ 412 w 415"/>
                <a:gd name="T65" fmla="*/ 279 h 350"/>
                <a:gd name="T66" fmla="*/ 412 w 415"/>
                <a:gd name="T67" fmla="*/ 302 h 350"/>
                <a:gd name="T68" fmla="*/ 396 w 415"/>
                <a:gd name="T69" fmla="*/ 314 h 350"/>
                <a:gd name="T70" fmla="*/ 365 w 415"/>
                <a:gd name="T71" fmla="*/ 313 h 350"/>
                <a:gd name="T72" fmla="*/ 321 w 415"/>
                <a:gd name="T73" fmla="*/ 300 h 350"/>
                <a:gd name="T74" fmla="*/ 268 w 415"/>
                <a:gd name="T75" fmla="*/ 275 h 350"/>
                <a:gd name="T76" fmla="*/ 210 w 415"/>
                <a:gd name="T77" fmla="*/ 240 h 350"/>
                <a:gd name="T78" fmla="*/ 153 w 415"/>
                <a:gd name="T79" fmla="*/ 199 h 350"/>
                <a:gd name="T80" fmla="*/ 100 w 415"/>
                <a:gd name="T81" fmla="*/ 154 h 350"/>
                <a:gd name="T82" fmla="*/ 56 w 415"/>
                <a:gd name="T83" fmla="*/ 110 h 350"/>
                <a:gd name="T84" fmla="*/ 24 w 415"/>
                <a:gd name="T85" fmla="*/ 69 h 350"/>
                <a:gd name="T86" fmla="*/ 8 w 415"/>
                <a:gd name="T87" fmla="*/ 35 h 350"/>
                <a:gd name="T88" fmla="*/ 8 w 415"/>
                <a:gd name="T8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3 h 80"/>
                <a:gd name="T2" fmla="*/ 4 w 101"/>
                <a:gd name="T3" fmla="*/ 0 h 80"/>
                <a:gd name="T4" fmla="*/ 13 w 101"/>
                <a:gd name="T5" fmla="*/ 1 h 80"/>
                <a:gd name="T6" fmla="*/ 24 w 101"/>
                <a:gd name="T7" fmla="*/ 3 h 80"/>
                <a:gd name="T8" fmla="*/ 37 w 101"/>
                <a:gd name="T9" fmla="*/ 10 h 80"/>
                <a:gd name="T10" fmla="*/ 51 w 101"/>
                <a:gd name="T11" fmla="*/ 19 h 80"/>
                <a:gd name="T12" fmla="*/ 66 w 101"/>
                <a:gd name="T13" fmla="*/ 30 h 80"/>
                <a:gd name="T14" fmla="*/ 79 w 101"/>
                <a:gd name="T15" fmla="*/ 40 h 80"/>
                <a:gd name="T16" fmla="*/ 90 w 101"/>
                <a:gd name="T17" fmla="*/ 51 h 80"/>
                <a:gd name="T18" fmla="*/ 97 w 101"/>
                <a:gd name="T19" fmla="*/ 62 h 80"/>
                <a:gd name="T20" fmla="*/ 101 w 101"/>
                <a:gd name="T21" fmla="*/ 71 h 80"/>
                <a:gd name="T22" fmla="*/ 101 w 101"/>
                <a:gd name="T23" fmla="*/ 76 h 80"/>
                <a:gd name="T24" fmla="*/ 97 w 101"/>
                <a:gd name="T25" fmla="*/ 80 h 80"/>
                <a:gd name="T26" fmla="*/ 90 w 101"/>
                <a:gd name="T27" fmla="*/ 78 h 80"/>
                <a:gd name="T28" fmla="*/ 79 w 101"/>
                <a:gd name="T29" fmla="*/ 74 h 80"/>
                <a:gd name="T30" fmla="*/ 66 w 101"/>
                <a:gd name="T31" fmla="*/ 69 h 80"/>
                <a:gd name="T32" fmla="*/ 51 w 101"/>
                <a:gd name="T33" fmla="*/ 60 h 80"/>
                <a:gd name="T34" fmla="*/ 37 w 101"/>
                <a:gd name="T35" fmla="*/ 49 h 80"/>
                <a:gd name="T36" fmla="*/ 23 w 101"/>
                <a:gd name="T37" fmla="*/ 39 h 80"/>
                <a:gd name="T38" fmla="*/ 13 w 101"/>
                <a:gd name="T39" fmla="*/ 28 h 80"/>
                <a:gd name="T40" fmla="*/ 4 w 101"/>
                <a:gd name="T41" fmla="*/ 17 h 80"/>
                <a:gd name="T42" fmla="*/ 0 w 101"/>
                <a:gd name="T43" fmla="*/ 8 h 80"/>
                <a:gd name="T44" fmla="*/ 0 w 101"/>
                <a:gd name="T45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334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16833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  <a:gd name="T18" fmla="*/ 376 w 430"/>
                <a:gd name="T19" fmla="*/ 18 h 50"/>
                <a:gd name="T20" fmla="*/ 33 w 430"/>
                <a:gd name="T21" fmla="*/ 18 h 50"/>
                <a:gd name="T22" fmla="*/ 376 w 430"/>
                <a:gd name="T2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87 w 87"/>
                <a:gd name="T1" fmla="*/ 219 h 219"/>
                <a:gd name="T2" fmla="*/ 0 w 87"/>
                <a:gd name="T3" fmla="*/ 55 h 219"/>
                <a:gd name="T4" fmla="*/ 28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3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28 w 172"/>
                <a:gd name="T1" fmla="*/ 55 h 55"/>
                <a:gd name="T2" fmla="*/ 0 w 172"/>
                <a:gd name="T3" fmla="*/ 0 h 55"/>
                <a:gd name="T4" fmla="*/ 172 w 172"/>
                <a:gd name="T5" fmla="*/ 0 h 55"/>
                <a:gd name="T6" fmla="*/ 146 w 17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343 w 343"/>
                <a:gd name="T1" fmla="*/ 0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32 h 350"/>
                <a:gd name="T2" fmla="*/ 3 w 415"/>
                <a:gd name="T3" fmla="*/ 78 h 350"/>
                <a:gd name="T4" fmla="*/ 18 w 415"/>
                <a:gd name="T5" fmla="*/ 130 h 350"/>
                <a:gd name="T6" fmla="*/ 51 w 415"/>
                <a:gd name="T7" fmla="*/ 185 h 350"/>
                <a:gd name="T8" fmla="*/ 97 w 415"/>
                <a:gd name="T9" fmla="*/ 236 h 350"/>
                <a:gd name="T10" fmla="*/ 151 w 415"/>
                <a:gd name="T11" fmla="*/ 282 h 350"/>
                <a:gd name="T12" fmla="*/ 212 w 415"/>
                <a:gd name="T13" fmla="*/ 318 h 350"/>
                <a:gd name="T14" fmla="*/ 270 w 415"/>
                <a:gd name="T15" fmla="*/ 341 h 350"/>
                <a:gd name="T16" fmla="*/ 325 w 415"/>
                <a:gd name="T17" fmla="*/ 350 h 350"/>
                <a:gd name="T18" fmla="*/ 371 w 415"/>
                <a:gd name="T19" fmla="*/ 341 h 350"/>
                <a:gd name="T20" fmla="*/ 402 w 415"/>
                <a:gd name="T21" fmla="*/ 318 h 350"/>
                <a:gd name="T22" fmla="*/ 406 w 415"/>
                <a:gd name="T23" fmla="*/ 309 h 350"/>
                <a:gd name="T24" fmla="*/ 382 w 415"/>
                <a:gd name="T25" fmla="*/ 316 h 350"/>
                <a:gd name="T26" fmla="*/ 343 w 415"/>
                <a:gd name="T27" fmla="*/ 307 h 350"/>
                <a:gd name="T28" fmla="*/ 295 w 415"/>
                <a:gd name="T29" fmla="*/ 288 h 350"/>
                <a:gd name="T30" fmla="*/ 239 w 415"/>
                <a:gd name="T31" fmla="*/ 259 h 350"/>
                <a:gd name="T32" fmla="*/ 182 w 415"/>
                <a:gd name="T33" fmla="*/ 220 h 350"/>
                <a:gd name="T34" fmla="*/ 126 w 415"/>
                <a:gd name="T35" fmla="*/ 178 h 350"/>
                <a:gd name="T36" fmla="*/ 76 w 415"/>
                <a:gd name="T37" fmla="*/ 131 h 350"/>
                <a:gd name="T38" fmla="*/ 38 w 415"/>
                <a:gd name="T39" fmla="*/ 89 h 350"/>
                <a:gd name="T40" fmla="*/ 14 w 415"/>
                <a:gd name="T41" fmla="*/ 51 h 350"/>
                <a:gd name="T42" fmla="*/ 5 w 415"/>
                <a:gd name="T43" fmla="*/ 23 h 350"/>
                <a:gd name="T44" fmla="*/ 8 w 415"/>
                <a:gd name="T45" fmla="*/ 12 h 350"/>
                <a:gd name="T46" fmla="*/ 24 w 415"/>
                <a:gd name="T47" fmla="*/ 0 h 350"/>
                <a:gd name="T48" fmla="*/ 56 w 415"/>
                <a:gd name="T49" fmla="*/ 2 h 350"/>
                <a:gd name="T50" fmla="*/ 100 w 415"/>
                <a:gd name="T51" fmla="*/ 16 h 350"/>
                <a:gd name="T52" fmla="*/ 153 w 415"/>
                <a:gd name="T53" fmla="*/ 41 h 350"/>
                <a:gd name="T54" fmla="*/ 210 w 415"/>
                <a:gd name="T55" fmla="*/ 74 h 350"/>
                <a:gd name="T56" fmla="*/ 268 w 415"/>
                <a:gd name="T57" fmla="*/ 115 h 350"/>
                <a:gd name="T58" fmla="*/ 321 w 415"/>
                <a:gd name="T59" fmla="*/ 160 h 350"/>
                <a:gd name="T60" fmla="*/ 365 w 415"/>
                <a:gd name="T61" fmla="*/ 204 h 350"/>
                <a:gd name="T62" fmla="*/ 396 w 415"/>
                <a:gd name="T63" fmla="*/ 245 h 350"/>
                <a:gd name="T64" fmla="*/ 412 w 415"/>
                <a:gd name="T65" fmla="*/ 279 h 350"/>
                <a:gd name="T66" fmla="*/ 412 w 415"/>
                <a:gd name="T67" fmla="*/ 302 h 350"/>
                <a:gd name="T68" fmla="*/ 396 w 415"/>
                <a:gd name="T69" fmla="*/ 314 h 350"/>
                <a:gd name="T70" fmla="*/ 365 w 415"/>
                <a:gd name="T71" fmla="*/ 313 h 350"/>
                <a:gd name="T72" fmla="*/ 321 w 415"/>
                <a:gd name="T73" fmla="*/ 300 h 350"/>
                <a:gd name="T74" fmla="*/ 268 w 415"/>
                <a:gd name="T75" fmla="*/ 275 h 350"/>
                <a:gd name="T76" fmla="*/ 210 w 415"/>
                <a:gd name="T77" fmla="*/ 240 h 350"/>
                <a:gd name="T78" fmla="*/ 153 w 415"/>
                <a:gd name="T79" fmla="*/ 199 h 350"/>
                <a:gd name="T80" fmla="*/ 100 w 415"/>
                <a:gd name="T81" fmla="*/ 154 h 350"/>
                <a:gd name="T82" fmla="*/ 56 w 415"/>
                <a:gd name="T83" fmla="*/ 110 h 350"/>
                <a:gd name="T84" fmla="*/ 24 w 415"/>
                <a:gd name="T85" fmla="*/ 69 h 350"/>
                <a:gd name="T86" fmla="*/ 8 w 415"/>
                <a:gd name="T87" fmla="*/ 35 h 350"/>
                <a:gd name="T88" fmla="*/ 8 w 415"/>
                <a:gd name="T8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3 h 80"/>
                <a:gd name="T2" fmla="*/ 4 w 101"/>
                <a:gd name="T3" fmla="*/ 0 h 80"/>
                <a:gd name="T4" fmla="*/ 13 w 101"/>
                <a:gd name="T5" fmla="*/ 1 h 80"/>
                <a:gd name="T6" fmla="*/ 24 w 101"/>
                <a:gd name="T7" fmla="*/ 3 h 80"/>
                <a:gd name="T8" fmla="*/ 37 w 101"/>
                <a:gd name="T9" fmla="*/ 10 h 80"/>
                <a:gd name="T10" fmla="*/ 51 w 101"/>
                <a:gd name="T11" fmla="*/ 19 h 80"/>
                <a:gd name="T12" fmla="*/ 66 w 101"/>
                <a:gd name="T13" fmla="*/ 30 h 80"/>
                <a:gd name="T14" fmla="*/ 79 w 101"/>
                <a:gd name="T15" fmla="*/ 40 h 80"/>
                <a:gd name="T16" fmla="*/ 90 w 101"/>
                <a:gd name="T17" fmla="*/ 51 h 80"/>
                <a:gd name="T18" fmla="*/ 97 w 101"/>
                <a:gd name="T19" fmla="*/ 62 h 80"/>
                <a:gd name="T20" fmla="*/ 101 w 101"/>
                <a:gd name="T21" fmla="*/ 71 h 80"/>
                <a:gd name="T22" fmla="*/ 101 w 101"/>
                <a:gd name="T23" fmla="*/ 76 h 80"/>
                <a:gd name="T24" fmla="*/ 97 w 101"/>
                <a:gd name="T25" fmla="*/ 80 h 80"/>
                <a:gd name="T26" fmla="*/ 90 w 101"/>
                <a:gd name="T27" fmla="*/ 78 h 80"/>
                <a:gd name="T28" fmla="*/ 79 w 101"/>
                <a:gd name="T29" fmla="*/ 74 h 80"/>
                <a:gd name="T30" fmla="*/ 66 w 101"/>
                <a:gd name="T31" fmla="*/ 69 h 80"/>
                <a:gd name="T32" fmla="*/ 51 w 101"/>
                <a:gd name="T33" fmla="*/ 60 h 80"/>
                <a:gd name="T34" fmla="*/ 37 w 101"/>
                <a:gd name="T35" fmla="*/ 49 h 80"/>
                <a:gd name="T36" fmla="*/ 23 w 101"/>
                <a:gd name="T37" fmla="*/ 39 h 80"/>
                <a:gd name="T38" fmla="*/ 13 w 101"/>
                <a:gd name="T39" fmla="*/ 28 h 80"/>
                <a:gd name="T40" fmla="*/ 4 w 101"/>
                <a:gd name="T41" fmla="*/ 17 h 80"/>
                <a:gd name="T42" fmla="*/ 0 w 101"/>
                <a:gd name="T43" fmla="*/ 8 h 80"/>
                <a:gd name="T44" fmla="*/ 0 w 101"/>
                <a:gd name="T45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349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168350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  <a:gd name="T18" fmla="*/ 376 w 430"/>
                <a:gd name="T19" fmla="*/ 18 h 50"/>
                <a:gd name="T20" fmla="*/ 33 w 430"/>
                <a:gd name="T21" fmla="*/ 18 h 50"/>
                <a:gd name="T22" fmla="*/ 376 w 430"/>
                <a:gd name="T2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1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2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87 w 87"/>
                <a:gd name="T1" fmla="*/ 219 h 219"/>
                <a:gd name="T2" fmla="*/ 0 w 87"/>
                <a:gd name="T3" fmla="*/ 55 h 219"/>
                <a:gd name="T4" fmla="*/ 28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3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28 w 172"/>
                <a:gd name="T1" fmla="*/ 55 h 55"/>
                <a:gd name="T2" fmla="*/ 0 w 172"/>
                <a:gd name="T3" fmla="*/ 0 h 55"/>
                <a:gd name="T4" fmla="*/ 172 w 172"/>
                <a:gd name="T5" fmla="*/ 0 h 55"/>
                <a:gd name="T6" fmla="*/ 146 w 172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5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56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26 w 430"/>
                <a:gd name="T1" fmla="*/ 18 h 50"/>
                <a:gd name="T2" fmla="*/ 0 w 430"/>
                <a:gd name="T3" fmla="*/ 18 h 50"/>
                <a:gd name="T4" fmla="*/ 0 w 430"/>
                <a:gd name="T5" fmla="*/ 50 h 50"/>
                <a:gd name="T6" fmla="*/ 430 w 430"/>
                <a:gd name="T7" fmla="*/ 50 h 50"/>
                <a:gd name="T8" fmla="*/ 430 w 430"/>
                <a:gd name="T9" fmla="*/ 18 h 50"/>
                <a:gd name="T10" fmla="*/ 376 w 430"/>
                <a:gd name="T11" fmla="*/ 18 h 50"/>
                <a:gd name="T12" fmla="*/ 376 w 430"/>
                <a:gd name="T13" fmla="*/ 0 h 50"/>
                <a:gd name="T14" fmla="*/ 26 w 430"/>
                <a:gd name="T15" fmla="*/ 0 h 50"/>
                <a:gd name="T16" fmla="*/ 26 w 430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7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343 w 343"/>
                <a:gd name="T1" fmla="*/ 0 w 343"/>
                <a:gd name="T2" fmla="*/ 343 w 3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8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9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32 h 350"/>
                <a:gd name="T2" fmla="*/ 3 w 415"/>
                <a:gd name="T3" fmla="*/ 78 h 350"/>
                <a:gd name="T4" fmla="*/ 18 w 415"/>
                <a:gd name="T5" fmla="*/ 130 h 350"/>
                <a:gd name="T6" fmla="*/ 51 w 415"/>
                <a:gd name="T7" fmla="*/ 185 h 350"/>
                <a:gd name="T8" fmla="*/ 97 w 415"/>
                <a:gd name="T9" fmla="*/ 236 h 350"/>
                <a:gd name="T10" fmla="*/ 151 w 415"/>
                <a:gd name="T11" fmla="*/ 282 h 350"/>
                <a:gd name="T12" fmla="*/ 212 w 415"/>
                <a:gd name="T13" fmla="*/ 318 h 350"/>
                <a:gd name="T14" fmla="*/ 270 w 415"/>
                <a:gd name="T15" fmla="*/ 341 h 350"/>
                <a:gd name="T16" fmla="*/ 325 w 415"/>
                <a:gd name="T17" fmla="*/ 350 h 350"/>
                <a:gd name="T18" fmla="*/ 371 w 415"/>
                <a:gd name="T19" fmla="*/ 341 h 350"/>
                <a:gd name="T20" fmla="*/ 402 w 415"/>
                <a:gd name="T21" fmla="*/ 318 h 350"/>
                <a:gd name="T22" fmla="*/ 406 w 415"/>
                <a:gd name="T23" fmla="*/ 309 h 350"/>
                <a:gd name="T24" fmla="*/ 382 w 415"/>
                <a:gd name="T25" fmla="*/ 316 h 350"/>
                <a:gd name="T26" fmla="*/ 343 w 415"/>
                <a:gd name="T27" fmla="*/ 307 h 350"/>
                <a:gd name="T28" fmla="*/ 295 w 415"/>
                <a:gd name="T29" fmla="*/ 288 h 350"/>
                <a:gd name="T30" fmla="*/ 239 w 415"/>
                <a:gd name="T31" fmla="*/ 259 h 350"/>
                <a:gd name="T32" fmla="*/ 182 w 415"/>
                <a:gd name="T33" fmla="*/ 220 h 350"/>
                <a:gd name="T34" fmla="*/ 126 w 415"/>
                <a:gd name="T35" fmla="*/ 178 h 350"/>
                <a:gd name="T36" fmla="*/ 76 w 415"/>
                <a:gd name="T37" fmla="*/ 131 h 350"/>
                <a:gd name="T38" fmla="*/ 38 w 415"/>
                <a:gd name="T39" fmla="*/ 89 h 350"/>
                <a:gd name="T40" fmla="*/ 14 w 415"/>
                <a:gd name="T41" fmla="*/ 51 h 350"/>
                <a:gd name="T42" fmla="*/ 5 w 415"/>
                <a:gd name="T43" fmla="*/ 23 h 350"/>
                <a:gd name="T44" fmla="*/ 8 w 415"/>
                <a:gd name="T45" fmla="*/ 12 h 350"/>
                <a:gd name="T46" fmla="*/ 24 w 415"/>
                <a:gd name="T47" fmla="*/ 0 h 350"/>
                <a:gd name="T48" fmla="*/ 56 w 415"/>
                <a:gd name="T49" fmla="*/ 2 h 350"/>
                <a:gd name="T50" fmla="*/ 100 w 415"/>
                <a:gd name="T51" fmla="*/ 16 h 350"/>
                <a:gd name="T52" fmla="*/ 153 w 415"/>
                <a:gd name="T53" fmla="*/ 41 h 350"/>
                <a:gd name="T54" fmla="*/ 210 w 415"/>
                <a:gd name="T55" fmla="*/ 74 h 350"/>
                <a:gd name="T56" fmla="*/ 268 w 415"/>
                <a:gd name="T57" fmla="*/ 115 h 350"/>
                <a:gd name="T58" fmla="*/ 321 w 415"/>
                <a:gd name="T59" fmla="*/ 160 h 350"/>
                <a:gd name="T60" fmla="*/ 365 w 415"/>
                <a:gd name="T61" fmla="*/ 204 h 350"/>
                <a:gd name="T62" fmla="*/ 396 w 415"/>
                <a:gd name="T63" fmla="*/ 245 h 350"/>
                <a:gd name="T64" fmla="*/ 412 w 415"/>
                <a:gd name="T65" fmla="*/ 279 h 350"/>
                <a:gd name="T66" fmla="*/ 412 w 415"/>
                <a:gd name="T67" fmla="*/ 302 h 350"/>
                <a:gd name="T68" fmla="*/ 396 w 415"/>
                <a:gd name="T69" fmla="*/ 314 h 350"/>
                <a:gd name="T70" fmla="*/ 365 w 415"/>
                <a:gd name="T71" fmla="*/ 313 h 350"/>
                <a:gd name="T72" fmla="*/ 321 w 415"/>
                <a:gd name="T73" fmla="*/ 300 h 350"/>
                <a:gd name="T74" fmla="*/ 268 w 415"/>
                <a:gd name="T75" fmla="*/ 275 h 350"/>
                <a:gd name="T76" fmla="*/ 210 w 415"/>
                <a:gd name="T77" fmla="*/ 240 h 350"/>
                <a:gd name="T78" fmla="*/ 153 w 415"/>
                <a:gd name="T79" fmla="*/ 199 h 350"/>
                <a:gd name="T80" fmla="*/ 100 w 415"/>
                <a:gd name="T81" fmla="*/ 154 h 350"/>
                <a:gd name="T82" fmla="*/ 56 w 415"/>
                <a:gd name="T83" fmla="*/ 110 h 350"/>
                <a:gd name="T84" fmla="*/ 24 w 415"/>
                <a:gd name="T85" fmla="*/ 69 h 350"/>
                <a:gd name="T86" fmla="*/ 8 w 415"/>
                <a:gd name="T87" fmla="*/ 35 h 350"/>
                <a:gd name="T88" fmla="*/ 8 w 415"/>
                <a:gd name="T89" fmla="*/ 1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61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62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363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3 h 80"/>
                <a:gd name="T2" fmla="*/ 4 w 101"/>
                <a:gd name="T3" fmla="*/ 0 h 80"/>
                <a:gd name="T4" fmla="*/ 13 w 101"/>
                <a:gd name="T5" fmla="*/ 1 h 80"/>
                <a:gd name="T6" fmla="*/ 24 w 101"/>
                <a:gd name="T7" fmla="*/ 3 h 80"/>
                <a:gd name="T8" fmla="*/ 37 w 101"/>
                <a:gd name="T9" fmla="*/ 10 h 80"/>
                <a:gd name="T10" fmla="*/ 51 w 101"/>
                <a:gd name="T11" fmla="*/ 19 h 80"/>
                <a:gd name="T12" fmla="*/ 66 w 101"/>
                <a:gd name="T13" fmla="*/ 30 h 80"/>
                <a:gd name="T14" fmla="*/ 79 w 101"/>
                <a:gd name="T15" fmla="*/ 40 h 80"/>
                <a:gd name="T16" fmla="*/ 90 w 101"/>
                <a:gd name="T17" fmla="*/ 51 h 80"/>
                <a:gd name="T18" fmla="*/ 97 w 101"/>
                <a:gd name="T19" fmla="*/ 62 h 80"/>
                <a:gd name="T20" fmla="*/ 101 w 101"/>
                <a:gd name="T21" fmla="*/ 71 h 80"/>
                <a:gd name="T22" fmla="*/ 101 w 101"/>
                <a:gd name="T23" fmla="*/ 76 h 80"/>
                <a:gd name="T24" fmla="*/ 97 w 101"/>
                <a:gd name="T25" fmla="*/ 80 h 80"/>
                <a:gd name="T26" fmla="*/ 90 w 101"/>
                <a:gd name="T27" fmla="*/ 78 h 80"/>
                <a:gd name="T28" fmla="*/ 79 w 101"/>
                <a:gd name="T29" fmla="*/ 74 h 80"/>
                <a:gd name="T30" fmla="*/ 66 w 101"/>
                <a:gd name="T31" fmla="*/ 69 h 80"/>
                <a:gd name="T32" fmla="*/ 51 w 101"/>
                <a:gd name="T33" fmla="*/ 60 h 80"/>
                <a:gd name="T34" fmla="*/ 37 w 101"/>
                <a:gd name="T35" fmla="*/ 49 h 80"/>
                <a:gd name="T36" fmla="*/ 23 w 101"/>
                <a:gd name="T37" fmla="*/ 39 h 80"/>
                <a:gd name="T38" fmla="*/ 13 w 101"/>
                <a:gd name="T39" fmla="*/ 28 h 80"/>
                <a:gd name="T40" fmla="*/ 4 w 101"/>
                <a:gd name="T41" fmla="*/ 17 h 80"/>
                <a:gd name="T42" fmla="*/ 0 w 101"/>
                <a:gd name="T43" fmla="*/ 8 h 80"/>
                <a:gd name="T44" fmla="*/ 0 w 101"/>
                <a:gd name="T45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8365" name="Picture 429" descr="MMj03957750000[1]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368" name="Picture 432" descr="cocktai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8369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88" name="Clip" r:id="rId24" imgW="1305000" imgH="1085760" progId="MS_ClipArt_Gallery.2">
                  <p:embed/>
                </p:oleObj>
              </mc:Choice>
              <mc:Fallback>
                <p:oleObj name="Clip" r:id="rId24" imgW="1305000" imgH="1085760" progId="MS_ClipArt_Gallery.2">
                  <p:embed/>
                  <p:pic>
                    <p:nvPicPr>
                      <p:cNvPr id="0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37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7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37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055A995E-8AE6-44D5-B314-6B76A21FBA0F}" type="slidenum">
              <a:rPr lang="en-US"/>
              <a:pPr/>
              <a:t>12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Access protocols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dirty="0"/>
              <a:t>single shared broadcast channel </a:t>
            </a:r>
          </a:p>
          <a:p>
            <a:r>
              <a:rPr lang="en-US" sz="2400" dirty="0"/>
              <a:t>two or more simultaneous transmissions by nodes: interference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collision</a:t>
            </a:r>
            <a:r>
              <a:rPr lang="en-US" sz="2000" dirty="0"/>
              <a:t> if node receives two or more signals at the same time</a:t>
            </a:r>
          </a:p>
          <a:p>
            <a:pPr>
              <a:buFont typeface="Wingdings" pitchFamily="2" charset="2"/>
              <a:buNone/>
            </a:pPr>
            <a:r>
              <a:rPr lang="en-US" sz="2400" i="1" u="sng" dirty="0">
                <a:solidFill>
                  <a:srgbClr val="FF0000"/>
                </a:solidFill>
              </a:rPr>
              <a:t>multiple access protocol</a:t>
            </a:r>
            <a:endParaRPr lang="en-US" sz="2400" dirty="0"/>
          </a:p>
          <a:p>
            <a:r>
              <a:rPr lang="en-US" sz="2400" dirty="0"/>
              <a:t>distributed algorithm that determines how nodes share channel, i.e., determine when node can transmit</a:t>
            </a:r>
          </a:p>
          <a:p>
            <a:r>
              <a:rPr lang="en-US" sz="2400" dirty="0"/>
              <a:t>communication about channel sharing must use channel itself! </a:t>
            </a:r>
          </a:p>
          <a:p>
            <a:pPr lvl="1"/>
            <a:r>
              <a:rPr lang="en-US" sz="2000" dirty="0"/>
              <a:t>no out-of-band channel for coordination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26BBFA31-82E1-4442-BBD3-6D7E854B4826}" type="slidenum">
              <a:rPr lang="en-US"/>
              <a:pPr/>
              <a:t>13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Multiple Access Protocol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Broadcast channel of rate R bps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1. when one node wants to transmit, it can send at rate R.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2. when M nodes want to transmit, each can send at average rate R/M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3. fully decentralized:</a:t>
            </a:r>
          </a:p>
          <a:p>
            <a:pPr lvl="1"/>
            <a:r>
              <a:rPr lang="en-US" sz="2000"/>
              <a:t>no special node to coordinate transmissions</a:t>
            </a:r>
          </a:p>
          <a:p>
            <a:pPr lvl="1"/>
            <a:r>
              <a:rPr lang="en-US" sz="2000"/>
              <a:t>no synchronization of clocks, slots</a:t>
            </a:r>
            <a:endParaRPr lang="en-US"/>
          </a:p>
          <a:p>
            <a:pPr>
              <a:buFont typeface="Wingdings" pitchFamily="2" charset="2"/>
              <a:buNone/>
            </a:pPr>
            <a:r>
              <a:rPr lang="en-US" sz="2400"/>
              <a:t>4. simple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41082DA-EA75-47FE-AB03-784F0CEFDA58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/>
              <a:t>MAC Protocols: a taxonomy</a:t>
            </a: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Three broad classes:</a:t>
            </a:r>
          </a:p>
          <a:p>
            <a:r>
              <a:rPr lang="en-US" sz="2400">
                <a:solidFill>
                  <a:srgbClr val="FF0000"/>
                </a:solidFill>
              </a:rPr>
              <a:t>Channel Partitioning</a:t>
            </a:r>
            <a:endParaRPr lang="en-US"/>
          </a:p>
          <a:p>
            <a:pPr lvl="1"/>
            <a:r>
              <a:rPr lang="en-US" sz="2000"/>
              <a:t>divide channel into smaller “pieces” (time slots, frequency, code)</a:t>
            </a:r>
          </a:p>
          <a:p>
            <a:pPr lvl="1"/>
            <a:r>
              <a:rPr lang="en-US" sz="2000"/>
              <a:t>allocate piece to node for exclusive use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</a:rPr>
              <a:t>Random Access</a:t>
            </a:r>
            <a:endParaRPr lang="en-US"/>
          </a:p>
          <a:p>
            <a:pPr lvl="1"/>
            <a:r>
              <a:rPr lang="en-US" sz="2000"/>
              <a:t>channel not divided, allow collisions</a:t>
            </a:r>
          </a:p>
          <a:p>
            <a:pPr lvl="1"/>
            <a:r>
              <a:rPr lang="en-US" sz="2000"/>
              <a:t>“recover” from collisions</a:t>
            </a:r>
            <a:endParaRPr lang="en-US"/>
          </a:p>
          <a:p>
            <a:r>
              <a:rPr lang="en-US" sz="2400">
                <a:solidFill>
                  <a:srgbClr val="FF0000"/>
                </a:solidFill>
              </a:rPr>
              <a:t>“Taking turns”</a:t>
            </a:r>
            <a:endParaRPr lang="en-US"/>
          </a:p>
          <a:p>
            <a:pPr lvl="1"/>
            <a:r>
              <a:rPr lang="en-US" sz="2000"/>
              <a:t>nodes take turns, but nodes with more to send can take longer turns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93D453E-2E70-49D9-B4C9-72B6F1B0CFAC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/>
              <a:t>Channel Partitioning MAC protocols: TDMA</a:t>
            </a:r>
            <a:endParaRPr lang="en-US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TDMA: time division multiple access</a:t>
            </a:r>
            <a:r>
              <a:rPr lang="en-US"/>
              <a:t> </a:t>
            </a:r>
          </a:p>
          <a:p>
            <a:r>
              <a:rPr lang="en-US" sz="2400"/>
              <a:t>access to channel in "rounds" </a:t>
            </a:r>
          </a:p>
          <a:p>
            <a:r>
              <a:rPr lang="en-US" sz="2400"/>
              <a:t>each station gets fixed length slot (length = pkt trans time) in each round </a:t>
            </a:r>
          </a:p>
          <a:p>
            <a:r>
              <a:rPr lang="en-US" sz="2400"/>
              <a:t>unused slots go idle </a:t>
            </a:r>
          </a:p>
          <a:p>
            <a:r>
              <a:rPr lang="en-US" sz="2400"/>
              <a:t>example: 6-station LAN, 1,3,4 have pkt, slots 2,5,6 idle </a:t>
            </a:r>
            <a:endParaRPr lang="en-US"/>
          </a:p>
        </p:txBody>
      </p:sp>
      <p:sp>
        <p:nvSpPr>
          <p:cNvPr id="534535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36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9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44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51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2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53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54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55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56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57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62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4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5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6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7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8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69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0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1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2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3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0"/>
              <a:t>6-slot</a:t>
            </a:r>
          </a:p>
          <a:p>
            <a:r>
              <a:rPr lang="en-US" sz="1600" i="0"/>
              <a:t>frame</a:t>
            </a:r>
          </a:p>
        </p:txBody>
      </p:sp>
      <p:sp>
        <p:nvSpPr>
          <p:cNvPr id="534574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5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6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77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077A6DB-0753-491F-AF06-8EB764417568}" type="slidenum">
              <a:rPr lang="en-US"/>
              <a:pPr/>
              <a:t>16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n-US" sz="3200"/>
              <a:t>Channel Partitioning MAC protocols: FDMA</a:t>
            </a:r>
            <a:endParaRPr lang="en-US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FDMA: frequency division multiple access</a:t>
            </a:r>
            <a:r>
              <a:rPr lang="en-US"/>
              <a:t> </a:t>
            </a:r>
          </a:p>
          <a:p>
            <a:r>
              <a:rPr lang="en-US" sz="2400"/>
              <a:t>channel spectrum divided into frequency bands</a:t>
            </a:r>
          </a:p>
          <a:p>
            <a:r>
              <a:rPr lang="en-US" sz="2400"/>
              <a:t>each station assigned fixed frequency band</a:t>
            </a:r>
          </a:p>
          <a:p>
            <a:r>
              <a:rPr lang="en-US" sz="2400"/>
              <a:t>unused transmission time in frequency bands go idle </a:t>
            </a:r>
          </a:p>
          <a:p>
            <a:r>
              <a:rPr lang="en-US" sz="2400"/>
              <a:t>example: 6-station LAN, 1,3,4 have pkt, frequency bands 2,5,6 idle </a:t>
            </a:r>
            <a:endParaRPr lang="en-US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72 h 72"/>
              <a:gd name="T2" fmla="*/ 0 w 1089"/>
              <a:gd name="T3" fmla="*/ 3 h 72"/>
              <a:gd name="T4" fmla="*/ 1089 w 1089"/>
              <a:gd name="T5" fmla="*/ 0 h 72"/>
              <a:gd name="T6" fmla="*/ 1089 w 1089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7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72 h 72"/>
              <a:gd name="T2" fmla="*/ 0 w 1089"/>
              <a:gd name="T3" fmla="*/ 3 h 72"/>
              <a:gd name="T4" fmla="*/ 1089 w 1089"/>
              <a:gd name="T5" fmla="*/ 0 h 72"/>
              <a:gd name="T6" fmla="*/ 1089 w 1089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556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35570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72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73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74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frequency bands</a:t>
            </a:r>
          </a:p>
        </p:txBody>
      </p:sp>
      <p:sp>
        <p:nvSpPr>
          <p:cNvPr id="535575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time</a:t>
            </a:r>
          </a:p>
        </p:txBody>
      </p:sp>
      <p:sp>
        <p:nvSpPr>
          <p:cNvPr id="535606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375 w 375"/>
              <a:gd name="T1" fmla="*/ 0 h 969"/>
              <a:gd name="T2" fmla="*/ 0 w 375"/>
              <a:gd name="T3" fmla="*/ 485 h 969"/>
              <a:gd name="T4" fmla="*/ 375 w 375"/>
              <a:gd name="T5" fmla="*/ 969 h 969"/>
              <a:gd name="T6" fmla="*/ 375 w 375"/>
              <a:gd name="T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5608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3560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61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617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4 w 562"/>
              <a:gd name="T1" fmla="*/ 264 h 266"/>
              <a:gd name="T2" fmla="*/ 52 w 562"/>
              <a:gd name="T3" fmla="*/ 6 h 266"/>
              <a:gd name="T4" fmla="*/ 108 w 562"/>
              <a:gd name="T5" fmla="*/ 266 h 266"/>
              <a:gd name="T6" fmla="*/ 174 w 562"/>
              <a:gd name="T7" fmla="*/ 0 h 266"/>
              <a:gd name="T8" fmla="*/ 228 w 562"/>
              <a:gd name="T9" fmla="*/ 264 h 266"/>
              <a:gd name="T10" fmla="*/ 288 w 562"/>
              <a:gd name="T11" fmla="*/ 8 h 266"/>
              <a:gd name="T12" fmla="*/ 354 w 562"/>
              <a:gd name="T13" fmla="*/ 266 h 266"/>
              <a:gd name="T14" fmla="*/ 402 w 562"/>
              <a:gd name="T15" fmla="*/ 8 h 266"/>
              <a:gd name="T16" fmla="*/ 464 w 562"/>
              <a:gd name="T17" fmla="*/ 264 h 266"/>
              <a:gd name="T18" fmla="*/ 506 w 562"/>
              <a:gd name="T19" fmla="*/ 6 h 266"/>
              <a:gd name="T20" fmla="*/ 556 w 562"/>
              <a:gd name="T21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18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4 w 562"/>
              <a:gd name="T1" fmla="*/ 264 h 266"/>
              <a:gd name="T2" fmla="*/ 52 w 562"/>
              <a:gd name="T3" fmla="*/ 6 h 266"/>
              <a:gd name="T4" fmla="*/ 108 w 562"/>
              <a:gd name="T5" fmla="*/ 266 h 266"/>
              <a:gd name="T6" fmla="*/ 174 w 562"/>
              <a:gd name="T7" fmla="*/ 0 h 266"/>
              <a:gd name="T8" fmla="*/ 228 w 562"/>
              <a:gd name="T9" fmla="*/ 264 h 266"/>
              <a:gd name="T10" fmla="*/ 288 w 562"/>
              <a:gd name="T11" fmla="*/ 8 h 266"/>
              <a:gd name="T12" fmla="*/ 354 w 562"/>
              <a:gd name="T13" fmla="*/ 266 h 266"/>
              <a:gd name="T14" fmla="*/ 402 w 562"/>
              <a:gd name="T15" fmla="*/ 8 h 266"/>
              <a:gd name="T16" fmla="*/ 464 w 562"/>
              <a:gd name="T17" fmla="*/ 264 h 266"/>
              <a:gd name="T18" fmla="*/ 506 w 562"/>
              <a:gd name="T19" fmla="*/ 6 h 266"/>
              <a:gd name="T20" fmla="*/ 556 w 562"/>
              <a:gd name="T21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20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0 w 623"/>
              <a:gd name="T1" fmla="*/ 113 h 117"/>
              <a:gd name="T2" fmla="*/ 114 w 623"/>
              <a:gd name="T3" fmla="*/ 2 h 117"/>
              <a:gd name="T4" fmla="*/ 256 w 623"/>
              <a:gd name="T5" fmla="*/ 114 h 117"/>
              <a:gd name="T6" fmla="*/ 394 w 623"/>
              <a:gd name="T7" fmla="*/ 0 h 117"/>
              <a:gd name="T8" fmla="*/ 522 w 623"/>
              <a:gd name="T9" fmla="*/ 116 h 117"/>
              <a:gd name="T10" fmla="*/ 616 w 623"/>
              <a:gd name="T11" fmla="*/ 1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621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FDM cable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55DBF22-2150-4BE2-9401-0B1286DA625D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Protocols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When node has packet to send</a:t>
            </a:r>
          </a:p>
          <a:p>
            <a:pPr lvl="1"/>
            <a:r>
              <a:rPr lang="en-US" sz="2000"/>
              <a:t>transmit at full channel data rate R.</a:t>
            </a:r>
          </a:p>
          <a:p>
            <a:pPr lvl="1"/>
            <a:r>
              <a:rPr lang="en-US" sz="2000"/>
              <a:t>no </a:t>
            </a:r>
            <a:r>
              <a:rPr lang="en-US" sz="2000" i="1"/>
              <a:t>a priori</a:t>
            </a:r>
            <a:r>
              <a:rPr lang="en-US" sz="2000"/>
              <a:t> coordination among nodes</a:t>
            </a:r>
          </a:p>
          <a:p>
            <a:r>
              <a:rPr lang="en-US" sz="2400"/>
              <a:t>two or more transmitting nodes </a:t>
            </a:r>
            <a:r>
              <a:rPr lang="en-US" sz="240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/>
              <a:t> “collision”,</a:t>
            </a:r>
          </a:p>
          <a:p>
            <a:r>
              <a:rPr lang="en-US" sz="2400">
                <a:solidFill>
                  <a:srgbClr val="FF0000"/>
                </a:solidFill>
              </a:rPr>
              <a:t>random access MAC protocol</a:t>
            </a:r>
            <a:r>
              <a:rPr lang="en-US" sz="2400"/>
              <a:t> specifies: </a:t>
            </a:r>
          </a:p>
          <a:p>
            <a:pPr lvl="1"/>
            <a:r>
              <a:rPr lang="en-US" sz="2000"/>
              <a:t>how to detect collisions</a:t>
            </a:r>
          </a:p>
          <a:p>
            <a:pPr lvl="1"/>
            <a:r>
              <a:rPr lang="en-US" sz="2000"/>
              <a:t>how to recover from collisions (e.g., via delayed retransmissions)</a:t>
            </a:r>
          </a:p>
          <a:p>
            <a:r>
              <a:rPr lang="en-US" sz="2400"/>
              <a:t>Examples of random access MAC protocols:</a:t>
            </a:r>
          </a:p>
          <a:p>
            <a:pPr lvl="1"/>
            <a:r>
              <a:rPr lang="en-US" sz="2000"/>
              <a:t>slotted ALOHA</a:t>
            </a:r>
          </a:p>
          <a:p>
            <a:pPr lvl="1"/>
            <a:r>
              <a:rPr lang="en-US" sz="2000"/>
              <a:t>ALOHA</a:t>
            </a:r>
          </a:p>
          <a:p>
            <a:pPr lvl="1"/>
            <a:r>
              <a:rPr lang="en-US" sz="2000"/>
              <a:t>CSMA, CSMA/CD, CSMA/CA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6771264-B4D0-4A83-A7EA-05E1962C5915}" type="slidenum">
              <a:rPr lang="en-US"/>
              <a:pPr/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3600" dirty="0"/>
              <a:t>CSMA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Carrier Sense Multiple Access)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CSMA:</a:t>
            </a:r>
            <a:r>
              <a:rPr lang="en-US" sz="2400" dirty="0"/>
              <a:t> listen before transmit: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If channel sensed idle: transmit entire frame</a:t>
            </a:r>
          </a:p>
          <a:p>
            <a:r>
              <a:rPr lang="en-US" sz="2400" dirty="0"/>
              <a:t>If channel sensed busy, defer transmission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human analogy: don’t interrupt others!</a:t>
            </a:r>
          </a:p>
        </p:txBody>
      </p:sp>
    </p:spTree>
    <p:extLst>
      <p:ext uri="{BB962C8B-B14F-4D97-AF65-F5344CB8AC3E}">
        <p14:creationId xmlns:p14="http://schemas.microsoft.com/office/powerpoint/2010/main" val="203019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46DCDCF-A636-40F0-8C31-58C9F53F30F9}" type="slidenum">
              <a:rPr lang="en-US"/>
              <a:pPr/>
              <a:t>19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 collisions</a:t>
            </a:r>
          </a:p>
        </p:txBody>
      </p:sp>
      <p:pic>
        <p:nvPicPr>
          <p:cNvPr id="180227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307975" y="1536700"/>
            <a:ext cx="3794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>
                <a:solidFill>
                  <a:schemeClr val="accent2"/>
                </a:solidFill>
              </a:rPr>
              <a:t>collisions </a:t>
            </a:r>
            <a:r>
              <a:rPr lang="en-US" sz="2400">
                <a:solidFill>
                  <a:schemeClr val="accent2"/>
                </a:solidFill>
              </a:rPr>
              <a:t>can</a:t>
            </a:r>
            <a:r>
              <a:rPr lang="en-US" sz="2400" i="0">
                <a:solidFill>
                  <a:schemeClr val="accent2"/>
                </a:solidFill>
              </a:rPr>
              <a:t> still occur:</a:t>
            </a:r>
            <a:endParaRPr lang="en-US" sz="2400" i="0"/>
          </a:p>
          <a:p>
            <a:r>
              <a:rPr lang="en-US" sz="2000" i="0"/>
              <a:t>propagation delay means </a:t>
            </a:r>
          </a:p>
          <a:p>
            <a:r>
              <a:rPr lang="en-US" sz="2000" i="0"/>
              <a:t>two nodes may not hear</a:t>
            </a:r>
          </a:p>
          <a:p>
            <a:r>
              <a:rPr lang="en-US" sz="2000" i="0"/>
              <a:t>each other’s transmission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307975" y="3059113"/>
            <a:ext cx="3498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>
                <a:solidFill>
                  <a:schemeClr val="accent2"/>
                </a:solidFill>
              </a:rPr>
              <a:t>collision:</a:t>
            </a:r>
            <a:endParaRPr lang="en-US" sz="2400" i="0"/>
          </a:p>
          <a:p>
            <a:r>
              <a:rPr lang="en-US" sz="2000" i="0"/>
              <a:t>entire packet transmission </a:t>
            </a:r>
          </a:p>
          <a:p>
            <a:r>
              <a:rPr lang="en-US" sz="2000" i="0"/>
              <a:t>time wasted</a:t>
            </a:r>
            <a:endParaRPr lang="en-US" sz="2000" i="0">
              <a:latin typeface="Times New Roman" pitchFamily="18" charset="0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759325" y="874713"/>
            <a:ext cx="354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i="0"/>
              <a:t>spatial layout of nodes </a:t>
            </a:r>
            <a:endParaRPr lang="en-US" sz="2000" i="0">
              <a:latin typeface="Times New Roman" pitchFamily="18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07975" y="4125913"/>
            <a:ext cx="41354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</a:rPr>
              <a:t>note:</a:t>
            </a:r>
            <a:endParaRPr lang="en-US" sz="2400" i="0" dirty="0"/>
          </a:p>
          <a:p>
            <a:r>
              <a:rPr lang="en-US" sz="2000" i="0" dirty="0"/>
              <a:t>role of distance &amp; propagation delay in determining collision probability</a:t>
            </a:r>
            <a:endParaRPr lang="en-US" sz="200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D4E9631-F9CE-4DFE-8AFB-EF46B08695DC}" type="slidenum">
              <a:rPr lang="en-US"/>
              <a:pPr/>
              <a:t>2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/>
              <a:t>Link layer: context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258888"/>
            <a:ext cx="4151313" cy="4648200"/>
          </a:xfrm>
        </p:spPr>
        <p:txBody>
          <a:bodyPr/>
          <a:lstStyle/>
          <a:p>
            <a:r>
              <a:rPr lang="en-US" sz="2400" dirty="0"/>
              <a:t>datagram transferred by different link protocols over different links:</a:t>
            </a:r>
          </a:p>
          <a:p>
            <a:pPr lvl="1"/>
            <a:r>
              <a:rPr lang="en-US" sz="2000" dirty="0"/>
              <a:t>e.g., Ethernet on first link, frame relay on intermediate links, 802.11 on last link</a:t>
            </a:r>
          </a:p>
          <a:p>
            <a:r>
              <a:rPr lang="en-US" sz="2400" dirty="0"/>
              <a:t>each  link protocol provides different services</a:t>
            </a:r>
          </a:p>
          <a:p>
            <a:pPr lvl="1"/>
            <a:r>
              <a:rPr lang="en-US" sz="2000" dirty="0"/>
              <a:t>e.g., may or may not provide </a:t>
            </a:r>
            <a:r>
              <a:rPr lang="en-US" sz="2000" dirty="0" smtClean="0"/>
              <a:t>reliable data transport over </a:t>
            </a:r>
            <a:r>
              <a:rPr lang="en-US" sz="2000" dirty="0"/>
              <a:t>link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transportation analogy</a:t>
            </a:r>
          </a:p>
          <a:p>
            <a:r>
              <a:rPr lang="en-US" sz="2000" dirty="0"/>
              <a:t>trip from </a:t>
            </a:r>
            <a:r>
              <a:rPr lang="en-US" sz="2000" dirty="0" smtClean="0"/>
              <a:t>Rose to Crete</a:t>
            </a:r>
            <a:endParaRPr lang="en-US" sz="2000" dirty="0"/>
          </a:p>
          <a:p>
            <a:pPr lvl="1"/>
            <a:r>
              <a:rPr lang="en-US" sz="2000" dirty="0"/>
              <a:t>limo: </a:t>
            </a:r>
            <a:r>
              <a:rPr lang="en-US" sz="2000" dirty="0" smtClean="0"/>
              <a:t>Rose to IND</a:t>
            </a:r>
            <a:endParaRPr lang="en-US" sz="2000" dirty="0"/>
          </a:p>
          <a:p>
            <a:pPr lvl="1"/>
            <a:r>
              <a:rPr lang="en-US" sz="2000" dirty="0"/>
              <a:t>plane: </a:t>
            </a:r>
            <a:r>
              <a:rPr lang="en-US" sz="2000" dirty="0" smtClean="0"/>
              <a:t>IND to Athens</a:t>
            </a:r>
            <a:endParaRPr lang="en-US" sz="2000" dirty="0"/>
          </a:p>
          <a:p>
            <a:pPr lvl="1"/>
            <a:r>
              <a:rPr lang="en-US" sz="2000" dirty="0" smtClean="0"/>
              <a:t>boat: Athens to Crete</a:t>
            </a:r>
            <a:endParaRPr lang="en-US" sz="2000" dirty="0"/>
          </a:p>
          <a:p>
            <a:r>
              <a:rPr lang="en-US" sz="2400" dirty="0"/>
              <a:t>tourist = </a:t>
            </a:r>
            <a:r>
              <a:rPr lang="en-US" sz="2400" dirty="0">
                <a:solidFill>
                  <a:srgbClr val="FF0000"/>
                </a:solidFill>
              </a:rPr>
              <a:t>datagram</a:t>
            </a:r>
            <a:endParaRPr lang="en-US" sz="2400" dirty="0"/>
          </a:p>
          <a:p>
            <a:r>
              <a:rPr lang="en-US" sz="2400" dirty="0"/>
              <a:t>transport segment = </a:t>
            </a:r>
            <a:r>
              <a:rPr lang="en-US" sz="2400" dirty="0">
                <a:solidFill>
                  <a:srgbClr val="FF0000"/>
                </a:solidFill>
              </a:rPr>
              <a:t>communication link</a:t>
            </a:r>
            <a:endParaRPr lang="en-US" sz="2400" dirty="0"/>
          </a:p>
          <a:p>
            <a:r>
              <a:rPr lang="en-US" sz="2400" dirty="0"/>
              <a:t>transportation mode = </a:t>
            </a:r>
            <a:r>
              <a:rPr lang="en-US" sz="2400" dirty="0">
                <a:solidFill>
                  <a:srgbClr val="FF0000"/>
                </a:solidFill>
              </a:rPr>
              <a:t>link layer protocol</a:t>
            </a:r>
            <a:endParaRPr lang="en-US" sz="2400" dirty="0"/>
          </a:p>
          <a:p>
            <a:r>
              <a:rPr lang="en-US" sz="2400" dirty="0"/>
              <a:t>travel agent = </a:t>
            </a:r>
            <a:r>
              <a:rPr lang="en-US" sz="2400" dirty="0">
                <a:solidFill>
                  <a:srgbClr val="FF0000"/>
                </a:solidFill>
              </a:rPr>
              <a:t>routing algorithm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D7C5EBDE-D3E7-48B4-BCAD-2AD5E763FA8D}" type="slidenum">
              <a:rPr lang="en-US"/>
              <a:pPr/>
              <a:t>20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CSMA/CD (Collision Detection)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CSMA/CD:</a:t>
            </a:r>
            <a:r>
              <a:rPr lang="en-US"/>
              <a:t> carrier sensing, deferral as in CSMA</a:t>
            </a:r>
          </a:p>
          <a:p>
            <a:pPr lvl="1"/>
            <a:r>
              <a:rPr lang="en-US"/>
              <a:t>collisions </a:t>
            </a:r>
            <a:r>
              <a:rPr lang="en-US" i="1"/>
              <a:t>detected</a:t>
            </a:r>
            <a:r>
              <a:rPr lang="en-US"/>
              <a:t> within short time</a:t>
            </a:r>
          </a:p>
          <a:p>
            <a:pPr lvl="1"/>
            <a:r>
              <a:rPr lang="en-US"/>
              <a:t>colliding transmissions aborted, reducing channel wastage </a:t>
            </a:r>
          </a:p>
          <a:p>
            <a:r>
              <a:rPr lang="en-US"/>
              <a:t>collision detection:</a:t>
            </a:r>
            <a:r>
              <a:rPr lang="en-US" sz="2400"/>
              <a:t> </a:t>
            </a:r>
          </a:p>
          <a:p>
            <a:pPr lvl="1"/>
            <a:r>
              <a:rPr lang="en-US"/>
              <a:t>easy in wired LANs: measure signal strengths, compare transmitted, received signals</a:t>
            </a:r>
          </a:p>
          <a:p>
            <a:pPr lvl="1"/>
            <a:r>
              <a:rPr lang="en-US"/>
              <a:t>difficult in wireless LANs: received signal strength overwhelmed by local transmission strength </a:t>
            </a:r>
          </a:p>
          <a:p>
            <a:r>
              <a:rPr lang="en-US"/>
              <a:t>human analogy: the polite conversationalist </a:t>
            </a:r>
          </a:p>
        </p:txBody>
      </p:sp>
    </p:spTree>
    <p:extLst>
      <p:ext uri="{BB962C8B-B14F-4D97-AF65-F5344CB8AC3E}">
        <p14:creationId xmlns:p14="http://schemas.microsoft.com/office/powerpoint/2010/main" val="244348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065CE06-8985-40C4-8635-443181F05199}" type="slidenum">
              <a:rPr lang="en-US"/>
              <a:pPr/>
              <a:t>21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channel partitioning MAC protocols:</a:t>
            </a:r>
            <a:endParaRPr lang="en-US" dirty="0">
              <a:solidFill>
                <a:srgbClr val="000099"/>
              </a:solidFill>
            </a:endParaRPr>
          </a:p>
          <a:p>
            <a:pPr lvl="1"/>
            <a:r>
              <a:rPr lang="en-US" dirty="0"/>
              <a:t>share channel </a:t>
            </a:r>
            <a:r>
              <a:rPr lang="en-US" i="1" dirty="0"/>
              <a:t>efficiently</a:t>
            </a:r>
            <a:r>
              <a:rPr lang="en-US" dirty="0"/>
              <a:t> and </a:t>
            </a:r>
            <a:r>
              <a:rPr lang="en-US" i="1" dirty="0"/>
              <a:t>fairly</a:t>
            </a:r>
            <a:r>
              <a:rPr lang="en-US" dirty="0"/>
              <a:t> at high load</a:t>
            </a:r>
          </a:p>
          <a:p>
            <a:pPr lvl="1"/>
            <a:r>
              <a:rPr lang="en-US" b="1" dirty="0"/>
              <a:t>inefficient at low load:</a:t>
            </a:r>
            <a:r>
              <a:rPr lang="en-US" dirty="0"/>
              <a:t> delay in channel access, 1/N bandwidth allocated even if only 1 active node!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random access MAC protocols</a:t>
            </a:r>
            <a:endParaRPr lang="en-US" dirty="0">
              <a:solidFill>
                <a:srgbClr val="000099"/>
              </a:solidFill>
            </a:endParaRPr>
          </a:p>
          <a:p>
            <a:pPr lvl="1"/>
            <a:r>
              <a:rPr lang="en-US" dirty="0"/>
              <a:t>efficient at low load: single node can fully utilize channel</a:t>
            </a:r>
          </a:p>
          <a:p>
            <a:pPr lvl="1"/>
            <a:r>
              <a:rPr lang="en-US" b="1" dirty="0"/>
              <a:t>high load: collision overhead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</a:rPr>
              <a:t>“taking turns” protocols</a:t>
            </a:r>
            <a:endParaRPr lang="en-US" dirty="0">
              <a:solidFill>
                <a:srgbClr val="000099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dirty="0"/>
              <a:t>look for best of both worlds!</a:t>
            </a:r>
          </a:p>
        </p:txBody>
      </p:sp>
    </p:spTree>
    <p:extLst>
      <p:ext uri="{BB962C8B-B14F-4D97-AF65-F5344CB8AC3E}">
        <p14:creationId xmlns:p14="http://schemas.microsoft.com/office/powerpoint/2010/main" val="47623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3FDCA421-9CEB-4B04-9302-B6D9ED390457}" type="slidenum">
              <a:rPr lang="en-US"/>
              <a:pPr/>
              <a:t>22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Polling:</a:t>
            </a:r>
            <a:r>
              <a:rPr lang="en-US" sz="2400" b="1"/>
              <a:t> </a:t>
            </a:r>
            <a:endParaRPr lang="en-US" sz="2400"/>
          </a:p>
          <a:p>
            <a:r>
              <a:rPr lang="en-US" sz="2400"/>
              <a:t>master node “invites” slave nodes to transmit in turn</a:t>
            </a:r>
          </a:p>
          <a:p>
            <a:r>
              <a:rPr lang="en-US" sz="2400"/>
              <a:t>typically used with “dumb” slave devices</a:t>
            </a:r>
          </a:p>
          <a:p>
            <a:r>
              <a:rPr lang="en-US" sz="2400"/>
              <a:t>concerns:</a:t>
            </a:r>
          </a:p>
          <a:p>
            <a:pPr lvl="1"/>
            <a:r>
              <a:rPr lang="en-US" sz="2000"/>
              <a:t>polling overhead </a:t>
            </a:r>
          </a:p>
          <a:p>
            <a:pPr lvl="1"/>
            <a:r>
              <a:rPr lang="en-US" sz="2000"/>
              <a:t>latency</a:t>
            </a:r>
          </a:p>
          <a:p>
            <a:pPr lvl="1"/>
            <a:r>
              <a:rPr lang="en-US" sz="2000"/>
              <a:t>single point of failure (master)</a:t>
            </a:r>
            <a:endParaRPr lang="en-US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9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4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2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9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4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9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6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9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7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35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9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9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master</a:t>
            </a:r>
          </a:p>
        </p:txBody>
      </p:sp>
      <p:sp>
        <p:nvSpPr>
          <p:cNvPr id="184361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18436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184370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1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7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DD7133D-9A07-483D-B641-A0D6FF25FA1F}" type="slidenum">
              <a:rPr lang="en-US"/>
              <a:pPr/>
              <a:t>23</a:t>
            </a:fld>
            <a:endParaRPr lang="en-US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508" y="228600"/>
            <a:ext cx="7772400" cy="1143000"/>
          </a:xfrm>
        </p:spPr>
        <p:txBody>
          <a:bodyPr/>
          <a:lstStyle/>
          <a:p>
            <a:r>
              <a:rPr lang="en-US" dirty="0"/>
              <a:t>“Taking Turns” MAC protocols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 i="0">
                <a:solidFill>
                  <a:srgbClr val="FF0000"/>
                </a:solidFill>
              </a:rPr>
              <a:t>Token passing:</a:t>
            </a:r>
            <a:endParaRPr lang="en-US" sz="2800" b="1" i="0"/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0"/>
              <a:t>control </a:t>
            </a:r>
            <a:r>
              <a:rPr lang="en-US" sz="2400" b="1" i="0"/>
              <a:t>token </a:t>
            </a:r>
            <a:r>
              <a:rPr lang="en-US" sz="2400" i="0"/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0"/>
              <a:t>token message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i="0"/>
              <a:t>concerns: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0"/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0"/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0"/>
              <a:t>single point of failure (token)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800" i="0"/>
              <a:t> </a:t>
            </a: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3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6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9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6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1055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(nothing</a:t>
            </a:r>
          </a:p>
          <a:p>
            <a:r>
              <a:rPr lang="en-US" i="0"/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9950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90C904D-9D08-4E6C-894D-1295249B713C}" type="slidenum">
              <a:rPr lang="en-US"/>
              <a:pPr/>
              <a:t>24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 Addresses and ARP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 dirty="0"/>
              <a:t>32-bit IP address: </a:t>
            </a:r>
          </a:p>
          <a:p>
            <a:pPr lvl="1"/>
            <a:r>
              <a:rPr lang="en-US" i="1" dirty="0"/>
              <a:t>network-layer</a:t>
            </a:r>
            <a:r>
              <a:rPr lang="en-US" dirty="0"/>
              <a:t> address</a:t>
            </a:r>
          </a:p>
          <a:p>
            <a:pPr lvl="1"/>
            <a:r>
              <a:rPr lang="en-US" dirty="0"/>
              <a:t>used to get datagram to destination IP subnet </a:t>
            </a:r>
          </a:p>
          <a:p>
            <a:r>
              <a:rPr lang="en-US" dirty="0"/>
              <a:t>MAC (or LAN or physical or Ethernet) address: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function: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get frame from one interface to another physically-connected interface (same network)</a:t>
            </a:r>
          </a:p>
          <a:p>
            <a:pPr lvl="1"/>
            <a:r>
              <a:rPr lang="en-US" dirty="0"/>
              <a:t>48 bit MAC address (for most LANs)</a:t>
            </a:r>
          </a:p>
          <a:p>
            <a:pPr lvl="2"/>
            <a:r>
              <a:rPr lang="en-US" dirty="0"/>
              <a:t> </a:t>
            </a:r>
            <a:r>
              <a:rPr lang="en-US" b="1" dirty="0"/>
              <a:t>burned in NIC ROM, </a:t>
            </a:r>
            <a:r>
              <a:rPr lang="en-US" dirty="0"/>
              <a:t>also sometimes software settable</a:t>
            </a:r>
          </a:p>
        </p:txBody>
      </p:sp>
    </p:spTree>
    <p:extLst>
      <p:ext uri="{BB962C8B-B14F-4D97-AF65-F5344CB8AC3E}">
        <p14:creationId xmlns:p14="http://schemas.microsoft.com/office/powerpoint/2010/main" val="100933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03C4500-4FE1-4F3B-95E1-E9B9AFABC23F}" type="slidenum">
              <a:rPr lang="en-US"/>
              <a:pPr/>
              <a:t>25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Addresses and ARP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561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Each adapter on LAN has unique LAN address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Broadcast address =</a:t>
            </a:r>
          </a:p>
          <a:p>
            <a:r>
              <a:rPr lang="en-US" i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4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26343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4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6345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6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6347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18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2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1A-2F-BB-76-09-AD</a:t>
            </a:r>
          </a:p>
        </p:txBody>
      </p:sp>
      <p:sp>
        <p:nvSpPr>
          <p:cNvPr id="526361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2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3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58-23-D7-FA-20-B0</a:t>
            </a:r>
          </a:p>
        </p:txBody>
      </p:sp>
      <p:sp>
        <p:nvSpPr>
          <p:cNvPr id="526364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0C-C4-11-6F-E3-98</a:t>
            </a:r>
          </a:p>
        </p:txBody>
      </p:sp>
      <p:sp>
        <p:nvSpPr>
          <p:cNvPr id="526366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6367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71-65-F7-2B-08-53</a:t>
            </a:r>
          </a:p>
        </p:txBody>
      </p:sp>
      <p:sp>
        <p:nvSpPr>
          <p:cNvPr id="526368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   LAN</a:t>
            </a:r>
          </a:p>
          <a:p>
            <a:r>
              <a:rPr lang="en-US" i="0"/>
              <a:t>(wired or</a:t>
            </a:r>
          </a:p>
          <a:p>
            <a:r>
              <a:rPr lang="en-US" i="0"/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20208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01AE695-3221-4F55-B71E-5BA833448AD8}" type="slidenum">
              <a:rPr lang="en-US"/>
              <a:pPr/>
              <a:t>26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 (more)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MAC address allocation administered by IEEE</a:t>
            </a:r>
          </a:p>
          <a:p>
            <a:r>
              <a:rPr lang="en-US" sz="2400" dirty="0"/>
              <a:t>manufacturer buys portion of MAC address space (to assure uniqueness)</a:t>
            </a:r>
          </a:p>
          <a:p>
            <a:r>
              <a:rPr lang="en-US" sz="2400" dirty="0"/>
              <a:t>analogy: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         (a) MAC address: like Social Security Number</a:t>
            </a:r>
          </a:p>
          <a:p>
            <a:pPr>
              <a:buFont typeface="Wingdings" pitchFamily="2" charset="2"/>
              <a:buNone/>
            </a:pPr>
            <a:r>
              <a:rPr lang="en-US" sz="2400" b="1" dirty="0"/>
              <a:t>         (b) IP address: like postal address</a:t>
            </a:r>
          </a:p>
          <a:p>
            <a:r>
              <a:rPr lang="en-US" sz="2400" dirty="0"/>
              <a:t> MAC flat address  </a:t>
            </a:r>
            <a:r>
              <a:rPr lang="en-US" sz="2400" dirty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 dirty="0"/>
              <a:t> portability </a:t>
            </a:r>
          </a:p>
          <a:p>
            <a:pPr lvl="1"/>
            <a:r>
              <a:rPr lang="en-US" sz="2000" dirty="0"/>
              <a:t>can move LAN card from one LAN to another</a:t>
            </a:r>
          </a:p>
          <a:p>
            <a:r>
              <a:rPr lang="en-US" sz="2400" dirty="0"/>
              <a:t>IP hierarchical address NOT portable</a:t>
            </a:r>
          </a:p>
          <a:p>
            <a:pPr lvl="1"/>
            <a:r>
              <a:rPr lang="en-US" sz="2000" dirty="0"/>
              <a:t> address depends on IP subnet to which node is attached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1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9612532-D233-4A2C-A010-C938F648B183}" type="slidenum">
              <a:rPr lang="en-US"/>
              <a:pPr/>
              <a:t>27</a:t>
            </a:fld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/>
              <a:t>ARP: Address Resolution Protocol</a:t>
            </a:r>
            <a:endParaRPr lang="en-US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4648200"/>
          </a:xfrm>
        </p:spPr>
        <p:txBody>
          <a:bodyPr/>
          <a:lstStyle/>
          <a:p>
            <a:r>
              <a:rPr lang="en-US" sz="2400"/>
              <a:t>Each IP node (host, router) on LAN has  </a:t>
            </a:r>
            <a:r>
              <a:rPr lang="en-US" sz="2400">
                <a:solidFill>
                  <a:srgbClr val="FF0000"/>
                </a:solidFill>
              </a:rPr>
              <a:t>ARP </a:t>
            </a:r>
            <a:r>
              <a:rPr lang="en-US" sz="2400"/>
              <a:t>table</a:t>
            </a:r>
          </a:p>
          <a:p>
            <a:r>
              <a:rPr lang="en-US" sz="2400"/>
              <a:t>ARP table: IP/MAC address mappings for some LAN nodes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&lt; IP address; MAC address; TTL&gt;</a:t>
            </a:r>
          </a:p>
          <a:p>
            <a:pPr lvl="1"/>
            <a:r>
              <a:rPr lang="en-US" sz="1600"/>
              <a:t> </a:t>
            </a:r>
            <a:r>
              <a:rPr lang="en-US" sz="2000"/>
              <a:t>TTL (Time To Live): time after which address mapping will be forgotten (typically 20 min)</a:t>
            </a:r>
            <a:endParaRPr lang="en-US"/>
          </a:p>
        </p:txBody>
      </p:sp>
      <p:grpSp>
        <p:nvGrpSpPr>
          <p:cNvPr id="399365" name="Group 5"/>
          <p:cNvGrpSpPr>
            <a:grpSpLocks/>
          </p:cNvGrpSpPr>
          <p:nvPr/>
        </p:nvGrpSpPr>
        <p:grpSpPr bwMode="auto">
          <a:xfrm>
            <a:off x="230188" y="1487488"/>
            <a:ext cx="4343400" cy="1277937"/>
            <a:chOff x="297" y="3336"/>
            <a:chExt cx="2788" cy="805"/>
          </a:xfrm>
        </p:grpSpPr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5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u="sng"/>
                <a:t>Question:</a:t>
              </a:r>
              <a:r>
                <a:rPr lang="en-US" sz="2400" i="0"/>
                <a:t> how to determine</a:t>
              </a:r>
            </a:p>
            <a:p>
              <a:r>
                <a:rPr lang="en-US" sz="2400" i="0"/>
                <a:t>MAC address of B</a:t>
              </a:r>
            </a:p>
            <a:p>
              <a:r>
                <a:rPr lang="en-US" sz="2400" i="0"/>
                <a:t>knowing B’s IP address?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99367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482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70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397375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843588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2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279900"/>
                        <a:ext cx="415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2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1A-2F-BB-76-09-AD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58-23-D7-FA-20-B0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0C-C4-11-6F-E3-98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71-65-F7-2B-08-53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0"/>
              <a:t>   LAN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137.196.7.23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137.196.7.78</a:t>
            </a:r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137.196.7.14</a:t>
            </a:r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/>
              <a:t>137.196.7.88</a:t>
            </a:r>
          </a:p>
        </p:txBody>
      </p:sp>
    </p:spTree>
    <p:extLst>
      <p:ext uri="{BB962C8B-B14F-4D97-AF65-F5344CB8AC3E}">
        <p14:creationId xmlns:p14="http://schemas.microsoft.com/office/powerpoint/2010/main" val="198555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BC7A97B0-46BA-4DD4-A6A1-0C4B28A851C7}" type="slidenum">
              <a:rPr lang="en-US"/>
              <a:pPr/>
              <a:t>28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/>
              <a:t>ARP protocol: Same LAN (network)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n-US" sz="2000"/>
              <a:t>A wants to send datagram to B, and B’s MAC address not in A’s ARP table.</a:t>
            </a:r>
          </a:p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broadcasts</a:t>
            </a:r>
            <a:r>
              <a:rPr lang="en-US" sz="2000"/>
              <a:t> ARP query packet, containing B's IP address </a:t>
            </a:r>
          </a:p>
          <a:p>
            <a:pPr lvl="1"/>
            <a:r>
              <a:rPr lang="en-US" sz="2000"/>
              <a:t>dest MAC address = FF-FF-FF-FF-FF-FF</a:t>
            </a:r>
          </a:p>
          <a:p>
            <a:pPr lvl="1"/>
            <a:r>
              <a:rPr lang="en-US" sz="2000"/>
              <a:t>all machines on LAN receive ARP query</a:t>
            </a:r>
            <a:r>
              <a:rPr lang="en-US" sz="1800"/>
              <a:t> </a:t>
            </a:r>
          </a:p>
          <a:p>
            <a:r>
              <a:rPr lang="en-US" sz="2000"/>
              <a:t>B receives ARP packet, replies to A with its (B's) MAC address</a:t>
            </a:r>
          </a:p>
          <a:p>
            <a:pPr lvl="1"/>
            <a:r>
              <a:rPr lang="en-US" sz="1800"/>
              <a:t>frame sent to A’s MAC address (unicast)</a:t>
            </a:r>
          </a:p>
          <a:p>
            <a:endParaRPr lang="en-US" sz="200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A caches (saves) IP-to-MAC address pair in its ARP table until information becomes old (times out) </a:t>
            </a:r>
          </a:p>
          <a:p>
            <a:pPr lvl="1"/>
            <a:r>
              <a:rPr lang="en-US" sz="2000"/>
              <a:t>soft state: information that times out (goes away) unless refreshed</a:t>
            </a:r>
          </a:p>
          <a:p>
            <a:r>
              <a:rPr lang="en-US" sz="2400"/>
              <a:t>ARP is “plug-and-play”:</a:t>
            </a:r>
          </a:p>
          <a:p>
            <a:pPr lvl="1"/>
            <a:r>
              <a:rPr lang="en-US" sz="2000"/>
              <a:t>nodes create their ARP tables </a:t>
            </a:r>
            <a:r>
              <a:rPr lang="en-US" sz="2000" i="1"/>
              <a:t>without intervention from net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8672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FA4DA40-6BDD-408C-A4A4-4A7ACE68C099}" type="slidenum">
              <a:rPr lang="en-US"/>
              <a:pPr/>
              <a:t>29</a:t>
            </a:fld>
            <a:endParaRPr lang="en-US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  <a:noFill/>
          <a:ln/>
        </p:spPr>
        <p:txBody>
          <a:bodyPr/>
          <a:lstStyle/>
          <a:p>
            <a:pPr marL="111125" indent="-111125">
              <a:buFont typeface="Wingdings" pitchFamily="2" charset="2"/>
              <a:buNone/>
            </a:pPr>
            <a:r>
              <a:rPr lang="en-US" sz="2400"/>
              <a:t>walkthrough: </a:t>
            </a:r>
            <a:r>
              <a:rPr lang="en-US" sz="2400">
                <a:solidFill>
                  <a:srgbClr val="FF0000"/>
                </a:solidFill>
              </a:rPr>
              <a:t>send datagram from A to B via R. </a:t>
            </a:r>
          </a:p>
          <a:p>
            <a:pPr marL="396875" lvl="1" indent="-163513"/>
            <a:r>
              <a:rPr lang="en-US" sz="2000"/>
              <a:t>focus on addressing - at both IP (datagram) and MAC layer (frame)</a:t>
            </a:r>
          </a:p>
          <a:p>
            <a:pPr marL="396875" lvl="1" indent="-163513"/>
            <a:r>
              <a:rPr lang="en-US" sz="2000"/>
              <a:t>assume A knows B’s IP address</a:t>
            </a:r>
          </a:p>
          <a:p>
            <a:pPr marL="396875" lvl="1" indent="-163513"/>
            <a:r>
              <a:rPr lang="en-US" sz="2000"/>
              <a:t>assume A knows B’s MAC address (how?)</a:t>
            </a:r>
          </a:p>
          <a:p>
            <a:pPr marL="396875" lvl="1" indent="-163513"/>
            <a:r>
              <a:rPr lang="en-US" sz="2000"/>
              <a:t>assume A knows IP address of first hop router, R (how?)</a:t>
            </a:r>
          </a:p>
          <a:p>
            <a:pPr marL="396875" lvl="1" indent="-163513"/>
            <a:r>
              <a:rPr lang="en-US" sz="2000"/>
              <a:t>assume A knows MAC address of first hop router interface (how?)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0661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066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6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6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6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066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0667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066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6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7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0671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067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7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67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0675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6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7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0678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0679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0680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0681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0682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0683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0684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85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0687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88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9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0695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696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697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698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0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1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2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03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071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0715" name="Group 59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0716" name="Line 60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0717" name="Group 61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0718" name="Object 62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153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0719" name="Group 63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072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072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0722" name="Rectangle 66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723" name="Line 67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24" name="Line 68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0725" name="Object 69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154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0726" name="Rectangle 70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727" name="Text Box 71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0728" name="Text Box 72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0729" name="Line 73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30" name="Line 74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31" name="Freeform 75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0732" name="Text Box 76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0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9874F49-71FC-4875-AE66-CBEEA899F630}" type="slidenum">
              <a:rPr lang="en-US"/>
              <a:pPr/>
              <a:t>3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 Services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framing, link access: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encapsulate datagram into frame, adding header, trailer</a:t>
            </a:r>
          </a:p>
          <a:p>
            <a:pPr lvl="1"/>
            <a:r>
              <a:rPr lang="en-US" sz="2000" dirty="0"/>
              <a:t>channel access if shared medium</a:t>
            </a:r>
          </a:p>
          <a:p>
            <a:pPr lvl="1"/>
            <a:r>
              <a:rPr lang="en-US" sz="2000" b="1" dirty="0"/>
              <a:t>“MAC” addresses </a:t>
            </a:r>
            <a:r>
              <a:rPr lang="en-US" sz="2000" dirty="0"/>
              <a:t>used in frame headers to identify source, </a:t>
            </a:r>
            <a:r>
              <a:rPr lang="en-US" sz="2000" dirty="0" err="1"/>
              <a:t>dest</a:t>
            </a:r>
            <a:r>
              <a:rPr lang="en-US" sz="2000" dirty="0"/>
              <a:t>  </a:t>
            </a:r>
          </a:p>
          <a:p>
            <a:pPr lvl="2"/>
            <a:r>
              <a:rPr lang="en-US" dirty="0"/>
              <a:t>different from IP address!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reliable delivery between adjacent nodes</a:t>
            </a:r>
          </a:p>
          <a:p>
            <a:pPr lvl="1"/>
            <a:r>
              <a:rPr lang="en-US" sz="2000" dirty="0"/>
              <a:t>we learned how to do this already (chapter 3)!</a:t>
            </a:r>
          </a:p>
          <a:p>
            <a:pPr lvl="1"/>
            <a:r>
              <a:rPr lang="en-US" sz="2000" dirty="0"/>
              <a:t>seldom used on low bit-error link (fiber, some twisted pair)</a:t>
            </a:r>
          </a:p>
          <a:p>
            <a:pPr lvl="1"/>
            <a:r>
              <a:rPr lang="en-US" sz="2000" dirty="0"/>
              <a:t>wireless links: high error rates</a:t>
            </a:r>
          </a:p>
          <a:p>
            <a:pPr lvl="2"/>
            <a:r>
              <a:rPr lang="en-US" dirty="0"/>
              <a:t>Q: why both link-level and end-end reliability?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63D9A8F5-D201-47B7-AA33-C8181D139131}" type="slidenum">
              <a:rPr lang="en-US"/>
              <a:pPr/>
              <a:t>30</a:t>
            </a:fld>
            <a:endParaRPr lang="en-US"/>
          </a:p>
        </p:txBody>
      </p: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2709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2710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1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2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3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2714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2715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2716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17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18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2719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2720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2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722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2723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4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5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2726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2727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272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272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2730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2731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2732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7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733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4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2735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7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736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37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2743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4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5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6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8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49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50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51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2762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712769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1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72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2773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4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5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776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712854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2827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28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29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2830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712831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32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A creates link-layer frame with R's MAC address as dest, frame contains A-to-B IP datagram</a:t>
            </a:r>
            <a:endParaRPr lang="en-US" sz="2800" i="0"/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712839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74-29-9C-E8-FF-55</a:t>
              </a:r>
            </a:p>
            <a:p>
              <a:r>
                <a:rPr lang="en-US" sz="1200" i="0">
                  <a:latin typeface="Arial" charset="0"/>
                </a:rPr>
                <a:t> 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712849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12842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36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37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38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43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44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2850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51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52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2853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2858" name="Group 154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2859" name="Line 155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2860" name="Group 156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2861" name="Object 157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177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2862" name="Group 158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2863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2864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2865" name="Rectangle 161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66" name="Line 162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67" name="Line 163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2868" name="Object 164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1178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2869" name="Rectangle 165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70" name="Text Box 166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2871" name="Text Box 167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2872" name="Line 168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73" name="Line 169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74" name="Freeform 170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2875" name="Text Box 171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252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9DB2E31B-4D60-4036-A1F5-A77363BA47F0}" type="slidenum">
              <a:rPr lang="en-US"/>
              <a:pPr/>
              <a:t>31</a:t>
            </a:fld>
            <a:endParaRPr lang="en-US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4757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475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5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6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6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476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476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4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4767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4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4771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2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3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4774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4775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4776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4777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4778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4779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4780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9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81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2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4783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0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84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5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4791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2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3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4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6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7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8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799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4810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714812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81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481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1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4828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frame sent from A to R</a:t>
            </a:r>
          </a:p>
        </p:txBody>
      </p:sp>
      <p:grpSp>
        <p:nvGrpSpPr>
          <p:cNvPr id="714819" name="Group 67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71482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482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2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2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4824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4830" name="Group 78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71483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74-29-9C-E8-FF-55</a:t>
              </a:r>
            </a:p>
            <a:p>
              <a:r>
                <a:rPr lang="en-US" sz="1200" i="0"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714832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14833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34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35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36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37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38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4839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0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1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2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714845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46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847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4850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4851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frame received at R, datagram removed, passed up to IP</a:t>
            </a:r>
          </a:p>
        </p:txBody>
      </p:sp>
      <p:grpSp>
        <p:nvGrpSpPr>
          <p:cNvPr id="714858" name="Group 106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4859" name="Line 107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4860" name="Group 108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4861" name="Object 109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2201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4862" name="Group 110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4863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4864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4865" name="Rectangle 113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66" name="Line 114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67" name="Line 115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4868" name="Object 116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2202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4869" name="Rectangle 117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70" name="Text Box 118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4871" name="Text Box 119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4872" name="Line 120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73" name="Line 121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74" name="Freeform 122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4875" name="Text Box 123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91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15833 L 0.12448 0.23542 L 0.12414 0.0199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1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15834 L 0.12448 0.23542 L 0.12396 0.0199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1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1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4 0.01991 L 0.12292 -0.02893 L 0.36302 -0.02893 L 0.36302 0.0081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CC7380F-E091-4FAD-8C3C-1DB5697A07C2}" type="slidenum">
              <a:rPr lang="en-US"/>
              <a:pPr/>
              <a:t>32</a:t>
            </a:fld>
            <a:endParaRPr lang="en-US"/>
          </a:p>
        </p:txBody>
      </p: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18853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18854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5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6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7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18858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59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18860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1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2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863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18864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5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66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8867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8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69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18870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18871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18872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8873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18874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18875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18876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23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77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78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18879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2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80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1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18887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88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89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0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2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3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4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895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18952" name="Group 104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18904" name="Line 56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8951" name="Group 103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18882" name="Object 34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3225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8883" name="Group 35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188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188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18886" name="Rectangle 38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91" name="Line 43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896" name="Line 48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18897" name="Object 49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3226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898" name="Rectangle 50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99" name="Text Box 51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18900" name="Text Box 52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18901" name="Line 53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02" name="Line 54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03" name="Freeform 55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05" name="Text Box 57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718906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18915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718916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18917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18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19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892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718922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23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creates link-layer frame with B's MAC address as dest, frame contains A-to-B IP datagram</a:t>
            </a:r>
            <a:endParaRPr lang="en-US" sz="2800" i="0"/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398713" cy="1519237"/>
            <a:chOff x="931" y="1414"/>
            <a:chExt cx="1511" cy="957"/>
          </a:xfrm>
        </p:grpSpPr>
        <p:sp>
          <p:nvSpPr>
            <p:cNvPr id="718927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r>
                <a:rPr lang="en-US" sz="1200" i="0">
                  <a:latin typeface="Arial" charset="0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endParaRPr lang="en-US" sz="1200" i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718928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18929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30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31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32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33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34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8935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36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37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38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8939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718940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4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4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894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4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8961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7189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55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56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18957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58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59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60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58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8621B5A2-D4BD-4D9C-BF3B-4445D24656D8}" type="slidenum">
              <a:rPr lang="en-US"/>
              <a:pPr/>
              <a:t>33</a:t>
            </a:fld>
            <a:endParaRPr lang="en-US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20900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20901" name="Group 5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20902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3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4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5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20906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907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090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0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1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911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091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1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1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0915" name="Rectangle 19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6" name="Rectangle 20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7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20918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20919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20920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20921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20922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20923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20924" name="Object 28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47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5" name="Rectangle 29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20927" name="Object 31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4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8" name="Rectangle 32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9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20930" name="Freeform 34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1" name="Line 35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2" name="Line 36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3" name="Line 37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4" name="Line 38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5" name="Line 39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6" name="Line 40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0937" name="Line 41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0938" name="Group 42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20939" name="Line 43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20940" name="Group 44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20941" name="Object 45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249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20942" name="Group 46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2094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2094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20945" name="Rectangle 49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46" name="Line 50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47" name="Line 51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20948" name="Object 52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4250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0949" name="Rectangle 53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50" name="Text Box 54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20951" name="Text Box 55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20952" name="Line 56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53" name="Line 57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54" name="Freeform 58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55" name="Text Box 59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720956" name="Text Box 60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creates link-layer frame with B's MAC address as dest, frame contains A-to-B IP datagram</a:t>
            </a:r>
            <a:endParaRPr lang="en-US" sz="2800" i="0"/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720898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957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720958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720959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60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61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20962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IP src: 111.111.111.111</a:t>
                </a:r>
              </a:p>
              <a:p>
                <a:r>
                  <a:rPr lang="en-US" sz="1200" i="0"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72096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720964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65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0968" name="Group 72"/>
            <p:cNvGrpSpPr>
              <a:grpSpLocks/>
            </p:cNvGrpSpPr>
            <p:nvPr/>
          </p:nvGrpSpPr>
          <p:grpSpPr bwMode="auto">
            <a:xfrm>
              <a:off x="3018" y="1445"/>
              <a:ext cx="1511" cy="957"/>
              <a:chOff x="931" y="1414"/>
              <a:chExt cx="1511" cy="957"/>
            </a:xfrm>
          </p:grpSpPr>
          <p:sp>
            <p:nvSpPr>
              <p:cNvPr id="720969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1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MAC src: </a:t>
                </a:r>
                <a:r>
                  <a:rPr lang="en-US" sz="1200" i="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r>
                  <a:rPr lang="en-US" sz="1200" i="0">
                    <a:latin typeface="Arial" charset="0"/>
                  </a:rPr>
                  <a:t>  MAC dest: </a:t>
                </a:r>
                <a:r>
                  <a:rPr lang="en-US" sz="1200" i="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endParaRPr lang="en-US" sz="1200" i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720970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720971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72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73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74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75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20976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20977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78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79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0980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20981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720982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83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84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20985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86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720988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89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90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20991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92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93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94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64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A42B414F-0180-4B3B-A2F3-5AB55A291271}" type="slidenum">
              <a:rPr lang="en-US"/>
              <a:pPr/>
              <a:t>34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/>
              <a:t>Addressing: routing to another LAN</a:t>
            </a:r>
          </a:p>
        </p:txBody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</a:rPr>
              <a:t>R</a:t>
            </a:r>
            <a:endParaRPr lang="en-US" i="0"/>
          </a:p>
        </p:txBody>
      </p:sp>
      <p:grpSp>
        <p:nvGrpSpPr>
          <p:cNvPr id="722948" name="Group 4"/>
          <p:cNvGrpSpPr>
            <a:grpSpLocks/>
          </p:cNvGrpSpPr>
          <p:nvPr/>
        </p:nvGrpSpPr>
        <p:grpSpPr bwMode="auto">
          <a:xfrm>
            <a:off x="3951288" y="4757738"/>
            <a:ext cx="922337" cy="344487"/>
            <a:chOff x="3600" y="219"/>
            <a:chExt cx="360" cy="175"/>
          </a:xfrm>
        </p:grpSpPr>
        <p:sp>
          <p:nvSpPr>
            <p:cNvPr id="722949" name="Oval 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0" name="Line 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1" name="Line 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2" name="Rectangle 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22953" name="Oval 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2954" name="Group 1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29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958" name="Group 1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29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2962" name="Rectangle 18"/>
          <p:cNvSpPr>
            <a:spLocks noChangeArrowheads="1"/>
          </p:cNvSpPr>
          <p:nvPr/>
        </p:nvSpPr>
        <p:spPr bwMode="auto">
          <a:xfrm rot="-5400000">
            <a:off x="4904581" y="4839495"/>
            <a:ext cx="111125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3" name="Rectangle 19"/>
          <p:cNvSpPr>
            <a:spLocks noChangeArrowheads="1"/>
          </p:cNvSpPr>
          <p:nvPr/>
        </p:nvSpPr>
        <p:spPr bwMode="auto">
          <a:xfrm rot="-5400000">
            <a:off x="3804444" y="4852194"/>
            <a:ext cx="111125" cy="176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64" name="Text Box 20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1A-23-F9-CD-06-9B</a:t>
            </a:r>
          </a:p>
        </p:txBody>
      </p:sp>
      <p:sp>
        <p:nvSpPr>
          <p:cNvPr id="722965" name="Text Box 21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222.222.222.220</a:t>
            </a:r>
          </a:p>
        </p:txBody>
      </p:sp>
      <p:grpSp>
        <p:nvGrpSpPr>
          <p:cNvPr id="722966" name="Group 22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722967" name="Text Box 23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22968" name="Text Box 24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722969" name="Text Box 25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CC-49-DE-D0-AB-7D</a:t>
            </a:r>
          </a:p>
        </p:txBody>
      </p:sp>
      <p:sp>
        <p:nvSpPr>
          <p:cNvPr id="722970" name="Text Box 26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111.111.111.112</a:t>
            </a:r>
          </a:p>
        </p:txBody>
      </p:sp>
      <p:graphicFrame>
        <p:nvGraphicFramePr>
          <p:cNvPr id="722971" name="Object 27"/>
          <p:cNvGraphicFramePr>
            <a:graphicFrameLocks noChangeAspect="1"/>
          </p:cNvGraphicFramePr>
          <p:nvPr/>
        </p:nvGraphicFramePr>
        <p:xfrm>
          <a:off x="1595438" y="5494338"/>
          <a:ext cx="4492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494338"/>
                        <a:ext cx="449262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72" name="Rectangle 28"/>
          <p:cNvSpPr>
            <a:spLocks noChangeArrowheads="1"/>
          </p:cNvSpPr>
          <p:nvPr/>
        </p:nvSpPr>
        <p:spPr bwMode="auto">
          <a:xfrm rot="-5400000">
            <a:off x="2046287" y="5549901"/>
            <a:ext cx="112713" cy="176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73" name="Text Box 29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111.111.111.111</a:t>
            </a:r>
          </a:p>
        </p:txBody>
      </p:sp>
      <p:graphicFrame>
        <p:nvGraphicFramePr>
          <p:cNvPr id="722974" name="Object 30"/>
          <p:cNvGraphicFramePr>
            <a:graphicFrameLocks noChangeAspect="1"/>
          </p:cNvGraphicFramePr>
          <p:nvPr/>
        </p:nvGraphicFramePr>
        <p:xfrm>
          <a:off x="1076325" y="4162425"/>
          <a:ext cx="84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2425"/>
                        <a:ext cx="84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75" name="Rectangle 31"/>
          <p:cNvSpPr>
            <a:spLocks noChangeArrowheads="1"/>
          </p:cNvSpPr>
          <p:nvPr/>
        </p:nvSpPr>
        <p:spPr bwMode="auto">
          <a:xfrm rot="-5400000">
            <a:off x="1916907" y="4321969"/>
            <a:ext cx="112712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76" name="Text Box 32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74-29-9C-E8-FF-55</a:t>
            </a:r>
          </a:p>
        </p:txBody>
      </p:sp>
      <p:sp>
        <p:nvSpPr>
          <p:cNvPr id="722977" name="Freeform 33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307 w 1005"/>
              <a:gd name="T1" fmla="*/ 83 h 996"/>
              <a:gd name="T2" fmla="*/ 134 w 1005"/>
              <a:gd name="T3" fmla="*/ 227 h 996"/>
              <a:gd name="T4" fmla="*/ 19 w 1005"/>
              <a:gd name="T5" fmla="*/ 507 h 996"/>
              <a:gd name="T6" fmla="*/ 19 w 1005"/>
              <a:gd name="T7" fmla="*/ 716 h 996"/>
              <a:gd name="T8" fmla="*/ 84 w 1005"/>
              <a:gd name="T9" fmla="*/ 918 h 996"/>
              <a:gd name="T10" fmla="*/ 199 w 1005"/>
              <a:gd name="T11" fmla="*/ 990 h 996"/>
              <a:gd name="T12" fmla="*/ 393 w 1005"/>
              <a:gd name="T13" fmla="*/ 954 h 996"/>
              <a:gd name="T14" fmla="*/ 696 w 1005"/>
              <a:gd name="T15" fmla="*/ 947 h 996"/>
              <a:gd name="T16" fmla="*/ 883 w 1005"/>
              <a:gd name="T17" fmla="*/ 831 h 996"/>
              <a:gd name="T18" fmla="*/ 998 w 1005"/>
              <a:gd name="T19" fmla="*/ 543 h 996"/>
              <a:gd name="T20" fmla="*/ 926 w 1005"/>
              <a:gd name="T21" fmla="*/ 227 h 996"/>
              <a:gd name="T22" fmla="*/ 667 w 1005"/>
              <a:gd name="T23" fmla="*/ 25 h 996"/>
              <a:gd name="T24" fmla="*/ 307 w 1005"/>
              <a:gd name="T25" fmla="*/ 83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78" name="Line 34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79" name="Line 35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0" name="Line 36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1" name="Line 37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2" name="Line 38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3" name="Line 39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2984" name="Line 40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2985" name="Group 41"/>
          <p:cNvGrpSpPr>
            <a:grpSpLocks/>
          </p:cNvGrpSpPr>
          <p:nvPr/>
        </p:nvGrpSpPr>
        <p:grpSpPr bwMode="auto">
          <a:xfrm>
            <a:off x="5045075" y="4073525"/>
            <a:ext cx="3886200" cy="2187575"/>
            <a:chOff x="3178" y="2566"/>
            <a:chExt cx="2448" cy="1378"/>
          </a:xfrm>
        </p:grpSpPr>
        <p:sp>
          <p:nvSpPr>
            <p:cNvPr id="722986" name="Line 42"/>
            <p:cNvSpPr>
              <a:spLocks noChangeShapeType="1"/>
            </p:cNvSpPr>
            <p:nvPr/>
          </p:nvSpPr>
          <p:spPr bwMode="auto">
            <a:xfrm>
              <a:off x="3178" y="3100"/>
              <a:ext cx="7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22987" name="Group 43"/>
            <p:cNvGrpSpPr>
              <a:grpSpLocks/>
            </p:cNvGrpSpPr>
            <p:nvPr/>
          </p:nvGrpSpPr>
          <p:grpSpPr bwMode="auto">
            <a:xfrm>
              <a:off x="3908" y="2566"/>
              <a:ext cx="1718" cy="1378"/>
              <a:chOff x="3602" y="2566"/>
              <a:chExt cx="1718" cy="1378"/>
            </a:xfrm>
          </p:grpSpPr>
          <p:graphicFrame>
            <p:nvGraphicFramePr>
              <p:cNvPr id="722988" name="Object 44"/>
              <p:cNvGraphicFramePr>
                <a:graphicFrameLocks noChangeAspect="1"/>
              </p:cNvGraphicFramePr>
              <p:nvPr/>
            </p:nvGraphicFramePr>
            <p:xfrm>
              <a:off x="4424" y="2622"/>
              <a:ext cx="532" cy="3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273" name="Clip" r:id="rId7" imgW="1305000" imgH="1085760" progId="MS_ClipArt_Gallery.2">
                      <p:embed/>
                    </p:oleObj>
                  </mc:Choice>
                  <mc:Fallback>
                    <p:oleObj name="Clip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4" y="2622"/>
                            <a:ext cx="532" cy="3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22989" name="Group 45"/>
              <p:cNvGrpSpPr>
                <a:grpSpLocks/>
              </p:cNvGrpSpPr>
              <p:nvPr/>
            </p:nvGrpSpPr>
            <p:grpSpPr bwMode="auto">
              <a:xfrm>
                <a:off x="4338" y="3052"/>
                <a:ext cx="982" cy="290"/>
                <a:chOff x="4351" y="2786"/>
                <a:chExt cx="982" cy="290"/>
              </a:xfrm>
            </p:grpSpPr>
            <p:sp>
              <p:nvSpPr>
                <p:cNvPr id="72299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52" y="2786"/>
                  <a:ext cx="8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222.222.222.222</a:t>
                  </a:r>
                </a:p>
              </p:txBody>
            </p:sp>
            <p:sp>
              <p:nvSpPr>
                <p:cNvPr id="72299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351" y="2904"/>
                  <a:ext cx="982" cy="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0">
                      <a:latin typeface="Arial" charset="0"/>
                    </a:rPr>
                    <a:t>49-BD-D2-C7-56-2A</a:t>
                  </a:r>
                </a:p>
              </p:txBody>
            </p:sp>
          </p:grpSp>
          <p:sp>
            <p:nvSpPr>
              <p:cNvPr id="722992" name="Rectangle 48"/>
              <p:cNvSpPr>
                <a:spLocks noChangeArrowheads="1"/>
              </p:cNvSpPr>
              <p:nvPr/>
            </p:nvSpPr>
            <p:spPr bwMode="auto">
              <a:xfrm rot="-5400000">
                <a:off x="4386" y="271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93" name="Line 49"/>
              <p:cNvSpPr>
                <a:spLocks noChangeShapeType="1"/>
              </p:cNvSpPr>
              <p:nvPr/>
            </p:nvSpPr>
            <p:spPr bwMode="auto">
              <a:xfrm flipV="1">
                <a:off x="4068" y="2782"/>
                <a:ext cx="284" cy="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2994" name="Line 50"/>
              <p:cNvSpPr>
                <a:spLocks noChangeShapeType="1"/>
              </p:cNvSpPr>
              <p:nvPr/>
            </p:nvSpPr>
            <p:spPr bwMode="auto">
              <a:xfrm flipH="1" flipV="1">
                <a:off x="4399" y="2830"/>
                <a:ext cx="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22995" name="Object 51"/>
              <p:cNvGraphicFramePr>
                <a:graphicFrameLocks noChangeAspect="1"/>
              </p:cNvGraphicFramePr>
              <p:nvPr/>
            </p:nvGraphicFramePr>
            <p:xfrm>
              <a:off x="4276" y="3390"/>
              <a:ext cx="28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5274" name="Clip" r:id="rId8" imgW="1305000" imgH="1085760" progId="MS_ClipArt_Gallery.2">
                      <p:embed/>
                    </p:oleObj>
                  </mc:Choice>
                  <mc:Fallback>
                    <p:oleObj name="Clip" r:id="rId8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6" y="3390"/>
                            <a:ext cx="282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2996" name="Rectangle 52"/>
              <p:cNvSpPr>
                <a:spLocks noChangeArrowheads="1"/>
              </p:cNvSpPr>
              <p:nvPr/>
            </p:nvSpPr>
            <p:spPr bwMode="auto">
              <a:xfrm rot="-5400000">
                <a:off x="4211" y="3443"/>
                <a:ext cx="70" cy="11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97" name="Text Box 53"/>
              <p:cNvSpPr txBox="1">
                <a:spLocks noChangeArrowheads="1"/>
              </p:cNvSpPr>
              <p:nvPr/>
            </p:nvSpPr>
            <p:spPr bwMode="auto">
              <a:xfrm>
                <a:off x="4150" y="3661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222.222.222.221</a:t>
                </a:r>
              </a:p>
            </p:txBody>
          </p:sp>
          <p:sp>
            <p:nvSpPr>
              <p:cNvPr id="722998" name="Text Box 54"/>
              <p:cNvSpPr txBox="1">
                <a:spLocks noChangeArrowheads="1"/>
              </p:cNvSpPr>
              <p:nvPr/>
            </p:nvSpPr>
            <p:spPr bwMode="auto">
              <a:xfrm>
                <a:off x="4152" y="3771"/>
                <a:ext cx="94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charset="0"/>
                  </a:rPr>
                  <a:t>88-B2-2F-54-1A-0F</a:t>
                </a:r>
              </a:p>
            </p:txBody>
          </p:sp>
          <p:sp>
            <p:nvSpPr>
              <p:cNvPr id="722999" name="Line 55"/>
              <p:cNvSpPr>
                <a:spLocks noChangeShapeType="1"/>
              </p:cNvSpPr>
              <p:nvPr/>
            </p:nvSpPr>
            <p:spPr bwMode="auto">
              <a:xfrm flipH="1" flipV="1">
                <a:off x="4024" y="3347"/>
                <a:ext cx="160" cy="1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00" name="Line 56"/>
              <p:cNvSpPr>
                <a:spLocks noChangeShapeType="1"/>
              </p:cNvSpPr>
              <p:nvPr/>
            </p:nvSpPr>
            <p:spPr bwMode="auto">
              <a:xfrm flipH="1">
                <a:off x="4235" y="3562"/>
                <a:ext cx="3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01" name="Freeform 57"/>
              <p:cNvSpPr>
                <a:spLocks/>
              </p:cNvSpPr>
              <p:nvPr/>
            </p:nvSpPr>
            <p:spPr bwMode="auto">
              <a:xfrm>
                <a:off x="3602" y="2797"/>
                <a:ext cx="482" cy="681"/>
              </a:xfrm>
              <a:custGeom>
                <a:avLst/>
                <a:gdLst>
                  <a:gd name="T0" fmla="*/ 307 w 1005"/>
                  <a:gd name="T1" fmla="*/ 83 h 996"/>
                  <a:gd name="T2" fmla="*/ 134 w 1005"/>
                  <a:gd name="T3" fmla="*/ 227 h 996"/>
                  <a:gd name="T4" fmla="*/ 19 w 1005"/>
                  <a:gd name="T5" fmla="*/ 507 h 996"/>
                  <a:gd name="T6" fmla="*/ 19 w 1005"/>
                  <a:gd name="T7" fmla="*/ 716 h 996"/>
                  <a:gd name="T8" fmla="*/ 84 w 1005"/>
                  <a:gd name="T9" fmla="*/ 918 h 996"/>
                  <a:gd name="T10" fmla="*/ 199 w 1005"/>
                  <a:gd name="T11" fmla="*/ 990 h 996"/>
                  <a:gd name="T12" fmla="*/ 393 w 1005"/>
                  <a:gd name="T13" fmla="*/ 954 h 996"/>
                  <a:gd name="T14" fmla="*/ 696 w 1005"/>
                  <a:gd name="T15" fmla="*/ 947 h 996"/>
                  <a:gd name="T16" fmla="*/ 883 w 1005"/>
                  <a:gd name="T17" fmla="*/ 831 h 996"/>
                  <a:gd name="T18" fmla="*/ 998 w 1005"/>
                  <a:gd name="T19" fmla="*/ 543 h 996"/>
                  <a:gd name="T20" fmla="*/ 926 w 1005"/>
                  <a:gd name="T21" fmla="*/ 227 h 996"/>
                  <a:gd name="T22" fmla="*/ 667 w 1005"/>
                  <a:gd name="T23" fmla="*/ 25 h 996"/>
                  <a:gd name="T24" fmla="*/ 307 w 1005"/>
                  <a:gd name="T25" fmla="*/ 83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5" h="996">
                    <a:moveTo>
                      <a:pt x="307" y="83"/>
                    </a:moveTo>
                    <a:cubicBezTo>
                      <a:pt x="218" y="117"/>
                      <a:pt x="182" y="156"/>
                      <a:pt x="134" y="227"/>
                    </a:cubicBezTo>
                    <a:cubicBezTo>
                      <a:pt x="86" y="298"/>
                      <a:pt x="38" y="426"/>
                      <a:pt x="19" y="507"/>
                    </a:cubicBezTo>
                    <a:cubicBezTo>
                      <a:pt x="0" y="588"/>
                      <a:pt x="8" y="648"/>
                      <a:pt x="19" y="716"/>
                    </a:cubicBezTo>
                    <a:cubicBezTo>
                      <a:pt x="30" y="784"/>
                      <a:pt x="54" y="873"/>
                      <a:pt x="84" y="918"/>
                    </a:cubicBezTo>
                    <a:cubicBezTo>
                      <a:pt x="114" y="963"/>
                      <a:pt x="148" y="984"/>
                      <a:pt x="199" y="990"/>
                    </a:cubicBezTo>
                    <a:cubicBezTo>
                      <a:pt x="250" y="996"/>
                      <a:pt x="310" y="961"/>
                      <a:pt x="393" y="954"/>
                    </a:cubicBezTo>
                    <a:cubicBezTo>
                      <a:pt x="476" y="947"/>
                      <a:pt x="614" y="967"/>
                      <a:pt x="696" y="947"/>
                    </a:cubicBezTo>
                    <a:cubicBezTo>
                      <a:pt x="778" y="927"/>
                      <a:pt x="833" y="898"/>
                      <a:pt x="883" y="831"/>
                    </a:cubicBezTo>
                    <a:cubicBezTo>
                      <a:pt x="933" y="764"/>
                      <a:pt x="991" y="644"/>
                      <a:pt x="998" y="543"/>
                    </a:cubicBezTo>
                    <a:cubicBezTo>
                      <a:pt x="1005" y="442"/>
                      <a:pt x="981" y="313"/>
                      <a:pt x="926" y="227"/>
                    </a:cubicBezTo>
                    <a:cubicBezTo>
                      <a:pt x="871" y="141"/>
                      <a:pt x="768" y="50"/>
                      <a:pt x="667" y="25"/>
                    </a:cubicBezTo>
                    <a:cubicBezTo>
                      <a:pt x="566" y="0"/>
                      <a:pt x="396" y="49"/>
                      <a:pt x="307" y="83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02" name="Text Box 58"/>
              <p:cNvSpPr txBox="1">
                <a:spLocks noChangeArrowheads="1"/>
              </p:cNvSpPr>
              <p:nvPr/>
            </p:nvSpPr>
            <p:spPr bwMode="auto">
              <a:xfrm>
                <a:off x="4927" y="256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723003" name="Text Box 59"/>
          <p:cNvSpPr txBox="1">
            <a:spLocks noChangeArrowheads="1"/>
          </p:cNvSpPr>
          <p:nvPr/>
        </p:nvSpPr>
        <p:spPr bwMode="auto">
          <a:xfrm>
            <a:off x="719138" y="41560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3004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forwards datagram with IP source A, destination B </a:t>
            </a:r>
          </a:p>
        </p:txBody>
      </p:sp>
      <p:sp>
        <p:nvSpPr>
          <p:cNvPr id="723005" name="Rectangle 6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i="0"/>
              <a:t>R creates link-layer frame with B's MAC address as dest, frame contains A-to-B IP datagram</a:t>
            </a:r>
            <a:endParaRPr lang="en-US" sz="2800" i="0"/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19888" y="289718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3008" name="Group 64"/>
          <p:cNvGrpSpPr>
            <a:grpSpLocks/>
          </p:cNvGrpSpPr>
          <p:nvPr/>
        </p:nvGrpSpPr>
        <p:grpSpPr bwMode="auto">
          <a:xfrm>
            <a:off x="6226175" y="2454275"/>
            <a:ext cx="2011363" cy="760413"/>
            <a:chOff x="1197" y="1665"/>
            <a:chExt cx="1267" cy="479"/>
          </a:xfrm>
        </p:grpSpPr>
        <p:grpSp>
          <p:nvGrpSpPr>
            <p:cNvPr id="723009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723010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11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12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301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IP src: 111.111.111.111</a:t>
              </a:r>
            </a:p>
            <a:p>
              <a:r>
                <a:rPr lang="en-US" sz="1200" i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23014" name="Group 70"/>
          <p:cNvGrpSpPr>
            <a:grpSpLocks/>
          </p:cNvGrpSpPr>
          <p:nvPr/>
        </p:nvGrpSpPr>
        <p:grpSpPr bwMode="auto">
          <a:xfrm>
            <a:off x="6350000" y="2705100"/>
            <a:ext cx="146050" cy="385763"/>
            <a:chOff x="1272" y="1762"/>
            <a:chExt cx="92" cy="243"/>
          </a:xfrm>
        </p:grpSpPr>
        <p:sp>
          <p:nvSpPr>
            <p:cNvPr id="723015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16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800725" y="2046288"/>
            <a:ext cx="2398713" cy="1519237"/>
            <a:chOff x="931" y="1414"/>
            <a:chExt cx="1511" cy="957"/>
          </a:xfrm>
        </p:grpSpPr>
        <p:sp>
          <p:nvSpPr>
            <p:cNvPr id="72301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r>
                <a:rPr lang="en-US" sz="1200" i="0">
                  <a:latin typeface="Arial" charset="0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endParaRPr lang="en-US" sz="1200" i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723019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723020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21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22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23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24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3025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3026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27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28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29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3036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723037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38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039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endParaRPr lang="en-US" sz="1600" i="0">
                <a:latin typeface="Arial" charset="0"/>
              </a:endParaRPr>
            </a:p>
            <a:p>
              <a:pPr algn="ctr"/>
              <a:r>
                <a:rPr lang="en-US" sz="1600" i="0">
                  <a:latin typeface="Arial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23040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41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42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3043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0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48EF9D5F-D25C-4ED0-95E5-AFE4C93E75DB}" type="slidenum">
              <a:rPr lang="en-US"/>
              <a:pPr/>
              <a:t>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0"/>
            <a:ext cx="7772400" cy="1143000"/>
          </a:xfrm>
        </p:spPr>
        <p:txBody>
          <a:bodyPr/>
          <a:lstStyle/>
          <a:p>
            <a:r>
              <a:rPr lang="en-US"/>
              <a:t>Link Layer Services (more)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52538"/>
            <a:ext cx="777240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FF0000"/>
                </a:solidFill>
              </a:rPr>
              <a:t>flow control: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pacing between adjacent sending and receiving nodes</a:t>
            </a:r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</a:rPr>
              <a:t>error detection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errors caused by signal attenuation, noise. </a:t>
            </a:r>
          </a:p>
          <a:p>
            <a:pPr lvl="1"/>
            <a:r>
              <a:rPr lang="en-US" sz="2000" dirty="0"/>
              <a:t>receiver detects presence of errors: </a:t>
            </a:r>
          </a:p>
          <a:p>
            <a:pPr lvl="2"/>
            <a:r>
              <a:rPr lang="en-US" dirty="0"/>
              <a:t>signals sender for retransmission or drops frame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error correction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receiver identifies </a:t>
            </a:r>
            <a:r>
              <a:rPr lang="en-US" sz="2000" b="1" i="1" dirty="0">
                <a:solidFill>
                  <a:srgbClr val="FF0000"/>
                </a:solidFill>
              </a:rPr>
              <a:t>and corrects</a:t>
            </a:r>
            <a:r>
              <a:rPr lang="en-US" sz="2000" b="1" dirty="0"/>
              <a:t> </a:t>
            </a:r>
            <a:r>
              <a:rPr lang="en-US" sz="2000" dirty="0"/>
              <a:t>bit error(s) without resorting to retransmission</a:t>
            </a:r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</a:rPr>
              <a:t>half-duplex and full-duplex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with half duplex, nodes at both ends of link can transmit, but not at same time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5215F7B-B892-4FEF-A29B-CDA9192F8394}" type="slidenum">
              <a:rPr lang="en-US"/>
              <a:pPr/>
              <a:t>5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8251825" cy="1143000"/>
          </a:xfrm>
        </p:spPr>
        <p:txBody>
          <a:bodyPr/>
          <a:lstStyle/>
          <a:p>
            <a:r>
              <a:rPr lang="en-US" sz="3600" dirty="0"/>
              <a:t>Where is the link layer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implemented</a:t>
            </a:r>
            <a:r>
              <a:rPr lang="en-US" sz="3600" dirty="0"/>
              <a:t>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r>
              <a:rPr lang="en-US" sz="2400"/>
              <a:t>in each and every host</a:t>
            </a:r>
          </a:p>
          <a:p>
            <a:r>
              <a:rPr lang="en-US" sz="2400"/>
              <a:t>link layer implemented in “adaptor” (aka </a:t>
            </a:r>
            <a:r>
              <a:rPr lang="en-US" sz="2400" i="1">
                <a:solidFill>
                  <a:srgbClr val="FF0000"/>
                </a:solidFill>
              </a:rPr>
              <a:t>network interface card</a:t>
            </a:r>
            <a:r>
              <a:rPr lang="en-US" sz="2400"/>
              <a:t> NIC)</a:t>
            </a:r>
          </a:p>
          <a:p>
            <a:pPr lvl="1"/>
            <a:r>
              <a:rPr lang="en-US" sz="2000"/>
              <a:t>Ethernet card, PCMCI card, 802.11 card</a:t>
            </a:r>
          </a:p>
          <a:p>
            <a:pPr lvl="1"/>
            <a:r>
              <a:rPr lang="en-US" sz="2000"/>
              <a:t>implements link, physical layer</a:t>
            </a:r>
          </a:p>
          <a:p>
            <a:r>
              <a:rPr lang="en-US" sz="2400"/>
              <a:t>attaches into host’s system buses</a:t>
            </a:r>
          </a:p>
          <a:p>
            <a:r>
              <a:rPr lang="en-US" sz="2400"/>
              <a:t>combination of hardware, software, firmware</a:t>
            </a:r>
          </a:p>
          <a:p>
            <a:pPr lvl="1"/>
            <a:endParaRPr lang="en-US" sz="2000"/>
          </a:p>
        </p:txBody>
      </p:sp>
      <p:sp>
        <p:nvSpPr>
          <p:cNvPr id="306218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20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21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0">
                <a:latin typeface="Arial" charset="0"/>
              </a:rPr>
              <a:t>physical</a:t>
            </a:r>
          </a:p>
          <a:p>
            <a:pPr algn="ctr" eaLnBrk="1" hangingPunct="1"/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30622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30 h 478"/>
              <a:gd name="T4" fmla="*/ 361 w 361"/>
              <a:gd name="T5" fmla="*/ 230 h 478"/>
              <a:gd name="T6" fmla="*/ 359 w 361"/>
              <a:gd name="T7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cpu</a:t>
            </a: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memory</a:t>
            </a:r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29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0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</a:t>
            </a:r>
          </a:p>
          <a:p>
            <a:pPr eaLnBrk="1" hangingPunct="1"/>
            <a:r>
              <a:rPr lang="en-US" sz="1200">
                <a:latin typeface="Arial" charset="0"/>
              </a:rPr>
              <a:t>bus </a:t>
            </a:r>
          </a:p>
          <a:p>
            <a:pPr eaLnBrk="1" hangingPunct="1"/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306231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2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3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network adapter</a:t>
            </a:r>
          </a:p>
          <a:p>
            <a:pPr eaLnBrk="1" hangingPunct="1"/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306235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36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98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schematic</a:t>
            </a:r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306238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39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0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1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306242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3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4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5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6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7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8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49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0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306251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2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3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4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5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6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7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258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9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6261" name="Object 85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54200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262" name="Picture 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736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63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453063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E1733430-95DB-4AF0-9441-F7E3BB49B480}" type="slidenum">
              <a:rPr lang="en-US"/>
              <a:pPr/>
              <a:t>6</a:t>
            </a:fld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55563"/>
            <a:ext cx="7772400" cy="1143000"/>
          </a:xfrm>
        </p:spPr>
        <p:txBody>
          <a:bodyPr/>
          <a:lstStyle/>
          <a:p>
            <a:r>
              <a:rPr lang="en-US"/>
              <a:t>Adaptors Communicating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r>
              <a:rPr lang="en-US" sz="2400"/>
              <a:t>sending side:</a:t>
            </a:r>
          </a:p>
          <a:p>
            <a:pPr lvl="1"/>
            <a:r>
              <a:rPr lang="en-US" sz="2000"/>
              <a:t>encapsulates datagram in frame</a:t>
            </a:r>
          </a:p>
          <a:p>
            <a:pPr lvl="1"/>
            <a:r>
              <a:rPr lang="en-US" sz="2000"/>
              <a:t>adds error checking bits, rdt, flow control, etc.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n-US" sz="2400"/>
              <a:t>receiving side</a:t>
            </a:r>
          </a:p>
          <a:p>
            <a:pPr lvl="1"/>
            <a:r>
              <a:rPr lang="en-US" sz="2000"/>
              <a:t>looks for errors, rdt, flow control, etc</a:t>
            </a:r>
          </a:p>
          <a:p>
            <a:pPr lvl="1"/>
            <a:r>
              <a:rPr lang="en-US" sz="2000"/>
              <a:t>extracts datagram, passes to upper layer at receiving side</a:t>
            </a:r>
          </a:p>
          <a:p>
            <a:endParaRPr lang="en-US" sz="2400"/>
          </a:p>
        </p:txBody>
      </p:sp>
      <p:sp>
        <p:nvSpPr>
          <p:cNvPr id="670747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8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49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0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51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52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670753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4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5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56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57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8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9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60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61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670763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4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5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66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67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8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9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670770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670771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72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3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4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75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6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384 h 384"/>
              <a:gd name="T4" fmla="*/ 2597 w 2597"/>
              <a:gd name="T5" fmla="*/ 384 h 384"/>
              <a:gd name="T6" fmla="*/ 2597 w 2597"/>
              <a:gd name="T7" fmla="*/ 1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7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78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9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80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frame</a:t>
            </a:r>
          </a:p>
        </p:txBody>
      </p:sp>
      <p:sp>
        <p:nvSpPr>
          <p:cNvPr id="670781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C7312CD3-2D95-4FD6-AC25-7ABD8AE34B4E}" type="slidenum">
              <a:rPr lang="en-US"/>
              <a:pPr/>
              <a:t>7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</a:t>
            </a:r>
          </a:p>
        </p:txBody>
      </p:sp>
      <p:pic>
        <p:nvPicPr>
          <p:cNvPr id="515075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0"/>
              <a:t>EDC= Error Detection and Correction bits (redundancy)</a:t>
            </a:r>
          </a:p>
          <a:p>
            <a:r>
              <a:rPr lang="en-US" sz="2000" i="0"/>
              <a:t>D    = Data protected by error checking, may include header fields </a:t>
            </a:r>
            <a:br>
              <a:rPr lang="en-US" sz="2000" i="0"/>
            </a:br>
            <a:endParaRPr lang="en-US" sz="2000" i="0"/>
          </a:p>
          <a:p>
            <a:pPr>
              <a:buFontTx/>
              <a:buChar char="•"/>
            </a:pPr>
            <a:r>
              <a:rPr lang="en-US" sz="2000" i="0"/>
              <a:t> Error detection not 100% reliable!</a:t>
            </a:r>
          </a:p>
          <a:p>
            <a:pPr lvl="1">
              <a:buFontTx/>
              <a:buChar char="•"/>
            </a:pPr>
            <a:r>
              <a:rPr lang="en-US" sz="2000" i="0"/>
              <a:t> protocol may miss some errors, but rarely</a:t>
            </a:r>
          </a:p>
          <a:p>
            <a:pPr lvl="1">
              <a:buFontTx/>
              <a:buChar char="•"/>
            </a:pPr>
            <a:r>
              <a:rPr lang="en-US" sz="2000" i="0"/>
              <a:t> larger EDC field yields better detection and correction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otherwise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1FC33CAE-D3F1-4052-B4A2-4179C6245C24}" type="slidenum">
              <a:rPr lang="en-US"/>
              <a:pPr/>
              <a:t>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n-US"/>
              <a:t>Parity Checking</a:t>
            </a:r>
          </a:p>
        </p:txBody>
      </p:sp>
      <p:pic>
        <p:nvPicPr>
          <p:cNvPr id="516099" name="Picture 3" descr="522 Single Bit Pa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0" u="sng">
                <a:solidFill>
                  <a:srgbClr val="FF0000"/>
                </a:solidFill>
              </a:rPr>
              <a:t>Single Bit Parity:</a:t>
            </a:r>
            <a:endParaRPr lang="en-US" sz="2400" b="1" i="0"/>
          </a:p>
          <a:p>
            <a:r>
              <a:rPr lang="en-US" sz="1600" b="1" i="0"/>
              <a:t>Detect single bit errors</a:t>
            </a:r>
            <a:endParaRPr lang="en-US" sz="3200" b="1" i="0"/>
          </a:p>
        </p:txBody>
      </p:sp>
      <p:pic>
        <p:nvPicPr>
          <p:cNvPr id="516101" name="Picture 5" descr="523 Doub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095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 u="sng">
                <a:solidFill>
                  <a:srgbClr val="FF0000"/>
                </a:solidFill>
              </a:rPr>
              <a:t>Two Dimensional Bit Parity</a:t>
            </a:r>
            <a:r>
              <a:rPr lang="en-US" sz="2400" b="1" i="0" u="sng">
                <a:solidFill>
                  <a:srgbClr val="FF0000"/>
                </a:solidFill>
              </a:rPr>
              <a:t>:</a:t>
            </a:r>
            <a:endParaRPr lang="en-US" sz="2400" b="1" i="0"/>
          </a:p>
          <a:p>
            <a:r>
              <a:rPr lang="en-US" sz="1600" b="1" i="0"/>
              <a:t>Detect </a:t>
            </a:r>
            <a:r>
              <a:rPr lang="en-US" sz="1600" b="1"/>
              <a:t>and correct</a:t>
            </a:r>
            <a:r>
              <a:rPr lang="en-US" sz="1600" b="1" i="0"/>
              <a:t> single bit errors</a:t>
            </a:r>
            <a:endParaRPr lang="en-US" sz="3200" b="1" i="0"/>
          </a:p>
        </p:txBody>
      </p:sp>
      <p:sp>
        <p:nvSpPr>
          <p:cNvPr id="516103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516105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Link 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5-</a:t>
            </a:r>
            <a:fld id="{5F8E983A-BF4B-4AA4-B652-CB483F826BC8}" type="slidenum">
              <a:rPr lang="en-US"/>
              <a:pPr/>
              <a:t>9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checksum </a:t>
            </a:r>
            <a:r>
              <a:rPr lang="en-US" sz="3200" u="none"/>
              <a:t>(review)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495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Sender:</a:t>
            </a:r>
            <a:endParaRPr lang="en-US" sz="2400" dirty="0"/>
          </a:p>
          <a:p>
            <a:r>
              <a:rPr lang="en-US" sz="2000" dirty="0"/>
              <a:t>treat segment contents as sequence of 16-bit integers</a:t>
            </a:r>
          </a:p>
          <a:p>
            <a:r>
              <a:rPr lang="en-US" sz="2000" dirty="0"/>
              <a:t>checksum: addition (1’s complement sum) of segment contents</a:t>
            </a:r>
          </a:p>
          <a:p>
            <a:r>
              <a:rPr lang="en-US" sz="2000" dirty="0"/>
              <a:t>sender puts checksum value into UDP checksum field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Receiver:</a:t>
            </a:r>
            <a:endParaRPr lang="en-US" sz="2000" dirty="0"/>
          </a:p>
          <a:p>
            <a:r>
              <a:rPr lang="en-US" sz="2000" dirty="0"/>
              <a:t>compute checksum of received segment</a:t>
            </a:r>
          </a:p>
          <a:p>
            <a:r>
              <a:rPr lang="en-US" sz="2000" dirty="0"/>
              <a:t>check if computed checksum equals checksum field value:</a:t>
            </a:r>
          </a:p>
          <a:p>
            <a:pPr lvl="1"/>
            <a:r>
              <a:rPr lang="en-US" sz="2000" dirty="0"/>
              <a:t>NO - error detected</a:t>
            </a:r>
          </a:p>
          <a:p>
            <a:pPr lvl="1"/>
            <a:r>
              <a:rPr lang="en-US" sz="2000" dirty="0"/>
              <a:t>YES - no error detected. </a:t>
            </a:r>
            <a:r>
              <a:rPr lang="en-US" sz="2000" i="1" dirty="0"/>
              <a:t>But maybe errors nonetheless?</a:t>
            </a: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400" i="0" u="sng">
                <a:solidFill>
                  <a:srgbClr val="FF0000"/>
                </a:solidFill>
              </a:rPr>
              <a:t>Goal:</a:t>
            </a:r>
            <a:r>
              <a:rPr lang="en-US" sz="2400" i="0"/>
              <a:t> detect “errors” (e.g., flipped bits) in transmitted packet (note: used at transport layer</a:t>
            </a:r>
            <a:r>
              <a:rPr lang="en-US" sz="2400"/>
              <a:t> only</a:t>
            </a:r>
            <a:r>
              <a:rPr lang="en-US" sz="2400" i="0"/>
              <a:t>)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sz="2400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14650</TotalTime>
  <Words>3333</Words>
  <Application>Microsoft Macintosh PowerPoint</Application>
  <PresentationFormat>On-screen Show (4:3)</PresentationFormat>
  <Paragraphs>620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Clip</vt:lpstr>
      <vt:lpstr>Link Layer: Introduction</vt:lpstr>
      <vt:lpstr>Link layer: context</vt:lpstr>
      <vt:lpstr>Link Layer Services</vt:lpstr>
      <vt:lpstr>Link Layer Services (more)</vt:lpstr>
      <vt:lpstr>Where is the link layer  implemented?</vt:lpstr>
      <vt:lpstr>Adaptors Communicating</vt:lpstr>
      <vt:lpstr>Error Detection</vt:lpstr>
      <vt:lpstr>Parity Checking</vt:lpstr>
      <vt:lpstr>Internet checksum (review)</vt:lpstr>
      <vt:lpstr>Checksumming: Cyclic Redundancy Check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</vt:lpstr>
      <vt:lpstr>Channel Partitioning MAC protocols: FDMA</vt:lpstr>
      <vt:lpstr>Random Access Protocols</vt:lpstr>
      <vt:lpstr>CSMA  (Carrier Sense Multiple Access)</vt:lpstr>
      <vt:lpstr>CSMA collisions</vt:lpstr>
      <vt:lpstr>CSMA/CD (Collision Detection)</vt:lpstr>
      <vt:lpstr>“Taking Turns” MAC protocols</vt:lpstr>
      <vt:lpstr>“Taking Turns” MAC protocols</vt:lpstr>
      <vt:lpstr>“Taking Turns” MAC protocols</vt:lpstr>
      <vt:lpstr>MAC Addresses and ARP</vt:lpstr>
      <vt:lpstr>LAN Addresses and ARP</vt:lpstr>
      <vt:lpstr>LAN Address (more)</vt:lpstr>
      <vt:lpstr>ARP: Address Resolution Protocol</vt:lpstr>
      <vt:lpstr>ARP protocol: Same LAN (network)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Delvin Defoe</cp:lastModifiedBy>
  <cp:revision>288</cp:revision>
  <cp:lastPrinted>2000-10-23T11:49:35Z</cp:lastPrinted>
  <dcterms:created xsi:type="dcterms:W3CDTF">1999-10-08T19:08:27Z</dcterms:created>
  <dcterms:modified xsi:type="dcterms:W3CDTF">2012-04-23T03:25:43Z</dcterms:modified>
</cp:coreProperties>
</file>