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333" r:id="rId2"/>
    <p:sldId id="259" r:id="rId3"/>
    <p:sldId id="260" r:id="rId4"/>
    <p:sldId id="261" r:id="rId5"/>
    <p:sldId id="336" r:id="rId6"/>
    <p:sldId id="263" r:id="rId7"/>
    <p:sldId id="331" r:id="rId8"/>
    <p:sldId id="334" r:id="rId9"/>
    <p:sldId id="264" r:id="rId10"/>
    <p:sldId id="265" r:id="rId11"/>
    <p:sldId id="266" r:id="rId12"/>
    <p:sldId id="267" r:id="rId13"/>
    <p:sldId id="268" r:id="rId14"/>
    <p:sldId id="335" r:id="rId15"/>
    <p:sldId id="270" r:id="rId16"/>
    <p:sldId id="272" r:id="rId17"/>
    <p:sldId id="273" r:id="rId18"/>
    <p:sldId id="337" r:id="rId19"/>
    <p:sldId id="338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299" autoAdjust="0"/>
  </p:normalViewPr>
  <p:slideViewPr>
    <p:cSldViewPr>
      <p:cViewPr varScale="1">
        <p:scale>
          <a:sx n="79" d="100"/>
          <a:sy n="79" d="100"/>
        </p:scale>
        <p:origin x="-16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710BE-B7D4-41CE-8338-8560C378EEC5}" type="datetimeFigureOut">
              <a:rPr lang="en-US" smtClean="0"/>
              <a:t>4/16/12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E886B-D155-4E23-BC61-75DE2EC12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0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E886B-D155-4E23-BC61-75DE2EC12E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5058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E886B-D155-4E23-BC61-75DE2EC12EA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4972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E886B-D155-4E23-BC61-75DE2EC12EA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525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E886B-D155-4E23-BC61-75DE2EC12EA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955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Nodes D originates 1 unit of traffic destined for node A</a:t>
            </a:r>
          </a:p>
          <a:p>
            <a:r>
              <a:rPr lang="en-US" dirty="0" smtClean="0"/>
              <a:t>So does node B</a:t>
            </a:r>
          </a:p>
          <a:p>
            <a:r>
              <a:rPr lang="en-US" dirty="0" smtClean="0"/>
              <a:t>Node C originates e</a:t>
            </a:r>
            <a:r>
              <a:rPr lang="en-US" baseline="0" dirty="0" smtClean="0"/>
              <a:t> units of traffic destined for node A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Solved by ensuring that routers do not all compute the routing info at the same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E886B-D155-4E23-BC61-75DE2EC12EA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935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E886B-D155-4E23-BC61-75DE2EC12EA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864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E886B-D155-4E23-BC61-75DE2EC12EA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2319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E886B-D155-4E23-BC61-75DE2EC12EA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037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E886B-D155-4E23-BC61-75DE2EC12EA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454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E886B-D155-4E23-BC61-75DE2EC12EA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77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</a:t>
            </a:r>
            <a:r>
              <a:rPr lang="en-US" baseline="0" dirty="0" smtClean="0"/>
              <a:t> table do not tell the whole picture.  These are actually routing tables for each router.</a:t>
            </a:r>
          </a:p>
          <a:p>
            <a:endParaRPr lang="en-US" baseline="0" dirty="0" smtClean="0"/>
          </a:p>
          <a:p>
            <a:r>
              <a:rPr lang="en-US" b="1" dirty="0" smtClean="0"/>
              <a:t>The</a:t>
            </a:r>
            <a:r>
              <a:rPr lang="en-US" b="1" baseline="0" dirty="0" smtClean="0"/>
              <a:t> missing information is the via point.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example, in the last table for router x, </a:t>
            </a:r>
          </a:p>
          <a:p>
            <a:r>
              <a:rPr lang="en-US" baseline="0" dirty="0" smtClean="0"/>
              <a:t>The lowest cost path from x to x via x is 0</a:t>
            </a:r>
          </a:p>
          <a:p>
            <a:r>
              <a:rPr lang="en-US" baseline="0" dirty="0" smtClean="0"/>
              <a:t>The lowest cost path from x to y via y is 2</a:t>
            </a:r>
          </a:p>
          <a:p>
            <a:r>
              <a:rPr lang="en-US" baseline="0" dirty="0" smtClean="0"/>
              <a:t>The lowest cost path from x to z </a:t>
            </a:r>
            <a:r>
              <a:rPr lang="en-US" b="1" baseline="0" dirty="0" smtClean="0"/>
              <a:t>via y </a:t>
            </a:r>
            <a:r>
              <a:rPr lang="en-US" baseline="0" dirty="0" smtClean="0"/>
              <a:t>is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E886B-D155-4E23-BC61-75DE2EC12EA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092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E886B-D155-4E23-BC61-75DE2EC12EA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70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E886B-D155-4E23-BC61-75DE2EC12EA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E886B-D155-4E23-BC61-75DE2EC12EA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E886B-D155-4E23-BC61-75DE2EC12EA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49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E886B-D155-4E23-BC61-75DE2EC12EA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1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Network topology and link</a:t>
            </a:r>
            <a:r>
              <a:rPr lang="en-US" baseline="0" dirty="0" smtClean="0"/>
              <a:t> costs are available and serve as input the the LS algorithm.</a:t>
            </a:r>
          </a:p>
          <a:p>
            <a:r>
              <a:rPr lang="en-US" baseline="0" dirty="0" smtClean="0"/>
              <a:t>Each node broadcasts link state packets to all other nodes in the network.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E886B-D155-4E23-BC61-75DE2EC12EA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34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E886B-D155-4E23-BC61-75DE2EC12EA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4356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E886B-D155-4E23-BC61-75DE2EC12EA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941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E886B-D155-4E23-BC61-75DE2EC12EA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30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A8F0-BD49-4907-AC1B-1A404A7470D0}" type="datetime1">
              <a:rPr lang="en-US" smtClean="0"/>
              <a:t>4/16/12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1AFA-40D0-4FDE-922F-949736502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2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C892-BD0F-4134-823E-C6661FC1F558}" type="datetime1">
              <a:rPr lang="en-US" smtClean="0"/>
              <a:t>4/16/12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1AFA-40D0-4FDE-922F-949736502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33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50937-DC46-42A5-B20A-609265EBC62C}" type="datetime1">
              <a:rPr lang="en-US" smtClean="0"/>
              <a:t>4/16/12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1AFA-40D0-4FDE-922F-949736502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96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32CC-E6DF-41EF-9DCD-775F484EC44B}" type="datetime1">
              <a:rPr lang="en-US" smtClean="0"/>
              <a:t>4/16/12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1AFA-40D0-4FDE-922F-949736502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6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3C8C-5922-4D45-B21C-09C930DD9D81}" type="datetime1">
              <a:rPr lang="en-US" smtClean="0"/>
              <a:t>4/16/12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1AFA-40D0-4FDE-922F-949736502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0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9FADA-4E06-4FAB-AF93-430667A10BC8}" type="datetime1">
              <a:rPr lang="en-US" smtClean="0"/>
              <a:t>4/16/12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1AFA-40D0-4FDE-922F-949736502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55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1B20-00A7-4BF2-AB82-3AC48A0A13D5}" type="datetime1">
              <a:rPr lang="en-US" smtClean="0"/>
              <a:t>4/16/12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1AFA-40D0-4FDE-922F-949736502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73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77CA-D0F0-4233-ADDA-264052100FF0}" type="datetime1">
              <a:rPr lang="en-US" smtClean="0"/>
              <a:t>4/16/12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1AFA-40D0-4FDE-922F-949736502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5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95AC-1803-4BDE-AB2D-C51D2D140F21}" type="datetime1">
              <a:rPr lang="en-US" smtClean="0"/>
              <a:t>4/16/12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1AFA-40D0-4FDE-922F-949736502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8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954B-ACC1-41B6-B3C0-B03A29A018DA}" type="datetime1">
              <a:rPr lang="en-US" smtClean="0"/>
              <a:t>4/16/12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1AFA-40D0-4FDE-922F-949736502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40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E850-E448-4019-936D-D57D8C3F3634}" type="datetime1">
              <a:rPr lang="en-US" smtClean="0"/>
              <a:t>4/16/12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1AFA-40D0-4FDE-922F-949736502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3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4A417-1603-4B99-9B3E-0BA8919B93C4}" type="datetime1">
              <a:rPr lang="en-US" smtClean="0"/>
              <a:t>4/16/12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11AFA-40D0-4FDE-922F-949736502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53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dgp.toronto.edu/~jstewart/270/9798s/Laffra/DijkstraApplet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questions 1, 2, and 3 on your quiz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1AFA-40D0-4FDE-922F-9497365026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00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57AE-24EF-410E-9EFF-B4968E21CA16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717826" name="Group 2"/>
          <p:cNvGrpSpPr>
            <a:grpSpLocks/>
          </p:cNvGrpSpPr>
          <p:nvPr/>
        </p:nvGrpSpPr>
        <p:grpSpPr bwMode="auto">
          <a:xfrm>
            <a:off x="4640263" y="3105150"/>
            <a:ext cx="4217987" cy="3752850"/>
            <a:chOff x="415" y="860"/>
            <a:chExt cx="2910" cy="2519"/>
          </a:xfrm>
        </p:grpSpPr>
        <p:grpSp>
          <p:nvGrpSpPr>
            <p:cNvPr id="717827" name="Group 3"/>
            <p:cNvGrpSpPr>
              <a:grpSpLocks/>
            </p:cNvGrpSpPr>
            <p:nvPr/>
          </p:nvGrpSpPr>
          <p:grpSpPr bwMode="auto">
            <a:xfrm>
              <a:off x="1290" y="2001"/>
              <a:ext cx="316" cy="267"/>
              <a:chOff x="1613" y="2015"/>
              <a:chExt cx="316" cy="267"/>
            </a:xfrm>
          </p:grpSpPr>
          <p:sp>
            <p:nvSpPr>
              <p:cNvPr id="717828" name="Oval 4"/>
              <p:cNvSpPr>
                <a:spLocks noChangeArrowheads="1"/>
              </p:cNvSpPr>
              <p:nvPr/>
            </p:nvSpPr>
            <p:spPr bwMode="auto">
              <a:xfrm>
                <a:off x="1616" y="213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829" name="Line 5"/>
              <p:cNvSpPr>
                <a:spLocks noChangeShapeType="1"/>
              </p:cNvSpPr>
              <p:nvPr/>
            </p:nvSpPr>
            <p:spPr bwMode="auto">
              <a:xfrm>
                <a:off x="1616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830" name="Line 6"/>
              <p:cNvSpPr>
                <a:spLocks noChangeShapeType="1"/>
              </p:cNvSpPr>
              <p:nvPr/>
            </p:nvSpPr>
            <p:spPr bwMode="auto">
              <a:xfrm>
                <a:off x="1929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831" name="Rectangle 7"/>
              <p:cNvSpPr>
                <a:spLocks noChangeArrowheads="1"/>
              </p:cNvSpPr>
              <p:nvPr/>
            </p:nvSpPr>
            <p:spPr bwMode="auto">
              <a:xfrm>
                <a:off x="1616" y="213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17832" name="Oval 8"/>
              <p:cNvSpPr>
                <a:spLocks noChangeArrowheads="1"/>
              </p:cNvSpPr>
              <p:nvPr/>
            </p:nvSpPr>
            <p:spPr bwMode="auto">
              <a:xfrm>
                <a:off x="1613" y="207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833" name="Rectangle 9"/>
              <p:cNvSpPr>
                <a:spLocks noChangeArrowheads="1"/>
              </p:cNvSpPr>
              <p:nvPr/>
            </p:nvSpPr>
            <p:spPr bwMode="auto">
              <a:xfrm>
                <a:off x="1687" y="2100"/>
                <a:ext cx="141" cy="10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834" name="Text Box 10"/>
              <p:cNvSpPr txBox="1">
                <a:spLocks noChangeArrowheads="1"/>
              </p:cNvSpPr>
              <p:nvPr/>
            </p:nvSpPr>
            <p:spPr bwMode="auto">
              <a:xfrm>
                <a:off x="1636" y="2015"/>
                <a:ext cx="247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w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sp>
          <p:nvSpPr>
            <p:cNvPr id="717835" name="Text Box 11"/>
            <p:cNvSpPr txBox="1">
              <a:spLocks noChangeArrowheads="1"/>
            </p:cNvSpPr>
            <p:nvPr/>
          </p:nvSpPr>
          <p:spPr bwMode="auto">
            <a:xfrm>
              <a:off x="921" y="1962"/>
              <a:ext cx="223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7836" name="Text Box 12"/>
            <p:cNvSpPr txBox="1">
              <a:spLocks noChangeArrowheads="1"/>
            </p:cNvSpPr>
            <p:nvPr/>
          </p:nvSpPr>
          <p:spPr bwMode="auto">
            <a:xfrm>
              <a:off x="1426" y="1481"/>
              <a:ext cx="223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4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17837" name="Group 13"/>
            <p:cNvGrpSpPr>
              <a:grpSpLocks/>
            </p:cNvGrpSpPr>
            <p:nvPr/>
          </p:nvGrpSpPr>
          <p:grpSpPr bwMode="auto">
            <a:xfrm>
              <a:off x="1299" y="2852"/>
              <a:ext cx="316" cy="266"/>
              <a:chOff x="1613" y="2015"/>
              <a:chExt cx="316" cy="266"/>
            </a:xfrm>
          </p:grpSpPr>
          <p:sp>
            <p:nvSpPr>
              <p:cNvPr id="717838" name="Oval 14"/>
              <p:cNvSpPr>
                <a:spLocks noChangeArrowheads="1"/>
              </p:cNvSpPr>
              <p:nvPr/>
            </p:nvSpPr>
            <p:spPr bwMode="auto">
              <a:xfrm>
                <a:off x="1616" y="213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839" name="Line 15"/>
              <p:cNvSpPr>
                <a:spLocks noChangeShapeType="1"/>
              </p:cNvSpPr>
              <p:nvPr/>
            </p:nvSpPr>
            <p:spPr bwMode="auto">
              <a:xfrm>
                <a:off x="1616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840" name="Line 16"/>
              <p:cNvSpPr>
                <a:spLocks noChangeShapeType="1"/>
              </p:cNvSpPr>
              <p:nvPr/>
            </p:nvSpPr>
            <p:spPr bwMode="auto">
              <a:xfrm>
                <a:off x="1929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841" name="Rectangle 17"/>
              <p:cNvSpPr>
                <a:spLocks noChangeArrowheads="1"/>
              </p:cNvSpPr>
              <p:nvPr/>
            </p:nvSpPr>
            <p:spPr bwMode="auto">
              <a:xfrm>
                <a:off x="1616" y="213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17842" name="Oval 18"/>
              <p:cNvSpPr>
                <a:spLocks noChangeArrowheads="1"/>
              </p:cNvSpPr>
              <p:nvPr/>
            </p:nvSpPr>
            <p:spPr bwMode="auto">
              <a:xfrm>
                <a:off x="1613" y="207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843" name="Rectangle 19"/>
              <p:cNvSpPr>
                <a:spLocks noChangeArrowheads="1"/>
              </p:cNvSpPr>
              <p:nvPr/>
            </p:nvSpPr>
            <p:spPr bwMode="auto">
              <a:xfrm>
                <a:off x="1687" y="2100"/>
                <a:ext cx="141" cy="10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844" name="Text Box 20"/>
              <p:cNvSpPr txBox="1">
                <a:spLocks noChangeArrowheads="1"/>
              </p:cNvSpPr>
              <p:nvPr/>
            </p:nvSpPr>
            <p:spPr bwMode="auto">
              <a:xfrm>
                <a:off x="1653" y="2015"/>
                <a:ext cx="213" cy="2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v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717845" name="Group 21"/>
            <p:cNvGrpSpPr>
              <a:grpSpLocks/>
            </p:cNvGrpSpPr>
            <p:nvPr/>
          </p:nvGrpSpPr>
          <p:grpSpPr bwMode="auto">
            <a:xfrm>
              <a:off x="1295" y="860"/>
              <a:ext cx="316" cy="266"/>
              <a:chOff x="1613" y="2015"/>
              <a:chExt cx="316" cy="266"/>
            </a:xfrm>
          </p:grpSpPr>
          <p:sp>
            <p:nvSpPr>
              <p:cNvPr id="717846" name="Oval 22"/>
              <p:cNvSpPr>
                <a:spLocks noChangeArrowheads="1"/>
              </p:cNvSpPr>
              <p:nvPr/>
            </p:nvSpPr>
            <p:spPr bwMode="auto">
              <a:xfrm>
                <a:off x="1616" y="213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847" name="Line 23"/>
              <p:cNvSpPr>
                <a:spLocks noChangeShapeType="1"/>
              </p:cNvSpPr>
              <p:nvPr/>
            </p:nvSpPr>
            <p:spPr bwMode="auto">
              <a:xfrm>
                <a:off x="1616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848" name="Line 24"/>
              <p:cNvSpPr>
                <a:spLocks noChangeShapeType="1"/>
              </p:cNvSpPr>
              <p:nvPr/>
            </p:nvSpPr>
            <p:spPr bwMode="auto">
              <a:xfrm>
                <a:off x="1929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849" name="Rectangle 25"/>
              <p:cNvSpPr>
                <a:spLocks noChangeArrowheads="1"/>
              </p:cNvSpPr>
              <p:nvPr/>
            </p:nvSpPr>
            <p:spPr bwMode="auto">
              <a:xfrm>
                <a:off x="1616" y="213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17850" name="Oval 26"/>
              <p:cNvSpPr>
                <a:spLocks noChangeArrowheads="1"/>
              </p:cNvSpPr>
              <p:nvPr/>
            </p:nvSpPr>
            <p:spPr bwMode="auto">
              <a:xfrm>
                <a:off x="1613" y="207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851" name="Rectangle 27"/>
              <p:cNvSpPr>
                <a:spLocks noChangeArrowheads="1"/>
              </p:cNvSpPr>
              <p:nvPr/>
            </p:nvSpPr>
            <p:spPr bwMode="auto">
              <a:xfrm>
                <a:off x="1687" y="2100"/>
                <a:ext cx="141" cy="10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852" name="Text Box 28"/>
              <p:cNvSpPr txBox="1">
                <a:spLocks noChangeArrowheads="1"/>
              </p:cNvSpPr>
              <p:nvPr/>
            </p:nvSpPr>
            <p:spPr bwMode="auto">
              <a:xfrm>
                <a:off x="1645" y="2015"/>
                <a:ext cx="229" cy="2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x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717853" name="Group 29"/>
            <p:cNvGrpSpPr>
              <a:grpSpLocks/>
            </p:cNvGrpSpPr>
            <p:nvPr/>
          </p:nvGrpSpPr>
          <p:grpSpPr bwMode="auto">
            <a:xfrm>
              <a:off x="415" y="2032"/>
              <a:ext cx="316" cy="266"/>
              <a:chOff x="1613" y="2015"/>
              <a:chExt cx="316" cy="266"/>
            </a:xfrm>
          </p:grpSpPr>
          <p:sp>
            <p:nvSpPr>
              <p:cNvPr id="717854" name="Oval 30"/>
              <p:cNvSpPr>
                <a:spLocks noChangeArrowheads="1"/>
              </p:cNvSpPr>
              <p:nvPr/>
            </p:nvSpPr>
            <p:spPr bwMode="auto">
              <a:xfrm>
                <a:off x="1616" y="213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855" name="Line 31"/>
              <p:cNvSpPr>
                <a:spLocks noChangeShapeType="1"/>
              </p:cNvSpPr>
              <p:nvPr/>
            </p:nvSpPr>
            <p:spPr bwMode="auto">
              <a:xfrm>
                <a:off x="1616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856" name="Line 32"/>
              <p:cNvSpPr>
                <a:spLocks noChangeShapeType="1"/>
              </p:cNvSpPr>
              <p:nvPr/>
            </p:nvSpPr>
            <p:spPr bwMode="auto">
              <a:xfrm>
                <a:off x="1929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857" name="Rectangle 33"/>
              <p:cNvSpPr>
                <a:spLocks noChangeArrowheads="1"/>
              </p:cNvSpPr>
              <p:nvPr/>
            </p:nvSpPr>
            <p:spPr bwMode="auto">
              <a:xfrm>
                <a:off x="1616" y="213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17858" name="Oval 34"/>
              <p:cNvSpPr>
                <a:spLocks noChangeArrowheads="1"/>
              </p:cNvSpPr>
              <p:nvPr/>
            </p:nvSpPr>
            <p:spPr bwMode="auto">
              <a:xfrm>
                <a:off x="1613" y="207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859" name="Rectangle 35"/>
              <p:cNvSpPr>
                <a:spLocks noChangeArrowheads="1"/>
              </p:cNvSpPr>
              <p:nvPr/>
            </p:nvSpPr>
            <p:spPr bwMode="auto">
              <a:xfrm>
                <a:off x="1687" y="2100"/>
                <a:ext cx="141" cy="10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860" name="Text Box 36"/>
              <p:cNvSpPr txBox="1">
                <a:spLocks noChangeArrowheads="1"/>
              </p:cNvSpPr>
              <p:nvPr/>
            </p:nvSpPr>
            <p:spPr bwMode="auto">
              <a:xfrm>
                <a:off x="1651" y="2015"/>
                <a:ext cx="218" cy="2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u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sp>
          <p:nvSpPr>
            <p:cNvPr id="717861" name="Line 37"/>
            <p:cNvSpPr>
              <a:spLocks noChangeShapeType="1"/>
            </p:cNvSpPr>
            <p:nvPr/>
          </p:nvSpPr>
          <p:spPr bwMode="auto">
            <a:xfrm>
              <a:off x="738" y="2156"/>
              <a:ext cx="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62" name="Line 38"/>
            <p:cNvSpPr>
              <a:spLocks noChangeShapeType="1"/>
            </p:cNvSpPr>
            <p:nvPr/>
          </p:nvSpPr>
          <p:spPr bwMode="auto">
            <a:xfrm>
              <a:off x="1440" y="1082"/>
              <a:ext cx="0" cy="9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63" name="Line 39"/>
            <p:cNvSpPr>
              <a:spLocks noChangeShapeType="1"/>
            </p:cNvSpPr>
            <p:nvPr/>
          </p:nvSpPr>
          <p:spPr bwMode="auto">
            <a:xfrm flipH="1">
              <a:off x="614" y="1021"/>
              <a:ext cx="674" cy="10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64" name="Text Box 40"/>
            <p:cNvSpPr txBox="1">
              <a:spLocks noChangeArrowheads="1"/>
            </p:cNvSpPr>
            <p:nvPr/>
          </p:nvSpPr>
          <p:spPr bwMode="auto">
            <a:xfrm>
              <a:off x="768" y="1371"/>
              <a:ext cx="223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7865" name="Line 41"/>
            <p:cNvSpPr>
              <a:spLocks noChangeShapeType="1"/>
            </p:cNvSpPr>
            <p:nvPr/>
          </p:nvSpPr>
          <p:spPr bwMode="auto">
            <a:xfrm>
              <a:off x="1447" y="2206"/>
              <a:ext cx="7" cy="7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66" name="Text Box 42"/>
            <p:cNvSpPr txBox="1">
              <a:spLocks noChangeArrowheads="1"/>
            </p:cNvSpPr>
            <p:nvPr/>
          </p:nvSpPr>
          <p:spPr bwMode="auto">
            <a:xfrm>
              <a:off x="1450" y="2410"/>
              <a:ext cx="223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7867" name="Freeform 43"/>
            <p:cNvSpPr>
              <a:spLocks/>
            </p:cNvSpPr>
            <p:nvPr/>
          </p:nvSpPr>
          <p:spPr bwMode="auto">
            <a:xfrm>
              <a:off x="604" y="2227"/>
              <a:ext cx="857" cy="1152"/>
            </a:xfrm>
            <a:custGeom>
              <a:avLst/>
              <a:gdLst>
                <a:gd name="T0" fmla="*/ 0 w 857"/>
                <a:gd name="T1" fmla="*/ 0 h 1152"/>
                <a:gd name="T2" fmla="*/ 562 w 857"/>
                <a:gd name="T3" fmla="*/ 1152 h 1152"/>
                <a:gd name="T4" fmla="*/ 857 w 857"/>
                <a:gd name="T5" fmla="*/ 772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57" h="1152">
                  <a:moveTo>
                    <a:pt x="0" y="0"/>
                  </a:moveTo>
                  <a:cubicBezTo>
                    <a:pt x="95" y="191"/>
                    <a:pt x="365" y="1152"/>
                    <a:pt x="562" y="1152"/>
                  </a:cubicBezTo>
                  <a:cubicBezTo>
                    <a:pt x="759" y="1152"/>
                    <a:pt x="796" y="851"/>
                    <a:pt x="857" y="7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68" name="Text Box 44"/>
            <p:cNvSpPr txBox="1">
              <a:spLocks noChangeArrowheads="1"/>
            </p:cNvSpPr>
            <p:nvPr/>
          </p:nvSpPr>
          <p:spPr bwMode="auto">
            <a:xfrm>
              <a:off x="763" y="2585"/>
              <a:ext cx="224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7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7869" name="Line 45"/>
            <p:cNvSpPr>
              <a:spLocks noChangeShapeType="1"/>
            </p:cNvSpPr>
            <p:nvPr/>
          </p:nvSpPr>
          <p:spPr bwMode="auto">
            <a:xfrm flipH="1">
              <a:off x="1450" y="2158"/>
              <a:ext cx="998" cy="8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70" name="Text Box 46"/>
            <p:cNvSpPr txBox="1">
              <a:spLocks noChangeArrowheads="1"/>
            </p:cNvSpPr>
            <p:nvPr/>
          </p:nvSpPr>
          <p:spPr bwMode="auto">
            <a:xfrm>
              <a:off x="1891" y="2572"/>
              <a:ext cx="224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7871" name="Freeform 47"/>
            <p:cNvSpPr>
              <a:spLocks/>
            </p:cNvSpPr>
            <p:nvPr/>
          </p:nvSpPr>
          <p:spPr bwMode="auto">
            <a:xfrm>
              <a:off x="1477" y="1946"/>
              <a:ext cx="991" cy="484"/>
            </a:xfrm>
            <a:custGeom>
              <a:avLst/>
              <a:gdLst>
                <a:gd name="T0" fmla="*/ 0 w 991"/>
                <a:gd name="T1" fmla="*/ 168 h 484"/>
                <a:gd name="T2" fmla="*/ 204 w 991"/>
                <a:gd name="T3" fmla="*/ 484 h 484"/>
                <a:gd name="T4" fmla="*/ 302 w 991"/>
                <a:gd name="T5" fmla="*/ 7 h 484"/>
                <a:gd name="T6" fmla="*/ 379 w 991"/>
                <a:gd name="T7" fmla="*/ 442 h 484"/>
                <a:gd name="T8" fmla="*/ 534 w 991"/>
                <a:gd name="T9" fmla="*/ 21 h 484"/>
                <a:gd name="T10" fmla="*/ 611 w 991"/>
                <a:gd name="T11" fmla="*/ 351 h 484"/>
                <a:gd name="T12" fmla="*/ 660 w 991"/>
                <a:gd name="T13" fmla="*/ 77 h 484"/>
                <a:gd name="T14" fmla="*/ 991 w 991"/>
                <a:gd name="T15" fmla="*/ 218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1" h="484">
                  <a:moveTo>
                    <a:pt x="0" y="168"/>
                  </a:moveTo>
                  <a:cubicBezTo>
                    <a:pt x="0" y="168"/>
                    <a:pt x="145" y="484"/>
                    <a:pt x="204" y="484"/>
                  </a:cubicBezTo>
                  <a:cubicBezTo>
                    <a:pt x="263" y="484"/>
                    <a:pt x="253" y="6"/>
                    <a:pt x="302" y="7"/>
                  </a:cubicBezTo>
                  <a:cubicBezTo>
                    <a:pt x="331" y="0"/>
                    <a:pt x="313" y="444"/>
                    <a:pt x="379" y="442"/>
                  </a:cubicBezTo>
                  <a:cubicBezTo>
                    <a:pt x="418" y="444"/>
                    <a:pt x="475" y="24"/>
                    <a:pt x="534" y="21"/>
                  </a:cubicBezTo>
                  <a:cubicBezTo>
                    <a:pt x="573" y="6"/>
                    <a:pt x="575" y="360"/>
                    <a:pt x="611" y="351"/>
                  </a:cubicBezTo>
                  <a:cubicBezTo>
                    <a:pt x="647" y="342"/>
                    <a:pt x="577" y="80"/>
                    <a:pt x="660" y="77"/>
                  </a:cubicBezTo>
                  <a:cubicBezTo>
                    <a:pt x="743" y="74"/>
                    <a:pt x="922" y="189"/>
                    <a:pt x="991" y="21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7872" name="Group 48"/>
            <p:cNvGrpSpPr>
              <a:grpSpLocks/>
            </p:cNvGrpSpPr>
            <p:nvPr/>
          </p:nvGrpSpPr>
          <p:grpSpPr bwMode="auto">
            <a:xfrm>
              <a:off x="2332" y="2025"/>
              <a:ext cx="316" cy="266"/>
              <a:chOff x="1613" y="2015"/>
              <a:chExt cx="316" cy="266"/>
            </a:xfrm>
          </p:grpSpPr>
          <p:sp>
            <p:nvSpPr>
              <p:cNvPr id="717873" name="Oval 49"/>
              <p:cNvSpPr>
                <a:spLocks noChangeArrowheads="1"/>
              </p:cNvSpPr>
              <p:nvPr/>
            </p:nvSpPr>
            <p:spPr bwMode="auto">
              <a:xfrm>
                <a:off x="1616" y="213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874" name="Line 50"/>
              <p:cNvSpPr>
                <a:spLocks noChangeShapeType="1"/>
              </p:cNvSpPr>
              <p:nvPr/>
            </p:nvSpPr>
            <p:spPr bwMode="auto">
              <a:xfrm>
                <a:off x="1616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875" name="Line 51"/>
              <p:cNvSpPr>
                <a:spLocks noChangeShapeType="1"/>
              </p:cNvSpPr>
              <p:nvPr/>
            </p:nvSpPr>
            <p:spPr bwMode="auto">
              <a:xfrm>
                <a:off x="1929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876" name="Rectangle 52"/>
              <p:cNvSpPr>
                <a:spLocks noChangeArrowheads="1"/>
              </p:cNvSpPr>
              <p:nvPr/>
            </p:nvSpPr>
            <p:spPr bwMode="auto">
              <a:xfrm>
                <a:off x="1616" y="213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17877" name="Oval 53"/>
              <p:cNvSpPr>
                <a:spLocks noChangeArrowheads="1"/>
              </p:cNvSpPr>
              <p:nvPr/>
            </p:nvSpPr>
            <p:spPr bwMode="auto">
              <a:xfrm>
                <a:off x="1613" y="207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878" name="Rectangle 54"/>
              <p:cNvSpPr>
                <a:spLocks noChangeArrowheads="1"/>
              </p:cNvSpPr>
              <p:nvPr/>
            </p:nvSpPr>
            <p:spPr bwMode="auto">
              <a:xfrm>
                <a:off x="1687" y="2100"/>
                <a:ext cx="141" cy="10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879" name="Text Box 55"/>
              <p:cNvSpPr txBox="1">
                <a:spLocks noChangeArrowheads="1"/>
              </p:cNvSpPr>
              <p:nvPr/>
            </p:nvSpPr>
            <p:spPr bwMode="auto">
              <a:xfrm>
                <a:off x="1651" y="2015"/>
                <a:ext cx="218" cy="2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y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sp>
          <p:nvSpPr>
            <p:cNvPr id="717880" name="Text Box 56"/>
            <p:cNvSpPr txBox="1">
              <a:spLocks noChangeArrowheads="1"/>
            </p:cNvSpPr>
            <p:nvPr/>
          </p:nvSpPr>
          <p:spPr bwMode="auto">
            <a:xfrm>
              <a:off x="1809" y="1724"/>
              <a:ext cx="224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8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17881" name="Group 57"/>
            <p:cNvGrpSpPr>
              <a:grpSpLocks/>
            </p:cNvGrpSpPr>
            <p:nvPr/>
          </p:nvGrpSpPr>
          <p:grpSpPr bwMode="auto">
            <a:xfrm>
              <a:off x="3009" y="2006"/>
              <a:ext cx="316" cy="266"/>
              <a:chOff x="1613" y="2015"/>
              <a:chExt cx="316" cy="266"/>
            </a:xfrm>
          </p:grpSpPr>
          <p:sp>
            <p:nvSpPr>
              <p:cNvPr id="717882" name="Oval 58"/>
              <p:cNvSpPr>
                <a:spLocks noChangeArrowheads="1"/>
              </p:cNvSpPr>
              <p:nvPr/>
            </p:nvSpPr>
            <p:spPr bwMode="auto">
              <a:xfrm>
                <a:off x="1616" y="213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883" name="Line 59"/>
              <p:cNvSpPr>
                <a:spLocks noChangeShapeType="1"/>
              </p:cNvSpPr>
              <p:nvPr/>
            </p:nvSpPr>
            <p:spPr bwMode="auto">
              <a:xfrm>
                <a:off x="1616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884" name="Line 60"/>
              <p:cNvSpPr>
                <a:spLocks noChangeShapeType="1"/>
              </p:cNvSpPr>
              <p:nvPr/>
            </p:nvSpPr>
            <p:spPr bwMode="auto">
              <a:xfrm>
                <a:off x="1929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885" name="Rectangle 61"/>
              <p:cNvSpPr>
                <a:spLocks noChangeArrowheads="1"/>
              </p:cNvSpPr>
              <p:nvPr/>
            </p:nvSpPr>
            <p:spPr bwMode="auto">
              <a:xfrm>
                <a:off x="1616" y="213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17886" name="Oval 62"/>
              <p:cNvSpPr>
                <a:spLocks noChangeArrowheads="1"/>
              </p:cNvSpPr>
              <p:nvPr/>
            </p:nvSpPr>
            <p:spPr bwMode="auto">
              <a:xfrm>
                <a:off x="1613" y="207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887" name="Rectangle 63"/>
              <p:cNvSpPr>
                <a:spLocks noChangeArrowheads="1"/>
              </p:cNvSpPr>
              <p:nvPr/>
            </p:nvSpPr>
            <p:spPr bwMode="auto">
              <a:xfrm>
                <a:off x="1687" y="2100"/>
                <a:ext cx="141" cy="10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888" name="Text Box 64"/>
              <p:cNvSpPr txBox="1">
                <a:spLocks noChangeArrowheads="1"/>
              </p:cNvSpPr>
              <p:nvPr/>
            </p:nvSpPr>
            <p:spPr bwMode="auto">
              <a:xfrm>
                <a:off x="1650" y="2015"/>
                <a:ext cx="221" cy="2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z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sp>
          <p:nvSpPr>
            <p:cNvPr id="717889" name="Line 65"/>
            <p:cNvSpPr>
              <a:spLocks noChangeShapeType="1"/>
            </p:cNvSpPr>
            <p:nvPr/>
          </p:nvSpPr>
          <p:spPr bwMode="auto">
            <a:xfrm>
              <a:off x="2641" y="2149"/>
              <a:ext cx="3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90" name="Text Box 66"/>
            <p:cNvSpPr txBox="1">
              <a:spLocks noChangeArrowheads="1"/>
            </p:cNvSpPr>
            <p:nvPr/>
          </p:nvSpPr>
          <p:spPr bwMode="auto">
            <a:xfrm>
              <a:off x="2702" y="2153"/>
              <a:ext cx="223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7891" name="Line 67"/>
            <p:cNvSpPr>
              <a:spLocks noChangeShapeType="1"/>
            </p:cNvSpPr>
            <p:nvPr/>
          </p:nvSpPr>
          <p:spPr bwMode="auto">
            <a:xfrm>
              <a:off x="1503" y="990"/>
              <a:ext cx="963" cy="11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92" name="Text Box 68"/>
            <p:cNvSpPr txBox="1">
              <a:spLocks noChangeArrowheads="1"/>
            </p:cNvSpPr>
            <p:nvPr/>
          </p:nvSpPr>
          <p:spPr bwMode="auto">
            <a:xfrm>
              <a:off x="1914" y="1346"/>
              <a:ext cx="224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7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7893" name="Freeform 69"/>
            <p:cNvSpPr>
              <a:spLocks/>
            </p:cNvSpPr>
            <p:nvPr/>
          </p:nvSpPr>
          <p:spPr bwMode="auto">
            <a:xfrm>
              <a:off x="1489" y="976"/>
              <a:ext cx="28" cy="14"/>
            </a:xfrm>
            <a:custGeom>
              <a:avLst/>
              <a:gdLst>
                <a:gd name="T0" fmla="*/ 0 w 28"/>
                <a:gd name="T1" fmla="*/ 14 h 14"/>
                <a:gd name="T2" fmla="*/ 28 w 28"/>
                <a:gd name="T3" fmla="*/ 0 h 14"/>
                <a:gd name="T4" fmla="*/ 0 w 28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14">
                  <a:moveTo>
                    <a:pt x="0" y="14"/>
                  </a:moveTo>
                  <a:cubicBezTo>
                    <a:pt x="9" y="9"/>
                    <a:pt x="28" y="0"/>
                    <a:pt x="28" y="0"/>
                  </a:cubicBezTo>
                  <a:cubicBezTo>
                    <a:pt x="28" y="0"/>
                    <a:pt x="9" y="9"/>
                    <a:pt x="0" y="14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94" name="Freeform 70"/>
            <p:cNvSpPr>
              <a:spLocks/>
            </p:cNvSpPr>
            <p:nvPr/>
          </p:nvSpPr>
          <p:spPr bwMode="auto">
            <a:xfrm>
              <a:off x="1623" y="999"/>
              <a:ext cx="1510" cy="1052"/>
            </a:xfrm>
            <a:custGeom>
              <a:avLst/>
              <a:gdLst>
                <a:gd name="T0" fmla="*/ 0 w 1510"/>
                <a:gd name="T1" fmla="*/ 5 h 1052"/>
                <a:gd name="T2" fmla="*/ 1102 w 1510"/>
                <a:gd name="T3" fmla="*/ 174 h 1052"/>
                <a:gd name="T4" fmla="*/ 1510 w 1510"/>
                <a:gd name="T5" fmla="*/ 1052 h 1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0" h="1052">
                  <a:moveTo>
                    <a:pt x="0" y="5"/>
                  </a:moveTo>
                  <a:cubicBezTo>
                    <a:pt x="184" y="33"/>
                    <a:pt x="851" y="0"/>
                    <a:pt x="1102" y="174"/>
                  </a:cubicBezTo>
                  <a:cubicBezTo>
                    <a:pt x="1353" y="348"/>
                    <a:pt x="1425" y="869"/>
                    <a:pt x="1510" y="105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95" name="Text Box 71"/>
            <p:cNvSpPr txBox="1">
              <a:spLocks noChangeArrowheads="1"/>
            </p:cNvSpPr>
            <p:nvPr/>
          </p:nvSpPr>
          <p:spPr bwMode="auto">
            <a:xfrm>
              <a:off x="2676" y="1011"/>
              <a:ext cx="223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9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717896" name="Rectangle 72"/>
          <p:cNvSpPr>
            <a:spLocks noChangeArrowheads="1"/>
          </p:cNvSpPr>
          <p:nvPr/>
        </p:nvSpPr>
        <p:spPr bwMode="auto">
          <a:xfrm>
            <a:off x="487363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sz="3600" u="sng">
                <a:solidFill>
                  <a:srgbClr val="000099"/>
                </a:solidFill>
                <a:cs typeface="Arial" charset="0"/>
              </a:rPr>
              <a:t>Dijkstra’s algorithm: example</a:t>
            </a:r>
            <a:endParaRPr lang="en-US" sz="4000" u="sng">
              <a:solidFill>
                <a:srgbClr val="000099"/>
              </a:solidFill>
              <a:cs typeface="Arial" charset="0"/>
            </a:endParaRPr>
          </a:p>
        </p:txBody>
      </p:sp>
      <p:sp>
        <p:nvSpPr>
          <p:cNvPr id="717897" name="Text Box 73"/>
          <p:cNvSpPr txBox="1">
            <a:spLocks noChangeArrowheads="1"/>
          </p:cNvSpPr>
          <p:nvPr/>
        </p:nvSpPr>
        <p:spPr bwMode="auto">
          <a:xfrm>
            <a:off x="474663" y="1277938"/>
            <a:ext cx="7064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>
                <a:latin typeface="Arial" charset="0"/>
              </a:rPr>
              <a:t>Step</a:t>
            </a:r>
          </a:p>
          <a:p>
            <a:pPr algn="r"/>
            <a:endParaRPr lang="en-US" sz="2000">
              <a:latin typeface="Arial" charset="0"/>
            </a:endParaRPr>
          </a:p>
        </p:txBody>
      </p:sp>
      <p:sp>
        <p:nvSpPr>
          <p:cNvPr id="717898" name="Text Box 74"/>
          <p:cNvSpPr txBox="1">
            <a:spLocks noChangeArrowheads="1"/>
          </p:cNvSpPr>
          <p:nvPr/>
        </p:nvSpPr>
        <p:spPr bwMode="auto">
          <a:xfrm>
            <a:off x="1458913" y="1284288"/>
            <a:ext cx="4175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>
                <a:latin typeface="Arial" charset="0"/>
              </a:rPr>
              <a:t>N</a:t>
            </a:r>
            <a:r>
              <a:rPr lang="en-US" sz="2000">
                <a:latin typeface="Arial" charset="0"/>
                <a:cs typeface="Arial" charset="0"/>
              </a:rPr>
              <a:t>'</a:t>
            </a:r>
          </a:p>
        </p:txBody>
      </p:sp>
      <p:sp>
        <p:nvSpPr>
          <p:cNvPr id="717899" name="Text Box 75"/>
          <p:cNvSpPr txBox="1">
            <a:spLocks noChangeArrowheads="1"/>
          </p:cNvSpPr>
          <p:nvPr/>
        </p:nvSpPr>
        <p:spPr bwMode="auto">
          <a:xfrm>
            <a:off x="2043113" y="1009650"/>
            <a:ext cx="6778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>
                <a:latin typeface="Arial" charset="0"/>
              </a:rPr>
              <a:t>D(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v</a:t>
            </a:r>
            <a:r>
              <a:rPr lang="en-US" sz="2000">
                <a:latin typeface="Arial" charset="0"/>
              </a:rPr>
              <a:t>)</a:t>
            </a:r>
          </a:p>
          <a:p>
            <a:pPr algn="r"/>
            <a:r>
              <a:rPr lang="en-US" sz="1600">
                <a:latin typeface="Arial" charset="0"/>
              </a:rPr>
              <a:t>p(v)</a:t>
            </a:r>
          </a:p>
        </p:txBody>
      </p:sp>
      <p:sp>
        <p:nvSpPr>
          <p:cNvPr id="717900" name="Text Box 76"/>
          <p:cNvSpPr txBox="1">
            <a:spLocks noChangeArrowheads="1"/>
          </p:cNvSpPr>
          <p:nvPr/>
        </p:nvSpPr>
        <p:spPr bwMode="auto">
          <a:xfrm>
            <a:off x="511175" y="16176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717901" name="Text Box 77"/>
          <p:cNvSpPr txBox="1">
            <a:spLocks noChangeArrowheads="1"/>
          </p:cNvSpPr>
          <p:nvPr/>
        </p:nvSpPr>
        <p:spPr bwMode="auto">
          <a:xfrm>
            <a:off x="515938" y="19145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717902" name="Text Box 78"/>
          <p:cNvSpPr txBox="1">
            <a:spLocks noChangeArrowheads="1"/>
          </p:cNvSpPr>
          <p:nvPr/>
        </p:nvSpPr>
        <p:spPr bwMode="auto">
          <a:xfrm>
            <a:off x="517525" y="22225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717903" name="Text Box 79"/>
          <p:cNvSpPr txBox="1">
            <a:spLocks noChangeArrowheads="1"/>
          </p:cNvSpPr>
          <p:nvPr/>
        </p:nvSpPr>
        <p:spPr bwMode="auto">
          <a:xfrm>
            <a:off x="511175" y="25241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>
                <a:latin typeface="Arial" charset="0"/>
              </a:rPr>
              <a:t>3</a:t>
            </a:r>
          </a:p>
        </p:txBody>
      </p:sp>
      <p:sp>
        <p:nvSpPr>
          <p:cNvPr id="717904" name="Text Box 80"/>
          <p:cNvSpPr txBox="1">
            <a:spLocks noChangeArrowheads="1"/>
          </p:cNvSpPr>
          <p:nvPr/>
        </p:nvSpPr>
        <p:spPr bwMode="auto">
          <a:xfrm>
            <a:off x="509588" y="28273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>
                <a:latin typeface="Arial" charset="0"/>
              </a:rPr>
              <a:t>4</a:t>
            </a:r>
          </a:p>
        </p:txBody>
      </p:sp>
      <p:sp>
        <p:nvSpPr>
          <p:cNvPr id="717905" name="Text Box 81"/>
          <p:cNvSpPr txBox="1">
            <a:spLocks noChangeArrowheads="1"/>
          </p:cNvSpPr>
          <p:nvPr/>
        </p:nvSpPr>
        <p:spPr bwMode="auto">
          <a:xfrm>
            <a:off x="514350" y="31321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>
                <a:latin typeface="Arial" charset="0"/>
              </a:rPr>
              <a:t>5</a:t>
            </a:r>
          </a:p>
        </p:txBody>
      </p:sp>
      <p:sp>
        <p:nvSpPr>
          <p:cNvPr id="717906" name="Text Box 82"/>
          <p:cNvSpPr txBox="1">
            <a:spLocks noChangeArrowheads="1"/>
          </p:cNvSpPr>
          <p:nvPr/>
        </p:nvSpPr>
        <p:spPr bwMode="auto">
          <a:xfrm>
            <a:off x="2630488" y="1017588"/>
            <a:ext cx="733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>
                <a:latin typeface="Arial" charset="0"/>
              </a:rPr>
              <a:t>D(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w</a:t>
            </a:r>
            <a:r>
              <a:rPr lang="en-US" sz="2000">
                <a:latin typeface="Arial" charset="0"/>
              </a:rPr>
              <a:t>)</a:t>
            </a:r>
          </a:p>
          <a:p>
            <a:pPr algn="r"/>
            <a:r>
              <a:rPr lang="en-US" sz="1600">
                <a:latin typeface="Arial" charset="0"/>
              </a:rPr>
              <a:t>p(w)</a:t>
            </a:r>
          </a:p>
        </p:txBody>
      </p:sp>
      <p:sp>
        <p:nvSpPr>
          <p:cNvPr id="717907" name="Text Box 83"/>
          <p:cNvSpPr txBox="1">
            <a:spLocks noChangeArrowheads="1"/>
          </p:cNvSpPr>
          <p:nvPr/>
        </p:nvSpPr>
        <p:spPr bwMode="auto">
          <a:xfrm>
            <a:off x="3306763" y="1017588"/>
            <a:ext cx="6778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>
                <a:latin typeface="Arial" charset="0"/>
              </a:rPr>
              <a:t>D(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sz="2000">
                <a:latin typeface="Arial" charset="0"/>
              </a:rPr>
              <a:t>)</a:t>
            </a:r>
          </a:p>
          <a:p>
            <a:pPr algn="r"/>
            <a:r>
              <a:rPr lang="en-US" sz="1600">
                <a:latin typeface="Arial" charset="0"/>
              </a:rPr>
              <a:t>p(x)</a:t>
            </a:r>
          </a:p>
        </p:txBody>
      </p:sp>
      <p:sp>
        <p:nvSpPr>
          <p:cNvPr id="717908" name="Text Box 84"/>
          <p:cNvSpPr txBox="1">
            <a:spLocks noChangeArrowheads="1"/>
          </p:cNvSpPr>
          <p:nvPr/>
        </p:nvSpPr>
        <p:spPr bwMode="auto">
          <a:xfrm>
            <a:off x="3946525" y="1017588"/>
            <a:ext cx="6778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>
                <a:latin typeface="Arial" charset="0"/>
              </a:rPr>
              <a:t>D(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sz="2000">
                <a:latin typeface="Arial" charset="0"/>
              </a:rPr>
              <a:t>)</a:t>
            </a:r>
          </a:p>
          <a:p>
            <a:pPr algn="r"/>
            <a:r>
              <a:rPr lang="en-US" sz="1600">
                <a:latin typeface="Arial" charset="0"/>
              </a:rPr>
              <a:t>p(y)</a:t>
            </a:r>
          </a:p>
        </p:txBody>
      </p:sp>
      <p:sp>
        <p:nvSpPr>
          <p:cNvPr id="717909" name="Text Box 85"/>
          <p:cNvSpPr txBox="1">
            <a:spLocks noChangeArrowheads="1"/>
          </p:cNvSpPr>
          <p:nvPr/>
        </p:nvSpPr>
        <p:spPr bwMode="auto">
          <a:xfrm>
            <a:off x="4578350" y="1022350"/>
            <a:ext cx="663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>
                <a:latin typeface="Arial" charset="0"/>
              </a:rPr>
              <a:t>D(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z</a:t>
            </a:r>
            <a:r>
              <a:rPr lang="en-US" sz="2000">
                <a:latin typeface="Arial" charset="0"/>
              </a:rPr>
              <a:t>)</a:t>
            </a:r>
          </a:p>
          <a:p>
            <a:pPr algn="r"/>
            <a:r>
              <a:rPr lang="en-US" sz="1600">
                <a:latin typeface="Arial" charset="0"/>
              </a:rPr>
              <a:t>p(z)</a:t>
            </a:r>
          </a:p>
        </p:txBody>
      </p:sp>
      <p:sp>
        <p:nvSpPr>
          <p:cNvPr id="717910" name="Line 86"/>
          <p:cNvSpPr>
            <a:spLocks noChangeShapeType="1"/>
          </p:cNvSpPr>
          <p:nvPr/>
        </p:nvSpPr>
        <p:spPr bwMode="auto">
          <a:xfrm>
            <a:off x="600075" y="1638300"/>
            <a:ext cx="462915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911" name="Line 87"/>
          <p:cNvSpPr>
            <a:spLocks noChangeShapeType="1"/>
          </p:cNvSpPr>
          <p:nvPr/>
        </p:nvSpPr>
        <p:spPr bwMode="auto">
          <a:xfrm>
            <a:off x="581025" y="1952625"/>
            <a:ext cx="462915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912" name="Text Box 88"/>
          <p:cNvSpPr txBox="1">
            <a:spLocks noChangeArrowheads="1"/>
          </p:cNvSpPr>
          <p:nvPr/>
        </p:nvSpPr>
        <p:spPr bwMode="auto">
          <a:xfrm>
            <a:off x="1492250" y="16081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>
                <a:latin typeface="Arial" charset="0"/>
              </a:rPr>
              <a:t>u</a:t>
            </a:r>
          </a:p>
        </p:txBody>
      </p:sp>
      <p:sp>
        <p:nvSpPr>
          <p:cNvPr id="717913" name="Line 89"/>
          <p:cNvSpPr>
            <a:spLocks noChangeShapeType="1"/>
          </p:cNvSpPr>
          <p:nvPr/>
        </p:nvSpPr>
        <p:spPr bwMode="auto">
          <a:xfrm>
            <a:off x="581025" y="2247900"/>
            <a:ext cx="462915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914" name="Line 90"/>
          <p:cNvSpPr>
            <a:spLocks noChangeShapeType="1"/>
          </p:cNvSpPr>
          <p:nvPr/>
        </p:nvSpPr>
        <p:spPr bwMode="auto">
          <a:xfrm>
            <a:off x="581025" y="2562225"/>
            <a:ext cx="462915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915" name="Line 91"/>
          <p:cNvSpPr>
            <a:spLocks noChangeShapeType="1"/>
          </p:cNvSpPr>
          <p:nvPr/>
        </p:nvSpPr>
        <p:spPr bwMode="auto">
          <a:xfrm>
            <a:off x="565150" y="2865438"/>
            <a:ext cx="462915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916" name="Line 92"/>
          <p:cNvSpPr>
            <a:spLocks noChangeShapeType="1"/>
          </p:cNvSpPr>
          <p:nvPr/>
        </p:nvSpPr>
        <p:spPr bwMode="auto">
          <a:xfrm>
            <a:off x="576263" y="3171825"/>
            <a:ext cx="462915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917" name="Line 93"/>
          <p:cNvSpPr>
            <a:spLocks noChangeShapeType="1"/>
          </p:cNvSpPr>
          <p:nvPr/>
        </p:nvSpPr>
        <p:spPr bwMode="auto">
          <a:xfrm>
            <a:off x="581025" y="3467100"/>
            <a:ext cx="462915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717918" name="Group 94"/>
          <p:cNvGrpSpPr>
            <a:grpSpLocks/>
          </p:cNvGrpSpPr>
          <p:nvPr/>
        </p:nvGrpSpPr>
        <p:grpSpPr bwMode="auto">
          <a:xfrm>
            <a:off x="2190750" y="1609725"/>
            <a:ext cx="3084513" cy="371475"/>
            <a:chOff x="1380" y="1014"/>
            <a:chExt cx="1943" cy="234"/>
          </a:xfrm>
        </p:grpSpPr>
        <p:sp>
          <p:nvSpPr>
            <p:cNvPr id="717919" name="Text Box 95"/>
            <p:cNvSpPr txBox="1">
              <a:spLocks noChangeArrowheads="1"/>
            </p:cNvSpPr>
            <p:nvPr/>
          </p:nvSpPr>
          <p:spPr bwMode="auto">
            <a:xfrm>
              <a:off x="3043" y="1014"/>
              <a:ext cx="2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/>
                <a:t>∞ 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717920" name="Text Box 96"/>
            <p:cNvSpPr txBox="1">
              <a:spLocks noChangeArrowheads="1"/>
            </p:cNvSpPr>
            <p:nvPr/>
          </p:nvSpPr>
          <p:spPr bwMode="auto">
            <a:xfrm>
              <a:off x="2647" y="1014"/>
              <a:ext cx="2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/>
                <a:t>∞ 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717921" name="Text Box 97"/>
            <p:cNvSpPr txBox="1">
              <a:spLocks noChangeArrowheads="1"/>
            </p:cNvSpPr>
            <p:nvPr/>
          </p:nvSpPr>
          <p:spPr bwMode="auto">
            <a:xfrm>
              <a:off x="1380" y="1017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latin typeface="Arial" charset="0"/>
                </a:rPr>
                <a:t>7,u</a:t>
              </a:r>
            </a:p>
          </p:txBody>
        </p:sp>
        <p:sp>
          <p:nvSpPr>
            <p:cNvPr id="717922" name="Text Box 98"/>
            <p:cNvSpPr txBox="1">
              <a:spLocks noChangeArrowheads="1"/>
            </p:cNvSpPr>
            <p:nvPr/>
          </p:nvSpPr>
          <p:spPr bwMode="auto">
            <a:xfrm>
              <a:off x="1787" y="1015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latin typeface="Arial" charset="0"/>
                </a:rPr>
                <a:t>3,u</a:t>
              </a:r>
            </a:p>
          </p:txBody>
        </p:sp>
        <p:sp>
          <p:nvSpPr>
            <p:cNvPr id="717923" name="Text Box 99"/>
            <p:cNvSpPr txBox="1">
              <a:spLocks noChangeArrowheads="1"/>
            </p:cNvSpPr>
            <p:nvPr/>
          </p:nvSpPr>
          <p:spPr bwMode="auto">
            <a:xfrm>
              <a:off x="2190" y="1016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latin typeface="Arial" charset="0"/>
                </a:rPr>
                <a:t>5,u</a:t>
              </a:r>
            </a:p>
          </p:txBody>
        </p:sp>
      </p:grpSp>
      <p:sp>
        <p:nvSpPr>
          <p:cNvPr id="717924" name="Text Box 100"/>
          <p:cNvSpPr txBox="1">
            <a:spLocks noChangeArrowheads="1"/>
          </p:cNvSpPr>
          <p:nvPr/>
        </p:nvSpPr>
        <p:spPr bwMode="auto">
          <a:xfrm>
            <a:off x="1346200" y="19050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>
                <a:latin typeface="Arial" charset="0"/>
              </a:rPr>
              <a:t>uw</a:t>
            </a:r>
          </a:p>
        </p:txBody>
      </p:sp>
      <p:grpSp>
        <p:nvGrpSpPr>
          <p:cNvPr id="717925" name="Group 101"/>
          <p:cNvGrpSpPr>
            <a:grpSpLocks/>
          </p:cNvGrpSpPr>
          <p:nvPr/>
        </p:nvGrpSpPr>
        <p:grpSpPr bwMode="auto">
          <a:xfrm>
            <a:off x="2163763" y="1916113"/>
            <a:ext cx="3122612" cy="371475"/>
            <a:chOff x="1356" y="1014"/>
            <a:chExt cx="1967" cy="234"/>
          </a:xfrm>
        </p:grpSpPr>
        <p:sp>
          <p:nvSpPr>
            <p:cNvPr id="717926" name="Text Box 102"/>
            <p:cNvSpPr txBox="1">
              <a:spLocks noChangeArrowheads="1"/>
            </p:cNvSpPr>
            <p:nvPr/>
          </p:nvSpPr>
          <p:spPr bwMode="auto">
            <a:xfrm>
              <a:off x="3043" y="1014"/>
              <a:ext cx="2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/>
                <a:t>∞ 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717927" name="Text Box 103"/>
            <p:cNvSpPr txBox="1">
              <a:spLocks noChangeArrowheads="1"/>
            </p:cNvSpPr>
            <p:nvPr/>
          </p:nvSpPr>
          <p:spPr bwMode="auto">
            <a:xfrm>
              <a:off x="2482" y="1014"/>
              <a:ext cx="44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1600">
                  <a:latin typeface="Arial" charset="0"/>
                </a:rPr>
                <a:t>11</a:t>
              </a:r>
              <a:r>
                <a:rPr lang="en-US">
                  <a:latin typeface="Arial" charset="0"/>
                </a:rPr>
                <a:t>,w</a:t>
              </a:r>
              <a:r>
                <a:rPr lang="en-US"/>
                <a:t> 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717928" name="Text Box 104"/>
            <p:cNvSpPr txBox="1">
              <a:spLocks noChangeArrowheads="1"/>
            </p:cNvSpPr>
            <p:nvPr/>
          </p:nvSpPr>
          <p:spPr bwMode="auto">
            <a:xfrm>
              <a:off x="1356" y="1017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latin typeface="Arial" charset="0"/>
                </a:rPr>
                <a:t>6,w</a:t>
              </a:r>
            </a:p>
          </p:txBody>
        </p:sp>
        <p:sp>
          <p:nvSpPr>
            <p:cNvPr id="717929" name="Text Box 105"/>
            <p:cNvSpPr txBox="1">
              <a:spLocks noChangeArrowheads="1"/>
            </p:cNvSpPr>
            <p:nvPr/>
          </p:nvSpPr>
          <p:spPr bwMode="auto">
            <a:xfrm>
              <a:off x="1987" y="1015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endParaRPr lang="en-US">
                <a:latin typeface="Arial" charset="0"/>
              </a:endParaRPr>
            </a:p>
          </p:txBody>
        </p:sp>
        <p:sp>
          <p:nvSpPr>
            <p:cNvPr id="717930" name="Text Box 106"/>
            <p:cNvSpPr txBox="1">
              <a:spLocks noChangeArrowheads="1"/>
            </p:cNvSpPr>
            <p:nvPr/>
          </p:nvSpPr>
          <p:spPr bwMode="auto">
            <a:xfrm>
              <a:off x="2190" y="1016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latin typeface="Arial" charset="0"/>
                </a:rPr>
                <a:t>5,u</a:t>
              </a:r>
            </a:p>
          </p:txBody>
        </p:sp>
      </p:grpSp>
      <p:grpSp>
        <p:nvGrpSpPr>
          <p:cNvPr id="717931" name="Group 107"/>
          <p:cNvGrpSpPr>
            <a:grpSpLocks/>
          </p:cNvGrpSpPr>
          <p:nvPr/>
        </p:nvGrpSpPr>
        <p:grpSpPr bwMode="auto">
          <a:xfrm>
            <a:off x="2162175" y="2214563"/>
            <a:ext cx="3122613" cy="376237"/>
            <a:chOff x="1356" y="1011"/>
            <a:chExt cx="1967" cy="237"/>
          </a:xfrm>
        </p:grpSpPr>
        <p:sp>
          <p:nvSpPr>
            <p:cNvPr id="717932" name="Text Box 108"/>
            <p:cNvSpPr txBox="1">
              <a:spLocks noChangeArrowheads="1"/>
            </p:cNvSpPr>
            <p:nvPr/>
          </p:nvSpPr>
          <p:spPr bwMode="auto">
            <a:xfrm>
              <a:off x="2913" y="1011"/>
              <a:ext cx="41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1600">
                  <a:latin typeface="Arial" charset="0"/>
                </a:rPr>
                <a:t>14</a:t>
              </a:r>
              <a:r>
                <a:rPr lang="en-US">
                  <a:latin typeface="Arial" charset="0"/>
                </a:rPr>
                <a:t>,x </a:t>
              </a:r>
            </a:p>
          </p:txBody>
        </p:sp>
        <p:sp>
          <p:nvSpPr>
            <p:cNvPr id="717933" name="Text Box 109"/>
            <p:cNvSpPr txBox="1">
              <a:spLocks noChangeArrowheads="1"/>
            </p:cNvSpPr>
            <p:nvPr/>
          </p:nvSpPr>
          <p:spPr bwMode="auto">
            <a:xfrm>
              <a:off x="2489" y="1011"/>
              <a:ext cx="43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1600">
                  <a:latin typeface="Arial" charset="0"/>
                </a:rPr>
                <a:t>11,</a:t>
              </a:r>
              <a:r>
                <a:rPr lang="en-US">
                  <a:latin typeface="Arial" charset="0"/>
                </a:rPr>
                <a:t>w 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717934" name="Text Box 110"/>
            <p:cNvSpPr txBox="1">
              <a:spLocks noChangeArrowheads="1"/>
            </p:cNvSpPr>
            <p:nvPr/>
          </p:nvSpPr>
          <p:spPr bwMode="auto">
            <a:xfrm>
              <a:off x="1356" y="1017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latin typeface="Arial" charset="0"/>
                </a:rPr>
                <a:t>6,w</a:t>
              </a:r>
            </a:p>
          </p:txBody>
        </p:sp>
        <p:sp>
          <p:nvSpPr>
            <p:cNvPr id="717935" name="Text Box 111"/>
            <p:cNvSpPr txBox="1">
              <a:spLocks noChangeArrowheads="1"/>
            </p:cNvSpPr>
            <p:nvPr/>
          </p:nvSpPr>
          <p:spPr bwMode="auto">
            <a:xfrm>
              <a:off x="1987" y="1015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endParaRPr lang="en-US">
                <a:latin typeface="Arial" charset="0"/>
              </a:endParaRPr>
            </a:p>
          </p:txBody>
        </p:sp>
        <p:sp>
          <p:nvSpPr>
            <p:cNvPr id="717936" name="Text Box 112"/>
            <p:cNvSpPr txBox="1">
              <a:spLocks noChangeArrowheads="1"/>
            </p:cNvSpPr>
            <p:nvPr/>
          </p:nvSpPr>
          <p:spPr bwMode="auto">
            <a:xfrm>
              <a:off x="2390" y="1016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endParaRPr lang="en-US">
                <a:latin typeface="Arial" charset="0"/>
              </a:endParaRPr>
            </a:p>
          </p:txBody>
        </p:sp>
      </p:grpSp>
      <p:sp>
        <p:nvSpPr>
          <p:cNvPr id="717937" name="Oval 113"/>
          <p:cNvSpPr>
            <a:spLocks noChangeArrowheads="1"/>
          </p:cNvSpPr>
          <p:nvPr/>
        </p:nvSpPr>
        <p:spPr bwMode="auto">
          <a:xfrm>
            <a:off x="2828925" y="1666875"/>
            <a:ext cx="528638" cy="2762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938" name="Oval 114"/>
          <p:cNvSpPr>
            <a:spLocks noChangeArrowheads="1"/>
          </p:cNvSpPr>
          <p:nvPr/>
        </p:nvSpPr>
        <p:spPr bwMode="auto">
          <a:xfrm>
            <a:off x="3482975" y="1952625"/>
            <a:ext cx="528638" cy="2762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939" name="Text Box 115"/>
          <p:cNvSpPr txBox="1">
            <a:spLocks noChangeArrowheads="1"/>
          </p:cNvSpPr>
          <p:nvPr/>
        </p:nvSpPr>
        <p:spPr bwMode="auto">
          <a:xfrm>
            <a:off x="1239838" y="2214563"/>
            <a:ext cx="590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>
                <a:latin typeface="Arial" charset="0"/>
              </a:rPr>
              <a:t>uwx</a:t>
            </a:r>
          </a:p>
        </p:txBody>
      </p:sp>
      <p:sp>
        <p:nvSpPr>
          <p:cNvPr id="717940" name="Oval 116"/>
          <p:cNvSpPr>
            <a:spLocks noChangeArrowheads="1"/>
          </p:cNvSpPr>
          <p:nvPr/>
        </p:nvSpPr>
        <p:spPr bwMode="auto">
          <a:xfrm>
            <a:off x="2174875" y="2271713"/>
            <a:ext cx="528638" cy="2762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941" name="Text Box 117"/>
          <p:cNvSpPr txBox="1">
            <a:spLocks noChangeArrowheads="1"/>
          </p:cNvSpPr>
          <p:nvPr/>
        </p:nvSpPr>
        <p:spPr bwMode="auto">
          <a:xfrm>
            <a:off x="1144588" y="2500313"/>
            <a:ext cx="704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>
                <a:latin typeface="Arial" charset="0"/>
              </a:rPr>
              <a:t>uwxv</a:t>
            </a:r>
          </a:p>
        </p:txBody>
      </p:sp>
      <p:grpSp>
        <p:nvGrpSpPr>
          <p:cNvPr id="717942" name="Group 118"/>
          <p:cNvGrpSpPr>
            <a:grpSpLocks/>
          </p:cNvGrpSpPr>
          <p:nvPr/>
        </p:nvGrpSpPr>
        <p:grpSpPr bwMode="auto">
          <a:xfrm>
            <a:off x="4008438" y="2511425"/>
            <a:ext cx="1273175" cy="366713"/>
            <a:chOff x="1492" y="2777"/>
            <a:chExt cx="802" cy="231"/>
          </a:xfrm>
        </p:grpSpPr>
        <p:sp>
          <p:nvSpPr>
            <p:cNvPr id="717943" name="Text Box 119"/>
            <p:cNvSpPr txBox="1">
              <a:spLocks noChangeArrowheads="1"/>
            </p:cNvSpPr>
            <p:nvPr/>
          </p:nvSpPr>
          <p:spPr bwMode="auto">
            <a:xfrm>
              <a:off x="1884" y="2777"/>
              <a:ext cx="41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1600">
                  <a:latin typeface="Arial" charset="0"/>
                </a:rPr>
                <a:t>14</a:t>
              </a:r>
              <a:r>
                <a:rPr lang="en-US">
                  <a:latin typeface="Arial" charset="0"/>
                </a:rPr>
                <a:t>,x </a:t>
              </a:r>
            </a:p>
          </p:txBody>
        </p:sp>
        <p:sp>
          <p:nvSpPr>
            <p:cNvPr id="717944" name="Text Box 120"/>
            <p:cNvSpPr txBox="1">
              <a:spLocks noChangeArrowheads="1"/>
            </p:cNvSpPr>
            <p:nvPr/>
          </p:nvSpPr>
          <p:spPr bwMode="auto">
            <a:xfrm>
              <a:off x="1492" y="2777"/>
              <a:ext cx="4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1600">
                  <a:latin typeface="Arial" charset="0"/>
                </a:rPr>
                <a:t>10,</a:t>
              </a:r>
              <a:r>
                <a:rPr lang="en-US">
                  <a:latin typeface="Arial" charset="0"/>
                </a:rPr>
                <a:t>v </a:t>
              </a:r>
              <a:endParaRPr lang="en-US" sz="2000">
                <a:latin typeface="Arial" charset="0"/>
              </a:endParaRPr>
            </a:p>
          </p:txBody>
        </p:sp>
      </p:grpSp>
      <p:sp>
        <p:nvSpPr>
          <p:cNvPr id="717945" name="Oval 121"/>
          <p:cNvSpPr>
            <a:spLocks noChangeArrowheads="1"/>
          </p:cNvSpPr>
          <p:nvPr/>
        </p:nvSpPr>
        <p:spPr bwMode="auto">
          <a:xfrm>
            <a:off x="4011613" y="2570163"/>
            <a:ext cx="528637" cy="2762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946" name="Text Box 122"/>
          <p:cNvSpPr txBox="1">
            <a:spLocks noChangeArrowheads="1"/>
          </p:cNvSpPr>
          <p:nvPr/>
        </p:nvSpPr>
        <p:spPr bwMode="auto">
          <a:xfrm>
            <a:off x="1060450" y="2819400"/>
            <a:ext cx="81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>
                <a:latin typeface="Arial" charset="0"/>
              </a:rPr>
              <a:t>uwxvy</a:t>
            </a:r>
          </a:p>
        </p:txBody>
      </p:sp>
      <p:sp>
        <p:nvSpPr>
          <p:cNvPr id="717947" name="Text Box 123"/>
          <p:cNvSpPr txBox="1">
            <a:spLocks noChangeArrowheads="1"/>
          </p:cNvSpPr>
          <p:nvPr/>
        </p:nvSpPr>
        <p:spPr bwMode="auto">
          <a:xfrm>
            <a:off x="4638675" y="2830513"/>
            <a:ext cx="650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600">
                <a:latin typeface="Arial" charset="0"/>
              </a:rPr>
              <a:t>12</a:t>
            </a:r>
            <a:r>
              <a:rPr lang="en-US">
                <a:latin typeface="Arial" charset="0"/>
              </a:rPr>
              <a:t>,y </a:t>
            </a:r>
          </a:p>
        </p:txBody>
      </p:sp>
      <p:sp>
        <p:nvSpPr>
          <p:cNvPr id="717948" name="Oval 124"/>
          <p:cNvSpPr>
            <a:spLocks noChangeArrowheads="1"/>
          </p:cNvSpPr>
          <p:nvPr/>
        </p:nvSpPr>
        <p:spPr bwMode="auto">
          <a:xfrm>
            <a:off x="4676775" y="2887663"/>
            <a:ext cx="528638" cy="2762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949" name="Rectangle 125"/>
          <p:cNvSpPr>
            <a:spLocks noChangeArrowheads="1"/>
          </p:cNvSpPr>
          <p:nvPr/>
        </p:nvSpPr>
        <p:spPr bwMode="auto">
          <a:xfrm>
            <a:off x="538163" y="3775075"/>
            <a:ext cx="3810000" cy="23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 sz="2400">
                <a:solidFill>
                  <a:srgbClr val="FF0000"/>
                </a:solidFill>
                <a:cs typeface="Arial" charset="0"/>
              </a:rPr>
              <a:t>Notes:</a:t>
            </a:r>
            <a:endParaRPr lang="en-US" sz="2400">
              <a:cs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000">
                <a:cs typeface="Arial" charset="0"/>
              </a:rPr>
              <a:t>construct shortest path tree by tracing predecessor nodes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000">
                <a:cs typeface="Arial" charset="0"/>
              </a:rPr>
              <a:t>ties can exist (can be broken arbitrarily)</a:t>
            </a:r>
          </a:p>
        </p:txBody>
      </p:sp>
      <p:sp>
        <p:nvSpPr>
          <p:cNvPr id="717950" name="Line 126"/>
          <p:cNvSpPr>
            <a:spLocks noChangeShapeType="1"/>
          </p:cNvSpPr>
          <p:nvPr/>
        </p:nvSpPr>
        <p:spPr bwMode="auto">
          <a:xfrm>
            <a:off x="7874000" y="4995863"/>
            <a:ext cx="5905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951" name="Line 127"/>
          <p:cNvSpPr>
            <a:spLocks noChangeShapeType="1"/>
          </p:cNvSpPr>
          <p:nvPr/>
        </p:nvSpPr>
        <p:spPr bwMode="auto">
          <a:xfrm flipV="1">
            <a:off x="6124575" y="4995863"/>
            <a:ext cx="1463675" cy="12049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952" name="Line 128"/>
          <p:cNvSpPr>
            <a:spLocks noChangeShapeType="1"/>
          </p:cNvSpPr>
          <p:nvPr/>
        </p:nvSpPr>
        <p:spPr bwMode="auto">
          <a:xfrm>
            <a:off x="6115050" y="5110163"/>
            <a:ext cx="9525" cy="10477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953" name="Line 129"/>
          <p:cNvSpPr>
            <a:spLocks noChangeShapeType="1"/>
          </p:cNvSpPr>
          <p:nvPr/>
        </p:nvSpPr>
        <p:spPr bwMode="auto">
          <a:xfrm flipV="1">
            <a:off x="4906963" y="3252788"/>
            <a:ext cx="1012825" cy="16287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954" name="Line 130"/>
          <p:cNvSpPr>
            <a:spLocks noChangeShapeType="1"/>
          </p:cNvSpPr>
          <p:nvPr/>
        </p:nvSpPr>
        <p:spPr bwMode="auto">
          <a:xfrm flipV="1">
            <a:off x="5008563" y="4999038"/>
            <a:ext cx="9445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955" name="Text Box 131"/>
          <p:cNvSpPr txBox="1">
            <a:spLocks noChangeArrowheads="1"/>
          </p:cNvSpPr>
          <p:nvPr/>
        </p:nvSpPr>
        <p:spPr bwMode="auto">
          <a:xfrm>
            <a:off x="931863" y="3117850"/>
            <a:ext cx="933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>
                <a:latin typeface="Arial" charset="0"/>
              </a:rPr>
              <a:t>uwxvyz</a:t>
            </a:r>
          </a:p>
        </p:txBody>
      </p:sp>
    </p:spTree>
    <p:extLst>
      <p:ext uri="{BB962C8B-B14F-4D97-AF65-F5344CB8AC3E}">
        <p14:creationId xmlns:p14="http://schemas.microsoft.com/office/powerpoint/2010/main" val="3059683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17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717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1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1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717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1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1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717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717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717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717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717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17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717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1000"/>
                                        <p:tgtEl>
                                          <p:spTgt spid="717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1000"/>
                                        <p:tgtEl>
                                          <p:spTgt spid="717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1000"/>
                                        <p:tgtEl>
                                          <p:spTgt spid="717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1000"/>
                                        <p:tgtEl>
                                          <p:spTgt spid="717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1000"/>
                                        <p:tgtEl>
                                          <p:spTgt spid="717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24" grpId="0"/>
      <p:bldP spid="717937" grpId="0" animBg="1"/>
      <p:bldP spid="717938" grpId="0" animBg="1"/>
      <p:bldP spid="717939" grpId="0"/>
      <p:bldP spid="717940" grpId="0" animBg="1"/>
      <p:bldP spid="717941" grpId="0"/>
      <p:bldP spid="717945" grpId="0" animBg="1"/>
      <p:bldP spid="717946" grpId="0"/>
      <p:bldP spid="717947" grpId="0"/>
      <p:bldP spid="717948" grpId="0" animBg="1"/>
      <p:bldP spid="717949" grpId="0"/>
      <p:bldP spid="717950" grpId="0" animBg="1"/>
      <p:bldP spid="717951" grpId="0" animBg="1"/>
      <p:bldP spid="717952" grpId="0" animBg="1"/>
      <p:bldP spid="717953" grpId="0" animBg="1"/>
      <p:bldP spid="717954" grpId="0" animBg="1"/>
      <p:bldP spid="7179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11163" y="228600"/>
            <a:ext cx="8364537" cy="1143000"/>
          </a:xfrm>
        </p:spPr>
        <p:txBody>
          <a:bodyPr/>
          <a:lstStyle/>
          <a:p>
            <a:r>
              <a:rPr lang="en-US" sz="3600"/>
              <a:t>Dijkstra’s algorithm: another example</a:t>
            </a:r>
            <a:endParaRPr lang="en-US"/>
          </a:p>
        </p:txBody>
      </p:sp>
      <p:sp>
        <p:nvSpPr>
          <p:cNvPr id="9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0014-268C-4377-9F48-3B89E7CD67B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18851" name="Text Box 3"/>
          <p:cNvSpPr txBox="1">
            <a:spLocks noChangeArrowheads="1"/>
          </p:cNvSpPr>
          <p:nvPr/>
        </p:nvSpPr>
        <p:spPr bwMode="auto">
          <a:xfrm>
            <a:off x="239713" y="1506538"/>
            <a:ext cx="706437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>
                <a:latin typeface="Arial" charset="0"/>
              </a:rPr>
              <a:t>Step</a:t>
            </a:r>
          </a:p>
          <a:p>
            <a:pPr algn="r"/>
            <a:r>
              <a:rPr lang="en-US" sz="2000">
                <a:latin typeface="Arial" charset="0"/>
              </a:rPr>
              <a:t>0</a:t>
            </a:r>
          </a:p>
          <a:p>
            <a:pPr algn="r"/>
            <a:r>
              <a:rPr lang="en-US" sz="2000">
                <a:latin typeface="Arial" charset="0"/>
              </a:rPr>
              <a:t>1</a:t>
            </a:r>
          </a:p>
          <a:p>
            <a:pPr algn="r"/>
            <a:r>
              <a:rPr lang="en-US" sz="2000">
                <a:latin typeface="Arial" charset="0"/>
              </a:rPr>
              <a:t>2</a:t>
            </a:r>
          </a:p>
          <a:p>
            <a:pPr algn="r"/>
            <a:r>
              <a:rPr lang="en-US" sz="2000">
                <a:latin typeface="Arial" charset="0"/>
              </a:rPr>
              <a:t>3</a:t>
            </a:r>
          </a:p>
          <a:p>
            <a:pPr algn="r"/>
            <a:r>
              <a:rPr lang="en-US" sz="2000">
                <a:latin typeface="Arial" charset="0"/>
              </a:rPr>
              <a:t>4</a:t>
            </a:r>
          </a:p>
          <a:p>
            <a:pPr algn="r"/>
            <a:r>
              <a:rPr lang="en-US" sz="2000">
                <a:latin typeface="Arial" charset="0"/>
              </a:rPr>
              <a:t>5</a:t>
            </a:r>
          </a:p>
        </p:txBody>
      </p:sp>
      <p:sp>
        <p:nvSpPr>
          <p:cNvPr id="718852" name="Text Box 4"/>
          <p:cNvSpPr txBox="1">
            <a:spLocks noChangeArrowheads="1"/>
          </p:cNvSpPr>
          <p:nvPr/>
        </p:nvSpPr>
        <p:spPr bwMode="auto">
          <a:xfrm>
            <a:off x="1252538" y="1516063"/>
            <a:ext cx="1017587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>
                <a:latin typeface="Arial" charset="0"/>
              </a:rPr>
              <a:t>N</a:t>
            </a:r>
            <a:r>
              <a:rPr lang="en-US" sz="2000">
                <a:latin typeface="Arial" charset="0"/>
                <a:cs typeface="Arial" charset="0"/>
              </a:rPr>
              <a:t>'</a:t>
            </a:r>
          </a:p>
          <a:p>
            <a:pPr algn="r"/>
            <a:r>
              <a:rPr lang="en-US" sz="2000">
                <a:latin typeface="Arial" charset="0"/>
              </a:rPr>
              <a:t>u</a:t>
            </a:r>
          </a:p>
          <a:p>
            <a:pPr algn="r"/>
            <a:r>
              <a:rPr lang="en-US" sz="2000">
                <a:latin typeface="Arial" charset="0"/>
              </a:rPr>
              <a:t>ux</a:t>
            </a:r>
          </a:p>
          <a:p>
            <a:pPr algn="r"/>
            <a:r>
              <a:rPr lang="en-US" sz="2000">
                <a:latin typeface="Arial" charset="0"/>
              </a:rPr>
              <a:t>uxy</a:t>
            </a:r>
          </a:p>
          <a:p>
            <a:pPr algn="r"/>
            <a:r>
              <a:rPr lang="en-US" sz="2000">
                <a:latin typeface="Arial" charset="0"/>
              </a:rPr>
              <a:t>uxyv</a:t>
            </a:r>
          </a:p>
          <a:p>
            <a:pPr algn="r"/>
            <a:r>
              <a:rPr lang="en-US" sz="2000">
                <a:latin typeface="Arial" charset="0"/>
              </a:rPr>
              <a:t>uxyvw</a:t>
            </a:r>
          </a:p>
          <a:p>
            <a:pPr algn="r"/>
            <a:r>
              <a:rPr lang="en-US" sz="2000">
                <a:latin typeface="Arial" charset="0"/>
              </a:rPr>
              <a:t>uxyvwz</a:t>
            </a:r>
          </a:p>
        </p:txBody>
      </p:sp>
      <p:sp>
        <p:nvSpPr>
          <p:cNvPr id="718853" name="Text Box 5"/>
          <p:cNvSpPr txBox="1">
            <a:spLocks noChangeArrowheads="1"/>
          </p:cNvSpPr>
          <p:nvPr/>
        </p:nvSpPr>
        <p:spPr bwMode="auto">
          <a:xfrm>
            <a:off x="2500313" y="1497013"/>
            <a:ext cx="11699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>
                <a:latin typeface="Arial" charset="0"/>
              </a:rPr>
              <a:t>D(v),p(v)</a:t>
            </a:r>
          </a:p>
          <a:p>
            <a:pPr algn="r"/>
            <a:r>
              <a:rPr lang="en-US" sz="2000">
                <a:latin typeface="Arial" charset="0"/>
              </a:rPr>
              <a:t>2,u</a:t>
            </a:r>
          </a:p>
          <a:p>
            <a:pPr algn="r"/>
            <a:r>
              <a:rPr lang="en-US" sz="2000">
                <a:latin typeface="Arial" charset="0"/>
              </a:rPr>
              <a:t>2,u</a:t>
            </a:r>
          </a:p>
          <a:p>
            <a:pPr algn="r"/>
            <a:r>
              <a:rPr lang="en-US" sz="2000">
                <a:latin typeface="Arial" charset="0"/>
              </a:rPr>
              <a:t>2,u</a:t>
            </a:r>
          </a:p>
        </p:txBody>
      </p:sp>
      <p:sp>
        <p:nvSpPr>
          <p:cNvPr id="718854" name="Text Box 6"/>
          <p:cNvSpPr txBox="1">
            <a:spLocks noChangeArrowheads="1"/>
          </p:cNvSpPr>
          <p:nvPr/>
        </p:nvSpPr>
        <p:spPr bwMode="auto">
          <a:xfrm>
            <a:off x="3667125" y="1501775"/>
            <a:ext cx="128428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>
                <a:latin typeface="Arial" charset="0"/>
              </a:rPr>
              <a:t>D(w),p(w)</a:t>
            </a:r>
          </a:p>
          <a:p>
            <a:pPr algn="r"/>
            <a:r>
              <a:rPr lang="en-US" sz="2000">
                <a:latin typeface="Arial" charset="0"/>
              </a:rPr>
              <a:t>5,u</a:t>
            </a:r>
          </a:p>
          <a:p>
            <a:pPr algn="r"/>
            <a:r>
              <a:rPr lang="en-US" sz="2000">
                <a:latin typeface="Arial" charset="0"/>
              </a:rPr>
              <a:t>4,x</a:t>
            </a:r>
          </a:p>
          <a:p>
            <a:pPr algn="r"/>
            <a:r>
              <a:rPr lang="en-US" sz="2000">
                <a:latin typeface="Arial" charset="0"/>
              </a:rPr>
              <a:t>3,y</a:t>
            </a:r>
          </a:p>
          <a:p>
            <a:pPr algn="r"/>
            <a:r>
              <a:rPr lang="en-US" sz="2000">
                <a:latin typeface="Arial" charset="0"/>
              </a:rPr>
              <a:t>3,y</a:t>
            </a:r>
          </a:p>
        </p:txBody>
      </p:sp>
      <p:sp>
        <p:nvSpPr>
          <p:cNvPr id="718855" name="Text Box 7"/>
          <p:cNvSpPr txBox="1">
            <a:spLocks noChangeArrowheads="1"/>
          </p:cNvSpPr>
          <p:nvPr/>
        </p:nvSpPr>
        <p:spPr bwMode="auto">
          <a:xfrm>
            <a:off x="5057775" y="1497013"/>
            <a:ext cx="11699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>
                <a:latin typeface="Arial" charset="0"/>
              </a:rPr>
              <a:t>D(x),p(x)</a:t>
            </a:r>
          </a:p>
          <a:p>
            <a:pPr algn="r"/>
            <a:r>
              <a:rPr lang="en-US" sz="2000">
                <a:latin typeface="Arial" charset="0"/>
              </a:rPr>
              <a:t>1,u</a:t>
            </a:r>
          </a:p>
        </p:txBody>
      </p:sp>
      <p:sp>
        <p:nvSpPr>
          <p:cNvPr id="718856" name="Text Box 8"/>
          <p:cNvSpPr txBox="1">
            <a:spLocks noChangeArrowheads="1"/>
          </p:cNvSpPr>
          <p:nvPr/>
        </p:nvSpPr>
        <p:spPr bwMode="auto">
          <a:xfrm>
            <a:off x="6353175" y="1501775"/>
            <a:ext cx="11699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>
                <a:latin typeface="Arial" charset="0"/>
              </a:rPr>
              <a:t>D(y),p(y)</a:t>
            </a:r>
          </a:p>
          <a:p>
            <a:pPr algn="r"/>
            <a:r>
              <a:rPr lang="en-US" sz="2000">
                <a:cs typeface="Arial" charset="0"/>
              </a:rPr>
              <a:t>∞</a:t>
            </a:r>
          </a:p>
          <a:p>
            <a:pPr algn="r"/>
            <a:r>
              <a:rPr lang="en-US" sz="2000">
                <a:latin typeface="Arial" charset="0"/>
              </a:rPr>
              <a:t>2,x</a:t>
            </a:r>
          </a:p>
        </p:txBody>
      </p:sp>
      <p:sp>
        <p:nvSpPr>
          <p:cNvPr id="718857" name="Text Box 9"/>
          <p:cNvSpPr txBox="1">
            <a:spLocks noChangeArrowheads="1"/>
          </p:cNvSpPr>
          <p:nvPr/>
        </p:nvSpPr>
        <p:spPr bwMode="auto">
          <a:xfrm>
            <a:off x="7605713" y="1516063"/>
            <a:ext cx="1169987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>
                <a:latin typeface="Arial" charset="0"/>
              </a:rPr>
              <a:t>D(z),p(z)</a:t>
            </a:r>
          </a:p>
          <a:p>
            <a:pPr algn="r"/>
            <a:r>
              <a:rPr lang="en-US"/>
              <a:t>∞ </a:t>
            </a:r>
            <a:endParaRPr lang="en-US" sz="2000">
              <a:latin typeface="Arial" charset="0"/>
            </a:endParaRPr>
          </a:p>
          <a:p>
            <a:pPr algn="r"/>
            <a:r>
              <a:rPr lang="en-US"/>
              <a:t>∞ </a:t>
            </a:r>
            <a:endParaRPr lang="en-US" sz="2000">
              <a:latin typeface="Arial" charset="0"/>
            </a:endParaRPr>
          </a:p>
          <a:p>
            <a:pPr algn="r"/>
            <a:r>
              <a:rPr lang="en-US" sz="2000">
                <a:latin typeface="Arial" charset="0"/>
              </a:rPr>
              <a:t>4,y</a:t>
            </a:r>
          </a:p>
          <a:p>
            <a:pPr algn="r"/>
            <a:r>
              <a:rPr lang="en-US" sz="2000">
                <a:latin typeface="Arial" charset="0"/>
              </a:rPr>
              <a:t>4,y</a:t>
            </a:r>
          </a:p>
          <a:p>
            <a:pPr algn="r"/>
            <a:r>
              <a:rPr lang="en-US" sz="2000">
                <a:latin typeface="Arial" charset="0"/>
              </a:rPr>
              <a:t>4,y</a:t>
            </a:r>
          </a:p>
        </p:txBody>
      </p:sp>
      <p:sp>
        <p:nvSpPr>
          <p:cNvPr id="718858" name="Line 10"/>
          <p:cNvSpPr>
            <a:spLocks noChangeShapeType="1"/>
          </p:cNvSpPr>
          <p:nvPr/>
        </p:nvSpPr>
        <p:spPr bwMode="auto">
          <a:xfrm>
            <a:off x="361950" y="1857375"/>
            <a:ext cx="8505825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859" name="Line 11"/>
          <p:cNvSpPr>
            <a:spLocks noChangeShapeType="1"/>
          </p:cNvSpPr>
          <p:nvPr/>
        </p:nvSpPr>
        <p:spPr bwMode="auto">
          <a:xfrm>
            <a:off x="519113" y="2162175"/>
            <a:ext cx="8296275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860" name="Line 12"/>
          <p:cNvSpPr>
            <a:spLocks noChangeShapeType="1"/>
          </p:cNvSpPr>
          <p:nvPr/>
        </p:nvSpPr>
        <p:spPr bwMode="auto">
          <a:xfrm>
            <a:off x="538163" y="2457450"/>
            <a:ext cx="8267700" cy="476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861" name="Line 13"/>
          <p:cNvSpPr>
            <a:spLocks noChangeShapeType="1"/>
          </p:cNvSpPr>
          <p:nvPr/>
        </p:nvSpPr>
        <p:spPr bwMode="auto">
          <a:xfrm>
            <a:off x="547688" y="2767013"/>
            <a:ext cx="8253412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862" name="Line 14"/>
          <p:cNvSpPr>
            <a:spLocks noChangeShapeType="1"/>
          </p:cNvSpPr>
          <p:nvPr/>
        </p:nvSpPr>
        <p:spPr bwMode="auto">
          <a:xfrm>
            <a:off x="557213" y="3071813"/>
            <a:ext cx="8267700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863" name="Line 15"/>
          <p:cNvSpPr>
            <a:spLocks noChangeShapeType="1"/>
          </p:cNvSpPr>
          <p:nvPr/>
        </p:nvSpPr>
        <p:spPr bwMode="auto">
          <a:xfrm>
            <a:off x="571500" y="3386138"/>
            <a:ext cx="8262938" cy="476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8864" name="Group 16"/>
          <p:cNvGrpSpPr>
            <a:grpSpLocks/>
          </p:cNvGrpSpPr>
          <p:nvPr/>
        </p:nvGrpSpPr>
        <p:grpSpPr bwMode="auto">
          <a:xfrm>
            <a:off x="2224088" y="4043363"/>
            <a:ext cx="3571875" cy="2236787"/>
            <a:chOff x="3162" y="1071"/>
            <a:chExt cx="2250" cy="1409"/>
          </a:xfrm>
        </p:grpSpPr>
        <p:sp>
          <p:nvSpPr>
            <p:cNvPr id="718865" name="Freeform 17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66" name="Freeform 18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67" name="Oval 19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68" name="Line 20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69" name="Line 21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70" name="Rectangle 22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8871" name="Oval 23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72" name="Oval 24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73" name="Line 25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74" name="Line 26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75" name="Rectangle 27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8876" name="Oval 28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77" name="Oval 29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78" name="Line 30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79" name="Line 31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80" name="Rectangle 32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8881" name="Oval 33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82" name="Oval 34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83" name="Line 35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84" name="Line 36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85" name="Rectangle 37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8886" name="Oval 38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87" name="Oval 39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88" name="Line 40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89" name="Line 41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90" name="Rectangle 42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8891" name="Oval 43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92" name="Oval 44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93" name="Line 45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94" name="Line 46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95" name="Rectangle 47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8896" name="Oval 48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97" name="Freeform 49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98" name="Freeform 50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99" name="Freeform 51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>
                <a:gd name="T0" fmla="*/ 0 w 378"/>
                <a:gd name="T1" fmla="*/ 174 h 174"/>
                <a:gd name="T2" fmla="*/ 378 w 378"/>
                <a:gd name="T3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00" name="Freeform 52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01" name="Freeform 53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02" name="Freeform 54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03" name="Freeform 55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04" name="Freeform 56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05" name="Freeform 57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8906" name="Group 58"/>
            <p:cNvGrpSpPr>
              <a:grpSpLocks/>
            </p:cNvGrpSpPr>
            <p:nvPr/>
          </p:nvGrpSpPr>
          <p:grpSpPr bwMode="auto">
            <a:xfrm>
              <a:off x="3290" y="1748"/>
              <a:ext cx="199" cy="250"/>
              <a:chOff x="2957" y="2429"/>
              <a:chExt cx="202" cy="250"/>
            </a:xfrm>
          </p:grpSpPr>
          <p:sp>
            <p:nvSpPr>
              <p:cNvPr id="718907" name="Rectangle 5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908" name="Text Box 60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u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718909" name="Group 61"/>
            <p:cNvGrpSpPr>
              <a:grpSpLocks/>
            </p:cNvGrpSpPr>
            <p:nvPr/>
          </p:nvGrpSpPr>
          <p:grpSpPr bwMode="auto">
            <a:xfrm>
              <a:off x="4460" y="2132"/>
              <a:ext cx="199" cy="250"/>
              <a:chOff x="2957" y="2429"/>
              <a:chExt cx="202" cy="250"/>
            </a:xfrm>
          </p:grpSpPr>
          <p:sp>
            <p:nvSpPr>
              <p:cNvPr id="718910" name="Rectangle 6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911" name="Text Box 63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y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718912" name="Group 64"/>
            <p:cNvGrpSpPr>
              <a:grpSpLocks/>
            </p:cNvGrpSpPr>
            <p:nvPr/>
          </p:nvGrpSpPr>
          <p:grpSpPr bwMode="auto">
            <a:xfrm>
              <a:off x="3764" y="2099"/>
              <a:ext cx="229" cy="288"/>
              <a:chOff x="2943" y="2399"/>
              <a:chExt cx="230" cy="288"/>
            </a:xfrm>
          </p:grpSpPr>
          <p:sp>
            <p:nvSpPr>
              <p:cNvPr id="718913" name="Rectangle 6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914" name="Text Box 66"/>
              <p:cNvSpPr txBox="1">
                <a:spLocks noChangeArrowheads="1"/>
              </p:cNvSpPr>
              <p:nvPr/>
            </p:nvSpPr>
            <p:spPr bwMode="auto">
              <a:xfrm>
                <a:off x="2943" y="2399"/>
                <a:ext cx="23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x</a:t>
                </a:r>
              </a:p>
            </p:txBody>
          </p:sp>
        </p:grpSp>
        <p:grpSp>
          <p:nvGrpSpPr>
            <p:cNvPr id="718915" name="Group 67"/>
            <p:cNvGrpSpPr>
              <a:grpSpLocks/>
            </p:cNvGrpSpPr>
            <p:nvPr/>
          </p:nvGrpSpPr>
          <p:grpSpPr bwMode="auto">
            <a:xfrm>
              <a:off x="4441" y="1442"/>
              <a:ext cx="225" cy="250"/>
              <a:chOff x="2944" y="2429"/>
              <a:chExt cx="228" cy="250"/>
            </a:xfrm>
          </p:grpSpPr>
          <p:sp>
            <p:nvSpPr>
              <p:cNvPr id="718916" name="Rectangle 6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917" name="Text Box 69"/>
              <p:cNvSpPr txBox="1">
                <a:spLocks noChangeArrowheads="1"/>
              </p:cNvSpPr>
              <p:nvPr/>
            </p:nvSpPr>
            <p:spPr bwMode="auto">
              <a:xfrm>
                <a:off x="2944" y="2429"/>
                <a:ext cx="22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w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718918" name="Group 70"/>
            <p:cNvGrpSpPr>
              <a:grpSpLocks/>
            </p:cNvGrpSpPr>
            <p:nvPr/>
          </p:nvGrpSpPr>
          <p:grpSpPr bwMode="auto">
            <a:xfrm>
              <a:off x="3772" y="1442"/>
              <a:ext cx="194" cy="250"/>
              <a:chOff x="2959" y="2429"/>
              <a:chExt cx="197" cy="250"/>
            </a:xfrm>
          </p:grpSpPr>
          <p:sp>
            <p:nvSpPr>
              <p:cNvPr id="718919" name="Rectangle 7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920" name="Text Box 72"/>
              <p:cNvSpPr txBox="1">
                <a:spLocks noChangeArrowheads="1"/>
              </p:cNvSpPr>
              <p:nvPr/>
            </p:nvSpPr>
            <p:spPr bwMode="auto">
              <a:xfrm>
                <a:off x="2959" y="2429"/>
                <a:ext cx="19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v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718921" name="Group 73"/>
            <p:cNvGrpSpPr>
              <a:grpSpLocks/>
            </p:cNvGrpSpPr>
            <p:nvPr/>
          </p:nvGrpSpPr>
          <p:grpSpPr bwMode="auto">
            <a:xfrm>
              <a:off x="5022" y="1760"/>
              <a:ext cx="219" cy="288"/>
              <a:chOff x="2946" y="2399"/>
              <a:chExt cx="221" cy="288"/>
            </a:xfrm>
          </p:grpSpPr>
          <p:sp>
            <p:nvSpPr>
              <p:cNvPr id="718922" name="Rectangle 7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923" name="Text Box 75"/>
              <p:cNvSpPr txBox="1">
                <a:spLocks noChangeArrowheads="1"/>
              </p:cNvSpPr>
              <p:nvPr/>
            </p:nvSpPr>
            <p:spPr bwMode="auto">
              <a:xfrm>
                <a:off x="2946" y="2399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z</a:t>
                </a:r>
              </a:p>
            </p:txBody>
          </p:sp>
        </p:grpSp>
        <p:sp>
          <p:nvSpPr>
            <p:cNvPr id="718924" name="Text Box 76"/>
            <p:cNvSpPr txBox="1">
              <a:spLocks noChangeArrowheads="1"/>
            </p:cNvSpPr>
            <p:nvPr/>
          </p:nvSpPr>
          <p:spPr bwMode="auto">
            <a:xfrm>
              <a:off x="3489" y="1571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8925" name="Text Box 77"/>
            <p:cNvSpPr txBox="1">
              <a:spLocks noChangeArrowheads="1"/>
            </p:cNvSpPr>
            <p:nvPr/>
          </p:nvSpPr>
          <p:spPr bwMode="auto">
            <a:xfrm>
              <a:off x="3837" y="1790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8926" name="Text Box 78"/>
            <p:cNvSpPr txBox="1">
              <a:spLocks noChangeArrowheads="1"/>
            </p:cNvSpPr>
            <p:nvPr/>
          </p:nvSpPr>
          <p:spPr bwMode="auto">
            <a:xfrm>
              <a:off x="3413" y="2003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8927" name="Text Box 79"/>
            <p:cNvSpPr txBox="1">
              <a:spLocks noChangeArrowheads="1"/>
            </p:cNvSpPr>
            <p:nvPr/>
          </p:nvSpPr>
          <p:spPr bwMode="auto">
            <a:xfrm>
              <a:off x="4221" y="1883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8928" name="Text Box 80"/>
            <p:cNvSpPr txBox="1">
              <a:spLocks noChangeArrowheads="1"/>
            </p:cNvSpPr>
            <p:nvPr/>
          </p:nvSpPr>
          <p:spPr bwMode="auto">
            <a:xfrm>
              <a:off x="4169" y="2237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8929" name="Text Box 81"/>
            <p:cNvSpPr txBox="1">
              <a:spLocks noChangeArrowheads="1"/>
            </p:cNvSpPr>
            <p:nvPr/>
          </p:nvSpPr>
          <p:spPr bwMode="auto">
            <a:xfrm>
              <a:off x="4529" y="1808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8930" name="Text Box 82"/>
            <p:cNvSpPr txBox="1">
              <a:spLocks noChangeArrowheads="1"/>
            </p:cNvSpPr>
            <p:nvPr/>
          </p:nvSpPr>
          <p:spPr bwMode="auto">
            <a:xfrm>
              <a:off x="4878" y="2072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8931" name="Text Box 83"/>
            <p:cNvSpPr txBox="1">
              <a:spLocks noChangeArrowheads="1"/>
            </p:cNvSpPr>
            <p:nvPr/>
          </p:nvSpPr>
          <p:spPr bwMode="auto">
            <a:xfrm>
              <a:off x="4851" y="153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8932" name="Text Box 84"/>
            <p:cNvSpPr txBox="1">
              <a:spLocks noChangeArrowheads="1"/>
            </p:cNvSpPr>
            <p:nvPr/>
          </p:nvSpPr>
          <p:spPr bwMode="auto">
            <a:xfrm>
              <a:off x="4116" y="138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8933" name="Text Box 85"/>
            <p:cNvSpPr txBox="1">
              <a:spLocks noChangeArrowheads="1"/>
            </p:cNvSpPr>
            <p:nvPr/>
          </p:nvSpPr>
          <p:spPr bwMode="auto">
            <a:xfrm>
              <a:off x="3765" y="1118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718934" name="Line 86"/>
          <p:cNvSpPr>
            <a:spLocks noChangeShapeType="1"/>
          </p:cNvSpPr>
          <p:nvPr/>
        </p:nvSpPr>
        <p:spPr bwMode="auto">
          <a:xfrm flipH="1">
            <a:off x="2241550" y="2035175"/>
            <a:ext cx="3514725" cy="3095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935" name="Line 87"/>
          <p:cNvSpPr>
            <a:spLocks noChangeShapeType="1"/>
          </p:cNvSpPr>
          <p:nvPr/>
        </p:nvSpPr>
        <p:spPr bwMode="auto">
          <a:xfrm flipH="1">
            <a:off x="2163763" y="2330450"/>
            <a:ext cx="4894262" cy="3349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936" name="Line 88"/>
          <p:cNvSpPr>
            <a:spLocks noChangeShapeType="1"/>
          </p:cNvSpPr>
          <p:nvPr/>
        </p:nvSpPr>
        <p:spPr bwMode="auto">
          <a:xfrm flipH="1">
            <a:off x="2227263" y="2692400"/>
            <a:ext cx="914400" cy="2571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937" name="Line 89"/>
          <p:cNvSpPr>
            <a:spLocks noChangeShapeType="1"/>
          </p:cNvSpPr>
          <p:nvPr/>
        </p:nvSpPr>
        <p:spPr bwMode="auto">
          <a:xfrm flipH="1">
            <a:off x="2241550" y="2949575"/>
            <a:ext cx="2239963" cy="3095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938" name="Line 90"/>
          <p:cNvSpPr>
            <a:spLocks noChangeShapeType="1"/>
          </p:cNvSpPr>
          <p:nvPr/>
        </p:nvSpPr>
        <p:spPr bwMode="auto">
          <a:xfrm flipH="1">
            <a:off x="2254250" y="3206750"/>
            <a:ext cx="5975350" cy="3349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53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934" grpId="0" animBg="1"/>
      <p:bldP spid="718935" grpId="0" animBg="1"/>
      <p:bldP spid="718936" grpId="0" animBg="1"/>
      <p:bldP spid="718937" grpId="0" animBg="1"/>
      <p:bldP spid="71893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Dijkstra’s algorithm: example (2) </a:t>
            </a:r>
          </a:p>
        </p:txBody>
      </p:sp>
      <p:sp>
        <p:nvSpPr>
          <p:cNvPr id="7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B500-21EF-4043-836D-88825C1CF4A8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719875" name="Group 3"/>
          <p:cNvGrpSpPr>
            <a:grpSpLocks/>
          </p:cNvGrpSpPr>
          <p:nvPr/>
        </p:nvGrpSpPr>
        <p:grpSpPr bwMode="auto">
          <a:xfrm>
            <a:off x="2198688" y="2043113"/>
            <a:ext cx="3244850" cy="1500187"/>
            <a:chOff x="1385" y="1287"/>
            <a:chExt cx="2044" cy="945"/>
          </a:xfrm>
        </p:grpSpPr>
        <p:sp>
          <p:nvSpPr>
            <p:cNvPr id="719876" name="Freeform 4"/>
            <p:cNvSpPr>
              <a:spLocks/>
            </p:cNvSpPr>
            <p:nvPr/>
          </p:nvSpPr>
          <p:spPr bwMode="auto">
            <a:xfrm>
              <a:off x="1648" y="1465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77" name="Oval 5"/>
            <p:cNvSpPr>
              <a:spLocks noChangeArrowheads="1"/>
            </p:cNvSpPr>
            <p:nvPr/>
          </p:nvSpPr>
          <p:spPr bwMode="auto">
            <a:xfrm>
              <a:off x="1388" y="1707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78" name="Line 6"/>
            <p:cNvSpPr>
              <a:spLocks noChangeShapeType="1"/>
            </p:cNvSpPr>
            <p:nvPr/>
          </p:nvSpPr>
          <p:spPr bwMode="auto">
            <a:xfrm>
              <a:off x="1388" y="1700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79" name="Line 7"/>
            <p:cNvSpPr>
              <a:spLocks noChangeShapeType="1"/>
            </p:cNvSpPr>
            <p:nvPr/>
          </p:nvSpPr>
          <p:spPr bwMode="auto">
            <a:xfrm>
              <a:off x="1701" y="1700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80" name="Rectangle 8"/>
            <p:cNvSpPr>
              <a:spLocks noChangeArrowheads="1"/>
            </p:cNvSpPr>
            <p:nvPr/>
          </p:nvSpPr>
          <p:spPr bwMode="auto">
            <a:xfrm>
              <a:off x="1388" y="1700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9881" name="Oval 9"/>
            <p:cNvSpPr>
              <a:spLocks noChangeArrowheads="1"/>
            </p:cNvSpPr>
            <p:nvPr/>
          </p:nvSpPr>
          <p:spPr bwMode="auto">
            <a:xfrm>
              <a:off x="1385" y="1641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82" name="Oval 10"/>
            <p:cNvSpPr>
              <a:spLocks noChangeArrowheads="1"/>
            </p:cNvSpPr>
            <p:nvPr/>
          </p:nvSpPr>
          <p:spPr bwMode="auto">
            <a:xfrm>
              <a:off x="1862" y="209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83" name="Line 11"/>
            <p:cNvSpPr>
              <a:spLocks noChangeShapeType="1"/>
            </p:cNvSpPr>
            <p:nvPr/>
          </p:nvSpPr>
          <p:spPr bwMode="auto">
            <a:xfrm>
              <a:off x="1862" y="208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84" name="Line 12"/>
            <p:cNvSpPr>
              <a:spLocks noChangeShapeType="1"/>
            </p:cNvSpPr>
            <p:nvPr/>
          </p:nvSpPr>
          <p:spPr bwMode="auto">
            <a:xfrm>
              <a:off x="2175" y="208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85" name="Rectangle 13"/>
            <p:cNvSpPr>
              <a:spLocks noChangeArrowheads="1"/>
            </p:cNvSpPr>
            <p:nvPr/>
          </p:nvSpPr>
          <p:spPr bwMode="auto">
            <a:xfrm>
              <a:off x="1862" y="2087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9886" name="Oval 14"/>
            <p:cNvSpPr>
              <a:spLocks noChangeArrowheads="1"/>
            </p:cNvSpPr>
            <p:nvPr/>
          </p:nvSpPr>
          <p:spPr bwMode="auto">
            <a:xfrm>
              <a:off x="1859" y="202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87" name="Oval 15"/>
            <p:cNvSpPr>
              <a:spLocks noChangeArrowheads="1"/>
            </p:cNvSpPr>
            <p:nvPr/>
          </p:nvSpPr>
          <p:spPr bwMode="auto">
            <a:xfrm>
              <a:off x="1858" y="140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88" name="Line 16"/>
            <p:cNvSpPr>
              <a:spLocks noChangeShapeType="1"/>
            </p:cNvSpPr>
            <p:nvPr/>
          </p:nvSpPr>
          <p:spPr bwMode="auto">
            <a:xfrm>
              <a:off x="1858" y="139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89" name="Line 17"/>
            <p:cNvSpPr>
              <a:spLocks noChangeShapeType="1"/>
            </p:cNvSpPr>
            <p:nvPr/>
          </p:nvSpPr>
          <p:spPr bwMode="auto">
            <a:xfrm>
              <a:off x="2171" y="139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90" name="Rectangle 18"/>
            <p:cNvSpPr>
              <a:spLocks noChangeArrowheads="1"/>
            </p:cNvSpPr>
            <p:nvPr/>
          </p:nvSpPr>
          <p:spPr bwMode="auto">
            <a:xfrm>
              <a:off x="1858" y="1397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9891" name="Oval 19"/>
            <p:cNvSpPr>
              <a:spLocks noChangeArrowheads="1"/>
            </p:cNvSpPr>
            <p:nvPr/>
          </p:nvSpPr>
          <p:spPr bwMode="auto">
            <a:xfrm>
              <a:off x="1855" y="133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92" name="Oval 20"/>
            <p:cNvSpPr>
              <a:spLocks noChangeArrowheads="1"/>
            </p:cNvSpPr>
            <p:nvPr/>
          </p:nvSpPr>
          <p:spPr bwMode="auto">
            <a:xfrm>
              <a:off x="2541" y="1400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93" name="Line 21"/>
            <p:cNvSpPr>
              <a:spLocks noChangeShapeType="1"/>
            </p:cNvSpPr>
            <p:nvPr/>
          </p:nvSpPr>
          <p:spPr bwMode="auto">
            <a:xfrm>
              <a:off x="2541" y="139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94" name="Line 22"/>
            <p:cNvSpPr>
              <a:spLocks noChangeShapeType="1"/>
            </p:cNvSpPr>
            <p:nvPr/>
          </p:nvSpPr>
          <p:spPr bwMode="auto">
            <a:xfrm>
              <a:off x="2853" y="139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95" name="Rectangle 23"/>
            <p:cNvSpPr>
              <a:spLocks noChangeArrowheads="1"/>
            </p:cNvSpPr>
            <p:nvPr/>
          </p:nvSpPr>
          <p:spPr bwMode="auto">
            <a:xfrm>
              <a:off x="2541" y="1393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9896" name="Oval 24"/>
            <p:cNvSpPr>
              <a:spLocks noChangeArrowheads="1"/>
            </p:cNvSpPr>
            <p:nvPr/>
          </p:nvSpPr>
          <p:spPr bwMode="auto">
            <a:xfrm>
              <a:off x="2544" y="1337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97" name="Oval 25"/>
            <p:cNvSpPr>
              <a:spLocks noChangeArrowheads="1"/>
            </p:cNvSpPr>
            <p:nvPr/>
          </p:nvSpPr>
          <p:spPr bwMode="auto">
            <a:xfrm>
              <a:off x="2551" y="2091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98" name="Line 26"/>
            <p:cNvSpPr>
              <a:spLocks noChangeShapeType="1"/>
            </p:cNvSpPr>
            <p:nvPr/>
          </p:nvSpPr>
          <p:spPr bwMode="auto">
            <a:xfrm>
              <a:off x="2551" y="20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99" name="Line 27"/>
            <p:cNvSpPr>
              <a:spLocks noChangeShapeType="1"/>
            </p:cNvSpPr>
            <p:nvPr/>
          </p:nvSpPr>
          <p:spPr bwMode="auto">
            <a:xfrm>
              <a:off x="2864" y="20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00" name="Rectangle 28"/>
            <p:cNvSpPr>
              <a:spLocks noChangeArrowheads="1"/>
            </p:cNvSpPr>
            <p:nvPr/>
          </p:nvSpPr>
          <p:spPr bwMode="auto">
            <a:xfrm>
              <a:off x="2551" y="2084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9901" name="Oval 29"/>
            <p:cNvSpPr>
              <a:spLocks noChangeArrowheads="1"/>
            </p:cNvSpPr>
            <p:nvPr/>
          </p:nvSpPr>
          <p:spPr bwMode="auto">
            <a:xfrm>
              <a:off x="2548" y="2025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02" name="Oval 30"/>
            <p:cNvSpPr>
              <a:spLocks noChangeArrowheads="1"/>
            </p:cNvSpPr>
            <p:nvPr/>
          </p:nvSpPr>
          <p:spPr bwMode="auto">
            <a:xfrm>
              <a:off x="3116" y="175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03" name="Line 31"/>
            <p:cNvSpPr>
              <a:spLocks noChangeShapeType="1"/>
            </p:cNvSpPr>
            <p:nvPr/>
          </p:nvSpPr>
          <p:spPr bwMode="auto">
            <a:xfrm>
              <a:off x="3116" y="174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04" name="Line 32"/>
            <p:cNvSpPr>
              <a:spLocks noChangeShapeType="1"/>
            </p:cNvSpPr>
            <p:nvPr/>
          </p:nvSpPr>
          <p:spPr bwMode="auto">
            <a:xfrm>
              <a:off x="3429" y="174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05" name="Rectangle 33"/>
            <p:cNvSpPr>
              <a:spLocks noChangeArrowheads="1"/>
            </p:cNvSpPr>
            <p:nvPr/>
          </p:nvSpPr>
          <p:spPr bwMode="auto">
            <a:xfrm>
              <a:off x="3116" y="174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9906" name="Oval 34"/>
            <p:cNvSpPr>
              <a:spLocks noChangeArrowheads="1"/>
            </p:cNvSpPr>
            <p:nvPr/>
          </p:nvSpPr>
          <p:spPr bwMode="auto">
            <a:xfrm>
              <a:off x="3113" y="168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07" name="Freeform 35"/>
            <p:cNvSpPr>
              <a:spLocks/>
            </p:cNvSpPr>
            <p:nvPr/>
          </p:nvSpPr>
          <p:spPr bwMode="auto">
            <a:xfrm>
              <a:off x="2707" y="1492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08" name="Freeform 36"/>
            <p:cNvSpPr>
              <a:spLocks/>
            </p:cNvSpPr>
            <p:nvPr/>
          </p:nvSpPr>
          <p:spPr bwMode="auto">
            <a:xfrm>
              <a:off x="2866" y="1831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09" name="Freeform 37"/>
            <p:cNvSpPr>
              <a:spLocks/>
            </p:cNvSpPr>
            <p:nvPr/>
          </p:nvSpPr>
          <p:spPr bwMode="auto">
            <a:xfrm>
              <a:off x="2185" y="2113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10" name="Freeform 38"/>
            <p:cNvSpPr>
              <a:spLocks/>
            </p:cNvSpPr>
            <p:nvPr/>
          </p:nvSpPr>
          <p:spPr bwMode="auto">
            <a:xfrm>
              <a:off x="1594" y="1789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9911" name="Group 39"/>
            <p:cNvGrpSpPr>
              <a:grpSpLocks/>
            </p:cNvGrpSpPr>
            <p:nvPr/>
          </p:nvGrpSpPr>
          <p:grpSpPr bwMode="auto">
            <a:xfrm>
              <a:off x="1440" y="1593"/>
              <a:ext cx="199" cy="250"/>
              <a:chOff x="2957" y="2429"/>
              <a:chExt cx="202" cy="250"/>
            </a:xfrm>
          </p:grpSpPr>
          <p:sp>
            <p:nvSpPr>
              <p:cNvPr id="719912" name="Rectangle 4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913" name="Text Box 41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u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719914" name="Group 42"/>
            <p:cNvGrpSpPr>
              <a:grpSpLocks/>
            </p:cNvGrpSpPr>
            <p:nvPr/>
          </p:nvGrpSpPr>
          <p:grpSpPr bwMode="auto">
            <a:xfrm>
              <a:off x="2610" y="1977"/>
              <a:ext cx="199" cy="250"/>
              <a:chOff x="2957" y="2429"/>
              <a:chExt cx="202" cy="250"/>
            </a:xfrm>
          </p:grpSpPr>
          <p:sp>
            <p:nvSpPr>
              <p:cNvPr id="719915" name="Rectangle 4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916" name="Text Box 44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y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719917" name="Group 45"/>
            <p:cNvGrpSpPr>
              <a:grpSpLocks/>
            </p:cNvGrpSpPr>
            <p:nvPr/>
          </p:nvGrpSpPr>
          <p:grpSpPr bwMode="auto">
            <a:xfrm>
              <a:off x="1914" y="1944"/>
              <a:ext cx="229" cy="288"/>
              <a:chOff x="2943" y="2399"/>
              <a:chExt cx="230" cy="288"/>
            </a:xfrm>
          </p:grpSpPr>
          <p:sp>
            <p:nvSpPr>
              <p:cNvPr id="719918" name="Rectangle 4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919" name="Text Box 47"/>
              <p:cNvSpPr txBox="1">
                <a:spLocks noChangeArrowheads="1"/>
              </p:cNvSpPr>
              <p:nvPr/>
            </p:nvSpPr>
            <p:spPr bwMode="auto">
              <a:xfrm>
                <a:off x="2943" y="2399"/>
                <a:ext cx="23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x</a:t>
                </a:r>
              </a:p>
            </p:txBody>
          </p:sp>
        </p:grpSp>
        <p:grpSp>
          <p:nvGrpSpPr>
            <p:cNvPr id="719920" name="Group 48"/>
            <p:cNvGrpSpPr>
              <a:grpSpLocks/>
            </p:cNvGrpSpPr>
            <p:nvPr/>
          </p:nvGrpSpPr>
          <p:grpSpPr bwMode="auto">
            <a:xfrm>
              <a:off x="2591" y="1287"/>
              <a:ext cx="225" cy="250"/>
              <a:chOff x="2944" y="2429"/>
              <a:chExt cx="228" cy="250"/>
            </a:xfrm>
          </p:grpSpPr>
          <p:sp>
            <p:nvSpPr>
              <p:cNvPr id="719921" name="Rectangle 4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922" name="Text Box 50"/>
              <p:cNvSpPr txBox="1">
                <a:spLocks noChangeArrowheads="1"/>
              </p:cNvSpPr>
              <p:nvPr/>
            </p:nvSpPr>
            <p:spPr bwMode="auto">
              <a:xfrm>
                <a:off x="2944" y="2429"/>
                <a:ext cx="22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w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719923" name="Group 51"/>
            <p:cNvGrpSpPr>
              <a:grpSpLocks/>
            </p:cNvGrpSpPr>
            <p:nvPr/>
          </p:nvGrpSpPr>
          <p:grpSpPr bwMode="auto">
            <a:xfrm>
              <a:off x="1922" y="1287"/>
              <a:ext cx="194" cy="250"/>
              <a:chOff x="2959" y="2429"/>
              <a:chExt cx="197" cy="250"/>
            </a:xfrm>
          </p:grpSpPr>
          <p:sp>
            <p:nvSpPr>
              <p:cNvPr id="719924" name="Rectangle 5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925" name="Text Box 53"/>
              <p:cNvSpPr txBox="1">
                <a:spLocks noChangeArrowheads="1"/>
              </p:cNvSpPr>
              <p:nvPr/>
            </p:nvSpPr>
            <p:spPr bwMode="auto">
              <a:xfrm>
                <a:off x="2959" y="2429"/>
                <a:ext cx="19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v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719926" name="Group 54"/>
            <p:cNvGrpSpPr>
              <a:grpSpLocks/>
            </p:cNvGrpSpPr>
            <p:nvPr/>
          </p:nvGrpSpPr>
          <p:grpSpPr bwMode="auto">
            <a:xfrm>
              <a:off x="3172" y="1605"/>
              <a:ext cx="219" cy="288"/>
              <a:chOff x="2946" y="2399"/>
              <a:chExt cx="221" cy="288"/>
            </a:xfrm>
          </p:grpSpPr>
          <p:sp>
            <p:nvSpPr>
              <p:cNvPr id="719927" name="Rectangle 5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928" name="Text Box 56"/>
              <p:cNvSpPr txBox="1">
                <a:spLocks noChangeArrowheads="1"/>
              </p:cNvSpPr>
              <p:nvPr/>
            </p:nvSpPr>
            <p:spPr bwMode="auto">
              <a:xfrm>
                <a:off x="2946" y="2399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z</a:t>
                </a:r>
              </a:p>
            </p:txBody>
          </p:sp>
        </p:grpSp>
      </p:grpSp>
      <p:sp>
        <p:nvSpPr>
          <p:cNvPr id="719929" name="Text Box 57"/>
          <p:cNvSpPr txBox="1">
            <a:spLocks noChangeArrowheads="1"/>
          </p:cNvSpPr>
          <p:nvPr/>
        </p:nvSpPr>
        <p:spPr bwMode="auto">
          <a:xfrm>
            <a:off x="577850" y="1295400"/>
            <a:ext cx="410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FF0000"/>
                </a:solidFill>
              </a:rPr>
              <a:t>Resulting shortest-path tree from u:</a:t>
            </a:r>
          </a:p>
        </p:txBody>
      </p:sp>
      <p:grpSp>
        <p:nvGrpSpPr>
          <p:cNvPr id="719930" name="Group 58"/>
          <p:cNvGrpSpPr>
            <a:grpSpLocks/>
          </p:cNvGrpSpPr>
          <p:nvPr/>
        </p:nvGrpSpPr>
        <p:grpSpPr bwMode="auto">
          <a:xfrm>
            <a:off x="1030288" y="4217988"/>
            <a:ext cx="2319337" cy="2271712"/>
            <a:chOff x="259" y="2771"/>
            <a:chExt cx="1461" cy="1431"/>
          </a:xfrm>
        </p:grpSpPr>
        <p:sp>
          <p:nvSpPr>
            <p:cNvPr id="719931" name="Line 59"/>
            <p:cNvSpPr>
              <a:spLocks noChangeShapeType="1"/>
            </p:cNvSpPr>
            <p:nvPr/>
          </p:nvSpPr>
          <p:spPr bwMode="auto">
            <a:xfrm>
              <a:off x="1152" y="2880"/>
              <a:ext cx="8" cy="13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9932" name="Line 60"/>
            <p:cNvSpPr>
              <a:spLocks noChangeShapeType="1"/>
            </p:cNvSpPr>
            <p:nvPr/>
          </p:nvSpPr>
          <p:spPr bwMode="auto">
            <a:xfrm>
              <a:off x="357" y="3058"/>
              <a:ext cx="1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9933" name="Text Box 61"/>
            <p:cNvSpPr txBox="1">
              <a:spLocks noChangeArrowheads="1"/>
            </p:cNvSpPr>
            <p:nvPr/>
          </p:nvSpPr>
          <p:spPr bwMode="auto">
            <a:xfrm>
              <a:off x="883" y="3063"/>
              <a:ext cx="18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</a:p>
          </p:txBody>
        </p:sp>
        <p:sp>
          <p:nvSpPr>
            <p:cNvPr id="719934" name="Text Box 62"/>
            <p:cNvSpPr txBox="1">
              <a:spLocks noChangeArrowheads="1"/>
            </p:cNvSpPr>
            <p:nvPr/>
          </p:nvSpPr>
          <p:spPr bwMode="auto">
            <a:xfrm>
              <a:off x="876" y="3250"/>
              <a:ext cx="20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719935" name="Text Box 63"/>
            <p:cNvSpPr txBox="1">
              <a:spLocks noChangeArrowheads="1"/>
            </p:cNvSpPr>
            <p:nvPr/>
          </p:nvSpPr>
          <p:spPr bwMode="auto">
            <a:xfrm>
              <a:off x="890" y="3485"/>
              <a:ext cx="1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719936" name="Text Box 64"/>
            <p:cNvSpPr txBox="1">
              <a:spLocks noChangeArrowheads="1"/>
            </p:cNvSpPr>
            <p:nvPr/>
          </p:nvSpPr>
          <p:spPr bwMode="auto">
            <a:xfrm>
              <a:off x="875" y="3720"/>
              <a:ext cx="2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w</a:t>
              </a:r>
            </a:p>
          </p:txBody>
        </p:sp>
        <p:sp>
          <p:nvSpPr>
            <p:cNvPr id="719937" name="Text Box 65"/>
            <p:cNvSpPr txBox="1">
              <a:spLocks noChangeArrowheads="1"/>
            </p:cNvSpPr>
            <p:nvPr/>
          </p:nvSpPr>
          <p:spPr bwMode="auto">
            <a:xfrm>
              <a:off x="884" y="3946"/>
              <a:ext cx="19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z</a:t>
              </a:r>
            </a:p>
          </p:txBody>
        </p:sp>
        <p:sp>
          <p:nvSpPr>
            <p:cNvPr id="719938" name="Text Box 66"/>
            <p:cNvSpPr txBox="1">
              <a:spLocks noChangeArrowheads="1"/>
            </p:cNvSpPr>
            <p:nvPr/>
          </p:nvSpPr>
          <p:spPr bwMode="auto">
            <a:xfrm>
              <a:off x="1248" y="3047"/>
              <a:ext cx="4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(u,v)</a:t>
              </a:r>
            </a:p>
          </p:txBody>
        </p:sp>
        <p:sp>
          <p:nvSpPr>
            <p:cNvPr id="719939" name="Text Box 67"/>
            <p:cNvSpPr txBox="1">
              <a:spLocks noChangeArrowheads="1"/>
            </p:cNvSpPr>
            <p:nvPr/>
          </p:nvSpPr>
          <p:spPr bwMode="auto">
            <a:xfrm>
              <a:off x="1249" y="3249"/>
              <a:ext cx="4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(u,x)</a:t>
              </a:r>
            </a:p>
          </p:txBody>
        </p:sp>
        <p:sp>
          <p:nvSpPr>
            <p:cNvPr id="719940" name="Text Box 68"/>
            <p:cNvSpPr txBox="1">
              <a:spLocks noChangeArrowheads="1"/>
            </p:cNvSpPr>
            <p:nvPr/>
          </p:nvSpPr>
          <p:spPr bwMode="auto">
            <a:xfrm>
              <a:off x="1248" y="3500"/>
              <a:ext cx="4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(u,x)</a:t>
              </a:r>
            </a:p>
          </p:txBody>
        </p:sp>
        <p:sp>
          <p:nvSpPr>
            <p:cNvPr id="719941" name="Text Box 69"/>
            <p:cNvSpPr txBox="1">
              <a:spLocks noChangeArrowheads="1"/>
            </p:cNvSpPr>
            <p:nvPr/>
          </p:nvSpPr>
          <p:spPr bwMode="auto">
            <a:xfrm>
              <a:off x="1264" y="3718"/>
              <a:ext cx="4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(u,x)</a:t>
              </a:r>
            </a:p>
          </p:txBody>
        </p:sp>
        <p:sp>
          <p:nvSpPr>
            <p:cNvPr id="719942" name="Text Box 70"/>
            <p:cNvSpPr txBox="1">
              <a:spLocks noChangeArrowheads="1"/>
            </p:cNvSpPr>
            <p:nvPr/>
          </p:nvSpPr>
          <p:spPr bwMode="auto">
            <a:xfrm>
              <a:off x="1254" y="3952"/>
              <a:ext cx="4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(u,x)</a:t>
              </a:r>
            </a:p>
          </p:txBody>
        </p:sp>
        <p:sp>
          <p:nvSpPr>
            <p:cNvPr id="719943" name="Text Box 71"/>
            <p:cNvSpPr txBox="1">
              <a:spLocks noChangeArrowheads="1"/>
            </p:cNvSpPr>
            <p:nvPr/>
          </p:nvSpPr>
          <p:spPr bwMode="auto">
            <a:xfrm>
              <a:off x="259" y="2771"/>
              <a:ext cx="86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destination</a:t>
              </a:r>
            </a:p>
          </p:txBody>
        </p:sp>
        <p:sp>
          <p:nvSpPr>
            <p:cNvPr id="719944" name="Text Box 72"/>
            <p:cNvSpPr txBox="1">
              <a:spLocks noChangeArrowheads="1"/>
            </p:cNvSpPr>
            <p:nvPr/>
          </p:nvSpPr>
          <p:spPr bwMode="auto">
            <a:xfrm>
              <a:off x="1232" y="2794"/>
              <a:ext cx="3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link</a:t>
              </a:r>
            </a:p>
          </p:txBody>
        </p:sp>
      </p:grpSp>
      <p:sp>
        <p:nvSpPr>
          <p:cNvPr id="719945" name="Text Box 73"/>
          <p:cNvSpPr txBox="1">
            <a:spLocks noChangeArrowheads="1"/>
          </p:cNvSpPr>
          <p:nvPr/>
        </p:nvSpPr>
        <p:spPr bwMode="auto">
          <a:xfrm>
            <a:off x="525463" y="3817938"/>
            <a:ext cx="3514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FF0000"/>
                </a:solidFill>
              </a:rPr>
              <a:t>Resulting forwarding table in u:</a:t>
            </a:r>
          </a:p>
        </p:txBody>
      </p:sp>
    </p:spTree>
    <p:extLst>
      <p:ext uri="{BB962C8B-B14F-4D97-AF65-F5344CB8AC3E}">
        <p14:creationId xmlns:p14="http://schemas.microsoft.com/office/powerpoint/2010/main" val="4175920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Dijkstra’s algorithm, discussion</a:t>
            </a:r>
            <a:endParaRPr lang="en-US"/>
          </a:p>
        </p:txBody>
      </p:sp>
      <p:sp>
        <p:nvSpPr>
          <p:cNvPr id="7208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61975" y="1371600"/>
            <a:ext cx="8001000" cy="26511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solidFill>
                  <a:srgbClr val="FF0000"/>
                </a:solidFill>
              </a:rPr>
              <a:t>Algorithm complexity: </a:t>
            </a:r>
            <a:r>
              <a:rPr lang="en-US" sz="2400"/>
              <a:t>n nodes</a:t>
            </a:r>
          </a:p>
          <a:p>
            <a:pPr>
              <a:lnSpc>
                <a:spcPct val="90000"/>
              </a:lnSpc>
            </a:pPr>
            <a:r>
              <a:rPr lang="en-US" sz="2400"/>
              <a:t>each iteration: need to check all nodes, w, not in N</a:t>
            </a:r>
          </a:p>
          <a:p>
            <a:pPr>
              <a:lnSpc>
                <a:spcPct val="90000"/>
              </a:lnSpc>
            </a:pPr>
            <a:r>
              <a:rPr lang="en-US" sz="2400"/>
              <a:t>n(n+1)/2 comparisons: O(n</a:t>
            </a:r>
            <a:r>
              <a:rPr lang="en-US" sz="2400" baseline="30000"/>
              <a:t>2</a:t>
            </a:r>
            <a:r>
              <a:rPr lang="en-US" sz="2400"/>
              <a:t>)</a:t>
            </a:r>
          </a:p>
          <a:p>
            <a:pPr>
              <a:lnSpc>
                <a:spcPct val="90000"/>
              </a:lnSpc>
            </a:pPr>
            <a:r>
              <a:rPr lang="en-US" sz="2400"/>
              <a:t>more efficient implementations possible: O(nlogn)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sz="2400">
                <a:solidFill>
                  <a:srgbClr val="FF0000"/>
                </a:solidFill>
              </a:rPr>
              <a:t>Oscillations possible: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e.g., link cost = amount of carried traffic</a:t>
            </a:r>
          </a:p>
        </p:txBody>
      </p:sp>
      <p:sp>
        <p:nvSpPr>
          <p:cNvPr id="22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18814-402B-49F7-BFB6-E69FF6F7680E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720900" name="Group 4"/>
          <p:cNvGrpSpPr>
            <a:grpSpLocks/>
          </p:cNvGrpSpPr>
          <p:nvPr/>
        </p:nvGrpSpPr>
        <p:grpSpPr bwMode="auto">
          <a:xfrm>
            <a:off x="360363" y="4141788"/>
            <a:ext cx="8478837" cy="2228850"/>
            <a:chOff x="252" y="2691"/>
            <a:chExt cx="5341" cy="1404"/>
          </a:xfrm>
        </p:grpSpPr>
        <p:sp>
          <p:nvSpPr>
            <p:cNvPr id="720901" name="Freeform 5"/>
            <p:cNvSpPr>
              <a:spLocks/>
            </p:cNvSpPr>
            <p:nvPr/>
          </p:nvSpPr>
          <p:spPr bwMode="auto">
            <a:xfrm>
              <a:off x="281" y="2691"/>
              <a:ext cx="1242" cy="854"/>
            </a:xfrm>
            <a:custGeom>
              <a:avLst/>
              <a:gdLst>
                <a:gd name="T0" fmla="*/ 1 w 1242"/>
                <a:gd name="T1" fmla="*/ 381 h 854"/>
                <a:gd name="T2" fmla="*/ 169 w 1242"/>
                <a:gd name="T3" fmla="*/ 162 h 854"/>
                <a:gd name="T4" fmla="*/ 487 w 1242"/>
                <a:gd name="T5" fmla="*/ 18 h 854"/>
                <a:gd name="T6" fmla="*/ 823 w 1242"/>
                <a:gd name="T7" fmla="*/ 30 h 854"/>
                <a:gd name="T8" fmla="*/ 1183 w 1242"/>
                <a:gd name="T9" fmla="*/ 261 h 854"/>
                <a:gd name="T10" fmla="*/ 1177 w 1242"/>
                <a:gd name="T11" fmla="*/ 609 h 854"/>
                <a:gd name="T12" fmla="*/ 928 w 1242"/>
                <a:gd name="T13" fmla="*/ 780 h 854"/>
                <a:gd name="T14" fmla="*/ 448 w 1242"/>
                <a:gd name="T15" fmla="*/ 837 h 854"/>
                <a:gd name="T16" fmla="*/ 178 w 1242"/>
                <a:gd name="T17" fmla="*/ 675 h 854"/>
                <a:gd name="T18" fmla="*/ 1 w 1242"/>
                <a:gd name="T19" fmla="*/ 381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42" h="854">
                  <a:moveTo>
                    <a:pt x="1" y="381"/>
                  </a:moveTo>
                  <a:cubicBezTo>
                    <a:pt x="0" y="296"/>
                    <a:pt x="88" y="222"/>
                    <a:pt x="169" y="162"/>
                  </a:cubicBezTo>
                  <a:cubicBezTo>
                    <a:pt x="250" y="102"/>
                    <a:pt x="378" y="40"/>
                    <a:pt x="487" y="18"/>
                  </a:cubicBezTo>
                  <a:cubicBezTo>
                    <a:pt x="616" y="6"/>
                    <a:pt x="685" y="0"/>
                    <a:pt x="823" y="30"/>
                  </a:cubicBezTo>
                  <a:cubicBezTo>
                    <a:pt x="961" y="60"/>
                    <a:pt x="1121" y="165"/>
                    <a:pt x="1183" y="261"/>
                  </a:cubicBezTo>
                  <a:cubicBezTo>
                    <a:pt x="1242" y="357"/>
                    <a:pt x="1219" y="523"/>
                    <a:pt x="1177" y="609"/>
                  </a:cubicBezTo>
                  <a:cubicBezTo>
                    <a:pt x="1135" y="695"/>
                    <a:pt x="1049" y="742"/>
                    <a:pt x="928" y="780"/>
                  </a:cubicBezTo>
                  <a:cubicBezTo>
                    <a:pt x="807" y="818"/>
                    <a:pt x="573" y="854"/>
                    <a:pt x="448" y="837"/>
                  </a:cubicBezTo>
                  <a:cubicBezTo>
                    <a:pt x="323" y="820"/>
                    <a:pt x="252" y="751"/>
                    <a:pt x="178" y="675"/>
                  </a:cubicBezTo>
                  <a:cubicBezTo>
                    <a:pt x="104" y="599"/>
                    <a:pt x="2" y="466"/>
                    <a:pt x="1" y="38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902" name="Freeform 6"/>
            <p:cNvSpPr>
              <a:spLocks/>
            </p:cNvSpPr>
            <p:nvPr/>
          </p:nvSpPr>
          <p:spPr bwMode="auto">
            <a:xfrm>
              <a:off x="534" y="2904"/>
              <a:ext cx="246" cy="132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20903" name="Group 7"/>
            <p:cNvGrpSpPr>
              <a:grpSpLocks/>
            </p:cNvGrpSpPr>
            <p:nvPr/>
          </p:nvGrpSpPr>
          <p:grpSpPr bwMode="auto">
            <a:xfrm>
              <a:off x="727" y="2708"/>
              <a:ext cx="316" cy="250"/>
              <a:chOff x="1747" y="3194"/>
              <a:chExt cx="316" cy="250"/>
            </a:xfrm>
          </p:grpSpPr>
          <p:sp>
            <p:nvSpPr>
              <p:cNvPr id="720904" name="Oval 8"/>
              <p:cNvSpPr>
                <a:spLocks noChangeArrowheads="1"/>
              </p:cNvSpPr>
              <p:nvPr/>
            </p:nvSpPr>
            <p:spPr bwMode="auto">
              <a:xfrm>
                <a:off x="1750" y="330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905" name="Line 9"/>
              <p:cNvSpPr>
                <a:spLocks noChangeShapeType="1"/>
              </p:cNvSpPr>
              <p:nvPr/>
            </p:nvSpPr>
            <p:spPr bwMode="auto">
              <a:xfrm>
                <a:off x="1750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906" name="Line 10"/>
              <p:cNvSpPr>
                <a:spLocks noChangeShapeType="1"/>
              </p:cNvSpPr>
              <p:nvPr/>
            </p:nvSpPr>
            <p:spPr bwMode="auto">
              <a:xfrm>
                <a:off x="2063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907" name="Rectangle 11"/>
              <p:cNvSpPr>
                <a:spLocks noChangeArrowheads="1"/>
              </p:cNvSpPr>
              <p:nvPr/>
            </p:nvSpPr>
            <p:spPr bwMode="auto">
              <a:xfrm>
                <a:off x="1750" y="330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20908" name="Oval 12"/>
              <p:cNvSpPr>
                <a:spLocks noChangeArrowheads="1"/>
              </p:cNvSpPr>
              <p:nvPr/>
            </p:nvSpPr>
            <p:spPr bwMode="auto">
              <a:xfrm>
                <a:off x="1747" y="324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20909" name="Group 13"/>
              <p:cNvGrpSpPr>
                <a:grpSpLocks/>
              </p:cNvGrpSpPr>
              <p:nvPr/>
            </p:nvGrpSpPr>
            <p:grpSpPr bwMode="auto">
              <a:xfrm>
                <a:off x="1785" y="3194"/>
                <a:ext cx="233" cy="250"/>
                <a:chOff x="2940" y="2429"/>
                <a:chExt cx="236" cy="250"/>
              </a:xfrm>
            </p:grpSpPr>
            <p:sp>
              <p:nvSpPr>
                <p:cNvPr id="720910" name="Rectangle 14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911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940" y="2429"/>
                  <a:ext cx="23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A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720912" name="Group 16"/>
            <p:cNvGrpSpPr>
              <a:grpSpLocks/>
            </p:cNvGrpSpPr>
            <p:nvPr/>
          </p:nvGrpSpPr>
          <p:grpSpPr bwMode="auto">
            <a:xfrm>
              <a:off x="319" y="2963"/>
              <a:ext cx="316" cy="250"/>
              <a:chOff x="2221" y="3575"/>
              <a:chExt cx="316" cy="250"/>
            </a:xfrm>
          </p:grpSpPr>
          <p:sp>
            <p:nvSpPr>
              <p:cNvPr id="720913" name="Oval 17"/>
              <p:cNvSpPr>
                <a:spLocks noChangeArrowheads="1"/>
              </p:cNvSpPr>
              <p:nvPr/>
            </p:nvSpPr>
            <p:spPr bwMode="auto">
              <a:xfrm>
                <a:off x="2224" y="369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914" name="Line 18"/>
              <p:cNvSpPr>
                <a:spLocks noChangeShapeType="1"/>
              </p:cNvSpPr>
              <p:nvPr/>
            </p:nvSpPr>
            <p:spPr bwMode="auto">
              <a:xfrm>
                <a:off x="2224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915" name="Line 19"/>
              <p:cNvSpPr>
                <a:spLocks noChangeShapeType="1"/>
              </p:cNvSpPr>
              <p:nvPr/>
            </p:nvSpPr>
            <p:spPr bwMode="auto">
              <a:xfrm>
                <a:off x="2537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916" name="Rectangle 20"/>
              <p:cNvSpPr>
                <a:spLocks noChangeArrowheads="1"/>
              </p:cNvSpPr>
              <p:nvPr/>
            </p:nvSpPr>
            <p:spPr bwMode="auto">
              <a:xfrm>
                <a:off x="2224" y="368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20917" name="Oval 21"/>
              <p:cNvSpPr>
                <a:spLocks noChangeArrowheads="1"/>
              </p:cNvSpPr>
              <p:nvPr/>
            </p:nvSpPr>
            <p:spPr bwMode="auto">
              <a:xfrm>
                <a:off x="2221" y="362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20918" name="Group 22"/>
              <p:cNvGrpSpPr>
                <a:grpSpLocks/>
              </p:cNvGrpSpPr>
              <p:nvPr/>
            </p:nvGrpSpPr>
            <p:grpSpPr bwMode="auto">
              <a:xfrm>
                <a:off x="2275" y="3575"/>
                <a:ext cx="231" cy="250"/>
                <a:chOff x="2941" y="2429"/>
                <a:chExt cx="234" cy="250"/>
              </a:xfrm>
            </p:grpSpPr>
            <p:sp>
              <p:nvSpPr>
                <p:cNvPr id="720919" name="Rectangle 23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92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941" y="2429"/>
                  <a:ext cx="23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D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720921" name="Group 25"/>
            <p:cNvGrpSpPr>
              <a:grpSpLocks/>
            </p:cNvGrpSpPr>
            <p:nvPr/>
          </p:nvGrpSpPr>
          <p:grpSpPr bwMode="auto">
            <a:xfrm>
              <a:off x="719" y="3254"/>
              <a:ext cx="315" cy="250"/>
              <a:chOff x="2903" y="2888"/>
              <a:chExt cx="315" cy="250"/>
            </a:xfrm>
          </p:grpSpPr>
          <p:grpSp>
            <p:nvGrpSpPr>
              <p:cNvPr id="720922" name="Group 26"/>
              <p:cNvGrpSpPr>
                <a:grpSpLocks/>
              </p:cNvGrpSpPr>
              <p:nvPr/>
            </p:nvGrpSpPr>
            <p:grpSpPr bwMode="auto">
              <a:xfrm>
                <a:off x="2903" y="2938"/>
                <a:ext cx="315" cy="144"/>
                <a:chOff x="2903" y="2938"/>
                <a:chExt cx="315" cy="144"/>
              </a:xfrm>
            </p:grpSpPr>
            <p:sp>
              <p:nvSpPr>
                <p:cNvPr id="720923" name="Oval 27"/>
                <p:cNvSpPr>
                  <a:spLocks noChangeArrowheads="1"/>
                </p:cNvSpPr>
                <p:nvPr/>
              </p:nvSpPr>
              <p:spPr bwMode="auto">
                <a:xfrm>
                  <a:off x="2903" y="3001"/>
                  <a:ext cx="312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924" name="Line 28"/>
                <p:cNvSpPr>
                  <a:spLocks noChangeShapeType="1"/>
                </p:cNvSpPr>
                <p:nvPr/>
              </p:nvSpPr>
              <p:spPr bwMode="auto">
                <a:xfrm>
                  <a:off x="2903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925" name="Line 29"/>
                <p:cNvSpPr>
                  <a:spLocks noChangeShapeType="1"/>
                </p:cNvSpPr>
                <p:nvPr/>
              </p:nvSpPr>
              <p:spPr bwMode="auto">
                <a:xfrm>
                  <a:off x="3215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926" name="Rectangle 30"/>
                <p:cNvSpPr>
                  <a:spLocks noChangeArrowheads="1"/>
                </p:cNvSpPr>
                <p:nvPr/>
              </p:nvSpPr>
              <p:spPr bwMode="auto">
                <a:xfrm>
                  <a:off x="2903" y="2994"/>
                  <a:ext cx="309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720927" name="Oval 31"/>
                <p:cNvSpPr>
                  <a:spLocks noChangeArrowheads="1"/>
                </p:cNvSpPr>
                <p:nvPr/>
              </p:nvSpPr>
              <p:spPr bwMode="auto">
                <a:xfrm>
                  <a:off x="2906" y="2938"/>
                  <a:ext cx="312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20928" name="Group 32"/>
              <p:cNvGrpSpPr>
                <a:grpSpLocks/>
              </p:cNvGrpSpPr>
              <p:nvPr/>
            </p:nvGrpSpPr>
            <p:grpSpPr bwMode="auto">
              <a:xfrm>
                <a:off x="2959" y="2888"/>
                <a:ext cx="212" cy="250"/>
                <a:chOff x="2950" y="2429"/>
                <a:chExt cx="215" cy="250"/>
              </a:xfrm>
            </p:grpSpPr>
            <p:sp>
              <p:nvSpPr>
                <p:cNvPr id="720929" name="Rectangle 33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930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950" y="2429"/>
                  <a:ext cx="21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720931" name="Group 35"/>
            <p:cNvGrpSpPr>
              <a:grpSpLocks/>
            </p:cNvGrpSpPr>
            <p:nvPr/>
          </p:nvGrpSpPr>
          <p:grpSpPr bwMode="auto">
            <a:xfrm>
              <a:off x="1131" y="2972"/>
              <a:ext cx="316" cy="250"/>
              <a:chOff x="2217" y="2888"/>
              <a:chExt cx="316" cy="250"/>
            </a:xfrm>
          </p:grpSpPr>
          <p:sp>
            <p:nvSpPr>
              <p:cNvPr id="720932" name="Oval 36"/>
              <p:cNvSpPr>
                <a:spLocks noChangeArrowheads="1"/>
              </p:cNvSpPr>
              <p:nvPr/>
            </p:nvSpPr>
            <p:spPr bwMode="auto">
              <a:xfrm>
                <a:off x="2220" y="300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933" name="Line 37"/>
              <p:cNvSpPr>
                <a:spLocks noChangeShapeType="1"/>
              </p:cNvSpPr>
              <p:nvPr/>
            </p:nvSpPr>
            <p:spPr bwMode="auto">
              <a:xfrm>
                <a:off x="2220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934" name="Line 38"/>
              <p:cNvSpPr>
                <a:spLocks noChangeShapeType="1"/>
              </p:cNvSpPr>
              <p:nvPr/>
            </p:nvSpPr>
            <p:spPr bwMode="auto">
              <a:xfrm>
                <a:off x="2533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935" name="Rectangle 39"/>
              <p:cNvSpPr>
                <a:spLocks noChangeArrowheads="1"/>
              </p:cNvSpPr>
              <p:nvPr/>
            </p:nvSpPr>
            <p:spPr bwMode="auto">
              <a:xfrm>
                <a:off x="2220" y="299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20936" name="Oval 40"/>
              <p:cNvSpPr>
                <a:spLocks noChangeArrowheads="1"/>
              </p:cNvSpPr>
              <p:nvPr/>
            </p:nvSpPr>
            <p:spPr bwMode="auto">
              <a:xfrm>
                <a:off x="2217" y="293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20937" name="Group 41"/>
              <p:cNvGrpSpPr>
                <a:grpSpLocks/>
              </p:cNvGrpSpPr>
              <p:nvPr/>
            </p:nvGrpSpPr>
            <p:grpSpPr bwMode="auto">
              <a:xfrm>
                <a:off x="2273" y="2888"/>
                <a:ext cx="217" cy="250"/>
                <a:chOff x="2948" y="2429"/>
                <a:chExt cx="220" cy="250"/>
              </a:xfrm>
            </p:grpSpPr>
            <p:sp>
              <p:nvSpPr>
                <p:cNvPr id="720938" name="Rectangle 42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939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948" y="2429"/>
                  <a:ext cx="220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720940" name="Text Box 44"/>
            <p:cNvSpPr txBox="1">
              <a:spLocks noChangeArrowheads="1"/>
            </p:cNvSpPr>
            <p:nvPr/>
          </p:nvSpPr>
          <p:spPr bwMode="auto">
            <a:xfrm>
              <a:off x="533" y="2783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20941" name="Freeform 45"/>
            <p:cNvSpPr>
              <a:spLocks/>
            </p:cNvSpPr>
            <p:nvPr/>
          </p:nvSpPr>
          <p:spPr bwMode="auto">
            <a:xfrm flipH="1">
              <a:off x="966" y="2904"/>
              <a:ext cx="213" cy="129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942" name="Freeform 46"/>
            <p:cNvSpPr>
              <a:spLocks/>
            </p:cNvSpPr>
            <p:nvPr/>
          </p:nvSpPr>
          <p:spPr bwMode="auto">
            <a:xfrm flipH="1" flipV="1">
              <a:off x="975" y="3165"/>
              <a:ext cx="198" cy="144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943" name="Freeform 47"/>
            <p:cNvSpPr>
              <a:spLocks/>
            </p:cNvSpPr>
            <p:nvPr/>
          </p:nvSpPr>
          <p:spPr bwMode="auto">
            <a:xfrm flipV="1">
              <a:off x="573" y="3159"/>
              <a:ext cx="204" cy="15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944" name="Text Box 48"/>
            <p:cNvSpPr txBox="1">
              <a:spLocks noChangeArrowheads="1"/>
            </p:cNvSpPr>
            <p:nvPr/>
          </p:nvSpPr>
          <p:spPr bwMode="auto">
            <a:xfrm>
              <a:off x="1042" y="2816"/>
              <a:ext cx="32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20945" name="Text Box 49"/>
            <p:cNvSpPr txBox="1">
              <a:spLocks noChangeArrowheads="1"/>
            </p:cNvSpPr>
            <p:nvPr/>
          </p:nvSpPr>
          <p:spPr bwMode="auto">
            <a:xfrm>
              <a:off x="1052" y="3161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20946" name="Text Box 50"/>
            <p:cNvSpPr txBox="1">
              <a:spLocks noChangeArrowheads="1"/>
            </p:cNvSpPr>
            <p:nvPr/>
          </p:nvSpPr>
          <p:spPr bwMode="auto">
            <a:xfrm>
              <a:off x="499" y="3176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20947" name="Line 51"/>
            <p:cNvSpPr>
              <a:spLocks noChangeShapeType="1"/>
            </p:cNvSpPr>
            <p:nvPr/>
          </p:nvSpPr>
          <p:spPr bwMode="auto">
            <a:xfrm flipV="1">
              <a:off x="870" y="3453"/>
              <a:ext cx="0" cy="25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948" name="Text Box 52"/>
            <p:cNvSpPr txBox="1">
              <a:spLocks noChangeArrowheads="1"/>
            </p:cNvSpPr>
            <p:nvPr/>
          </p:nvSpPr>
          <p:spPr bwMode="auto">
            <a:xfrm>
              <a:off x="716" y="3587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</a:rPr>
                <a:t>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20949" name="Line 53"/>
            <p:cNvSpPr>
              <a:spLocks noChangeShapeType="1"/>
            </p:cNvSpPr>
            <p:nvPr/>
          </p:nvSpPr>
          <p:spPr bwMode="auto">
            <a:xfrm flipH="1" flipV="1">
              <a:off x="354" y="3159"/>
              <a:ext cx="3" cy="21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950" name="Text Box 54"/>
            <p:cNvSpPr txBox="1">
              <a:spLocks noChangeArrowheads="1"/>
            </p:cNvSpPr>
            <p:nvPr/>
          </p:nvSpPr>
          <p:spPr bwMode="auto">
            <a:xfrm>
              <a:off x="252" y="3344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20951" name="Line 55"/>
            <p:cNvSpPr>
              <a:spLocks noChangeShapeType="1"/>
            </p:cNvSpPr>
            <p:nvPr/>
          </p:nvSpPr>
          <p:spPr bwMode="auto">
            <a:xfrm flipV="1">
              <a:off x="1311" y="3180"/>
              <a:ext cx="0" cy="27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952" name="Text Box 56"/>
            <p:cNvSpPr txBox="1">
              <a:spLocks noChangeArrowheads="1"/>
            </p:cNvSpPr>
            <p:nvPr/>
          </p:nvSpPr>
          <p:spPr bwMode="auto">
            <a:xfrm>
              <a:off x="1218" y="3410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20953" name="Freeform 57"/>
            <p:cNvSpPr>
              <a:spLocks/>
            </p:cNvSpPr>
            <p:nvPr/>
          </p:nvSpPr>
          <p:spPr bwMode="auto">
            <a:xfrm flipH="1" flipV="1">
              <a:off x="915" y="3138"/>
              <a:ext cx="198" cy="144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954" name="Freeform 58"/>
            <p:cNvSpPr>
              <a:spLocks/>
            </p:cNvSpPr>
            <p:nvPr/>
          </p:nvSpPr>
          <p:spPr bwMode="auto">
            <a:xfrm flipH="1">
              <a:off x="630" y="3144"/>
              <a:ext cx="192" cy="138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955" name="Text Box 59"/>
            <p:cNvSpPr txBox="1">
              <a:spLocks noChangeArrowheads="1"/>
            </p:cNvSpPr>
            <p:nvPr/>
          </p:nvSpPr>
          <p:spPr bwMode="auto">
            <a:xfrm>
              <a:off x="679" y="3038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20956" name="Text Box 60"/>
            <p:cNvSpPr txBox="1">
              <a:spLocks noChangeArrowheads="1"/>
            </p:cNvSpPr>
            <p:nvPr/>
          </p:nvSpPr>
          <p:spPr bwMode="auto">
            <a:xfrm>
              <a:off x="895" y="3026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20957" name="Freeform 61"/>
            <p:cNvSpPr>
              <a:spLocks/>
            </p:cNvSpPr>
            <p:nvPr/>
          </p:nvSpPr>
          <p:spPr bwMode="auto">
            <a:xfrm>
              <a:off x="1692" y="2721"/>
              <a:ext cx="1225" cy="854"/>
            </a:xfrm>
            <a:custGeom>
              <a:avLst/>
              <a:gdLst>
                <a:gd name="T0" fmla="*/ 0 w 1225"/>
                <a:gd name="T1" fmla="*/ 387 h 854"/>
                <a:gd name="T2" fmla="*/ 168 w 1225"/>
                <a:gd name="T3" fmla="*/ 162 h 854"/>
                <a:gd name="T4" fmla="*/ 486 w 1225"/>
                <a:gd name="T5" fmla="*/ 18 h 854"/>
                <a:gd name="T6" fmla="*/ 822 w 1225"/>
                <a:gd name="T7" fmla="*/ 30 h 854"/>
                <a:gd name="T8" fmla="*/ 1152 w 1225"/>
                <a:gd name="T9" fmla="*/ 267 h 854"/>
                <a:gd name="T10" fmla="*/ 1188 w 1225"/>
                <a:gd name="T11" fmla="*/ 537 h 854"/>
                <a:gd name="T12" fmla="*/ 927 w 1225"/>
                <a:gd name="T13" fmla="*/ 780 h 854"/>
                <a:gd name="T14" fmla="*/ 447 w 1225"/>
                <a:gd name="T15" fmla="*/ 837 h 854"/>
                <a:gd name="T16" fmla="*/ 177 w 1225"/>
                <a:gd name="T17" fmla="*/ 675 h 854"/>
                <a:gd name="T18" fmla="*/ 0 w 1225"/>
                <a:gd name="T19" fmla="*/ 387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5" h="854">
                  <a:moveTo>
                    <a:pt x="0" y="387"/>
                  </a:moveTo>
                  <a:cubicBezTo>
                    <a:pt x="0" y="243"/>
                    <a:pt x="87" y="223"/>
                    <a:pt x="168" y="162"/>
                  </a:cubicBezTo>
                  <a:cubicBezTo>
                    <a:pt x="249" y="101"/>
                    <a:pt x="377" y="40"/>
                    <a:pt x="486" y="18"/>
                  </a:cubicBezTo>
                  <a:cubicBezTo>
                    <a:pt x="615" y="6"/>
                    <a:pt x="684" y="0"/>
                    <a:pt x="822" y="30"/>
                  </a:cubicBezTo>
                  <a:cubicBezTo>
                    <a:pt x="960" y="60"/>
                    <a:pt x="1099" y="169"/>
                    <a:pt x="1152" y="267"/>
                  </a:cubicBezTo>
                  <a:cubicBezTo>
                    <a:pt x="1213" y="351"/>
                    <a:pt x="1225" y="452"/>
                    <a:pt x="1188" y="537"/>
                  </a:cubicBezTo>
                  <a:cubicBezTo>
                    <a:pt x="1151" y="622"/>
                    <a:pt x="1050" y="730"/>
                    <a:pt x="927" y="780"/>
                  </a:cubicBezTo>
                  <a:cubicBezTo>
                    <a:pt x="804" y="830"/>
                    <a:pt x="572" y="854"/>
                    <a:pt x="447" y="837"/>
                  </a:cubicBezTo>
                  <a:cubicBezTo>
                    <a:pt x="322" y="820"/>
                    <a:pt x="251" y="750"/>
                    <a:pt x="177" y="675"/>
                  </a:cubicBezTo>
                  <a:cubicBezTo>
                    <a:pt x="103" y="600"/>
                    <a:pt x="0" y="531"/>
                    <a:pt x="0" y="387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958" name="Freeform 62"/>
            <p:cNvSpPr>
              <a:spLocks/>
            </p:cNvSpPr>
            <p:nvPr/>
          </p:nvSpPr>
          <p:spPr bwMode="auto">
            <a:xfrm>
              <a:off x="1944" y="2934"/>
              <a:ext cx="246" cy="132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20959" name="Group 63"/>
            <p:cNvGrpSpPr>
              <a:grpSpLocks/>
            </p:cNvGrpSpPr>
            <p:nvPr/>
          </p:nvGrpSpPr>
          <p:grpSpPr bwMode="auto">
            <a:xfrm>
              <a:off x="2137" y="2738"/>
              <a:ext cx="316" cy="250"/>
              <a:chOff x="1747" y="3194"/>
              <a:chExt cx="316" cy="250"/>
            </a:xfrm>
          </p:grpSpPr>
          <p:sp>
            <p:nvSpPr>
              <p:cNvPr id="720960" name="Oval 64"/>
              <p:cNvSpPr>
                <a:spLocks noChangeArrowheads="1"/>
              </p:cNvSpPr>
              <p:nvPr/>
            </p:nvSpPr>
            <p:spPr bwMode="auto">
              <a:xfrm>
                <a:off x="1750" y="330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961" name="Line 65"/>
              <p:cNvSpPr>
                <a:spLocks noChangeShapeType="1"/>
              </p:cNvSpPr>
              <p:nvPr/>
            </p:nvSpPr>
            <p:spPr bwMode="auto">
              <a:xfrm>
                <a:off x="1750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962" name="Line 66"/>
              <p:cNvSpPr>
                <a:spLocks noChangeShapeType="1"/>
              </p:cNvSpPr>
              <p:nvPr/>
            </p:nvSpPr>
            <p:spPr bwMode="auto">
              <a:xfrm>
                <a:off x="2063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963" name="Rectangle 67"/>
              <p:cNvSpPr>
                <a:spLocks noChangeArrowheads="1"/>
              </p:cNvSpPr>
              <p:nvPr/>
            </p:nvSpPr>
            <p:spPr bwMode="auto">
              <a:xfrm>
                <a:off x="1750" y="330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20964" name="Oval 68"/>
              <p:cNvSpPr>
                <a:spLocks noChangeArrowheads="1"/>
              </p:cNvSpPr>
              <p:nvPr/>
            </p:nvSpPr>
            <p:spPr bwMode="auto">
              <a:xfrm>
                <a:off x="1747" y="324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20965" name="Group 69"/>
              <p:cNvGrpSpPr>
                <a:grpSpLocks/>
              </p:cNvGrpSpPr>
              <p:nvPr/>
            </p:nvGrpSpPr>
            <p:grpSpPr bwMode="auto">
              <a:xfrm>
                <a:off x="1785" y="3194"/>
                <a:ext cx="233" cy="250"/>
                <a:chOff x="2940" y="2429"/>
                <a:chExt cx="236" cy="250"/>
              </a:xfrm>
            </p:grpSpPr>
            <p:sp>
              <p:nvSpPr>
                <p:cNvPr id="720966" name="Rectangle 70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967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2940" y="2429"/>
                  <a:ext cx="23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A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720968" name="Group 72"/>
            <p:cNvGrpSpPr>
              <a:grpSpLocks/>
            </p:cNvGrpSpPr>
            <p:nvPr/>
          </p:nvGrpSpPr>
          <p:grpSpPr bwMode="auto">
            <a:xfrm>
              <a:off x="1729" y="2993"/>
              <a:ext cx="316" cy="250"/>
              <a:chOff x="2221" y="3575"/>
              <a:chExt cx="316" cy="250"/>
            </a:xfrm>
          </p:grpSpPr>
          <p:sp>
            <p:nvSpPr>
              <p:cNvPr id="720969" name="Oval 73"/>
              <p:cNvSpPr>
                <a:spLocks noChangeArrowheads="1"/>
              </p:cNvSpPr>
              <p:nvPr/>
            </p:nvSpPr>
            <p:spPr bwMode="auto">
              <a:xfrm>
                <a:off x="2224" y="369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970" name="Line 74"/>
              <p:cNvSpPr>
                <a:spLocks noChangeShapeType="1"/>
              </p:cNvSpPr>
              <p:nvPr/>
            </p:nvSpPr>
            <p:spPr bwMode="auto">
              <a:xfrm>
                <a:off x="2224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971" name="Line 75"/>
              <p:cNvSpPr>
                <a:spLocks noChangeShapeType="1"/>
              </p:cNvSpPr>
              <p:nvPr/>
            </p:nvSpPr>
            <p:spPr bwMode="auto">
              <a:xfrm>
                <a:off x="2537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972" name="Rectangle 76"/>
              <p:cNvSpPr>
                <a:spLocks noChangeArrowheads="1"/>
              </p:cNvSpPr>
              <p:nvPr/>
            </p:nvSpPr>
            <p:spPr bwMode="auto">
              <a:xfrm>
                <a:off x="2224" y="368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20973" name="Oval 77"/>
              <p:cNvSpPr>
                <a:spLocks noChangeArrowheads="1"/>
              </p:cNvSpPr>
              <p:nvPr/>
            </p:nvSpPr>
            <p:spPr bwMode="auto">
              <a:xfrm>
                <a:off x="2221" y="362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20974" name="Group 78"/>
              <p:cNvGrpSpPr>
                <a:grpSpLocks/>
              </p:cNvGrpSpPr>
              <p:nvPr/>
            </p:nvGrpSpPr>
            <p:grpSpPr bwMode="auto">
              <a:xfrm>
                <a:off x="2275" y="3575"/>
                <a:ext cx="231" cy="250"/>
                <a:chOff x="2941" y="2429"/>
                <a:chExt cx="234" cy="250"/>
              </a:xfrm>
            </p:grpSpPr>
            <p:sp>
              <p:nvSpPr>
                <p:cNvPr id="720975" name="Rectangle 7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976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2941" y="2429"/>
                  <a:ext cx="23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D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720977" name="Group 81"/>
            <p:cNvGrpSpPr>
              <a:grpSpLocks/>
            </p:cNvGrpSpPr>
            <p:nvPr/>
          </p:nvGrpSpPr>
          <p:grpSpPr bwMode="auto">
            <a:xfrm>
              <a:off x="2129" y="3284"/>
              <a:ext cx="315" cy="250"/>
              <a:chOff x="2903" y="2888"/>
              <a:chExt cx="315" cy="250"/>
            </a:xfrm>
          </p:grpSpPr>
          <p:grpSp>
            <p:nvGrpSpPr>
              <p:cNvPr id="720978" name="Group 82"/>
              <p:cNvGrpSpPr>
                <a:grpSpLocks/>
              </p:cNvGrpSpPr>
              <p:nvPr/>
            </p:nvGrpSpPr>
            <p:grpSpPr bwMode="auto">
              <a:xfrm>
                <a:off x="2903" y="2938"/>
                <a:ext cx="315" cy="144"/>
                <a:chOff x="2903" y="2938"/>
                <a:chExt cx="315" cy="144"/>
              </a:xfrm>
            </p:grpSpPr>
            <p:sp>
              <p:nvSpPr>
                <p:cNvPr id="720979" name="Oval 83"/>
                <p:cNvSpPr>
                  <a:spLocks noChangeArrowheads="1"/>
                </p:cNvSpPr>
                <p:nvPr/>
              </p:nvSpPr>
              <p:spPr bwMode="auto">
                <a:xfrm>
                  <a:off x="2903" y="3001"/>
                  <a:ext cx="312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980" name="Line 84"/>
                <p:cNvSpPr>
                  <a:spLocks noChangeShapeType="1"/>
                </p:cNvSpPr>
                <p:nvPr/>
              </p:nvSpPr>
              <p:spPr bwMode="auto">
                <a:xfrm>
                  <a:off x="2903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981" name="Line 85"/>
                <p:cNvSpPr>
                  <a:spLocks noChangeShapeType="1"/>
                </p:cNvSpPr>
                <p:nvPr/>
              </p:nvSpPr>
              <p:spPr bwMode="auto">
                <a:xfrm>
                  <a:off x="3215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982" name="Rectangle 86"/>
                <p:cNvSpPr>
                  <a:spLocks noChangeArrowheads="1"/>
                </p:cNvSpPr>
                <p:nvPr/>
              </p:nvSpPr>
              <p:spPr bwMode="auto">
                <a:xfrm>
                  <a:off x="2903" y="2994"/>
                  <a:ext cx="309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720983" name="Oval 87"/>
                <p:cNvSpPr>
                  <a:spLocks noChangeArrowheads="1"/>
                </p:cNvSpPr>
                <p:nvPr/>
              </p:nvSpPr>
              <p:spPr bwMode="auto">
                <a:xfrm>
                  <a:off x="2906" y="2938"/>
                  <a:ext cx="312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20984" name="Group 88"/>
              <p:cNvGrpSpPr>
                <a:grpSpLocks/>
              </p:cNvGrpSpPr>
              <p:nvPr/>
            </p:nvGrpSpPr>
            <p:grpSpPr bwMode="auto">
              <a:xfrm>
                <a:off x="2959" y="2888"/>
                <a:ext cx="212" cy="250"/>
                <a:chOff x="2950" y="2429"/>
                <a:chExt cx="215" cy="250"/>
              </a:xfrm>
            </p:grpSpPr>
            <p:sp>
              <p:nvSpPr>
                <p:cNvPr id="720985" name="Rectangle 8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986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2950" y="2429"/>
                  <a:ext cx="21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720987" name="Group 91"/>
            <p:cNvGrpSpPr>
              <a:grpSpLocks/>
            </p:cNvGrpSpPr>
            <p:nvPr/>
          </p:nvGrpSpPr>
          <p:grpSpPr bwMode="auto">
            <a:xfrm>
              <a:off x="2541" y="3002"/>
              <a:ext cx="316" cy="250"/>
              <a:chOff x="2217" y="2888"/>
              <a:chExt cx="316" cy="250"/>
            </a:xfrm>
          </p:grpSpPr>
          <p:sp>
            <p:nvSpPr>
              <p:cNvPr id="720988" name="Oval 92"/>
              <p:cNvSpPr>
                <a:spLocks noChangeArrowheads="1"/>
              </p:cNvSpPr>
              <p:nvPr/>
            </p:nvSpPr>
            <p:spPr bwMode="auto">
              <a:xfrm>
                <a:off x="2220" y="300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989" name="Line 93"/>
              <p:cNvSpPr>
                <a:spLocks noChangeShapeType="1"/>
              </p:cNvSpPr>
              <p:nvPr/>
            </p:nvSpPr>
            <p:spPr bwMode="auto">
              <a:xfrm>
                <a:off x="2220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990" name="Line 94"/>
              <p:cNvSpPr>
                <a:spLocks noChangeShapeType="1"/>
              </p:cNvSpPr>
              <p:nvPr/>
            </p:nvSpPr>
            <p:spPr bwMode="auto">
              <a:xfrm>
                <a:off x="2533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991" name="Rectangle 95"/>
              <p:cNvSpPr>
                <a:spLocks noChangeArrowheads="1"/>
              </p:cNvSpPr>
              <p:nvPr/>
            </p:nvSpPr>
            <p:spPr bwMode="auto">
              <a:xfrm>
                <a:off x="2220" y="299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20992" name="Oval 96"/>
              <p:cNvSpPr>
                <a:spLocks noChangeArrowheads="1"/>
              </p:cNvSpPr>
              <p:nvPr/>
            </p:nvSpPr>
            <p:spPr bwMode="auto">
              <a:xfrm>
                <a:off x="2217" y="293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20993" name="Group 97"/>
              <p:cNvGrpSpPr>
                <a:grpSpLocks/>
              </p:cNvGrpSpPr>
              <p:nvPr/>
            </p:nvGrpSpPr>
            <p:grpSpPr bwMode="auto">
              <a:xfrm>
                <a:off x="2273" y="2888"/>
                <a:ext cx="217" cy="250"/>
                <a:chOff x="2948" y="2429"/>
                <a:chExt cx="220" cy="250"/>
              </a:xfrm>
            </p:grpSpPr>
            <p:sp>
              <p:nvSpPr>
                <p:cNvPr id="720994" name="Rectangle 98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995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2948" y="2429"/>
                  <a:ext cx="220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720996" name="Text Box 100"/>
            <p:cNvSpPr txBox="1">
              <a:spLocks noChangeArrowheads="1"/>
            </p:cNvSpPr>
            <p:nvPr/>
          </p:nvSpPr>
          <p:spPr bwMode="auto">
            <a:xfrm>
              <a:off x="1781" y="2825"/>
              <a:ext cx="3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20997" name="Freeform 101"/>
            <p:cNvSpPr>
              <a:spLocks/>
            </p:cNvSpPr>
            <p:nvPr/>
          </p:nvSpPr>
          <p:spPr bwMode="auto">
            <a:xfrm flipH="1">
              <a:off x="2376" y="2934"/>
              <a:ext cx="213" cy="129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998" name="Freeform 102"/>
            <p:cNvSpPr>
              <a:spLocks/>
            </p:cNvSpPr>
            <p:nvPr/>
          </p:nvSpPr>
          <p:spPr bwMode="auto">
            <a:xfrm flipH="1" flipV="1">
              <a:off x="2385" y="3195"/>
              <a:ext cx="198" cy="144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999" name="Freeform 103"/>
            <p:cNvSpPr>
              <a:spLocks/>
            </p:cNvSpPr>
            <p:nvPr/>
          </p:nvSpPr>
          <p:spPr bwMode="auto">
            <a:xfrm flipV="1">
              <a:off x="1983" y="3189"/>
              <a:ext cx="204" cy="15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00" name="Text Box 104"/>
            <p:cNvSpPr txBox="1">
              <a:spLocks noChangeArrowheads="1"/>
            </p:cNvSpPr>
            <p:nvPr/>
          </p:nvSpPr>
          <p:spPr bwMode="auto">
            <a:xfrm>
              <a:off x="2514" y="2846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21001" name="Text Box 105"/>
            <p:cNvSpPr txBox="1">
              <a:spLocks noChangeArrowheads="1"/>
            </p:cNvSpPr>
            <p:nvPr/>
          </p:nvSpPr>
          <p:spPr bwMode="auto">
            <a:xfrm>
              <a:off x="2458" y="3191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21002" name="Text Box 106"/>
            <p:cNvSpPr txBox="1">
              <a:spLocks noChangeArrowheads="1"/>
            </p:cNvSpPr>
            <p:nvPr/>
          </p:nvSpPr>
          <p:spPr bwMode="auto">
            <a:xfrm>
              <a:off x="1909" y="3206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21003" name="Freeform 107"/>
            <p:cNvSpPr>
              <a:spLocks/>
            </p:cNvSpPr>
            <p:nvPr/>
          </p:nvSpPr>
          <p:spPr bwMode="auto">
            <a:xfrm flipH="1" flipV="1">
              <a:off x="2325" y="3168"/>
              <a:ext cx="198" cy="144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04" name="Freeform 108"/>
            <p:cNvSpPr>
              <a:spLocks/>
            </p:cNvSpPr>
            <p:nvPr/>
          </p:nvSpPr>
          <p:spPr bwMode="auto">
            <a:xfrm flipH="1">
              <a:off x="2040" y="3174"/>
              <a:ext cx="192" cy="138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05" name="Text Box 109"/>
            <p:cNvSpPr txBox="1">
              <a:spLocks noChangeArrowheads="1"/>
            </p:cNvSpPr>
            <p:nvPr/>
          </p:nvSpPr>
          <p:spPr bwMode="auto">
            <a:xfrm>
              <a:off x="2057" y="3062"/>
              <a:ext cx="32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21006" name="Text Box 110"/>
            <p:cNvSpPr txBox="1">
              <a:spLocks noChangeArrowheads="1"/>
            </p:cNvSpPr>
            <p:nvPr/>
          </p:nvSpPr>
          <p:spPr bwMode="auto">
            <a:xfrm>
              <a:off x="2316" y="3056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21007" name="Freeform 111"/>
            <p:cNvSpPr>
              <a:spLocks/>
            </p:cNvSpPr>
            <p:nvPr/>
          </p:nvSpPr>
          <p:spPr bwMode="auto">
            <a:xfrm>
              <a:off x="3048" y="2727"/>
              <a:ext cx="1225" cy="854"/>
            </a:xfrm>
            <a:custGeom>
              <a:avLst/>
              <a:gdLst>
                <a:gd name="T0" fmla="*/ 0 w 1225"/>
                <a:gd name="T1" fmla="*/ 387 h 854"/>
                <a:gd name="T2" fmla="*/ 168 w 1225"/>
                <a:gd name="T3" fmla="*/ 162 h 854"/>
                <a:gd name="T4" fmla="*/ 486 w 1225"/>
                <a:gd name="T5" fmla="*/ 18 h 854"/>
                <a:gd name="T6" fmla="*/ 822 w 1225"/>
                <a:gd name="T7" fmla="*/ 30 h 854"/>
                <a:gd name="T8" fmla="*/ 1152 w 1225"/>
                <a:gd name="T9" fmla="*/ 267 h 854"/>
                <a:gd name="T10" fmla="*/ 1188 w 1225"/>
                <a:gd name="T11" fmla="*/ 537 h 854"/>
                <a:gd name="T12" fmla="*/ 927 w 1225"/>
                <a:gd name="T13" fmla="*/ 780 h 854"/>
                <a:gd name="T14" fmla="*/ 447 w 1225"/>
                <a:gd name="T15" fmla="*/ 837 h 854"/>
                <a:gd name="T16" fmla="*/ 177 w 1225"/>
                <a:gd name="T17" fmla="*/ 675 h 854"/>
                <a:gd name="T18" fmla="*/ 0 w 1225"/>
                <a:gd name="T19" fmla="*/ 387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5" h="854">
                  <a:moveTo>
                    <a:pt x="0" y="387"/>
                  </a:moveTo>
                  <a:cubicBezTo>
                    <a:pt x="0" y="243"/>
                    <a:pt x="87" y="223"/>
                    <a:pt x="168" y="162"/>
                  </a:cubicBezTo>
                  <a:cubicBezTo>
                    <a:pt x="249" y="101"/>
                    <a:pt x="377" y="40"/>
                    <a:pt x="486" y="18"/>
                  </a:cubicBezTo>
                  <a:cubicBezTo>
                    <a:pt x="615" y="6"/>
                    <a:pt x="684" y="0"/>
                    <a:pt x="822" y="30"/>
                  </a:cubicBezTo>
                  <a:cubicBezTo>
                    <a:pt x="960" y="60"/>
                    <a:pt x="1099" y="169"/>
                    <a:pt x="1152" y="267"/>
                  </a:cubicBezTo>
                  <a:cubicBezTo>
                    <a:pt x="1213" y="351"/>
                    <a:pt x="1225" y="452"/>
                    <a:pt x="1188" y="537"/>
                  </a:cubicBezTo>
                  <a:cubicBezTo>
                    <a:pt x="1151" y="622"/>
                    <a:pt x="1050" y="730"/>
                    <a:pt x="927" y="780"/>
                  </a:cubicBezTo>
                  <a:cubicBezTo>
                    <a:pt x="804" y="830"/>
                    <a:pt x="572" y="854"/>
                    <a:pt x="447" y="837"/>
                  </a:cubicBezTo>
                  <a:cubicBezTo>
                    <a:pt x="322" y="820"/>
                    <a:pt x="251" y="750"/>
                    <a:pt x="177" y="675"/>
                  </a:cubicBezTo>
                  <a:cubicBezTo>
                    <a:pt x="103" y="600"/>
                    <a:pt x="0" y="531"/>
                    <a:pt x="0" y="387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08" name="Freeform 112"/>
            <p:cNvSpPr>
              <a:spLocks/>
            </p:cNvSpPr>
            <p:nvPr/>
          </p:nvSpPr>
          <p:spPr bwMode="auto">
            <a:xfrm>
              <a:off x="3300" y="2940"/>
              <a:ext cx="246" cy="132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21009" name="Group 113"/>
            <p:cNvGrpSpPr>
              <a:grpSpLocks/>
            </p:cNvGrpSpPr>
            <p:nvPr/>
          </p:nvGrpSpPr>
          <p:grpSpPr bwMode="auto">
            <a:xfrm>
              <a:off x="3493" y="2744"/>
              <a:ext cx="316" cy="250"/>
              <a:chOff x="1747" y="3194"/>
              <a:chExt cx="316" cy="250"/>
            </a:xfrm>
          </p:grpSpPr>
          <p:sp>
            <p:nvSpPr>
              <p:cNvPr id="721010" name="Oval 114"/>
              <p:cNvSpPr>
                <a:spLocks noChangeArrowheads="1"/>
              </p:cNvSpPr>
              <p:nvPr/>
            </p:nvSpPr>
            <p:spPr bwMode="auto">
              <a:xfrm>
                <a:off x="1750" y="330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011" name="Line 115"/>
              <p:cNvSpPr>
                <a:spLocks noChangeShapeType="1"/>
              </p:cNvSpPr>
              <p:nvPr/>
            </p:nvSpPr>
            <p:spPr bwMode="auto">
              <a:xfrm>
                <a:off x="1750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012" name="Line 116"/>
              <p:cNvSpPr>
                <a:spLocks noChangeShapeType="1"/>
              </p:cNvSpPr>
              <p:nvPr/>
            </p:nvSpPr>
            <p:spPr bwMode="auto">
              <a:xfrm>
                <a:off x="2063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013" name="Rectangle 117"/>
              <p:cNvSpPr>
                <a:spLocks noChangeArrowheads="1"/>
              </p:cNvSpPr>
              <p:nvPr/>
            </p:nvSpPr>
            <p:spPr bwMode="auto">
              <a:xfrm>
                <a:off x="1750" y="330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21014" name="Oval 118"/>
              <p:cNvSpPr>
                <a:spLocks noChangeArrowheads="1"/>
              </p:cNvSpPr>
              <p:nvPr/>
            </p:nvSpPr>
            <p:spPr bwMode="auto">
              <a:xfrm>
                <a:off x="1747" y="324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21015" name="Group 119"/>
              <p:cNvGrpSpPr>
                <a:grpSpLocks/>
              </p:cNvGrpSpPr>
              <p:nvPr/>
            </p:nvGrpSpPr>
            <p:grpSpPr bwMode="auto">
              <a:xfrm>
                <a:off x="1785" y="3194"/>
                <a:ext cx="233" cy="250"/>
                <a:chOff x="2940" y="2429"/>
                <a:chExt cx="236" cy="250"/>
              </a:xfrm>
            </p:grpSpPr>
            <p:sp>
              <p:nvSpPr>
                <p:cNvPr id="721016" name="Rectangle 120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017" name="Text Box 121"/>
                <p:cNvSpPr txBox="1">
                  <a:spLocks noChangeArrowheads="1"/>
                </p:cNvSpPr>
                <p:nvPr/>
              </p:nvSpPr>
              <p:spPr bwMode="auto">
                <a:xfrm>
                  <a:off x="2940" y="2429"/>
                  <a:ext cx="23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A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721018" name="Group 122"/>
            <p:cNvGrpSpPr>
              <a:grpSpLocks/>
            </p:cNvGrpSpPr>
            <p:nvPr/>
          </p:nvGrpSpPr>
          <p:grpSpPr bwMode="auto">
            <a:xfrm>
              <a:off x="3085" y="2999"/>
              <a:ext cx="316" cy="250"/>
              <a:chOff x="2221" y="3575"/>
              <a:chExt cx="316" cy="250"/>
            </a:xfrm>
          </p:grpSpPr>
          <p:sp>
            <p:nvSpPr>
              <p:cNvPr id="721019" name="Oval 123"/>
              <p:cNvSpPr>
                <a:spLocks noChangeArrowheads="1"/>
              </p:cNvSpPr>
              <p:nvPr/>
            </p:nvSpPr>
            <p:spPr bwMode="auto">
              <a:xfrm>
                <a:off x="2224" y="369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020" name="Line 124"/>
              <p:cNvSpPr>
                <a:spLocks noChangeShapeType="1"/>
              </p:cNvSpPr>
              <p:nvPr/>
            </p:nvSpPr>
            <p:spPr bwMode="auto">
              <a:xfrm>
                <a:off x="2224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021" name="Line 125"/>
              <p:cNvSpPr>
                <a:spLocks noChangeShapeType="1"/>
              </p:cNvSpPr>
              <p:nvPr/>
            </p:nvSpPr>
            <p:spPr bwMode="auto">
              <a:xfrm>
                <a:off x="2537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022" name="Rectangle 126"/>
              <p:cNvSpPr>
                <a:spLocks noChangeArrowheads="1"/>
              </p:cNvSpPr>
              <p:nvPr/>
            </p:nvSpPr>
            <p:spPr bwMode="auto">
              <a:xfrm>
                <a:off x="2224" y="368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21023" name="Oval 127"/>
              <p:cNvSpPr>
                <a:spLocks noChangeArrowheads="1"/>
              </p:cNvSpPr>
              <p:nvPr/>
            </p:nvSpPr>
            <p:spPr bwMode="auto">
              <a:xfrm>
                <a:off x="2221" y="362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21024" name="Group 128"/>
              <p:cNvGrpSpPr>
                <a:grpSpLocks/>
              </p:cNvGrpSpPr>
              <p:nvPr/>
            </p:nvGrpSpPr>
            <p:grpSpPr bwMode="auto">
              <a:xfrm>
                <a:off x="2275" y="3575"/>
                <a:ext cx="231" cy="250"/>
                <a:chOff x="2941" y="2429"/>
                <a:chExt cx="234" cy="250"/>
              </a:xfrm>
            </p:grpSpPr>
            <p:sp>
              <p:nvSpPr>
                <p:cNvPr id="721025" name="Rectangle 12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026" name="Text Box 130"/>
                <p:cNvSpPr txBox="1">
                  <a:spLocks noChangeArrowheads="1"/>
                </p:cNvSpPr>
                <p:nvPr/>
              </p:nvSpPr>
              <p:spPr bwMode="auto">
                <a:xfrm>
                  <a:off x="2941" y="2429"/>
                  <a:ext cx="23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D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721027" name="Group 131"/>
            <p:cNvGrpSpPr>
              <a:grpSpLocks/>
            </p:cNvGrpSpPr>
            <p:nvPr/>
          </p:nvGrpSpPr>
          <p:grpSpPr bwMode="auto">
            <a:xfrm>
              <a:off x="3485" y="3290"/>
              <a:ext cx="315" cy="250"/>
              <a:chOff x="2903" y="2888"/>
              <a:chExt cx="315" cy="250"/>
            </a:xfrm>
          </p:grpSpPr>
          <p:grpSp>
            <p:nvGrpSpPr>
              <p:cNvPr id="721028" name="Group 132"/>
              <p:cNvGrpSpPr>
                <a:grpSpLocks/>
              </p:cNvGrpSpPr>
              <p:nvPr/>
            </p:nvGrpSpPr>
            <p:grpSpPr bwMode="auto">
              <a:xfrm>
                <a:off x="2903" y="2938"/>
                <a:ext cx="315" cy="144"/>
                <a:chOff x="2903" y="2938"/>
                <a:chExt cx="315" cy="144"/>
              </a:xfrm>
            </p:grpSpPr>
            <p:sp>
              <p:nvSpPr>
                <p:cNvPr id="721029" name="Oval 133"/>
                <p:cNvSpPr>
                  <a:spLocks noChangeArrowheads="1"/>
                </p:cNvSpPr>
                <p:nvPr/>
              </p:nvSpPr>
              <p:spPr bwMode="auto">
                <a:xfrm>
                  <a:off x="2903" y="3001"/>
                  <a:ext cx="312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030" name="Line 134"/>
                <p:cNvSpPr>
                  <a:spLocks noChangeShapeType="1"/>
                </p:cNvSpPr>
                <p:nvPr/>
              </p:nvSpPr>
              <p:spPr bwMode="auto">
                <a:xfrm>
                  <a:off x="2903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031" name="Line 135"/>
                <p:cNvSpPr>
                  <a:spLocks noChangeShapeType="1"/>
                </p:cNvSpPr>
                <p:nvPr/>
              </p:nvSpPr>
              <p:spPr bwMode="auto">
                <a:xfrm>
                  <a:off x="3215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032" name="Rectangle 136"/>
                <p:cNvSpPr>
                  <a:spLocks noChangeArrowheads="1"/>
                </p:cNvSpPr>
                <p:nvPr/>
              </p:nvSpPr>
              <p:spPr bwMode="auto">
                <a:xfrm>
                  <a:off x="2903" y="2994"/>
                  <a:ext cx="309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721033" name="Oval 137"/>
                <p:cNvSpPr>
                  <a:spLocks noChangeArrowheads="1"/>
                </p:cNvSpPr>
                <p:nvPr/>
              </p:nvSpPr>
              <p:spPr bwMode="auto">
                <a:xfrm>
                  <a:off x="2906" y="2938"/>
                  <a:ext cx="312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21034" name="Group 138"/>
              <p:cNvGrpSpPr>
                <a:grpSpLocks/>
              </p:cNvGrpSpPr>
              <p:nvPr/>
            </p:nvGrpSpPr>
            <p:grpSpPr bwMode="auto">
              <a:xfrm>
                <a:off x="2959" y="2888"/>
                <a:ext cx="212" cy="250"/>
                <a:chOff x="2950" y="2429"/>
                <a:chExt cx="215" cy="250"/>
              </a:xfrm>
            </p:grpSpPr>
            <p:sp>
              <p:nvSpPr>
                <p:cNvPr id="721035" name="Rectangle 13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036" name="Text Box 140"/>
                <p:cNvSpPr txBox="1">
                  <a:spLocks noChangeArrowheads="1"/>
                </p:cNvSpPr>
                <p:nvPr/>
              </p:nvSpPr>
              <p:spPr bwMode="auto">
                <a:xfrm>
                  <a:off x="2950" y="2429"/>
                  <a:ext cx="21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721037" name="Group 141"/>
            <p:cNvGrpSpPr>
              <a:grpSpLocks/>
            </p:cNvGrpSpPr>
            <p:nvPr/>
          </p:nvGrpSpPr>
          <p:grpSpPr bwMode="auto">
            <a:xfrm>
              <a:off x="3897" y="3008"/>
              <a:ext cx="316" cy="250"/>
              <a:chOff x="2217" y="2888"/>
              <a:chExt cx="316" cy="250"/>
            </a:xfrm>
          </p:grpSpPr>
          <p:sp>
            <p:nvSpPr>
              <p:cNvPr id="721038" name="Oval 142"/>
              <p:cNvSpPr>
                <a:spLocks noChangeArrowheads="1"/>
              </p:cNvSpPr>
              <p:nvPr/>
            </p:nvSpPr>
            <p:spPr bwMode="auto">
              <a:xfrm>
                <a:off x="2220" y="300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039" name="Line 143"/>
              <p:cNvSpPr>
                <a:spLocks noChangeShapeType="1"/>
              </p:cNvSpPr>
              <p:nvPr/>
            </p:nvSpPr>
            <p:spPr bwMode="auto">
              <a:xfrm>
                <a:off x="2220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040" name="Line 144"/>
              <p:cNvSpPr>
                <a:spLocks noChangeShapeType="1"/>
              </p:cNvSpPr>
              <p:nvPr/>
            </p:nvSpPr>
            <p:spPr bwMode="auto">
              <a:xfrm>
                <a:off x="2533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041" name="Rectangle 145"/>
              <p:cNvSpPr>
                <a:spLocks noChangeArrowheads="1"/>
              </p:cNvSpPr>
              <p:nvPr/>
            </p:nvSpPr>
            <p:spPr bwMode="auto">
              <a:xfrm>
                <a:off x="2220" y="299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21042" name="Oval 146"/>
              <p:cNvSpPr>
                <a:spLocks noChangeArrowheads="1"/>
              </p:cNvSpPr>
              <p:nvPr/>
            </p:nvSpPr>
            <p:spPr bwMode="auto">
              <a:xfrm>
                <a:off x="2217" y="293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21043" name="Group 147"/>
              <p:cNvGrpSpPr>
                <a:grpSpLocks/>
              </p:cNvGrpSpPr>
              <p:nvPr/>
            </p:nvGrpSpPr>
            <p:grpSpPr bwMode="auto">
              <a:xfrm>
                <a:off x="2273" y="2888"/>
                <a:ext cx="217" cy="250"/>
                <a:chOff x="2948" y="2429"/>
                <a:chExt cx="220" cy="250"/>
              </a:xfrm>
            </p:grpSpPr>
            <p:sp>
              <p:nvSpPr>
                <p:cNvPr id="721044" name="Rectangle 148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045" name="Text Box 149"/>
                <p:cNvSpPr txBox="1">
                  <a:spLocks noChangeArrowheads="1"/>
                </p:cNvSpPr>
                <p:nvPr/>
              </p:nvSpPr>
              <p:spPr bwMode="auto">
                <a:xfrm>
                  <a:off x="2948" y="2429"/>
                  <a:ext cx="220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721046" name="Text Box 150"/>
            <p:cNvSpPr txBox="1">
              <a:spLocks noChangeArrowheads="1"/>
            </p:cNvSpPr>
            <p:nvPr/>
          </p:nvSpPr>
          <p:spPr bwMode="auto">
            <a:xfrm>
              <a:off x="3211" y="2831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21047" name="Freeform 151"/>
            <p:cNvSpPr>
              <a:spLocks/>
            </p:cNvSpPr>
            <p:nvPr/>
          </p:nvSpPr>
          <p:spPr bwMode="auto">
            <a:xfrm flipH="1">
              <a:off x="3732" y="2940"/>
              <a:ext cx="213" cy="129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48" name="Freeform 152"/>
            <p:cNvSpPr>
              <a:spLocks/>
            </p:cNvSpPr>
            <p:nvPr/>
          </p:nvSpPr>
          <p:spPr bwMode="auto">
            <a:xfrm flipH="1" flipV="1">
              <a:off x="3741" y="3201"/>
              <a:ext cx="198" cy="144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49" name="Freeform 153"/>
            <p:cNvSpPr>
              <a:spLocks/>
            </p:cNvSpPr>
            <p:nvPr/>
          </p:nvSpPr>
          <p:spPr bwMode="auto">
            <a:xfrm flipV="1">
              <a:off x="3339" y="3195"/>
              <a:ext cx="204" cy="15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50" name="Text Box 154"/>
            <p:cNvSpPr txBox="1">
              <a:spLocks noChangeArrowheads="1"/>
            </p:cNvSpPr>
            <p:nvPr/>
          </p:nvSpPr>
          <p:spPr bwMode="auto">
            <a:xfrm>
              <a:off x="3797" y="2852"/>
              <a:ext cx="3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21051" name="Text Box 155"/>
            <p:cNvSpPr txBox="1">
              <a:spLocks noChangeArrowheads="1"/>
            </p:cNvSpPr>
            <p:nvPr/>
          </p:nvSpPr>
          <p:spPr bwMode="auto">
            <a:xfrm>
              <a:off x="3752" y="3221"/>
              <a:ext cx="32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21052" name="Text Box 156"/>
            <p:cNvSpPr txBox="1">
              <a:spLocks noChangeArrowheads="1"/>
            </p:cNvSpPr>
            <p:nvPr/>
          </p:nvSpPr>
          <p:spPr bwMode="auto">
            <a:xfrm>
              <a:off x="3276" y="3212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21053" name="Freeform 157"/>
            <p:cNvSpPr>
              <a:spLocks/>
            </p:cNvSpPr>
            <p:nvPr/>
          </p:nvSpPr>
          <p:spPr bwMode="auto">
            <a:xfrm flipH="1" flipV="1">
              <a:off x="3681" y="3174"/>
              <a:ext cx="198" cy="144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54" name="Freeform 158"/>
            <p:cNvSpPr>
              <a:spLocks/>
            </p:cNvSpPr>
            <p:nvPr/>
          </p:nvSpPr>
          <p:spPr bwMode="auto">
            <a:xfrm flipH="1">
              <a:off x="3396" y="3180"/>
              <a:ext cx="192" cy="138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55" name="Text Box 159"/>
            <p:cNvSpPr txBox="1">
              <a:spLocks noChangeArrowheads="1"/>
            </p:cNvSpPr>
            <p:nvPr/>
          </p:nvSpPr>
          <p:spPr bwMode="auto">
            <a:xfrm>
              <a:off x="3475" y="3068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21056" name="Text Box 160"/>
            <p:cNvSpPr txBox="1">
              <a:spLocks noChangeArrowheads="1"/>
            </p:cNvSpPr>
            <p:nvPr/>
          </p:nvSpPr>
          <p:spPr bwMode="auto">
            <a:xfrm>
              <a:off x="3661" y="3062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21057" name="Freeform 161"/>
            <p:cNvSpPr>
              <a:spLocks/>
            </p:cNvSpPr>
            <p:nvPr/>
          </p:nvSpPr>
          <p:spPr bwMode="auto">
            <a:xfrm>
              <a:off x="4368" y="2739"/>
              <a:ext cx="1225" cy="854"/>
            </a:xfrm>
            <a:custGeom>
              <a:avLst/>
              <a:gdLst>
                <a:gd name="T0" fmla="*/ 0 w 1225"/>
                <a:gd name="T1" fmla="*/ 387 h 854"/>
                <a:gd name="T2" fmla="*/ 168 w 1225"/>
                <a:gd name="T3" fmla="*/ 162 h 854"/>
                <a:gd name="T4" fmla="*/ 486 w 1225"/>
                <a:gd name="T5" fmla="*/ 18 h 854"/>
                <a:gd name="T6" fmla="*/ 822 w 1225"/>
                <a:gd name="T7" fmla="*/ 30 h 854"/>
                <a:gd name="T8" fmla="*/ 1152 w 1225"/>
                <a:gd name="T9" fmla="*/ 267 h 854"/>
                <a:gd name="T10" fmla="*/ 1188 w 1225"/>
                <a:gd name="T11" fmla="*/ 537 h 854"/>
                <a:gd name="T12" fmla="*/ 927 w 1225"/>
                <a:gd name="T13" fmla="*/ 780 h 854"/>
                <a:gd name="T14" fmla="*/ 447 w 1225"/>
                <a:gd name="T15" fmla="*/ 837 h 854"/>
                <a:gd name="T16" fmla="*/ 177 w 1225"/>
                <a:gd name="T17" fmla="*/ 675 h 854"/>
                <a:gd name="T18" fmla="*/ 0 w 1225"/>
                <a:gd name="T19" fmla="*/ 387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5" h="854">
                  <a:moveTo>
                    <a:pt x="0" y="387"/>
                  </a:moveTo>
                  <a:cubicBezTo>
                    <a:pt x="0" y="243"/>
                    <a:pt x="87" y="223"/>
                    <a:pt x="168" y="162"/>
                  </a:cubicBezTo>
                  <a:cubicBezTo>
                    <a:pt x="249" y="101"/>
                    <a:pt x="377" y="40"/>
                    <a:pt x="486" y="18"/>
                  </a:cubicBezTo>
                  <a:cubicBezTo>
                    <a:pt x="615" y="6"/>
                    <a:pt x="684" y="0"/>
                    <a:pt x="822" y="30"/>
                  </a:cubicBezTo>
                  <a:cubicBezTo>
                    <a:pt x="960" y="60"/>
                    <a:pt x="1099" y="169"/>
                    <a:pt x="1152" y="267"/>
                  </a:cubicBezTo>
                  <a:cubicBezTo>
                    <a:pt x="1213" y="351"/>
                    <a:pt x="1225" y="452"/>
                    <a:pt x="1188" y="537"/>
                  </a:cubicBezTo>
                  <a:cubicBezTo>
                    <a:pt x="1151" y="622"/>
                    <a:pt x="1050" y="730"/>
                    <a:pt x="927" y="780"/>
                  </a:cubicBezTo>
                  <a:cubicBezTo>
                    <a:pt x="804" y="830"/>
                    <a:pt x="572" y="854"/>
                    <a:pt x="447" y="837"/>
                  </a:cubicBezTo>
                  <a:cubicBezTo>
                    <a:pt x="322" y="820"/>
                    <a:pt x="251" y="750"/>
                    <a:pt x="177" y="675"/>
                  </a:cubicBezTo>
                  <a:cubicBezTo>
                    <a:pt x="103" y="600"/>
                    <a:pt x="0" y="531"/>
                    <a:pt x="0" y="387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58" name="Freeform 162"/>
            <p:cNvSpPr>
              <a:spLocks/>
            </p:cNvSpPr>
            <p:nvPr/>
          </p:nvSpPr>
          <p:spPr bwMode="auto">
            <a:xfrm>
              <a:off x="4620" y="2952"/>
              <a:ext cx="246" cy="132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21059" name="Group 163"/>
            <p:cNvGrpSpPr>
              <a:grpSpLocks/>
            </p:cNvGrpSpPr>
            <p:nvPr/>
          </p:nvGrpSpPr>
          <p:grpSpPr bwMode="auto">
            <a:xfrm>
              <a:off x="4813" y="2756"/>
              <a:ext cx="316" cy="250"/>
              <a:chOff x="1747" y="3194"/>
              <a:chExt cx="316" cy="250"/>
            </a:xfrm>
          </p:grpSpPr>
          <p:sp>
            <p:nvSpPr>
              <p:cNvPr id="721060" name="Oval 164"/>
              <p:cNvSpPr>
                <a:spLocks noChangeArrowheads="1"/>
              </p:cNvSpPr>
              <p:nvPr/>
            </p:nvSpPr>
            <p:spPr bwMode="auto">
              <a:xfrm>
                <a:off x="1750" y="330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061" name="Line 165"/>
              <p:cNvSpPr>
                <a:spLocks noChangeShapeType="1"/>
              </p:cNvSpPr>
              <p:nvPr/>
            </p:nvSpPr>
            <p:spPr bwMode="auto">
              <a:xfrm>
                <a:off x="1750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062" name="Line 166"/>
              <p:cNvSpPr>
                <a:spLocks noChangeShapeType="1"/>
              </p:cNvSpPr>
              <p:nvPr/>
            </p:nvSpPr>
            <p:spPr bwMode="auto">
              <a:xfrm>
                <a:off x="2063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063" name="Rectangle 167"/>
              <p:cNvSpPr>
                <a:spLocks noChangeArrowheads="1"/>
              </p:cNvSpPr>
              <p:nvPr/>
            </p:nvSpPr>
            <p:spPr bwMode="auto">
              <a:xfrm>
                <a:off x="1750" y="330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21064" name="Oval 168"/>
              <p:cNvSpPr>
                <a:spLocks noChangeArrowheads="1"/>
              </p:cNvSpPr>
              <p:nvPr/>
            </p:nvSpPr>
            <p:spPr bwMode="auto">
              <a:xfrm>
                <a:off x="1747" y="324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21065" name="Group 169"/>
              <p:cNvGrpSpPr>
                <a:grpSpLocks/>
              </p:cNvGrpSpPr>
              <p:nvPr/>
            </p:nvGrpSpPr>
            <p:grpSpPr bwMode="auto">
              <a:xfrm>
                <a:off x="1785" y="3194"/>
                <a:ext cx="233" cy="250"/>
                <a:chOff x="2940" y="2429"/>
                <a:chExt cx="236" cy="250"/>
              </a:xfrm>
            </p:grpSpPr>
            <p:sp>
              <p:nvSpPr>
                <p:cNvPr id="721066" name="Rectangle 170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067" name="Text Box 171"/>
                <p:cNvSpPr txBox="1">
                  <a:spLocks noChangeArrowheads="1"/>
                </p:cNvSpPr>
                <p:nvPr/>
              </p:nvSpPr>
              <p:spPr bwMode="auto">
                <a:xfrm>
                  <a:off x="2940" y="2429"/>
                  <a:ext cx="23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A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721068" name="Group 172"/>
            <p:cNvGrpSpPr>
              <a:grpSpLocks/>
            </p:cNvGrpSpPr>
            <p:nvPr/>
          </p:nvGrpSpPr>
          <p:grpSpPr bwMode="auto">
            <a:xfrm>
              <a:off x="4405" y="3011"/>
              <a:ext cx="316" cy="250"/>
              <a:chOff x="2221" y="3575"/>
              <a:chExt cx="316" cy="250"/>
            </a:xfrm>
          </p:grpSpPr>
          <p:sp>
            <p:nvSpPr>
              <p:cNvPr id="721069" name="Oval 173"/>
              <p:cNvSpPr>
                <a:spLocks noChangeArrowheads="1"/>
              </p:cNvSpPr>
              <p:nvPr/>
            </p:nvSpPr>
            <p:spPr bwMode="auto">
              <a:xfrm>
                <a:off x="2224" y="369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070" name="Line 174"/>
              <p:cNvSpPr>
                <a:spLocks noChangeShapeType="1"/>
              </p:cNvSpPr>
              <p:nvPr/>
            </p:nvSpPr>
            <p:spPr bwMode="auto">
              <a:xfrm>
                <a:off x="2224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071" name="Line 175"/>
              <p:cNvSpPr>
                <a:spLocks noChangeShapeType="1"/>
              </p:cNvSpPr>
              <p:nvPr/>
            </p:nvSpPr>
            <p:spPr bwMode="auto">
              <a:xfrm>
                <a:off x="2537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072" name="Rectangle 176"/>
              <p:cNvSpPr>
                <a:spLocks noChangeArrowheads="1"/>
              </p:cNvSpPr>
              <p:nvPr/>
            </p:nvSpPr>
            <p:spPr bwMode="auto">
              <a:xfrm>
                <a:off x="2224" y="368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21073" name="Oval 177"/>
              <p:cNvSpPr>
                <a:spLocks noChangeArrowheads="1"/>
              </p:cNvSpPr>
              <p:nvPr/>
            </p:nvSpPr>
            <p:spPr bwMode="auto">
              <a:xfrm>
                <a:off x="2221" y="362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21074" name="Group 178"/>
              <p:cNvGrpSpPr>
                <a:grpSpLocks/>
              </p:cNvGrpSpPr>
              <p:nvPr/>
            </p:nvGrpSpPr>
            <p:grpSpPr bwMode="auto">
              <a:xfrm>
                <a:off x="2275" y="3575"/>
                <a:ext cx="231" cy="250"/>
                <a:chOff x="2941" y="2429"/>
                <a:chExt cx="234" cy="250"/>
              </a:xfrm>
            </p:grpSpPr>
            <p:sp>
              <p:nvSpPr>
                <p:cNvPr id="721075" name="Rectangle 17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076" name="Text Box 180"/>
                <p:cNvSpPr txBox="1">
                  <a:spLocks noChangeArrowheads="1"/>
                </p:cNvSpPr>
                <p:nvPr/>
              </p:nvSpPr>
              <p:spPr bwMode="auto">
                <a:xfrm>
                  <a:off x="2941" y="2429"/>
                  <a:ext cx="23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D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721077" name="Group 181"/>
            <p:cNvGrpSpPr>
              <a:grpSpLocks/>
            </p:cNvGrpSpPr>
            <p:nvPr/>
          </p:nvGrpSpPr>
          <p:grpSpPr bwMode="auto">
            <a:xfrm>
              <a:off x="4805" y="3302"/>
              <a:ext cx="315" cy="250"/>
              <a:chOff x="2903" y="2888"/>
              <a:chExt cx="315" cy="250"/>
            </a:xfrm>
          </p:grpSpPr>
          <p:grpSp>
            <p:nvGrpSpPr>
              <p:cNvPr id="721078" name="Group 182"/>
              <p:cNvGrpSpPr>
                <a:grpSpLocks/>
              </p:cNvGrpSpPr>
              <p:nvPr/>
            </p:nvGrpSpPr>
            <p:grpSpPr bwMode="auto">
              <a:xfrm>
                <a:off x="2903" y="2938"/>
                <a:ext cx="315" cy="144"/>
                <a:chOff x="2903" y="2938"/>
                <a:chExt cx="315" cy="144"/>
              </a:xfrm>
            </p:grpSpPr>
            <p:sp>
              <p:nvSpPr>
                <p:cNvPr id="721079" name="Oval 183"/>
                <p:cNvSpPr>
                  <a:spLocks noChangeArrowheads="1"/>
                </p:cNvSpPr>
                <p:nvPr/>
              </p:nvSpPr>
              <p:spPr bwMode="auto">
                <a:xfrm>
                  <a:off x="2903" y="3001"/>
                  <a:ext cx="312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080" name="Line 184"/>
                <p:cNvSpPr>
                  <a:spLocks noChangeShapeType="1"/>
                </p:cNvSpPr>
                <p:nvPr/>
              </p:nvSpPr>
              <p:spPr bwMode="auto">
                <a:xfrm>
                  <a:off x="2903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081" name="Line 185"/>
                <p:cNvSpPr>
                  <a:spLocks noChangeShapeType="1"/>
                </p:cNvSpPr>
                <p:nvPr/>
              </p:nvSpPr>
              <p:spPr bwMode="auto">
                <a:xfrm>
                  <a:off x="3215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082" name="Rectangle 186"/>
                <p:cNvSpPr>
                  <a:spLocks noChangeArrowheads="1"/>
                </p:cNvSpPr>
                <p:nvPr/>
              </p:nvSpPr>
              <p:spPr bwMode="auto">
                <a:xfrm>
                  <a:off x="2903" y="2994"/>
                  <a:ext cx="309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721083" name="Oval 187"/>
                <p:cNvSpPr>
                  <a:spLocks noChangeArrowheads="1"/>
                </p:cNvSpPr>
                <p:nvPr/>
              </p:nvSpPr>
              <p:spPr bwMode="auto">
                <a:xfrm>
                  <a:off x="2906" y="2938"/>
                  <a:ext cx="312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21084" name="Group 188"/>
              <p:cNvGrpSpPr>
                <a:grpSpLocks/>
              </p:cNvGrpSpPr>
              <p:nvPr/>
            </p:nvGrpSpPr>
            <p:grpSpPr bwMode="auto">
              <a:xfrm>
                <a:off x="2959" y="2888"/>
                <a:ext cx="212" cy="250"/>
                <a:chOff x="2950" y="2429"/>
                <a:chExt cx="215" cy="250"/>
              </a:xfrm>
            </p:grpSpPr>
            <p:sp>
              <p:nvSpPr>
                <p:cNvPr id="721085" name="Rectangle 18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086" name="Text Box 190"/>
                <p:cNvSpPr txBox="1">
                  <a:spLocks noChangeArrowheads="1"/>
                </p:cNvSpPr>
                <p:nvPr/>
              </p:nvSpPr>
              <p:spPr bwMode="auto">
                <a:xfrm>
                  <a:off x="2950" y="2429"/>
                  <a:ext cx="21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721087" name="Group 191"/>
            <p:cNvGrpSpPr>
              <a:grpSpLocks/>
            </p:cNvGrpSpPr>
            <p:nvPr/>
          </p:nvGrpSpPr>
          <p:grpSpPr bwMode="auto">
            <a:xfrm>
              <a:off x="5217" y="3020"/>
              <a:ext cx="316" cy="250"/>
              <a:chOff x="2217" y="2888"/>
              <a:chExt cx="316" cy="250"/>
            </a:xfrm>
          </p:grpSpPr>
          <p:sp>
            <p:nvSpPr>
              <p:cNvPr id="721088" name="Oval 192"/>
              <p:cNvSpPr>
                <a:spLocks noChangeArrowheads="1"/>
              </p:cNvSpPr>
              <p:nvPr/>
            </p:nvSpPr>
            <p:spPr bwMode="auto">
              <a:xfrm>
                <a:off x="2220" y="300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089" name="Line 193"/>
              <p:cNvSpPr>
                <a:spLocks noChangeShapeType="1"/>
              </p:cNvSpPr>
              <p:nvPr/>
            </p:nvSpPr>
            <p:spPr bwMode="auto">
              <a:xfrm>
                <a:off x="2220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090" name="Line 194"/>
              <p:cNvSpPr>
                <a:spLocks noChangeShapeType="1"/>
              </p:cNvSpPr>
              <p:nvPr/>
            </p:nvSpPr>
            <p:spPr bwMode="auto">
              <a:xfrm>
                <a:off x="2533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091" name="Rectangle 195"/>
              <p:cNvSpPr>
                <a:spLocks noChangeArrowheads="1"/>
              </p:cNvSpPr>
              <p:nvPr/>
            </p:nvSpPr>
            <p:spPr bwMode="auto">
              <a:xfrm>
                <a:off x="2220" y="299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21092" name="Oval 196"/>
              <p:cNvSpPr>
                <a:spLocks noChangeArrowheads="1"/>
              </p:cNvSpPr>
              <p:nvPr/>
            </p:nvSpPr>
            <p:spPr bwMode="auto">
              <a:xfrm>
                <a:off x="2217" y="293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21093" name="Group 197"/>
              <p:cNvGrpSpPr>
                <a:grpSpLocks/>
              </p:cNvGrpSpPr>
              <p:nvPr/>
            </p:nvGrpSpPr>
            <p:grpSpPr bwMode="auto">
              <a:xfrm>
                <a:off x="2273" y="2888"/>
                <a:ext cx="217" cy="250"/>
                <a:chOff x="2948" y="2429"/>
                <a:chExt cx="220" cy="250"/>
              </a:xfrm>
            </p:grpSpPr>
            <p:sp>
              <p:nvSpPr>
                <p:cNvPr id="721094" name="Rectangle 198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095" name="Text Box 199"/>
                <p:cNvSpPr txBox="1">
                  <a:spLocks noChangeArrowheads="1"/>
                </p:cNvSpPr>
                <p:nvPr/>
              </p:nvSpPr>
              <p:spPr bwMode="auto">
                <a:xfrm>
                  <a:off x="2948" y="2429"/>
                  <a:ext cx="220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721096" name="Text Box 200"/>
            <p:cNvSpPr txBox="1">
              <a:spLocks noChangeArrowheads="1"/>
            </p:cNvSpPr>
            <p:nvPr/>
          </p:nvSpPr>
          <p:spPr bwMode="auto">
            <a:xfrm>
              <a:off x="4457" y="2843"/>
              <a:ext cx="3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21097" name="Freeform 201"/>
            <p:cNvSpPr>
              <a:spLocks/>
            </p:cNvSpPr>
            <p:nvPr/>
          </p:nvSpPr>
          <p:spPr bwMode="auto">
            <a:xfrm flipH="1">
              <a:off x="5052" y="2952"/>
              <a:ext cx="213" cy="129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98" name="Freeform 202"/>
            <p:cNvSpPr>
              <a:spLocks/>
            </p:cNvSpPr>
            <p:nvPr/>
          </p:nvSpPr>
          <p:spPr bwMode="auto">
            <a:xfrm flipH="1" flipV="1">
              <a:off x="5061" y="3213"/>
              <a:ext cx="198" cy="144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99" name="Freeform 203"/>
            <p:cNvSpPr>
              <a:spLocks/>
            </p:cNvSpPr>
            <p:nvPr/>
          </p:nvSpPr>
          <p:spPr bwMode="auto">
            <a:xfrm flipV="1">
              <a:off x="4659" y="3207"/>
              <a:ext cx="204" cy="15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100" name="Text Box 204"/>
            <p:cNvSpPr txBox="1">
              <a:spLocks noChangeArrowheads="1"/>
            </p:cNvSpPr>
            <p:nvPr/>
          </p:nvSpPr>
          <p:spPr bwMode="auto">
            <a:xfrm>
              <a:off x="5190" y="2864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21101" name="Text Box 205"/>
            <p:cNvSpPr txBox="1">
              <a:spLocks noChangeArrowheads="1"/>
            </p:cNvSpPr>
            <p:nvPr/>
          </p:nvSpPr>
          <p:spPr bwMode="auto">
            <a:xfrm>
              <a:off x="5138" y="3209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21102" name="Text Box 206"/>
            <p:cNvSpPr txBox="1">
              <a:spLocks noChangeArrowheads="1"/>
            </p:cNvSpPr>
            <p:nvPr/>
          </p:nvSpPr>
          <p:spPr bwMode="auto">
            <a:xfrm>
              <a:off x="4585" y="3224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21103" name="Freeform 207"/>
            <p:cNvSpPr>
              <a:spLocks/>
            </p:cNvSpPr>
            <p:nvPr/>
          </p:nvSpPr>
          <p:spPr bwMode="auto">
            <a:xfrm flipH="1" flipV="1">
              <a:off x="5001" y="3186"/>
              <a:ext cx="198" cy="144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104" name="Freeform 208"/>
            <p:cNvSpPr>
              <a:spLocks/>
            </p:cNvSpPr>
            <p:nvPr/>
          </p:nvSpPr>
          <p:spPr bwMode="auto">
            <a:xfrm flipH="1">
              <a:off x="4716" y="3192"/>
              <a:ext cx="192" cy="138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105" name="Text Box 209"/>
            <p:cNvSpPr txBox="1">
              <a:spLocks noChangeArrowheads="1"/>
            </p:cNvSpPr>
            <p:nvPr/>
          </p:nvSpPr>
          <p:spPr bwMode="auto">
            <a:xfrm>
              <a:off x="4733" y="3080"/>
              <a:ext cx="32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21106" name="Text Box 210"/>
            <p:cNvSpPr txBox="1">
              <a:spLocks noChangeArrowheads="1"/>
            </p:cNvSpPr>
            <p:nvPr/>
          </p:nvSpPr>
          <p:spPr bwMode="auto">
            <a:xfrm>
              <a:off x="4992" y="3074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21107" name="Text Box 211"/>
            <p:cNvSpPr txBox="1">
              <a:spLocks noChangeArrowheads="1"/>
            </p:cNvSpPr>
            <p:nvPr/>
          </p:nvSpPr>
          <p:spPr bwMode="auto">
            <a:xfrm>
              <a:off x="572" y="3755"/>
              <a:ext cx="6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solidFill>
                    <a:srgbClr val="000099"/>
                  </a:solidFill>
                </a:rPr>
                <a:t>initially</a:t>
              </a:r>
              <a:endParaRPr lang="en-US" sz="2400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sp>
          <p:nvSpPr>
            <p:cNvPr id="721108" name="Text Box 212"/>
            <p:cNvSpPr txBox="1">
              <a:spLocks noChangeArrowheads="1"/>
            </p:cNvSpPr>
            <p:nvPr/>
          </p:nvSpPr>
          <p:spPr bwMode="auto">
            <a:xfrm>
              <a:off x="1817" y="3653"/>
              <a:ext cx="105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solidFill>
                    <a:srgbClr val="000099"/>
                  </a:solidFill>
                </a:rPr>
                <a:t>… recompute</a:t>
              </a:r>
            </a:p>
            <a:p>
              <a:pPr algn="ctr"/>
              <a:r>
                <a:rPr lang="en-US" sz="2000">
                  <a:solidFill>
                    <a:srgbClr val="000099"/>
                  </a:solidFill>
                </a:rPr>
                <a:t>routing</a:t>
              </a:r>
              <a:endParaRPr lang="en-US" sz="2400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sp>
          <p:nvSpPr>
            <p:cNvPr id="721109" name="Text Box 213"/>
            <p:cNvSpPr txBox="1">
              <a:spLocks noChangeArrowheads="1"/>
            </p:cNvSpPr>
            <p:nvPr/>
          </p:nvSpPr>
          <p:spPr bwMode="auto">
            <a:xfrm>
              <a:off x="3089" y="3659"/>
              <a:ext cx="105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solidFill>
                    <a:srgbClr val="000099"/>
                  </a:solidFill>
                </a:rPr>
                <a:t>… recompute</a:t>
              </a:r>
              <a:endParaRPr lang="en-US" sz="2400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sp>
          <p:nvSpPr>
            <p:cNvPr id="721110" name="Text Box 214"/>
            <p:cNvSpPr txBox="1">
              <a:spLocks noChangeArrowheads="1"/>
            </p:cNvSpPr>
            <p:nvPr/>
          </p:nvSpPr>
          <p:spPr bwMode="auto">
            <a:xfrm>
              <a:off x="4343" y="3647"/>
              <a:ext cx="105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solidFill>
                    <a:srgbClr val="000099"/>
                  </a:solidFill>
                </a:rPr>
                <a:t>… recompute</a:t>
              </a:r>
              <a:endParaRPr lang="en-US" sz="2400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sp>
          <p:nvSpPr>
            <p:cNvPr id="721111" name="Line 215"/>
            <p:cNvSpPr>
              <a:spLocks noChangeShapeType="1"/>
            </p:cNvSpPr>
            <p:nvPr/>
          </p:nvSpPr>
          <p:spPr bwMode="auto">
            <a:xfrm flipV="1">
              <a:off x="2292" y="3489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112" name="Line 216"/>
            <p:cNvSpPr>
              <a:spLocks noChangeShapeType="1"/>
            </p:cNvSpPr>
            <p:nvPr/>
          </p:nvSpPr>
          <p:spPr bwMode="auto">
            <a:xfrm flipV="1">
              <a:off x="1872" y="3201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113" name="Line 217"/>
            <p:cNvSpPr>
              <a:spLocks noChangeShapeType="1"/>
            </p:cNvSpPr>
            <p:nvPr/>
          </p:nvSpPr>
          <p:spPr bwMode="auto">
            <a:xfrm flipV="1">
              <a:off x="2712" y="3204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114" name="Line 218"/>
            <p:cNvSpPr>
              <a:spLocks noChangeShapeType="1"/>
            </p:cNvSpPr>
            <p:nvPr/>
          </p:nvSpPr>
          <p:spPr bwMode="auto">
            <a:xfrm flipV="1">
              <a:off x="3237" y="3207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115" name="Line 219"/>
            <p:cNvSpPr>
              <a:spLocks noChangeShapeType="1"/>
            </p:cNvSpPr>
            <p:nvPr/>
          </p:nvSpPr>
          <p:spPr bwMode="auto">
            <a:xfrm flipV="1">
              <a:off x="3654" y="3489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116" name="Line 220"/>
            <p:cNvSpPr>
              <a:spLocks noChangeShapeType="1"/>
            </p:cNvSpPr>
            <p:nvPr/>
          </p:nvSpPr>
          <p:spPr bwMode="auto">
            <a:xfrm flipV="1">
              <a:off x="4071" y="3207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117" name="Line 221"/>
            <p:cNvSpPr>
              <a:spLocks noChangeShapeType="1"/>
            </p:cNvSpPr>
            <p:nvPr/>
          </p:nvSpPr>
          <p:spPr bwMode="auto">
            <a:xfrm flipV="1">
              <a:off x="4566" y="3219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118" name="Line 222"/>
            <p:cNvSpPr>
              <a:spLocks noChangeShapeType="1"/>
            </p:cNvSpPr>
            <p:nvPr/>
          </p:nvSpPr>
          <p:spPr bwMode="auto">
            <a:xfrm flipV="1">
              <a:off x="4977" y="3501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119" name="Line 223"/>
            <p:cNvSpPr>
              <a:spLocks noChangeShapeType="1"/>
            </p:cNvSpPr>
            <p:nvPr/>
          </p:nvSpPr>
          <p:spPr bwMode="auto">
            <a:xfrm flipV="1">
              <a:off x="5388" y="3225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76213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algorithms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Bellman Ford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1AFA-40D0-4FDE-922F-9497365026C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88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Distance Vector Algorithm </a:t>
            </a:r>
          </a:p>
        </p:txBody>
      </p:sp>
      <p:sp>
        <p:nvSpPr>
          <p:cNvPr id="72294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7953375" cy="4648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u="sng" dirty="0">
                <a:solidFill>
                  <a:srgbClr val="FF0000"/>
                </a:solidFill>
              </a:rPr>
              <a:t>Bellman-Ford Equation (dynamic programming)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Define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d</a:t>
            </a:r>
            <a:r>
              <a:rPr lang="en-US" baseline="-25000" dirty="0"/>
              <a:t>x</a:t>
            </a:r>
            <a:r>
              <a:rPr lang="en-US" dirty="0"/>
              <a:t>(y) := cost of least-cost path from x to y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 smtClean="0"/>
              <a:t>Then  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(y) = min {c(</a:t>
            </a:r>
            <a:r>
              <a:rPr lang="en-US" dirty="0" err="1">
                <a:solidFill>
                  <a:srgbClr val="FF0000"/>
                </a:solidFill>
              </a:rPr>
              <a:t>x,v</a:t>
            </a:r>
            <a:r>
              <a:rPr lang="en-US" dirty="0">
                <a:solidFill>
                  <a:srgbClr val="FF0000"/>
                </a:solidFill>
              </a:rPr>
              <a:t>) + d</a:t>
            </a:r>
            <a:r>
              <a:rPr lang="en-US" baseline="-25000" dirty="0">
                <a:solidFill>
                  <a:srgbClr val="FF0000"/>
                </a:solidFill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(y) }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where min is taken over all neighbors v of x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7BCA-9785-4A87-A9DE-00EE17F541B6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22948" name="Rectangle 4"/>
          <p:cNvSpPr>
            <a:spLocks noChangeArrowheads="1"/>
          </p:cNvSpPr>
          <p:nvPr/>
        </p:nvSpPr>
        <p:spPr bwMode="auto">
          <a:xfrm>
            <a:off x="490538" y="4610100"/>
            <a:ext cx="4662487" cy="6699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949" name="Text Box 5"/>
          <p:cNvSpPr txBox="1">
            <a:spLocks noChangeArrowheads="1"/>
          </p:cNvSpPr>
          <p:nvPr/>
        </p:nvSpPr>
        <p:spPr bwMode="auto">
          <a:xfrm>
            <a:off x="1943100" y="4953000"/>
            <a:ext cx="295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3313820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Distance Vector Algorithm </a:t>
            </a:r>
          </a:p>
        </p:txBody>
      </p:sp>
      <p:sp>
        <p:nvSpPr>
          <p:cNvPr id="72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D</a:t>
            </a:r>
            <a:r>
              <a:rPr lang="en-US" baseline="-25000">
                <a:solidFill>
                  <a:srgbClr val="FF0000"/>
                </a:solidFill>
              </a:rPr>
              <a:t>x</a:t>
            </a:r>
            <a:r>
              <a:rPr lang="en-US">
                <a:solidFill>
                  <a:srgbClr val="FF0000"/>
                </a:solidFill>
              </a:rPr>
              <a:t>(y)</a:t>
            </a:r>
            <a:r>
              <a:rPr lang="en-US"/>
              <a:t> = estimate of least cost from x to y</a:t>
            </a:r>
          </a:p>
          <a:p>
            <a:pPr lvl="1"/>
            <a:r>
              <a:rPr lang="en-US"/>
              <a:t>x maintains  distance vector </a:t>
            </a:r>
            <a:r>
              <a:rPr lang="en-US" b="1">
                <a:solidFill>
                  <a:srgbClr val="FF0000"/>
                </a:solidFill>
              </a:rPr>
              <a:t>D</a:t>
            </a:r>
            <a:r>
              <a:rPr lang="en-US" baseline="-25000">
                <a:solidFill>
                  <a:srgbClr val="FF0000"/>
                </a:solidFill>
              </a:rPr>
              <a:t>x</a:t>
            </a:r>
            <a:r>
              <a:rPr lang="en-US">
                <a:solidFill>
                  <a:srgbClr val="FF0000"/>
                </a:solidFill>
              </a:rPr>
              <a:t> = [D</a:t>
            </a:r>
            <a:r>
              <a:rPr lang="en-US" baseline="-25000">
                <a:solidFill>
                  <a:srgbClr val="FF0000"/>
                </a:solidFill>
              </a:rPr>
              <a:t>x</a:t>
            </a:r>
            <a:r>
              <a:rPr lang="en-US">
                <a:solidFill>
                  <a:srgbClr val="FF0000"/>
                </a:solidFill>
              </a:rPr>
              <a:t>(y): y </a:t>
            </a:r>
            <a:r>
              <a:rPr lang="ru-RU">
                <a:solidFill>
                  <a:srgbClr val="FF0000"/>
                </a:solidFill>
              </a:rPr>
              <a:t>є</a:t>
            </a:r>
            <a:r>
              <a:rPr lang="en-US">
                <a:solidFill>
                  <a:srgbClr val="FF0000"/>
                </a:solidFill>
              </a:rPr>
              <a:t> N ]</a:t>
            </a:r>
          </a:p>
          <a:p>
            <a:r>
              <a:rPr lang="en-US"/>
              <a:t>node x:</a:t>
            </a:r>
          </a:p>
          <a:p>
            <a:pPr lvl="1"/>
            <a:r>
              <a:rPr lang="en-US" sz="2800"/>
              <a:t>knows cost to each neighbor v: </a:t>
            </a:r>
            <a:r>
              <a:rPr lang="en-US" sz="2800">
                <a:solidFill>
                  <a:srgbClr val="FF0000"/>
                </a:solidFill>
              </a:rPr>
              <a:t>c(x,v)</a:t>
            </a:r>
          </a:p>
          <a:p>
            <a:pPr lvl="1"/>
            <a:r>
              <a:rPr lang="en-US" sz="2800"/>
              <a:t>maintains its neighbors’ distance vectors. For each neighbor v, x maintains </a:t>
            </a:r>
            <a:br>
              <a:rPr lang="en-US" sz="2800"/>
            </a:br>
            <a:r>
              <a:rPr lang="en-US" sz="2800" b="1">
                <a:solidFill>
                  <a:srgbClr val="FF0000"/>
                </a:solidFill>
              </a:rPr>
              <a:t>D</a:t>
            </a:r>
            <a:r>
              <a:rPr lang="en-US" sz="2800" baseline="-25000">
                <a:solidFill>
                  <a:srgbClr val="FF0000"/>
                </a:solidFill>
              </a:rPr>
              <a:t>v</a:t>
            </a:r>
            <a:r>
              <a:rPr lang="en-US" sz="2800">
                <a:solidFill>
                  <a:srgbClr val="FF0000"/>
                </a:solidFill>
              </a:rPr>
              <a:t> = [D</a:t>
            </a:r>
            <a:r>
              <a:rPr lang="en-US" sz="2800" baseline="-25000">
                <a:solidFill>
                  <a:srgbClr val="FF0000"/>
                </a:solidFill>
              </a:rPr>
              <a:t>v</a:t>
            </a:r>
            <a:r>
              <a:rPr lang="en-US" sz="2800">
                <a:solidFill>
                  <a:srgbClr val="FF0000"/>
                </a:solidFill>
              </a:rPr>
              <a:t>(y): y </a:t>
            </a:r>
            <a:r>
              <a:rPr lang="ru-RU" sz="2800">
                <a:solidFill>
                  <a:srgbClr val="FF0000"/>
                </a:solidFill>
              </a:rPr>
              <a:t>є</a:t>
            </a:r>
            <a:r>
              <a:rPr lang="en-US" sz="2800">
                <a:solidFill>
                  <a:srgbClr val="FF0000"/>
                </a:solidFill>
              </a:rPr>
              <a:t> N ]</a:t>
            </a:r>
            <a:endParaRPr lang="en-US" sz="2800"/>
          </a:p>
          <a:p>
            <a:pPr>
              <a:buFont typeface="Wingdings" pitchFamily="2" charset="2"/>
              <a:buNone/>
            </a:pPr>
            <a:endParaRPr lang="en-US">
              <a:solidFill>
                <a:srgbClr val="FF0000"/>
              </a:solidFill>
            </a:endParaRPr>
          </a:p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8518-7659-4A32-9B1E-882BF4C84E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296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Distance vector algorithm (4)</a:t>
            </a:r>
          </a:p>
        </p:txBody>
      </p:sp>
      <p:sp>
        <p:nvSpPr>
          <p:cNvPr id="72601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7772400" cy="24145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u="sng">
                <a:solidFill>
                  <a:srgbClr val="FF0000"/>
                </a:solidFill>
              </a:rPr>
              <a:t>Basic idea:</a:t>
            </a:r>
            <a:r>
              <a:rPr lang="en-US"/>
              <a:t> </a:t>
            </a:r>
          </a:p>
          <a:p>
            <a:r>
              <a:rPr lang="en-US" sz="2400"/>
              <a:t>from time-to-time, each node sends its own distance vector estimate to neighbors</a:t>
            </a:r>
          </a:p>
          <a:p>
            <a:r>
              <a:rPr lang="en-US" sz="2400"/>
              <a:t>when x receives new DV estimate from neighbor, it updates its own DV using B-F equation: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9ECFB-D492-44F6-A937-8B5FA10053E7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26020" name="Rectangle 4"/>
          <p:cNvSpPr>
            <a:spLocks noChangeArrowheads="1"/>
          </p:cNvSpPr>
          <p:nvPr/>
        </p:nvSpPr>
        <p:spPr bwMode="auto">
          <a:xfrm>
            <a:off x="1003300" y="3851275"/>
            <a:ext cx="7165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400" i="1">
                <a:solidFill>
                  <a:srgbClr val="FF0000"/>
                </a:solidFill>
                <a:cs typeface="Times New Roman" pitchFamily="18" charset="0"/>
              </a:rPr>
              <a:t>D</a:t>
            </a:r>
            <a:r>
              <a:rPr lang="en-US" sz="2400" i="1" baseline="-30000">
                <a:solidFill>
                  <a:srgbClr val="FF0000"/>
                </a:solidFill>
                <a:cs typeface="Times New Roman" pitchFamily="18" charset="0"/>
              </a:rPr>
              <a:t>x</a:t>
            </a:r>
            <a:r>
              <a:rPr lang="en-US" sz="2400" i="1">
                <a:solidFill>
                  <a:srgbClr val="FF0000"/>
                </a:solidFill>
                <a:cs typeface="Times New Roman" pitchFamily="18" charset="0"/>
              </a:rPr>
              <a:t>(y) </a:t>
            </a:r>
            <a:r>
              <a:rPr lang="en-US" sz="2400" i="1">
                <a:solidFill>
                  <a:srgbClr val="FF0000"/>
                </a:solidFill>
                <a:ea typeface="Times New Roman" pitchFamily="18" charset="0"/>
                <a:cs typeface="Times" pitchFamily="18" charset="0"/>
              </a:rPr>
              <a:t>←</a:t>
            </a:r>
            <a:r>
              <a:rPr lang="en-US" sz="2400" i="1">
                <a:solidFill>
                  <a:srgbClr val="FF0000"/>
                </a:solidFill>
                <a:cs typeface="Times New Roman" pitchFamily="18" charset="0"/>
              </a:rPr>
              <a:t> min</a:t>
            </a:r>
            <a:r>
              <a:rPr lang="en-US" sz="2400" i="1" baseline="-30000">
                <a:solidFill>
                  <a:srgbClr val="FF0000"/>
                </a:solidFill>
                <a:cs typeface="Times New Roman" pitchFamily="18" charset="0"/>
              </a:rPr>
              <a:t>v</a:t>
            </a:r>
            <a:r>
              <a:rPr lang="en-US" sz="2400" i="1">
                <a:solidFill>
                  <a:srgbClr val="FF0000"/>
                </a:solidFill>
                <a:cs typeface="Times New Roman" pitchFamily="18" charset="0"/>
              </a:rPr>
              <a:t>{c(x,v) + D</a:t>
            </a:r>
            <a:r>
              <a:rPr lang="en-US" sz="2400" i="1" baseline="-30000">
                <a:solidFill>
                  <a:srgbClr val="FF0000"/>
                </a:solidFill>
                <a:cs typeface="Times New Roman" pitchFamily="18" charset="0"/>
              </a:rPr>
              <a:t>v</a:t>
            </a:r>
            <a:r>
              <a:rPr lang="en-US" sz="2400" i="1">
                <a:solidFill>
                  <a:srgbClr val="FF0000"/>
                </a:solidFill>
                <a:cs typeface="Times New Roman" pitchFamily="18" charset="0"/>
              </a:rPr>
              <a:t>(y)}    for each node y </a:t>
            </a:r>
            <a:r>
              <a:rPr lang="en-US" sz="2400" i="1">
                <a:solidFill>
                  <a:srgbClr val="FF0000"/>
                </a:solidFill>
                <a:ea typeface="MS Mincho" pitchFamily="49" charset="-128"/>
              </a:rPr>
              <a:t>∊</a:t>
            </a:r>
            <a:r>
              <a:rPr lang="en-US" sz="2400" i="1">
                <a:solidFill>
                  <a:srgbClr val="FF0000"/>
                </a:solidFill>
                <a:cs typeface="Times New Roman" pitchFamily="18" charset="0"/>
              </a:rPr>
              <a:t> N</a:t>
            </a:r>
          </a:p>
        </p:txBody>
      </p:sp>
      <p:sp>
        <p:nvSpPr>
          <p:cNvPr id="726021" name="Rectangle 5"/>
          <p:cNvSpPr>
            <a:spLocks noChangeArrowheads="1"/>
          </p:cNvSpPr>
          <p:nvPr/>
        </p:nvSpPr>
        <p:spPr bwMode="auto">
          <a:xfrm>
            <a:off x="385763" y="4640263"/>
            <a:ext cx="7772400" cy="150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400">
                <a:cs typeface="Arial" charset="0"/>
              </a:rPr>
              <a:t>under minor, natural conditions, the estimate </a:t>
            </a:r>
            <a:r>
              <a:rPr lang="en-US" sz="2400" i="1">
                <a:cs typeface="Times New Roman" pitchFamily="18" charset="0"/>
              </a:rPr>
              <a:t>D</a:t>
            </a:r>
            <a:r>
              <a:rPr lang="en-US" sz="2400" i="1" baseline="-30000">
                <a:cs typeface="Times New Roman" pitchFamily="18" charset="0"/>
              </a:rPr>
              <a:t>x</a:t>
            </a:r>
            <a:r>
              <a:rPr lang="en-US" sz="2400" i="1">
                <a:cs typeface="Times New Roman" pitchFamily="18" charset="0"/>
              </a:rPr>
              <a:t>(y) converge to the actual least cost</a:t>
            </a:r>
            <a:r>
              <a:rPr lang="en-US" sz="2400" i="1">
                <a:latin typeface="Times" pitchFamily="18" charset="0"/>
                <a:cs typeface="Times New Roman" pitchFamily="18" charset="0"/>
              </a:rPr>
              <a:t> </a:t>
            </a:r>
            <a:r>
              <a:rPr lang="en-US" sz="2400">
                <a:cs typeface="Arial" charset="0"/>
              </a:rPr>
              <a:t>d</a:t>
            </a:r>
            <a:r>
              <a:rPr lang="en-US" sz="2400" baseline="-25000">
                <a:cs typeface="Arial" charset="0"/>
              </a:rPr>
              <a:t>x</a:t>
            </a:r>
            <a:r>
              <a:rPr lang="en-US" sz="2400">
                <a:cs typeface="Arial" charset="0"/>
              </a:rPr>
              <a:t>(y) </a:t>
            </a:r>
          </a:p>
        </p:txBody>
      </p:sp>
    </p:spTree>
    <p:extLst>
      <p:ext uri="{BB962C8B-B14F-4D97-AF65-F5344CB8AC3E}">
        <p14:creationId xmlns:p14="http://schemas.microsoft.com/office/powerpoint/2010/main" val="3939705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3AD9-AB06-4C85-B9CD-10AF6E8CC601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728066" name="Group 2"/>
          <p:cNvGrpSpPr>
            <a:grpSpLocks/>
          </p:cNvGrpSpPr>
          <p:nvPr/>
        </p:nvGrpSpPr>
        <p:grpSpPr bwMode="auto">
          <a:xfrm>
            <a:off x="533400" y="990600"/>
            <a:ext cx="1752600" cy="1738313"/>
            <a:chOff x="240" y="192"/>
            <a:chExt cx="1104" cy="1095"/>
          </a:xfrm>
        </p:grpSpPr>
        <p:sp>
          <p:nvSpPr>
            <p:cNvPr id="728067" name="Line 3"/>
            <p:cNvSpPr>
              <a:spLocks noChangeShapeType="1"/>
            </p:cNvSpPr>
            <p:nvPr/>
          </p:nvSpPr>
          <p:spPr bwMode="auto">
            <a:xfrm>
              <a:off x="672" y="480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8068" name="Line 4"/>
            <p:cNvSpPr>
              <a:spLocks noChangeShapeType="1"/>
            </p:cNvSpPr>
            <p:nvPr/>
          </p:nvSpPr>
          <p:spPr bwMode="auto">
            <a:xfrm>
              <a:off x="480" y="624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8069" name="Text Box 5"/>
            <p:cNvSpPr txBox="1">
              <a:spLocks noChangeArrowheads="1"/>
            </p:cNvSpPr>
            <p:nvPr/>
          </p:nvSpPr>
          <p:spPr bwMode="auto">
            <a:xfrm>
              <a:off x="672" y="384"/>
              <a:ext cx="61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x   y   z</a:t>
              </a:r>
            </a:p>
          </p:txBody>
        </p:sp>
        <p:sp>
          <p:nvSpPr>
            <p:cNvPr id="728070" name="Text Box 6"/>
            <p:cNvSpPr txBox="1">
              <a:spLocks noChangeArrowheads="1"/>
            </p:cNvSpPr>
            <p:nvPr/>
          </p:nvSpPr>
          <p:spPr bwMode="auto">
            <a:xfrm>
              <a:off x="480" y="624"/>
              <a:ext cx="20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728071" name="Text Box 7"/>
            <p:cNvSpPr txBox="1">
              <a:spLocks noChangeArrowheads="1"/>
            </p:cNvSpPr>
            <p:nvPr/>
          </p:nvSpPr>
          <p:spPr bwMode="auto">
            <a:xfrm>
              <a:off x="480" y="816"/>
              <a:ext cx="1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728072" name="Text Box 8"/>
            <p:cNvSpPr txBox="1">
              <a:spLocks noChangeArrowheads="1"/>
            </p:cNvSpPr>
            <p:nvPr/>
          </p:nvSpPr>
          <p:spPr bwMode="auto">
            <a:xfrm>
              <a:off x="480" y="1008"/>
              <a:ext cx="19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z</a:t>
              </a:r>
            </a:p>
          </p:txBody>
        </p:sp>
        <p:sp>
          <p:nvSpPr>
            <p:cNvPr id="728073" name="Text Box 9"/>
            <p:cNvSpPr txBox="1">
              <a:spLocks noChangeArrowheads="1"/>
            </p:cNvSpPr>
            <p:nvPr/>
          </p:nvSpPr>
          <p:spPr bwMode="auto">
            <a:xfrm>
              <a:off x="672" y="624"/>
              <a:ext cx="5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0  2   7</a:t>
              </a:r>
            </a:p>
          </p:txBody>
        </p:sp>
        <p:sp>
          <p:nvSpPr>
            <p:cNvPr id="728074" name="Text Box 10"/>
            <p:cNvSpPr txBox="1">
              <a:spLocks noChangeArrowheads="1"/>
            </p:cNvSpPr>
            <p:nvPr/>
          </p:nvSpPr>
          <p:spPr bwMode="auto">
            <a:xfrm>
              <a:off x="672" y="864"/>
              <a:ext cx="2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∞</a:t>
              </a:r>
            </a:p>
          </p:txBody>
        </p:sp>
        <p:sp>
          <p:nvSpPr>
            <p:cNvPr id="728075" name="Text Box 11"/>
            <p:cNvSpPr txBox="1">
              <a:spLocks noChangeArrowheads="1"/>
            </p:cNvSpPr>
            <p:nvPr/>
          </p:nvSpPr>
          <p:spPr bwMode="auto">
            <a:xfrm>
              <a:off x="816" y="864"/>
              <a:ext cx="2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∞</a:t>
              </a:r>
            </a:p>
          </p:txBody>
        </p:sp>
        <p:sp>
          <p:nvSpPr>
            <p:cNvPr id="728076" name="Text Box 12"/>
            <p:cNvSpPr txBox="1">
              <a:spLocks noChangeArrowheads="1"/>
            </p:cNvSpPr>
            <p:nvPr/>
          </p:nvSpPr>
          <p:spPr bwMode="auto">
            <a:xfrm>
              <a:off x="1056" y="864"/>
              <a:ext cx="2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∞</a:t>
              </a:r>
            </a:p>
          </p:txBody>
        </p:sp>
        <p:sp>
          <p:nvSpPr>
            <p:cNvPr id="728077" name="Text Box 13"/>
            <p:cNvSpPr txBox="1">
              <a:spLocks noChangeArrowheads="1"/>
            </p:cNvSpPr>
            <p:nvPr/>
          </p:nvSpPr>
          <p:spPr bwMode="auto">
            <a:xfrm>
              <a:off x="672" y="1056"/>
              <a:ext cx="2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∞</a:t>
              </a:r>
            </a:p>
          </p:txBody>
        </p:sp>
        <p:sp>
          <p:nvSpPr>
            <p:cNvPr id="728078" name="Text Box 14"/>
            <p:cNvSpPr txBox="1">
              <a:spLocks noChangeArrowheads="1"/>
            </p:cNvSpPr>
            <p:nvPr/>
          </p:nvSpPr>
          <p:spPr bwMode="auto">
            <a:xfrm>
              <a:off x="816" y="1056"/>
              <a:ext cx="2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∞</a:t>
              </a:r>
            </a:p>
          </p:txBody>
        </p:sp>
        <p:sp>
          <p:nvSpPr>
            <p:cNvPr id="728079" name="Text Box 15"/>
            <p:cNvSpPr txBox="1">
              <a:spLocks noChangeArrowheads="1"/>
            </p:cNvSpPr>
            <p:nvPr/>
          </p:nvSpPr>
          <p:spPr bwMode="auto">
            <a:xfrm>
              <a:off x="1056" y="1056"/>
              <a:ext cx="2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∞</a:t>
              </a:r>
            </a:p>
          </p:txBody>
        </p:sp>
        <p:sp>
          <p:nvSpPr>
            <p:cNvPr id="728080" name="Text Box 16"/>
            <p:cNvSpPr txBox="1">
              <a:spLocks noChangeArrowheads="1"/>
            </p:cNvSpPr>
            <p:nvPr/>
          </p:nvSpPr>
          <p:spPr bwMode="auto">
            <a:xfrm rot="16200000">
              <a:off x="133" y="827"/>
              <a:ext cx="44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from</a:t>
              </a:r>
            </a:p>
          </p:txBody>
        </p:sp>
        <p:sp>
          <p:nvSpPr>
            <p:cNvPr id="728081" name="Text Box 17"/>
            <p:cNvSpPr txBox="1">
              <a:spLocks noChangeArrowheads="1"/>
            </p:cNvSpPr>
            <p:nvPr/>
          </p:nvSpPr>
          <p:spPr bwMode="auto">
            <a:xfrm>
              <a:off x="672" y="192"/>
              <a:ext cx="5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cost to</a:t>
              </a:r>
            </a:p>
          </p:txBody>
        </p:sp>
      </p:grpSp>
      <p:sp>
        <p:nvSpPr>
          <p:cNvPr id="728082" name="Text Box 18"/>
          <p:cNvSpPr txBox="1">
            <a:spLocks noChangeArrowheads="1"/>
          </p:cNvSpPr>
          <p:nvPr/>
        </p:nvSpPr>
        <p:spPr bwMode="auto">
          <a:xfrm rot="16200000">
            <a:off x="362744" y="3828256"/>
            <a:ext cx="708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from</a:t>
            </a:r>
          </a:p>
        </p:txBody>
      </p:sp>
      <p:sp>
        <p:nvSpPr>
          <p:cNvPr id="728083" name="Text Box 19"/>
          <p:cNvSpPr txBox="1">
            <a:spLocks noChangeArrowheads="1"/>
          </p:cNvSpPr>
          <p:nvPr/>
        </p:nvSpPr>
        <p:spPr bwMode="auto">
          <a:xfrm rot="16200000">
            <a:off x="362744" y="5580856"/>
            <a:ext cx="708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from</a:t>
            </a:r>
          </a:p>
        </p:txBody>
      </p:sp>
      <p:sp>
        <p:nvSpPr>
          <p:cNvPr id="728084" name="Line 20"/>
          <p:cNvSpPr>
            <a:spLocks noChangeShapeType="1"/>
          </p:cNvSpPr>
          <p:nvPr/>
        </p:nvSpPr>
        <p:spPr bwMode="auto">
          <a:xfrm>
            <a:off x="3276600" y="144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8085" name="Line 21"/>
          <p:cNvSpPr>
            <a:spLocks noChangeShapeType="1"/>
          </p:cNvSpPr>
          <p:nvPr/>
        </p:nvSpPr>
        <p:spPr bwMode="auto">
          <a:xfrm>
            <a:off x="29718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8086" name="Text Box 22"/>
          <p:cNvSpPr txBox="1">
            <a:spLocks noChangeArrowheads="1"/>
          </p:cNvSpPr>
          <p:nvPr/>
        </p:nvSpPr>
        <p:spPr bwMode="auto">
          <a:xfrm>
            <a:off x="3276600" y="1295400"/>
            <a:ext cx="969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   y   z</a:t>
            </a:r>
          </a:p>
        </p:txBody>
      </p:sp>
      <p:sp>
        <p:nvSpPr>
          <p:cNvPr id="728087" name="Text Box 23"/>
          <p:cNvSpPr txBox="1">
            <a:spLocks noChangeArrowheads="1"/>
          </p:cNvSpPr>
          <p:nvPr/>
        </p:nvSpPr>
        <p:spPr bwMode="auto">
          <a:xfrm>
            <a:off x="2971800" y="16764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728088" name="Text Box 24"/>
          <p:cNvSpPr txBox="1">
            <a:spLocks noChangeArrowheads="1"/>
          </p:cNvSpPr>
          <p:nvPr/>
        </p:nvSpPr>
        <p:spPr bwMode="auto">
          <a:xfrm>
            <a:off x="2971800" y="1981200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728089" name="Text Box 25"/>
          <p:cNvSpPr txBox="1">
            <a:spLocks noChangeArrowheads="1"/>
          </p:cNvSpPr>
          <p:nvPr/>
        </p:nvSpPr>
        <p:spPr bwMode="auto">
          <a:xfrm>
            <a:off x="2971800" y="2286000"/>
            <a:ext cx="306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728090" name="Text Box 26"/>
          <p:cNvSpPr txBox="1">
            <a:spLocks noChangeArrowheads="1"/>
          </p:cNvSpPr>
          <p:nvPr/>
        </p:nvSpPr>
        <p:spPr bwMode="auto">
          <a:xfrm>
            <a:off x="3297238" y="16764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728091" name="Text Box 27"/>
          <p:cNvSpPr txBox="1">
            <a:spLocks noChangeArrowheads="1"/>
          </p:cNvSpPr>
          <p:nvPr/>
        </p:nvSpPr>
        <p:spPr bwMode="auto">
          <a:xfrm rot="16200000">
            <a:off x="2420144" y="1999456"/>
            <a:ext cx="708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from</a:t>
            </a:r>
          </a:p>
        </p:txBody>
      </p:sp>
      <p:sp>
        <p:nvSpPr>
          <p:cNvPr id="728092" name="Text Box 28"/>
          <p:cNvSpPr txBox="1">
            <a:spLocks noChangeArrowheads="1"/>
          </p:cNvSpPr>
          <p:nvPr/>
        </p:nvSpPr>
        <p:spPr bwMode="auto">
          <a:xfrm>
            <a:off x="3276600" y="990600"/>
            <a:ext cx="938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cost to</a:t>
            </a:r>
          </a:p>
        </p:txBody>
      </p:sp>
      <p:sp>
        <p:nvSpPr>
          <p:cNvPr id="728093" name="Line 29"/>
          <p:cNvSpPr>
            <a:spLocks noChangeShapeType="1"/>
          </p:cNvSpPr>
          <p:nvPr/>
        </p:nvSpPr>
        <p:spPr bwMode="auto">
          <a:xfrm>
            <a:off x="12192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8094" name="Line 30"/>
          <p:cNvSpPr>
            <a:spLocks noChangeShapeType="1"/>
          </p:cNvSpPr>
          <p:nvPr/>
        </p:nvSpPr>
        <p:spPr bwMode="auto">
          <a:xfrm>
            <a:off x="9144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8095" name="Text Box 31"/>
          <p:cNvSpPr txBox="1">
            <a:spLocks noChangeArrowheads="1"/>
          </p:cNvSpPr>
          <p:nvPr/>
        </p:nvSpPr>
        <p:spPr bwMode="auto">
          <a:xfrm>
            <a:off x="1219200" y="3048000"/>
            <a:ext cx="969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   y   z</a:t>
            </a:r>
          </a:p>
        </p:txBody>
      </p:sp>
      <p:sp>
        <p:nvSpPr>
          <p:cNvPr id="728096" name="Text Box 32"/>
          <p:cNvSpPr txBox="1">
            <a:spLocks noChangeArrowheads="1"/>
          </p:cNvSpPr>
          <p:nvPr/>
        </p:nvSpPr>
        <p:spPr bwMode="auto">
          <a:xfrm>
            <a:off x="914400" y="34290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728097" name="Text Box 33"/>
          <p:cNvSpPr txBox="1">
            <a:spLocks noChangeArrowheads="1"/>
          </p:cNvSpPr>
          <p:nvPr/>
        </p:nvSpPr>
        <p:spPr bwMode="auto">
          <a:xfrm>
            <a:off x="914400" y="3733800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728098" name="Text Box 34"/>
          <p:cNvSpPr txBox="1">
            <a:spLocks noChangeArrowheads="1"/>
          </p:cNvSpPr>
          <p:nvPr/>
        </p:nvSpPr>
        <p:spPr bwMode="auto">
          <a:xfrm>
            <a:off x="914400" y="4038600"/>
            <a:ext cx="306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728099" name="Text Box 35"/>
          <p:cNvSpPr txBox="1">
            <a:spLocks noChangeArrowheads="1"/>
          </p:cNvSpPr>
          <p:nvPr/>
        </p:nvSpPr>
        <p:spPr bwMode="auto">
          <a:xfrm>
            <a:off x="1524000" y="3429000"/>
            <a:ext cx="376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728100" name="Text Box 36"/>
          <p:cNvSpPr txBox="1">
            <a:spLocks noChangeArrowheads="1"/>
          </p:cNvSpPr>
          <p:nvPr/>
        </p:nvSpPr>
        <p:spPr bwMode="auto">
          <a:xfrm>
            <a:off x="1828800" y="3429000"/>
            <a:ext cx="376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728101" name="Text Box 37"/>
          <p:cNvSpPr txBox="1">
            <a:spLocks noChangeArrowheads="1"/>
          </p:cNvSpPr>
          <p:nvPr/>
        </p:nvSpPr>
        <p:spPr bwMode="auto">
          <a:xfrm>
            <a:off x="1219200" y="4114800"/>
            <a:ext cx="376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728102" name="Text Box 38"/>
          <p:cNvSpPr txBox="1">
            <a:spLocks noChangeArrowheads="1"/>
          </p:cNvSpPr>
          <p:nvPr/>
        </p:nvSpPr>
        <p:spPr bwMode="auto">
          <a:xfrm>
            <a:off x="1447800" y="4114800"/>
            <a:ext cx="376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∞</a:t>
            </a:r>
          </a:p>
        </p:txBody>
      </p:sp>
      <p:sp>
        <p:nvSpPr>
          <p:cNvPr id="728103" name="Text Box 39"/>
          <p:cNvSpPr txBox="1">
            <a:spLocks noChangeArrowheads="1"/>
          </p:cNvSpPr>
          <p:nvPr/>
        </p:nvSpPr>
        <p:spPr bwMode="auto">
          <a:xfrm>
            <a:off x="1828800" y="4114800"/>
            <a:ext cx="376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728104" name="Text Box 40"/>
          <p:cNvSpPr txBox="1">
            <a:spLocks noChangeArrowheads="1"/>
          </p:cNvSpPr>
          <p:nvPr/>
        </p:nvSpPr>
        <p:spPr bwMode="auto">
          <a:xfrm>
            <a:off x="1219200" y="2743200"/>
            <a:ext cx="938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cost to</a:t>
            </a:r>
          </a:p>
        </p:txBody>
      </p:sp>
      <p:sp>
        <p:nvSpPr>
          <p:cNvPr id="728105" name="Line 41"/>
          <p:cNvSpPr>
            <a:spLocks noChangeShapeType="1"/>
          </p:cNvSpPr>
          <p:nvPr/>
        </p:nvSpPr>
        <p:spPr bwMode="auto">
          <a:xfrm>
            <a:off x="1219200" y="5029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8106" name="Line 42"/>
          <p:cNvSpPr>
            <a:spLocks noChangeShapeType="1"/>
          </p:cNvSpPr>
          <p:nvPr/>
        </p:nvSpPr>
        <p:spPr bwMode="auto">
          <a:xfrm>
            <a:off x="914400" y="5257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8107" name="Text Box 43"/>
          <p:cNvSpPr txBox="1">
            <a:spLocks noChangeArrowheads="1"/>
          </p:cNvSpPr>
          <p:nvPr/>
        </p:nvSpPr>
        <p:spPr bwMode="auto">
          <a:xfrm>
            <a:off x="1219200" y="4876800"/>
            <a:ext cx="969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   y   z</a:t>
            </a:r>
          </a:p>
        </p:txBody>
      </p:sp>
      <p:sp>
        <p:nvSpPr>
          <p:cNvPr id="728108" name="Text Box 44"/>
          <p:cNvSpPr txBox="1">
            <a:spLocks noChangeArrowheads="1"/>
          </p:cNvSpPr>
          <p:nvPr/>
        </p:nvSpPr>
        <p:spPr bwMode="auto">
          <a:xfrm>
            <a:off x="914400" y="52578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728109" name="Text Box 45"/>
          <p:cNvSpPr txBox="1">
            <a:spLocks noChangeArrowheads="1"/>
          </p:cNvSpPr>
          <p:nvPr/>
        </p:nvSpPr>
        <p:spPr bwMode="auto">
          <a:xfrm>
            <a:off x="914400" y="5562600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728110" name="Text Box 46"/>
          <p:cNvSpPr txBox="1">
            <a:spLocks noChangeArrowheads="1"/>
          </p:cNvSpPr>
          <p:nvPr/>
        </p:nvSpPr>
        <p:spPr bwMode="auto">
          <a:xfrm>
            <a:off x="914400" y="5867400"/>
            <a:ext cx="306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728111" name="Text Box 47"/>
          <p:cNvSpPr txBox="1">
            <a:spLocks noChangeArrowheads="1"/>
          </p:cNvSpPr>
          <p:nvPr/>
        </p:nvSpPr>
        <p:spPr bwMode="auto">
          <a:xfrm>
            <a:off x="1219200" y="5638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728112" name="Text Box 48"/>
          <p:cNvSpPr txBox="1">
            <a:spLocks noChangeArrowheads="1"/>
          </p:cNvSpPr>
          <p:nvPr/>
        </p:nvSpPr>
        <p:spPr bwMode="auto">
          <a:xfrm>
            <a:off x="1447800" y="5638800"/>
            <a:ext cx="376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728113" name="Text Box 49"/>
          <p:cNvSpPr txBox="1">
            <a:spLocks noChangeArrowheads="1"/>
          </p:cNvSpPr>
          <p:nvPr/>
        </p:nvSpPr>
        <p:spPr bwMode="auto">
          <a:xfrm>
            <a:off x="1828800" y="5638800"/>
            <a:ext cx="376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728114" name="Text Box 50"/>
          <p:cNvSpPr txBox="1">
            <a:spLocks noChangeArrowheads="1"/>
          </p:cNvSpPr>
          <p:nvPr/>
        </p:nvSpPr>
        <p:spPr bwMode="auto">
          <a:xfrm>
            <a:off x="1219200" y="59436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728115" name="Text Box 51"/>
          <p:cNvSpPr txBox="1">
            <a:spLocks noChangeArrowheads="1"/>
          </p:cNvSpPr>
          <p:nvPr/>
        </p:nvSpPr>
        <p:spPr bwMode="auto">
          <a:xfrm>
            <a:off x="1447800" y="59436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728116" name="Text Box 52"/>
          <p:cNvSpPr txBox="1">
            <a:spLocks noChangeArrowheads="1"/>
          </p:cNvSpPr>
          <p:nvPr/>
        </p:nvSpPr>
        <p:spPr bwMode="auto">
          <a:xfrm>
            <a:off x="1828800" y="59436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728117" name="Text Box 53"/>
          <p:cNvSpPr txBox="1">
            <a:spLocks noChangeArrowheads="1"/>
          </p:cNvSpPr>
          <p:nvPr/>
        </p:nvSpPr>
        <p:spPr bwMode="auto">
          <a:xfrm>
            <a:off x="1219200" y="4572000"/>
            <a:ext cx="938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cost to</a:t>
            </a:r>
          </a:p>
        </p:txBody>
      </p:sp>
      <p:sp>
        <p:nvSpPr>
          <p:cNvPr id="728118" name="Text Box 54"/>
          <p:cNvSpPr txBox="1">
            <a:spLocks noChangeArrowheads="1"/>
          </p:cNvSpPr>
          <p:nvPr/>
        </p:nvSpPr>
        <p:spPr bwMode="auto">
          <a:xfrm>
            <a:off x="1219200" y="3505200"/>
            <a:ext cx="9763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∞</a:t>
            </a:r>
          </a:p>
          <a:p>
            <a:r>
              <a:rPr lang="en-US" dirty="0"/>
              <a:t>2   0   1</a:t>
            </a:r>
          </a:p>
        </p:txBody>
      </p:sp>
      <p:sp>
        <p:nvSpPr>
          <p:cNvPr id="728119" name="Text Box 55"/>
          <p:cNvSpPr txBox="1">
            <a:spLocks noChangeArrowheads="1"/>
          </p:cNvSpPr>
          <p:nvPr/>
        </p:nvSpPr>
        <p:spPr bwMode="auto">
          <a:xfrm>
            <a:off x="1219200" y="5257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∞ ∞  ∞</a:t>
            </a:r>
          </a:p>
        </p:txBody>
      </p:sp>
      <p:sp>
        <p:nvSpPr>
          <p:cNvPr id="728120" name="Text Box 56"/>
          <p:cNvSpPr txBox="1">
            <a:spLocks noChangeArrowheads="1"/>
          </p:cNvSpPr>
          <p:nvPr/>
        </p:nvSpPr>
        <p:spPr bwMode="auto">
          <a:xfrm>
            <a:off x="3260725" y="2022475"/>
            <a:ext cx="9763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2   0   1</a:t>
            </a:r>
          </a:p>
        </p:txBody>
      </p:sp>
      <p:sp>
        <p:nvSpPr>
          <p:cNvPr id="728121" name="Text Box 57"/>
          <p:cNvSpPr txBox="1">
            <a:spLocks noChangeArrowheads="1"/>
          </p:cNvSpPr>
          <p:nvPr/>
        </p:nvSpPr>
        <p:spPr bwMode="auto">
          <a:xfrm>
            <a:off x="3260725" y="2327275"/>
            <a:ext cx="9763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7   1   0</a:t>
            </a:r>
          </a:p>
        </p:txBody>
      </p:sp>
      <p:sp>
        <p:nvSpPr>
          <p:cNvPr id="728122" name="Line 58"/>
          <p:cNvSpPr>
            <a:spLocks noChangeShapeType="1"/>
          </p:cNvSpPr>
          <p:nvPr/>
        </p:nvSpPr>
        <p:spPr bwMode="auto">
          <a:xfrm>
            <a:off x="2209800" y="1981200"/>
            <a:ext cx="685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8123" name="Line 59"/>
          <p:cNvSpPr>
            <a:spLocks noChangeShapeType="1"/>
          </p:cNvSpPr>
          <p:nvPr/>
        </p:nvSpPr>
        <p:spPr bwMode="auto">
          <a:xfrm>
            <a:off x="2133600" y="2057400"/>
            <a:ext cx="6858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8124" name="Line 60"/>
          <p:cNvSpPr>
            <a:spLocks noChangeShapeType="1"/>
          </p:cNvSpPr>
          <p:nvPr/>
        </p:nvSpPr>
        <p:spPr bwMode="auto">
          <a:xfrm flipV="1">
            <a:off x="2133600" y="2514600"/>
            <a:ext cx="762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8125" name="Line 61"/>
          <p:cNvSpPr>
            <a:spLocks noChangeShapeType="1"/>
          </p:cNvSpPr>
          <p:nvPr/>
        </p:nvSpPr>
        <p:spPr bwMode="auto">
          <a:xfrm>
            <a:off x="2133600" y="41148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8126" name="Line 62"/>
          <p:cNvSpPr>
            <a:spLocks noChangeShapeType="1"/>
          </p:cNvSpPr>
          <p:nvPr/>
        </p:nvSpPr>
        <p:spPr bwMode="auto">
          <a:xfrm flipV="1">
            <a:off x="2133600" y="2590800"/>
            <a:ext cx="8382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8127" name="Line 63"/>
          <p:cNvSpPr>
            <a:spLocks noChangeShapeType="1"/>
          </p:cNvSpPr>
          <p:nvPr/>
        </p:nvSpPr>
        <p:spPr bwMode="auto">
          <a:xfrm flipV="1">
            <a:off x="2209800" y="4343400"/>
            <a:ext cx="762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8128" name="Line 64"/>
          <p:cNvSpPr>
            <a:spLocks noChangeShapeType="1"/>
          </p:cNvSpPr>
          <p:nvPr/>
        </p:nvSpPr>
        <p:spPr bwMode="auto">
          <a:xfrm>
            <a:off x="609600" y="6345238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8129" name="Text Box 65"/>
          <p:cNvSpPr txBox="1">
            <a:spLocks noChangeArrowheads="1"/>
          </p:cNvSpPr>
          <p:nvPr/>
        </p:nvSpPr>
        <p:spPr bwMode="auto">
          <a:xfrm>
            <a:off x="6069013" y="6142038"/>
            <a:ext cx="6588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grpSp>
        <p:nvGrpSpPr>
          <p:cNvPr id="728130" name="Group 66"/>
          <p:cNvGrpSpPr>
            <a:grpSpLocks/>
          </p:cNvGrpSpPr>
          <p:nvPr/>
        </p:nvGrpSpPr>
        <p:grpSpPr bwMode="auto">
          <a:xfrm>
            <a:off x="6632575" y="2911475"/>
            <a:ext cx="2184400" cy="1212850"/>
            <a:chOff x="2352" y="0"/>
            <a:chExt cx="1376" cy="764"/>
          </a:xfrm>
        </p:grpSpPr>
        <p:sp>
          <p:nvSpPr>
            <p:cNvPr id="728131" name="Freeform 67"/>
            <p:cNvSpPr>
              <a:spLocks/>
            </p:cNvSpPr>
            <p:nvPr/>
          </p:nvSpPr>
          <p:spPr bwMode="auto">
            <a:xfrm>
              <a:off x="2352" y="0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28132" name="Group 68"/>
            <p:cNvGrpSpPr>
              <a:grpSpLocks/>
            </p:cNvGrpSpPr>
            <p:nvPr/>
          </p:nvGrpSpPr>
          <p:grpSpPr bwMode="auto">
            <a:xfrm>
              <a:off x="2448" y="74"/>
              <a:ext cx="1161" cy="675"/>
              <a:chOff x="-17" y="1286"/>
              <a:chExt cx="1161" cy="675"/>
            </a:xfrm>
          </p:grpSpPr>
          <p:sp>
            <p:nvSpPr>
              <p:cNvPr id="728133" name="Freeform 69"/>
              <p:cNvSpPr>
                <a:spLocks/>
              </p:cNvSpPr>
              <p:nvPr/>
            </p:nvSpPr>
            <p:spPr bwMode="auto">
              <a:xfrm>
                <a:off x="246" y="1476"/>
                <a:ext cx="222" cy="180"/>
              </a:xfrm>
              <a:custGeom>
                <a:avLst/>
                <a:gdLst>
                  <a:gd name="T0" fmla="*/ 0 w 222"/>
                  <a:gd name="T1" fmla="*/ 180 h 180"/>
                  <a:gd name="T2" fmla="*/ 222 w 222"/>
                  <a:gd name="T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22" h="180">
                    <a:moveTo>
                      <a:pt x="0" y="180"/>
                    </a:moveTo>
                    <a:lnTo>
                      <a:pt x="222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8134" name="Oval 70"/>
              <p:cNvSpPr>
                <a:spLocks noChangeArrowheads="1"/>
              </p:cNvSpPr>
              <p:nvPr/>
            </p:nvSpPr>
            <p:spPr bwMode="auto">
              <a:xfrm>
                <a:off x="-14" y="171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8135" name="Line 71"/>
              <p:cNvSpPr>
                <a:spLocks noChangeShapeType="1"/>
              </p:cNvSpPr>
              <p:nvPr/>
            </p:nvSpPr>
            <p:spPr bwMode="auto">
              <a:xfrm>
                <a:off x="-14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8136" name="Line 72"/>
              <p:cNvSpPr>
                <a:spLocks noChangeShapeType="1"/>
              </p:cNvSpPr>
              <p:nvPr/>
            </p:nvSpPr>
            <p:spPr bwMode="auto">
              <a:xfrm>
                <a:off x="299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8137" name="Rectangle 73"/>
              <p:cNvSpPr>
                <a:spLocks noChangeArrowheads="1"/>
              </p:cNvSpPr>
              <p:nvPr/>
            </p:nvSpPr>
            <p:spPr bwMode="auto">
              <a:xfrm>
                <a:off x="-14" y="170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28138" name="Oval 74"/>
              <p:cNvSpPr>
                <a:spLocks noChangeArrowheads="1"/>
              </p:cNvSpPr>
              <p:nvPr/>
            </p:nvSpPr>
            <p:spPr bwMode="auto">
              <a:xfrm>
                <a:off x="-17" y="164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8139" name="Freeform 75"/>
              <p:cNvSpPr>
                <a:spLocks/>
              </p:cNvSpPr>
              <p:nvPr/>
            </p:nvSpPr>
            <p:spPr bwMode="auto">
              <a:xfrm>
                <a:off x="651" y="1476"/>
                <a:ext cx="216" cy="189"/>
              </a:xfrm>
              <a:custGeom>
                <a:avLst/>
                <a:gdLst>
                  <a:gd name="T0" fmla="*/ 0 w 216"/>
                  <a:gd name="T1" fmla="*/ 0 h 189"/>
                  <a:gd name="T2" fmla="*/ 216 w 216"/>
                  <a:gd name="T3" fmla="*/ 189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" h="189">
                    <a:moveTo>
                      <a:pt x="0" y="0"/>
                    </a:moveTo>
                    <a:lnTo>
                      <a:pt x="216" y="189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8140" name="Freeform 76"/>
              <p:cNvSpPr>
                <a:spLocks/>
              </p:cNvSpPr>
              <p:nvPr/>
            </p:nvSpPr>
            <p:spPr bwMode="auto">
              <a:xfrm>
                <a:off x="303" y="1740"/>
                <a:ext cx="540" cy="3"/>
              </a:xfrm>
              <a:custGeom>
                <a:avLst/>
                <a:gdLst>
                  <a:gd name="T0" fmla="*/ 540 w 540"/>
                  <a:gd name="T1" fmla="*/ 3 h 3"/>
                  <a:gd name="T2" fmla="*/ 0 w 540"/>
                  <a:gd name="T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40" h="3">
                    <a:moveTo>
                      <a:pt x="540" y="3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28141" name="Group 77"/>
              <p:cNvGrpSpPr>
                <a:grpSpLocks/>
              </p:cNvGrpSpPr>
              <p:nvPr/>
            </p:nvGrpSpPr>
            <p:grpSpPr bwMode="auto">
              <a:xfrm>
                <a:off x="32" y="1598"/>
                <a:ext cx="210" cy="250"/>
                <a:chOff x="2952" y="2429"/>
                <a:chExt cx="211" cy="250"/>
              </a:xfrm>
            </p:grpSpPr>
            <p:sp>
              <p:nvSpPr>
                <p:cNvPr id="728142" name="Rectangle 78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8143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2952" y="2429"/>
                  <a:ext cx="211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x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728144" name="Group 80"/>
              <p:cNvGrpSpPr>
                <a:grpSpLocks/>
              </p:cNvGrpSpPr>
              <p:nvPr/>
            </p:nvGrpSpPr>
            <p:grpSpPr bwMode="auto">
              <a:xfrm>
                <a:off x="828" y="1580"/>
                <a:ext cx="316" cy="288"/>
                <a:chOff x="1740" y="2276"/>
                <a:chExt cx="316" cy="288"/>
              </a:xfrm>
            </p:grpSpPr>
            <p:sp>
              <p:nvSpPr>
                <p:cNvPr id="728145" name="Oval 81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8146" name="Line 82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8147" name="Line 83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8148" name="Rectangle 84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728149" name="Oval 85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728150" name="Group 86"/>
                <p:cNvGrpSpPr>
                  <a:grpSpLocks/>
                </p:cNvGrpSpPr>
                <p:nvPr/>
              </p:nvGrpSpPr>
              <p:grpSpPr bwMode="auto">
                <a:xfrm>
                  <a:off x="1792" y="2276"/>
                  <a:ext cx="219" cy="288"/>
                  <a:chOff x="2948" y="2399"/>
                  <a:chExt cx="220" cy="288"/>
                </a:xfrm>
              </p:grpSpPr>
              <p:sp>
                <p:nvSpPr>
                  <p:cNvPr id="728151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8152" name="Text Box 8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48" y="2399"/>
                    <a:ext cx="220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2400"/>
                      <a:t>z</a:t>
                    </a:r>
                  </a:p>
                </p:txBody>
              </p:sp>
            </p:grpSp>
          </p:grpSp>
          <p:sp>
            <p:nvSpPr>
              <p:cNvPr id="728153" name="Text Box 89"/>
              <p:cNvSpPr txBox="1">
                <a:spLocks noChangeArrowheads="1"/>
              </p:cNvSpPr>
              <p:nvPr/>
            </p:nvSpPr>
            <p:spPr bwMode="auto">
              <a:xfrm>
                <a:off x="731" y="1400"/>
                <a:ext cx="18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1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28154" name="Text Box 90"/>
              <p:cNvSpPr txBox="1">
                <a:spLocks noChangeArrowheads="1"/>
              </p:cNvSpPr>
              <p:nvPr/>
            </p:nvSpPr>
            <p:spPr bwMode="auto">
              <a:xfrm>
                <a:off x="192" y="1397"/>
                <a:ext cx="2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2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28155" name="Text Box 91"/>
              <p:cNvSpPr txBox="1">
                <a:spLocks noChangeArrowheads="1"/>
              </p:cNvSpPr>
              <p:nvPr/>
            </p:nvSpPr>
            <p:spPr bwMode="auto">
              <a:xfrm>
                <a:off x="477" y="1730"/>
                <a:ext cx="2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7</a:t>
                </a:r>
                <a:endParaRPr lang="en-US" sz="2400">
                  <a:latin typeface="Times New Roman" pitchFamily="18" charset="0"/>
                </a:endParaRPr>
              </a:p>
            </p:txBody>
          </p:sp>
          <p:grpSp>
            <p:nvGrpSpPr>
              <p:cNvPr id="728156" name="Group 92"/>
              <p:cNvGrpSpPr>
                <a:grpSpLocks/>
              </p:cNvGrpSpPr>
              <p:nvPr/>
            </p:nvGrpSpPr>
            <p:grpSpPr bwMode="auto">
              <a:xfrm>
                <a:off x="408" y="1286"/>
                <a:ext cx="316" cy="250"/>
                <a:chOff x="1740" y="2306"/>
                <a:chExt cx="316" cy="250"/>
              </a:xfrm>
            </p:grpSpPr>
            <p:sp>
              <p:nvSpPr>
                <p:cNvPr id="728157" name="Oval 93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8158" name="Line 94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8159" name="Line 95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8160" name="Rectangle 96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728161" name="Oval 97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728162" name="Group 98"/>
                <p:cNvGrpSpPr>
                  <a:grpSpLocks/>
                </p:cNvGrpSpPr>
                <p:nvPr/>
              </p:nvGrpSpPr>
              <p:grpSpPr bwMode="auto">
                <a:xfrm>
                  <a:off x="1802" y="2306"/>
                  <a:ext cx="199" cy="250"/>
                  <a:chOff x="2957" y="2429"/>
                  <a:chExt cx="201" cy="250"/>
                </a:xfrm>
              </p:grpSpPr>
              <p:sp>
                <p:nvSpPr>
                  <p:cNvPr id="728163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8164" name="Text Box 10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7" y="2429"/>
                    <a:ext cx="201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2000"/>
                      <a:t>y</a:t>
                    </a:r>
                    <a:endParaRPr lang="en-US" sz="2400">
                      <a:latin typeface="Times New Roman" pitchFamily="18" charset="0"/>
                    </a:endParaRPr>
                  </a:p>
                </p:txBody>
              </p:sp>
            </p:grpSp>
          </p:grpSp>
        </p:grpSp>
      </p:grpSp>
      <p:sp>
        <p:nvSpPr>
          <p:cNvPr id="728165" name="Text Box 101"/>
          <p:cNvSpPr txBox="1">
            <a:spLocks noChangeArrowheads="1"/>
          </p:cNvSpPr>
          <p:nvPr/>
        </p:nvSpPr>
        <p:spPr bwMode="auto">
          <a:xfrm>
            <a:off x="0" y="685800"/>
            <a:ext cx="1579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u="sng"/>
              <a:t>node x table</a:t>
            </a:r>
          </a:p>
        </p:txBody>
      </p:sp>
      <p:sp>
        <p:nvSpPr>
          <p:cNvPr id="728166" name="Text Box 102"/>
          <p:cNvSpPr txBox="1">
            <a:spLocks noChangeArrowheads="1"/>
          </p:cNvSpPr>
          <p:nvPr/>
        </p:nvSpPr>
        <p:spPr bwMode="auto">
          <a:xfrm>
            <a:off x="0" y="2590800"/>
            <a:ext cx="1571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u="sng"/>
              <a:t>node y table</a:t>
            </a:r>
          </a:p>
        </p:txBody>
      </p:sp>
      <p:sp>
        <p:nvSpPr>
          <p:cNvPr id="728167" name="Text Box 103"/>
          <p:cNvSpPr txBox="1">
            <a:spLocks noChangeArrowheads="1"/>
          </p:cNvSpPr>
          <p:nvPr/>
        </p:nvSpPr>
        <p:spPr bwMode="auto">
          <a:xfrm>
            <a:off x="0" y="4343400"/>
            <a:ext cx="1566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u="sng"/>
              <a:t>node z table</a:t>
            </a:r>
          </a:p>
        </p:txBody>
      </p:sp>
      <p:sp>
        <p:nvSpPr>
          <p:cNvPr id="728168" name="Oval 104"/>
          <p:cNvSpPr>
            <a:spLocks noChangeArrowheads="1"/>
          </p:cNvSpPr>
          <p:nvPr/>
        </p:nvSpPr>
        <p:spPr bwMode="auto">
          <a:xfrm>
            <a:off x="1219200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8169" name="Oval 105"/>
          <p:cNvSpPr>
            <a:spLocks noChangeArrowheads="1"/>
          </p:cNvSpPr>
          <p:nvPr/>
        </p:nvSpPr>
        <p:spPr bwMode="auto">
          <a:xfrm>
            <a:off x="1219200" y="37338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8170" name="Oval 106"/>
          <p:cNvSpPr>
            <a:spLocks noChangeArrowheads="1"/>
          </p:cNvSpPr>
          <p:nvPr/>
        </p:nvSpPr>
        <p:spPr bwMode="auto">
          <a:xfrm>
            <a:off x="1219200" y="59436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8171" name="Oval 107"/>
          <p:cNvSpPr>
            <a:spLocks noChangeArrowheads="1"/>
          </p:cNvSpPr>
          <p:nvPr/>
        </p:nvSpPr>
        <p:spPr bwMode="auto">
          <a:xfrm>
            <a:off x="3297238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8172" name="Rectangle 108"/>
          <p:cNvSpPr>
            <a:spLocks noChangeArrowheads="1"/>
          </p:cNvSpPr>
          <p:nvPr/>
        </p:nvSpPr>
        <p:spPr bwMode="auto">
          <a:xfrm>
            <a:off x="1590675" y="187325"/>
            <a:ext cx="4476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fr-FR">
                <a:solidFill>
                  <a:srgbClr val="000000"/>
                </a:solidFill>
                <a:cs typeface="Times New Roman" pitchFamily="18" charset="0"/>
              </a:rPr>
              <a:t>D</a:t>
            </a:r>
            <a:r>
              <a:rPr lang="fr-FR" baseline="-25000">
                <a:solidFill>
                  <a:srgbClr val="000000"/>
                </a:solidFill>
                <a:cs typeface="Times New Roman" pitchFamily="18" charset="0"/>
              </a:rPr>
              <a:t>x</a:t>
            </a:r>
            <a:r>
              <a:rPr lang="fr-FR">
                <a:solidFill>
                  <a:srgbClr val="000000"/>
                </a:solidFill>
                <a:cs typeface="Times New Roman" pitchFamily="18" charset="0"/>
              </a:rPr>
              <a:t>(y) = min{c(x,y) + D</a:t>
            </a:r>
            <a:r>
              <a:rPr lang="fr-FR" baseline="-25000">
                <a:solidFill>
                  <a:srgbClr val="000000"/>
                </a:solidFill>
                <a:cs typeface="Times New Roman" pitchFamily="18" charset="0"/>
              </a:rPr>
              <a:t>y</a:t>
            </a:r>
            <a:r>
              <a:rPr lang="fr-FR">
                <a:solidFill>
                  <a:srgbClr val="000000"/>
                </a:solidFill>
                <a:cs typeface="Times New Roman" pitchFamily="18" charset="0"/>
              </a:rPr>
              <a:t>(y), c(x,z) + D</a:t>
            </a:r>
            <a:r>
              <a:rPr lang="fr-FR" baseline="-25000">
                <a:solidFill>
                  <a:srgbClr val="000000"/>
                </a:solidFill>
                <a:cs typeface="Times New Roman" pitchFamily="18" charset="0"/>
              </a:rPr>
              <a:t>z</a:t>
            </a:r>
            <a:r>
              <a:rPr lang="fr-FR">
                <a:solidFill>
                  <a:srgbClr val="000000"/>
                </a:solidFill>
                <a:cs typeface="Times New Roman" pitchFamily="18" charset="0"/>
              </a:rPr>
              <a:t>(y)} </a:t>
            </a:r>
            <a:br>
              <a:rPr lang="fr-FR">
                <a:solidFill>
                  <a:srgbClr val="000000"/>
                </a:solidFill>
                <a:cs typeface="Times New Roman" pitchFamily="18" charset="0"/>
              </a:rPr>
            </a:br>
            <a:r>
              <a:rPr lang="fr-FR">
                <a:solidFill>
                  <a:srgbClr val="000000"/>
                </a:solidFill>
                <a:cs typeface="Times New Roman" pitchFamily="18" charset="0"/>
              </a:rPr>
              <a:t>             = min{2+0 , 7+1} = 2</a:t>
            </a:r>
          </a:p>
        </p:txBody>
      </p:sp>
      <p:sp>
        <p:nvSpPr>
          <p:cNvPr id="728173" name="Line 109"/>
          <p:cNvSpPr>
            <a:spLocks noChangeShapeType="1"/>
          </p:cNvSpPr>
          <p:nvPr/>
        </p:nvSpPr>
        <p:spPr bwMode="auto">
          <a:xfrm flipH="1">
            <a:off x="3760788" y="809625"/>
            <a:ext cx="809625" cy="96678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8174" name="Rectangle 110"/>
          <p:cNvSpPr>
            <a:spLocks noChangeArrowheads="1"/>
          </p:cNvSpPr>
          <p:nvPr/>
        </p:nvSpPr>
        <p:spPr bwMode="auto">
          <a:xfrm>
            <a:off x="6384925" y="28575"/>
            <a:ext cx="2803525" cy="108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fr-FR" i="1"/>
              <a:t>D</a:t>
            </a:r>
            <a:r>
              <a:rPr lang="fr-FR" i="1" baseline="-25000"/>
              <a:t>x</a:t>
            </a:r>
            <a:r>
              <a:rPr lang="fr-FR" i="1"/>
              <a:t>(z) = </a:t>
            </a:r>
            <a:r>
              <a:rPr lang="fr-FR"/>
              <a:t>min{</a:t>
            </a:r>
            <a:r>
              <a:rPr lang="fr-FR" i="1"/>
              <a:t>c(x,y) + </a:t>
            </a:r>
            <a:br>
              <a:rPr lang="fr-FR" i="1"/>
            </a:br>
            <a:r>
              <a:rPr lang="fr-FR" i="1"/>
              <a:t>      D</a:t>
            </a:r>
            <a:r>
              <a:rPr lang="fr-FR" i="1" baseline="-25000"/>
              <a:t>y</a:t>
            </a:r>
            <a:r>
              <a:rPr lang="fr-FR" i="1"/>
              <a:t>(z), c(x,z) + D</a:t>
            </a:r>
            <a:r>
              <a:rPr lang="fr-FR" i="1" baseline="-25000"/>
              <a:t>z</a:t>
            </a:r>
            <a:r>
              <a:rPr lang="fr-FR" i="1"/>
              <a:t>(z)</a:t>
            </a:r>
            <a:r>
              <a:rPr lang="fr-FR"/>
              <a:t>} </a:t>
            </a:r>
          </a:p>
          <a:p>
            <a:pPr algn="just">
              <a:lnSpc>
                <a:spcPct val="120000"/>
              </a:lnSpc>
            </a:pPr>
            <a:r>
              <a:rPr lang="fr-FR"/>
              <a:t>= min{2+1 , 7+0} = 3</a:t>
            </a:r>
          </a:p>
        </p:txBody>
      </p:sp>
      <p:sp>
        <p:nvSpPr>
          <p:cNvPr id="728175" name="Line 111"/>
          <p:cNvSpPr>
            <a:spLocks noChangeShapeType="1"/>
          </p:cNvSpPr>
          <p:nvPr/>
        </p:nvSpPr>
        <p:spPr bwMode="auto">
          <a:xfrm flipH="1">
            <a:off x="4179888" y="482600"/>
            <a:ext cx="2586037" cy="13335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8176" name="Text Box 112"/>
          <p:cNvSpPr txBox="1">
            <a:spLocks noChangeArrowheads="1"/>
          </p:cNvSpPr>
          <p:nvPr/>
        </p:nvSpPr>
        <p:spPr bwMode="auto">
          <a:xfrm>
            <a:off x="3922713" y="1679575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728177" name="Text Box 113"/>
          <p:cNvSpPr txBox="1">
            <a:spLocks noChangeArrowheads="1"/>
          </p:cNvSpPr>
          <p:nvPr/>
        </p:nvSpPr>
        <p:spPr bwMode="auto">
          <a:xfrm>
            <a:off x="3579813" y="1679575"/>
            <a:ext cx="342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2 </a:t>
            </a:r>
          </a:p>
        </p:txBody>
      </p:sp>
    </p:spTree>
    <p:extLst>
      <p:ext uri="{BB962C8B-B14F-4D97-AF65-F5344CB8AC3E}">
        <p14:creationId xmlns:p14="http://schemas.microsoft.com/office/powerpoint/2010/main" val="61459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8172" grpId="0"/>
      <p:bldP spid="728173" grpId="0" animBg="1"/>
      <p:bldP spid="728174" grpId="0"/>
      <p:bldP spid="728175" grpId="0" animBg="1"/>
      <p:bldP spid="728176" grpId="0"/>
      <p:bldP spid="72817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00B8-34BA-41D7-A54A-DFC7B3BC726D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729090" name="Group 2"/>
          <p:cNvGrpSpPr>
            <a:grpSpLocks/>
          </p:cNvGrpSpPr>
          <p:nvPr/>
        </p:nvGrpSpPr>
        <p:grpSpPr bwMode="auto">
          <a:xfrm>
            <a:off x="533400" y="990600"/>
            <a:ext cx="1752600" cy="1738313"/>
            <a:chOff x="240" y="192"/>
            <a:chExt cx="1104" cy="1095"/>
          </a:xfrm>
        </p:grpSpPr>
        <p:sp>
          <p:nvSpPr>
            <p:cNvPr id="729091" name="Line 3"/>
            <p:cNvSpPr>
              <a:spLocks noChangeShapeType="1"/>
            </p:cNvSpPr>
            <p:nvPr/>
          </p:nvSpPr>
          <p:spPr bwMode="auto">
            <a:xfrm>
              <a:off x="672" y="480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9092" name="Line 4"/>
            <p:cNvSpPr>
              <a:spLocks noChangeShapeType="1"/>
            </p:cNvSpPr>
            <p:nvPr/>
          </p:nvSpPr>
          <p:spPr bwMode="auto">
            <a:xfrm>
              <a:off x="480" y="624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9093" name="Text Box 5"/>
            <p:cNvSpPr txBox="1">
              <a:spLocks noChangeArrowheads="1"/>
            </p:cNvSpPr>
            <p:nvPr/>
          </p:nvSpPr>
          <p:spPr bwMode="auto">
            <a:xfrm>
              <a:off x="672" y="384"/>
              <a:ext cx="61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x   y   z</a:t>
              </a:r>
            </a:p>
          </p:txBody>
        </p:sp>
        <p:sp>
          <p:nvSpPr>
            <p:cNvPr id="729094" name="Text Box 6"/>
            <p:cNvSpPr txBox="1">
              <a:spLocks noChangeArrowheads="1"/>
            </p:cNvSpPr>
            <p:nvPr/>
          </p:nvSpPr>
          <p:spPr bwMode="auto">
            <a:xfrm>
              <a:off x="480" y="624"/>
              <a:ext cx="20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729095" name="Text Box 7"/>
            <p:cNvSpPr txBox="1">
              <a:spLocks noChangeArrowheads="1"/>
            </p:cNvSpPr>
            <p:nvPr/>
          </p:nvSpPr>
          <p:spPr bwMode="auto">
            <a:xfrm>
              <a:off x="480" y="816"/>
              <a:ext cx="1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729096" name="Text Box 8"/>
            <p:cNvSpPr txBox="1">
              <a:spLocks noChangeArrowheads="1"/>
            </p:cNvSpPr>
            <p:nvPr/>
          </p:nvSpPr>
          <p:spPr bwMode="auto">
            <a:xfrm>
              <a:off x="480" y="1008"/>
              <a:ext cx="19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z</a:t>
              </a:r>
            </a:p>
          </p:txBody>
        </p:sp>
        <p:sp>
          <p:nvSpPr>
            <p:cNvPr id="729097" name="Text Box 9"/>
            <p:cNvSpPr txBox="1">
              <a:spLocks noChangeArrowheads="1"/>
            </p:cNvSpPr>
            <p:nvPr/>
          </p:nvSpPr>
          <p:spPr bwMode="auto">
            <a:xfrm>
              <a:off x="672" y="624"/>
              <a:ext cx="5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0  2   7</a:t>
              </a:r>
            </a:p>
          </p:txBody>
        </p:sp>
        <p:sp>
          <p:nvSpPr>
            <p:cNvPr id="729098" name="Text Box 10"/>
            <p:cNvSpPr txBox="1">
              <a:spLocks noChangeArrowheads="1"/>
            </p:cNvSpPr>
            <p:nvPr/>
          </p:nvSpPr>
          <p:spPr bwMode="auto">
            <a:xfrm>
              <a:off x="672" y="864"/>
              <a:ext cx="2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∞</a:t>
              </a:r>
            </a:p>
          </p:txBody>
        </p:sp>
        <p:sp>
          <p:nvSpPr>
            <p:cNvPr id="729099" name="Text Box 11"/>
            <p:cNvSpPr txBox="1">
              <a:spLocks noChangeArrowheads="1"/>
            </p:cNvSpPr>
            <p:nvPr/>
          </p:nvSpPr>
          <p:spPr bwMode="auto">
            <a:xfrm>
              <a:off x="816" y="864"/>
              <a:ext cx="2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∞</a:t>
              </a:r>
            </a:p>
          </p:txBody>
        </p:sp>
        <p:sp>
          <p:nvSpPr>
            <p:cNvPr id="729100" name="Text Box 12"/>
            <p:cNvSpPr txBox="1">
              <a:spLocks noChangeArrowheads="1"/>
            </p:cNvSpPr>
            <p:nvPr/>
          </p:nvSpPr>
          <p:spPr bwMode="auto">
            <a:xfrm>
              <a:off x="1056" y="864"/>
              <a:ext cx="2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∞</a:t>
              </a:r>
            </a:p>
          </p:txBody>
        </p:sp>
        <p:sp>
          <p:nvSpPr>
            <p:cNvPr id="729101" name="Text Box 13"/>
            <p:cNvSpPr txBox="1">
              <a:spLocks noChangeArrowheads="1"/>
            </p:cNvSpPr>
            <p:nvPr/>
          </p:nvSpPr>
          <p:spPr bwMode="auto">
            <a:xfrm>
              <a:off x="672" y="1056"/>
              <a:ext cx="2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∞</a:t>
              </a:r>
            </a:p>
          </p:txBody>
        </p:sp>
        <p:sp>
          <p:nvSpPr>
            <p:cNvPr id="729102" name="Text Box 14"/>
            <p:cNvSpPr txBox="1">
              <a:spLocks noChangeArrowheads="1"/>
            </p:cNvSpPr>
            <p:nvPr/>
          </p:nvSpPr>
          <p:spPr bwMode="auto">
            <a:xfrm>
              <a:off x="816" y="1056"/>
              <a:ext cx="2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∞</a:t>
              </a:r>
            </a:p>
          </p:txBody>
        </p:sp>
        <p:sp>
          <p:nvSpPr>
            <p:cNvPr id="729103" name="Text Box 15"/>
            <p:cNvSpPr txBox="1">
              <a:spLocks noChangeArrowheads="1"/>
            </p:cNvSpPr>
            <p:nvPr/>
          </p:nvSpPr>
          <p:spPr bwMode="auto">
            <a:xfrm>
              <a:off x="1056" y="1056"/>
              <a:ext cx="2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∞</a:t>
              </a:r>
            </a:p>
          </p:txBody>
        </p:sp>
        <p:sp>
          <p:nvSpPr>
            <p:cNvPr id="729104" name="Text Box 16"/>
            <p:cNvSpPr txBox="1">
              <a:spLocks noChangeArrowheads="1"/>
            </p:cNvSpPr>
            <p:nvPr/>
          </p:nvSpPr>
          <p:spPr bwMode="auto">
            <a:xfrm rot="16200000">
              <a:off x="133" y="827"/>
              <a:ext cx="44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from</a:t>
              </a:r>
            </a:p>
          </p:txBody>
        </p:sp>
        <p:sp>
          <p:nvSpPr>
            <p:cNvPr id="729105" name="Text Box 17"/>
            <p:cNvSpPr txBox="1">
              <a:spLocks noChangeArrowheads="1"/>
            </p:cNvSpPr>
            <p:nvPr/>
          </p:nvSpPr>
          <p:spPr bwMode="auto">
            <a:xfrm>
              <a:off x="672" y="192"/>
              <a:ext cx="5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cost to</a:t>
              </a:r>
            </a:p>
          </p:txBody>
        </p:sp>
      </p:grpSp>
      <p:sp>
        <p:nvSpPr>
          <p:cNvPr id="729106" name="Text Box 18"/>
          <p:cNvSpPr txBox="1">
            <a:spLocks noChangeArrowheads="1"/>
          </p:cNvSpPr>
          <p:nvPr/>
        </p:nvSpPr>
        <p:spPr bwMode="auto">
          <a:xfrm rot="16200000">
            <a:off x="362744" y="3828256"/>
            <a:ext cx="708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from</a:t>
            </a:r>
          </a:p>
        </p:txBody>
      </p:sp>
      <p:sp>
        <p:nvSpPr>
          <p:cNvPr id="729107" name="Text Box 19"/>
          <p:cNvSpPr txBox="1">
            <a:spLocks noChangeArrowheads="1"/>
          </p:cNvSpPr>
          <p:nvPr/>
        </p:nvSpPr>
        <p:spPr bwMode="auto">
          <a:xfrm rot="16200000">
            <a:off x="362744" y="5580856"/>
            <a:ext cx="708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from</a:t>
            </a:r>
          </a:p>
        </p:txBody>
      </p:sp>
      <p:sp>
        <p:nvSpPr>
          <p:cNvPr id="729108" name="Line 20"/>
          <p:cNvSpPr>
            <a:spLocks noChangeShapeType="1"/>
          </p:cNvSpPr>
          <p:nvPr/>
        </p:nvSpPr>
        <p:spPr bwMode="auto">
          <a:xfrm>
            <a:off x="5486400" y="1524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9109" name="Line 21"/>
          <p:cNvSpPr>
            <a:spLocks noChangeShapeType="1"/>
          </p:cNvSpPr>
          <p:nvPr/>
        </p:nvSpPr>
        <p:spPr bwMode="auto">
          <a:xfrm>
            <a:off x="5181600" y="1752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9110" name="Text Box 22"/>
          <p:cNvSpPr txBox="1">
            <a:spLocks noChangeArrowheads="1"/>
          </p:cNvSpPr>
          <p:nvPr/>
        </p:nvSpPr>
        <p:spPr bwMode="auto">
          <a:xfrm>
            <a:off x="5486400" y="1371600"/>
            <a:ext cx="969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   y   z</a:t>
            </a:r>
          </a:p>
        </p:txBody>
      </p:sp>
      <p:sp>
        <p:nvSpPr>
          <p:cNvPr id="729111" name="Text Box 23"/>
          <p:cNvSpPr txBox="1">
            <a:spLocks noChangeArrowheads="1"/>
          </p:cNvSpPr>
          <p:nvPr/>
        </p:nvSpPr>
        <p:spPr bwMode="auto">
          <a:xfrm>
            <a:off x="5181600" y="17526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729112" name="Text Box 24"/>
          <p:cNvSpPr txBox="1">
            <a:spLocks noChangeArrowheads="1"/>
          </p:cNvSpPr>
          <p:nvPr/>
        </p:nvSpPr>
        <p:spPr bwMode="auto">
          <a:xfrm>
            <a:off x="5181600" y="2057400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729113" name="Text Box 25"/>
          <p:cNvSpPr txBox="1">
            <a:spLocks noChangeArrowheads="1"/>
          </p:cNvSpPr>
          <p:nvPr/>
        </p:nvSpPr>
        <p:spPr bwMode="auto">
          <a:xfrm>
            <a:off x="5181600" y="2362200"/>
            <a:ext cx="306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729114" name="Text Box 26"/>
          <p:cNvSpPr txBox="1">
            <a:spLocks noChangeArrowheads="1"/>
          </p:cNvSpPr>
          <p:nvPr/>
        </p:nvSpPr>
        <p:spPr bwMode="auto">
          <a:xfrm>
            <a:off x="5486400" y="1752600"/>
            <a:ext cx="944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0  2   3</a:t>
            </a:r>
          </a:p>
        </p:txBody>
      </p:sp>
      <p:sp>
        <p:nvSpPr>
          <p:cNvPr id="729115" name="Text Box 27"/>
          <p:cNvSpPr txBox="1">
            <a:spLocks noChangeArrowheads="1"/>
          </p:cNvSpPr>
          <p:nvPr/>
        </p:nvSpPr>
        <p:spPr bwMode="auto">
          <a:xfrm rot="16200000">
            <a:off x="4629944" y="2075656"/>
            <a:ext cx="708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from</a:t>
            </a:r>
          </a:p>
        </p:txBody>
      </p:sp>
      <p:sp>
        <p:nvSpPr>
          <p:cNvPr id="729116" name="Text Box 28"/>
          <p:cNvSpPr txBox="1">
            <a:spLocks noChangeArrowheads="1"/>
          </p:cNvSpPr>
          <p:nvPr/>
        </p:nvSpPr>
        <p:spPr bwMode="auto">
          <a:xfrm>
            <a:off x="5486400" y="1066800"/>
            <a:ext cx="938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cost to</a:t>
            </a:r>
          </a:p>
        </p:txBody>
      </p:sp>
      <p:sp>
        <p:nvSpPr>
          <p:cNvPr id="729117" name="Line 29"/>
          <p:cNvSpPr>
            <a:spLocks noChangeShapeType="1"/>
          </p:cNvSpPr>
          <p:nvPr/>
        </p:nvSpPr>
        <p:spPr bwMode="auto">
          <a:xfrm>
            <a:off x="3276600" y="144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9118" name="Line 30"/>
          <p:cNvSpPr>
            <a:spLocks noChangeShapeType="1"/>
          </p:cNvSpPr>
          <p:nvPr/>
        </p:nvSpPr>
        <p:spPr bwMode="auto">
          <a:xfrm>
            <a:off x="29718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9119" name="Text Box 31"/>
          <p:cNvSpPr txBox="1">
            <a:spLocks noChangeArrowheads="1"/>
          </p:cNvSpPr>
          <p:nvPr/>
        </p:nvSpPr>
        <p:spPr bwMode="auto">
          <a:xfrm>
            <a:off x="3276600" y="1295400"/>
            <a:ext cx="969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   y   z</a:t>
            </a:r>
          </a:p>
        </p:txBody>
      </p:sp>
      <p:sp>
        <p:nvSpPr>
          <p:cNvPr id="729120" name="Text Box 32"/>
          <p:cNvSpPr txBox="1">
            <a:spLocks noChangeArrowheads="1"/>
          </p:cNvSpPr>
          <p:nvPr/>
        </p:nvSpPr>
        <p:spPr bwMode="auto">
          <a:xfrm>
            <a:off x="2971800" y="16764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729121" name="Text Box 33"/>
          <p:cNvSpPr txBox="1">
            <a:spLocks noChangeArrowheads="1"/>
          </p:cNvSpPr>
          <p:nvPr/>
        </p:nvSpPr>
        <p:spPr bwMode="auto">
          <a:xfrm>
            <a:off x="2971800" y="1981200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729122" name="Text Box 34"/>
          <p:cNvSpPr txBox="1">
            <a:spLocks noChangeArrowheads="1"/>
          </p:cNvSpPr>
          <p:nvPr/>
        </p:nvSpPr>
        <p:spPr bwMode="auto">
          <a:xfrm>
            <a:off x="2971800" y="2286000"/>
            <a:ext cx="306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729123" name="Text Box 35"/>
          <p:cNvSpPr txBox="1">
            <a:spLocks noChangeArrowheads="1"/>
          </p:cNvSpPr>
          <p:nvPr/>
        </p:nvSpPr>
        <p:spPr bwMode="auto">
          <a:xfrm>
            <a:off x="3276600" y="1676400"/>
            <a:ext cx="944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0  2   3</a:t>
            </a:r>
          </a:p>
        </p:txBody>
      </p:sp>
      <p:sp>
        <p:nvSpPr>
          <p:cNvPr id="729124" name="Text Box 36"/>
          <p:cNvSpPr txBox="1">
            <a:spLocks noChangeArrowheads="1"/>
          </p:cNvSpPr>
          <p:nvPr/>
        </p:nvSpPr>
        <p:spPr bwMode="auto">
          <a:xfrm rot="16200000">
            <a:off x="2420144" y="1999456"/>
            <a:ext cx="708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from</a:t>
            </a:r>
          </a:p>
        </p:txBody>
      </p:sp>
      <p:sp>
        <p:nvSpPr>
          <p:cNvPr id="729125" name="Text Box 37"/>
          <p:cNvSpPr txBox="1">
            <a:spLocks noChangeArrowheads="1"/>
          </p:cNvSpPr>
          <p:nvPr/>
        </p:nvSpPr>
        <p:spPr bwMode="auto">
          <a:xfrm>
            <a:off x="3276600" y="990600"/>
            <a:ext cx="938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cost to</a:t>
            </a:r>
          </a:p>
        </p:txBody>
      </p:sp>
      <p:sp>
        <p:nvSpPr>
          <p:cNvPr id="729126" name="Line 38"/>
          <p:cNvSpPr>
            <a:spLocks noChangeShapeType="1"/>
          </p:cNvSpPr>
          <p:nvPr/>
        </p:nvSpPr>
        <p:spPr bwMode="auto">
          <a:xfrm>
            <a:off x="12192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9127" name="Line 39"/>
          <p:cNvSpPr>
            <a:spLocks noChangeShapeType="1"/>
          </p:cNvSpPr>
          <p:nvPr/>
        </p:nvSpPr>
        <p:spPr bwMode="auto">
          <a:xfrm>
            <a:off x="9144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9128" name="Text Box 40"/>
          <p:cNvSpPr txBox="1">
            <a:spLocks noChangeArrowheads="1"/>
          </p:cNvSpPr>
          <p:nvPr/>
        </p:nvSpPr>
        <p:spPr bwMode="auto">
          <a:xfrm>
            <a:off x="1219200" y="3048000"/>
            <a:ext cx="969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   y   z</a:t>
            </a:r>
          </a:p>
        </p:txBody>
      </p:sp>
      <p:sp>
        <p:nvSpPr>
          <p:cNvPr id="729129" name="Text Box 41"/>
          <p:cNvSpPr txBox="1">
            <a:spLocks noChangeArrowheads="1"/>
          </p:cNvSpPr>
          <p:nvPr/>
        </p:nvSpPr>
        <p:spPr bwMode="auto">
          <a:xfrm>
            <a:off x="914400" y="34290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729130" name="Text Box 42"/>
          <p:cNvSpPr txBox="1">
            <a:spLocks noChangeArrowheads="1"/>
          </p:cNvSpPr>
          <p:nvPr/>
        </p:nvSpPr>
        <p:spPr bwMode="auto">
          <a:xfrm>
            <a:off x="914400" y="3733800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729131" name="Text Box 43"/>
          <p:cNvSpPr txBox="1">
            <a:spLocks noChangeArrowheads="1"/>
          </p:cNvSpPr>
          <p:nvPr/>
        </p:nvSpPr>
        <p:spPr bwMode="auto">
          <a:xfrm>
            <a:off x="914400" y="4038600"/>
            <a:ext cx="306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729132" name="Text Box 44"/>
          <p:cNvSpPr txBox="1">
            <a:spLocks noChangeArrowheads="1"/>
          </p:cNvSpPr>
          <p:nvPr/>
        </p:nvSpPr>
        <p:spPr bwMode="auto">
          <a:xfrm>
            <a:off x="1524000" y="3429000"/>
            <a:ext cx="376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729133" name="Text Box 45"/>
          <p:cNvSpPr txBox="1">
            <a:spLocks noChangeArrowheads="1"/>
          </p:cNvSpPr>
          <p:nvPr/>
        </p:nvSpPr>
        <p:spPr bwMode="auto">
          <a:xfrm>
            <a:off x="1828800" y="3429000"/>
            <a:ext cx="376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729134" name="Text Box 46"/>
          <p:cNvSpPr txBox="1">
            <a:spLocks noChangeArrowheads="1"/>
          </p:cNvSpPr>
          <p:nvPr/>
        </p:nvSpPr>
        <p:spPr bwMode="auto">
          <a:xfrm>
            <a:off x="1219200" y="4114800"/>
            <a:ext cx="376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729135" name="Text Box 47"/>
          <p:cNvSpPr txBox="1">
            <a:spLocks noChangeArrowheads="1"/>
          </p:cNvSpPr>
          <p:nvPr/>
        </p:nvSpPr>
        <p:spPr bwMode="auto">
          <a:xfrm>
            <a:off x="1447800" y="4114800"/>
            <a:ext cx="376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729136" name="Text Box 48"/>
          <p:cNvSpPr txBox="1">
            <a:spLocks noChangeArrowheads="1"/>
          </p:cNvSpPr>
          <p:nvPr/>
        </p:nvSpPr>
        <p:spPr bwMode="auto">
          <a:xfrm>
            <a:off x="1828800" y="4114800"/>
            <a:ext cx="376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729137" name="Text Box 49"/>
          <p:cNvSpPr txBox="1">
            <a:spLocks noChangeArrowheads="1"/>
          </p:cNvSpPr>
          <p:nvPr/>
        </p:nvSpPr>
        <p:spPr bwMode="auto">
          <a:xfrm>
            <a:off x="1219200" y="2743200"/>
            <a:ext cx="938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cost to</a:t>
            </a:r>
          </a:p>
        </p:txBody>
      </p:sp>
      <p:sp>
        <p:nvSpPr>
          <p:cNvPr id="729138" name="Line 50"/>
          <p:cNvSpPr>
            <a:spLocks noChangeShapeType="1"/>
          </p:cNvSpPr>
          <p:nvPr/>
        </p:nvSpPr>
        <p:spPr bwMode="auto">
          <a:xfrm>
            <a:off x="32766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9139" name="Line 51"/>
          <p:cNvSpPr>
            <a:spLocks noChangeShapeType="1"/>
          </p:cNvSpPr>
          <p:nvPr/>
        </p:nvSpPr>
        <p:spPr bwMode="auto">
          <a:xfrm>
            <a:off x="29718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9140" name="Text Box 52"/>
          <p:cNvSpPr txBox="1">
            <a:spLocks noChangeArrowheads="1"/>
          </p:cNvSpPr>
          <p:nvPr/>
        </p:nvSpPr>
        <p:spPr bwMode="auto">
          <a:xfrm>
            <a:off x="3276600" y="3048000"/>
            <a:ext cx="969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   y   z</a:t>
            </a:r>
          </a:p>
        </p:txBody>
      </p:sp>
      <p:sp>
        <p:nvSpPr>
          <p:cNvPr id="729141" name="Text Box 53"/>
          <p:cNvSpPr txBox="1">
            <a:spLocks noChangeArrowheads="1"/>
          </p:cNvSpPr>
          <p:nvPr/>
        </p:nvSpPr>
        <p:spPr bwMode="auto">
          <a:xfrm>
            <a:off x="2971800" y="34290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729142" name="Text Box 54"/>
          <p:cNvSpPr txBox="1">
            <a:spLocks noChangeArrowheads="1"/>
          </p:cNvSpPr>
          <p:nvPr/>
        </p:nvSpPr>
        <p:spPr bwMode="auto">
          <a:xfrm>
            <a:off x="2971800" y="3733800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729143" name="Text Box 55"/>
          <p:cNvSpPr txBox="1">
            <a:spLocks noChangeArrowheads="1"/>
          </p:cNvSpPr>
          <p:nvPr/>
        </p:nvSpPr>
        <p:spPr bwMode="auto">
          <a:xfrm>
            <a:off x="2971800" y="4038600"/>
            <a:ext cx="306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729144" name="Text Box 56"/>
          <p:cNvSpPr txBox="1">
            <a:spLocks noChangeArrowheads="1"/>
          </p:cNvSpPr>
          <p:nvPr/>
        </p:nvSpPr>
        <p:spPr bwMode="auto">
          <a:xfrm>
            <a:off x="3276600" y="3429000"/>
            <a:ext cx="944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0  2   7</a:t>
            </a:r>
          </a:p>
        </p:txBody>
      </p:sp>
      <p:sp>
        <p:nvSpPr>
          <p:cNvPr id="729145" name="Text Box 57"/>
          <p:cNvSpPr txBox="1">
            <a:spLocks noChangeArrowheads="1"/>
          </p:cNvSpPr>
          <p:nvPr/>
        </p:nvSpPr>
        <p:spPr bwMode="auto">
          <a:xfrm rot="16200000">
            <a:off x="2420144" y="3752056"/>
            <a:ext cx="708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from</a:t>
            </a:r>
          </a:p>
        </p:txBody>
      </p:sp>
      <p:sp>
        <p:nvSpPr>
          <p:cNvPr id="729146" name="Text Box 58"/>
          <p:cNvSpPr txBox="1">
            <a:spLocks noChangeArrowheads="1"/>
          </p:cNvSpPr>
          <p:nvPr/>
        </p:nvSpPr>
        <p:spPr bwMode="auto">
          <a:xfrm>
            <a:off x="3276600" y="2743200"/>
            <a:ext cx="938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cost to</a:t>
            </a:r>
          </a:p>
        </p:txBody>
      </p:sp>
      <p:sp>
        <p:nvSpPr>
          <p:cNvPr id="729147" name="Line 59"/>
          <p:cNvSpPr>
            <a:spLocks noChangeShapeType="1"/>
          </p:cNvSpPr>
          <p:nvPr/>
        </p:nvSpPr>
        <p:spPr bwMode="auto">
          <a:xfrm>
            <a:off x="5486400" y="3276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9148" name="Line 60"/>
          <p:cNvSpPr>
            <a:spLocks noChangeShapeType="1"/>
          </p:cNvSpPr>
          <p:nvPr/>
        </p:nvSpPr>
        <p:spPr bwMode="auto">
          <a:xfrm>
            <a:off x="5181600" y="3505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9149" name="Text Box 61"/>
          <p:cNvSpPr txBox="1">
            <a:spLocks noChangeArrowheads="1"/>
          </p:cNvSpPr>
          <p:nvPr/>
        </p:nvSpPr>
        <p:spPr bwMode="auto">
          <a:xfrm>
            <a:off x="5486400" y="3124200"/>
            <a:ext cx="969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   y   z</a:t>
            </a:r>
          </a:p>
        </p:txBody>
      </p:sp>
      <p:sp>
        <p:nvSpPr>
          <p:cNvPr id="729150" name="Text Box 62"/>
          <p:cNvSpPr txBox="1">
            <a:spLocks noChangeArrowheads="1"/>
          </p:cNvSpPr>
          <p:nvPr/>
        </p:nvSpPr>
        <p:spPr bwMode="auto">
          <a:xfrm>
            <a:off x="5181600" y="35052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729151" name="Text Box 63"/>
          <p:cNvSpPr txBox="1">
            <a:spLocks noChangeArrowheads="1"/>
          </p:cNvSpPr>
          <p:nvPr/>
        </p:nvSpPr>
        <p:spPr bwMode="auto">
          <a:xfrm>
            <a:off x="5181600" y="3810000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729152" name="Text Box 64"/>
          <p:cNvSpPr txBox="1">
            <a:spLocks noChangeArrowheads="1"/>
          </p:cNvSpPr>
          <p:nvPr/>
        </p:nvSpPr>
        <p:spPr bwMode="auto">
          <a:xfrm>
            <a:off x="5181600" y="4114800"/>
            <a:ext cx="306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729153" name="Text Box 65"/>
          <p:cNvSpPr txBox="1">
            <a:spLocks noChangeArrowheads="1"/>
          </p:cNvSpPr>
          <p:nvPr/>
        </p:nvSpPr>
        <p:spPr bwMode="auto">
          <a:xfrm>
            <a:off x="5486400" y="3505200"/>
            <a:ext cx="944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0  2   3</a:t>
            </a:r>
          </a:p>
        </p:txBody>
      </p:sp>
      <p:sp>
        <p:nvSpPr>
          <p:cNvPr id="729154" name="Text Box 66"/>
          <p:cNvSpPr txBox="1">
            <a:spLocks noChangeArrowheads="1"/>
          </p:cNvSpPr>
          <p:nvPr/>
        </p:nvSpPr>
        <p:spPr bwMode="auto">
          <a:xfrm rot="16200000">
            <a:off x="4629944" y="3828256"/>
            <a:ext cx="708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from</a:t>
            </a:r>
          </a:p>
        </p:txBody>
      </p:sp>
      <p:sp>
        <p:nvSpPr>
          <p:cNvPr id="729155" name="Text Box 67"/>
          <p:cNvSpPr txBox="1">
            <a:spLocks noChangeArrowheads="1"/>
          </p:cNvSpPr>
          <p:nvPr/>
        </p:nvSpPr>
        <p:spPr bwMode="auto">
          <a:xfrm>
            <a:off x="5486400" y="2819400"/>
            <a:ext cx="938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cost to</a:t>
            </a:r>
          </a:p>
        </p:txBody>
      </p:sp>
      <p:sp>
        <p:nvSpPr>
          <p:cNvPr id="729156" name="Line 68"/>
          <p:cNvSpPr>
            <a:spLocks noChangeShapeType="1"/>
          </p:cNvSpPr>
          <p:nvPr/>
        </p:nvSpPr>
        <p:spPr bwMode="auto">
          <a:xfrm>
            <a:off x="5410200" y="495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9157" name="Line 69"/>
          <p:cNvSpPr>
            <a:spLocks noChangeShapeType="1"/>
          </p:cNvSpPr>
          <p:nvPr/>
        </p:nvSpPr>
        <p:spPr bwMode="auto">
          <a:xfrm>
            <a:off x="5105400" y="5181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9158" name="Text Box 70"/>
          <p:cNvSpPr txBox="1">
            <a:spLocks noChangeArrowheads="1"/>
          </p:cNvSpPr>
          <p:nvPr/>
        </p:nvSpPr>
        <p:spPr bwMode="auto">
          <a:xfrm>
            <a:off x="5410200" y="4800600"/>
            <a:ext cx="969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   y   z</a:t>
            </a:r>
          </a:p>
        </p:txBody>
      </p:sp>
      <p:sp>
        <p:nvSpPr>
          <p:cNvPr id="729159" name="Text Box 71"/>
          <p:cNvSpPr txBox="1">
            <a:spLocks noChangeArrowheads="1"/>
          </p:cNvSpPr>
          <p:nvPr/>
        </p:nvSpPr>
        <p:spPr bwMode="auto">
          <a:xfrm>
            <a:off x="5105400" y="51816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729160" name="Text Box 72"/>
          <p:cNvSpPr txBox="1">
            <a:spLocks noChangeArrowheads="1"/>
          </p:cNvSpPr>
          <p:nvPr/>
        </p:nvSpPr>
        <p:spPr bwMode="auto">
          <a:xfrm>
            <a:off x="5105400" y="5486400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729161" name="Text Box 73"/>
          <p:cNvSpPr txBox="1">
            <a:spLocks noChangeArrowheads="1"/>
          </p:cNvSpPr>
          <p:nvPr/>
        </p:nvSpPr>
        <p:spPr bwMode="auto">
          <a:xfrm>
            <a:off x="5105400" y="5791200"/>
            <a:ext cx="306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729162" name="Text Box 74"/>
          <p:cNvSpPr txBox="1">
            <a:spLocks noChangeArrowheads="1"/>
          </p:cNvSpPr>
          <p:nvPr/>
        </p:nvSpPr>
        <p:spPr bwMode="auto">
          <a:xfrm>
            <a:off x="5410200" y="5181600"/>
            <a:ext cx="944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0  2   3</a:t>
            </a:r>
          </a:p>
        </p:txBody>
      </p:sp>
      <p:sp>
        <p:nvSpPr>
          <p:cNvPr id="729163" name="Text Box 75"/>
          <p:cNvSpPr txBox="1">
            <a:spLocks noChangeArrowheads="1"/>
          </p:cNvSpPr>
          <p:nvPr/>
        </p:nvSpPr>
        <p:spPr bwMode="auto">
          <a:xfrm rot="16200000">
            <a:off x="4553744" y="5504656"/>
            <a:ext cx="708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from</a:t>
            </a:r>
          </a:p>
        </p:txBody>
      </p:sp>
      <p:sp>
        <p:nvSpPr>
          <p:cNvPr id="729164" name="Text Box 76"/>
          <p:cNvSpPr txBox="1">
            <a:spLocks noChangeArrowheads="1"/>
          </p:cNvSpPr>
          <p:nvPr/>
        </p:nvSpPr>
        <p:spPr bwMode="auto">
          <a:xfrm>
            <a:off x="5410200" y="4495800"/>
            <a:ext cx="938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cost to</a:t>
            </a:r>
          </a:p>
        </p:txBody>
      </p:sp>
      <p:sp>
        <p:nvSpPr>
          <p:cNvPr id="729165" name="Line 77"/>
          <p:cNvSpPr>
            <a:spLocks noChangeShapeType="1"/>
          </p:cNvSpPr>
          <p:nvPr/>
        </p:nvSpPr>
        <p:spPr bwMode="auto">
          <a:xfrm>
            <a:off x="3276600" y="495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9166" name="Line 78"/>
          <p:cNvSpPr>
            <a:spLocks noChangeShapeType="1"/>
          </p:cNvSpPr>
          <p:nvPr/>
        </p:nvSpPr>
        <p:spPr bwMode="auto">
          <a:xfrm>
            <a:off x="2971800" y="5181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9167" name="Text Box 79"/>
          <p:cNvSpPr txBox="1">
            <a:spLocks noChangeArrowheads="1"/>
          </p:cNvSpPr>
          <p:nvPr/>
        </p:nvSpPr>
        <p:spPr bwMode="auto">
          <a:xfrm>
            <a:off x="3276600" y="4800600"/>
            <a:ext cx="969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   y   z</a:t>
            </a:r>
          </a:p>
        </p:txBody>
      </p:sp>
      <p:sp>
        <p:nvSpPr>
          <p:cNvPr id="729168" name="Text Box 80"/>
          <p:cNvSpPr txBox="1">
            <a:spLocks noChangeArrowheads="1"/>
          </p:cNvSpPr>
          <p:nvPr/>
        </p:nvSpPr>
        <p:spPr bwMode="auto">
          <a:xfrm>
            <a:off x="2971800" y="51816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729169" name="Text Box 81"/>
          <p:cNvSpPr txBox="1">
            <a:spLocks noChangeArrowheads="1"/>
          </p:cNvSpPr>
          <p:nvPr/>
        </p:nvSpPr>
        <p:spPr bwMode="auto">
          <a:xfrm>
            <a:off x="2971800" y="5486400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729170" name="Text Box 82"/>
          <p:cNvSpPr txBox="1">
            <a:spLocks noChangeArrowheads="1"/>
          </p:cNvSpPr>
          <p:nvPr/>
        </p:nvSpPr>
        <p:spPr bwMode="auto">
          <a:xfrm>
            <a:off x="2971800" y="5791200"/>
            <a:ext cx="306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729171" name="Text Box 83"/>
          <p:cNvSpPr txBox="1">
            <a:spLocks noChangeArrowheads="1"/>
          </p:cNvSpPr>
          <p:nvPr/>
        </p:nvSpPr>
        <p:spPr bwMode="auto">
          <a:xfrm>
            <a:off x="3276600" y="5181600"/>
            <a:ext cx="944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0  2   7</a:t>
            </a:r>
          </a:p>
        </p:txBody>
      </p:sp>
      <p:sp>
        <p:nvSpPr>
          <p:cNvPr id="729172" name="Text Box 84"/>
          <p:cNvSpPr txBox="1">
            <a:spLocks noChangeArrowheads="1"/>
          </p:cNvSpPr>
          <p:nvPr/>
        </p:nvSpPr>
        <p:spPr bwMode="auto">
          <a:xfrm rot="16200000">
            <a:off x="2420144" y="5504656"/>
            <a:ext cx="708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from</a:t>
            </a:r>
          </a:p>
        </p:txBody>
      </p:sp>
      <p:sp>
        <p:nvSpPr>
          <p:cNvPr id="729173" name="Text Box 85"/>
          <p:cNvSpPr txBox="1">
            <a:spLocks noChangeArrowheads="1"/>
          </p:cNvSpPr>
          <p:nvPr/>
        </p:nvSpPr>
        <p:spPr bwMode="auto">
          <a:xfrm>
            <a:off x="3276600" y="4495800"/>
            <a:ext cx="938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cost to</a:t>
            </a:r>
          </a:p>
        </p:txBody>
      </p:sp>
      <p:sp>
        <p:nvSpPr>
          <p:cNvPr id="729174" name="Line 86"/>
          <p:cNvSpPr>
            <a:spLocks noChangeShapeType="1"/>
          </p:cNvSpPr>
          <p:nvPr/>
        </p:nvSpPr>
        <p:spPr bwMode="auto">
          <a:xfrm>
            <a:off x="1219200" y="5029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9175" name="Line 87"/>
          <p:cNvSpPr>
            <a:spLocks noChangeShapeType="1"/>
          </p:cNvSpPr>
          <p:nvPr/>
        </p:nvSpPr>
        <p:spPr bwMode="auto">
          <a:xfrm>
            <a:off x="914400" y="5257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9176" name="Text Box 88"/>
          <p:cNvSpPr txBox="1">
            <a:spLocks noChangeArrowheads="1"/>
          </p:cNvSpPr>
          <p:nvPr/>
        </p:nvSpPr>
        <p:spPr bwMode="auto">
          <a:xfrm>
            <a:off x="1219200" y="4876800"/>
            <a:ext cx="969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   y   z</a:t>
            </a:r>
          </a:p>
        </p:txBody>
      </p:sp>
      <p:sp>
        <p:nvSpPr>
          <p:cNvPr id="729177" name="Text Box 89"/>
          <p:cNvSpPr txBox="1">
            <a:spLocks noChangeArrowheads="1"/>
          </p:cNvSpPr>
          <p:nvPr/>
        </p:nvSpPr>
        <p:spPr bwMode="auto">
          <a:xfrm>
            <a:off x="914400" y="52578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729178" name="Text Box 90"/>
          <p:cNvSpPr txBox="1">
            <a:spLocks noChangeArrowheads="1"/>
          </p:cNvSpPr>
          <p:nvPr/>
        </p:nvSpPr>
        <p:spPr bwMode="auto">
          <a:xfrm>
            <a:off x="914400" y="5562600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729179" name="Text Box 91"/>
          <p:cNvSpPr txBox="1">
            <a:spLocks noChangeArrowheads="1"/>
          </p:cNvSpPr>
          <p:nvPr/>
        </p:nvSpPr>
        <p:spPr bwMode="auto">
          <a:xfrm>
            <a:off x="914400" y="5867400"/>
            <a:ext cx="306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729180" name="Text Box 92"/>
          <p:cNvSpPr txBox="1">
            <a:spLocks noChangeArrowheads="1"/>
          </p:cNvSpPr>
          <p:nvPr/>
        </p:nvSpPr>
        <p:spPr bwMode="auto">
          <a:xfrm>
            <a:off x="1219200" y="5638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729181" name="Text Box 93"/>
          <p:cNvSpPr txBox="1">
            <a:spLocks noChangeArrowheads="1"/>
          </p:cNvSpPr>
          <p:nvPr/>
        </p:nvSpPr>
        <p:spPr bwMode="auto">
          <a:xfrm>
            <a:off x="1447800" y="5638800"/>
            <a:ext cx="376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729182" name="Text Box 94"/>
          <p:cNvSpPr txBox="1">
            <a:spLocks noChangeArrowheads="1"/>
          </p:cNvSpPr>
          <p:nvPr/>
        </p:nvSpPr>
        <p:spPr bwMode="auto">
          <a:xfrm>
            <a:off x="1828800" y="5638800"/>
            <a:ext cx="376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729183" name="Text Box 95"/>
          <p:cNvSpPr txBox="1">
            <a:spLocks noChangeArrowheads="1"/>
          </p:cNvSpPr>
          <p:nvPr/>
        </p:nvSpPr>
        <p:spPr bwMode="auto">
          <a:xfrm>
            <a:off x="1219200" y="59436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729184" name="Text Box 96"/>
          <p:cNvSpPr txBox="1">
            <a:spLocks noChangeArrowheads="1"/>
          </p:cNvSpPr>
          <p:nvPr/>
        </p:nvSpPr>
        <p:spPr bwMode="auto">
          <a:xfrm>
            <a:off x="1447800" y="59436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729185" name="Text Box 97"/>
          <p:cNvSpPr txBox="1">
            <a:spLocks noChangeArrowheads="1"/>
          </p:cNvSpPr>
          <p:nvPr/>
        </p:nvSpPr>
        <p:spPr bwMode="auto">
          <a:xfrm>
            <a:off x="1828800" y="59436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729186" name="Text Box 98"/>
          <p:cNvSpPr txBox="1">
            <a:spLocks noChangeArrowheads="1"/>
          </p:cNvSpPr>
          <p:nvPr/>
        </p:nvSpPr>
        <p:spPr bwMode="auto">
          <a:xfrm>
            <a:off x="1219200" y="4572000"/>
            <a:ext cx="938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cost to</a:t>
            </a:r>
          </a:p>
        </p:txBody>
      </p:sp>
      <p:sp>
        <p:nvSpPr>
          <p:cNvPr id="729187" name="Text Box 99"/>
          <p:cNvSpPr txBox="1">
            <a:spLocks noChangeArrowheads="1"/>
          </p:cNvSpPr>
          <p:nvPr/>
        </p:nvSpPr>
        <p:spPr bwMode="auto">
          <a:xfrm>
            <a:off x="1219200" y="3505200"/>
            <a:ext cx="9763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  <a:p>
            <a:r>
              <a:rPr lang="en-US"/>
              <a:t>2   0   1</a:t>
            </a:r>
          </a:p>
        </p:txBody>
      </p:sp>
      <p:sp>
        <p:nvSpPr>
          <p:cNvPr id="729188" name="Text Box 100"/>
          <p:cNvSpPr txBox="1">
            <a:spLocks noChangeArrowheads="1"/>
          </p:cNvSpPr>
          <p:nvPr/>
        </p:nvSpPr>
        <p:spPr bwMode="auto">
          <a:xfrm>
            <a:off x="1219200" y="5257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∞ ∞  ∞</a:t>
            </a:r>
          </a:p>
        </p:txBody>
      </p:sp>
      <p:sp>
        <p:nvSpPr>
          <p:cNvPr id="729189" name="Text Box 101"/>
          <p:cNvSpPr txBox="1">
            <a:spLocks noChangeArrowheads="1"/>
          </p:cNvSpPr>
          <p:nvPr/>
        </p:nvSpPr>
        <p:spPr bwMode="auto">
          <a:xfrm>
            <a:off x="3260725" y="2022475"/>
            <a:ext cx="9763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2   0   1</a:t>
            </a:r>
          </a:p>
        </p:txBody>
      </p:sp>
      <p:sp>
        <p:nvSpPr>
          <p:cNvPr id="729190" name="Text Box 102"/>
          <p:cNvSpPr txBox="1">
            <a:spLocks noChangeArrowheads="1"/>
          </p:cNvSpPr>
          <p:nvPr/>
        </p:nvSpPr>
        <p:spPr bwMode="auto">
          <a:xfrm>
            <a:off x="3260725" y="2327275"/>
            <a:ext cx="9763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7   1   0</a:t>
            </a:r>
          </a:p>
        </p:txBody>
      </p:sp>
      <p:sp>
        <p:nvSpPr>
          <p:cNvPr id="729191" name="Text Box 103"/>
          <p:cNvSpPr txBox="1">
            <a:spLocks noChangeArrowheads="1"/>
          </p:cNvSpPr>
          <p:nvPr/>
        </p:nvSpPr>
        <p:spPr bwMode="auto">
          <a:xfrm>
            <a:off x="3276600" y="3810000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2  0   1</a:t>
            </a:r>
          </a:p>
        </p:txBody>
      </p:sp>
      <p:sp>
        <p:nvSpPr>
          <p:cNvPr id="729192" name="Text Box 104"/>
          <p:cNvSpPr txBox="1">
            <a:spLocks noChangeArrowheads="1"/>
          </p:cNvSpPr>
          <p:nvPr/>
        </p:nvSpPr>
        <p:spPr bwMode="auto">
          <a:xfrm>
            <a:off x="3276600" y="4114800"/>
            <a:ext cx="9763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7   1   0</a:t>
            </a:r>
          </a:p>
        </p:txBody>
      </p:sp>
      <p:sp>
        <p:nvSpPr>
          <p:cNvPr id="729193" name="Text Box 105"/>
          <p:cNvSpPr txBox="1">
            <a:spLocks noChangeArrowheads="1"/>
          </p:cNvSpPr>
          <p:nvPr/>
        </p:nvSpPr>
        <p:spPr bwMode="auto">
          <a:xfrm>
            <a:off x="3276600" y="5562600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2  0   1</a:t>
            </a:r>
          </a:p>
        </p:txBody>
      </p:sp>
      <p:sp>
        <p:nvSpPr>
          <p:cNvPr id="729194" name="Text Box 106"/>
          <p:cNvSpPr txBox="1">
            <a:spLocks noChangeArrowheads="1"/>
          </p:cNvSpPr>
          <p:nvPr/>
        </p:nvSpPr>
        <p:spPr bwMode="auto">
          <a:xfrm>
            <a:off x="3276600" y="5867400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3  1   0</a:t>
            </a:r>
          </a:p>
        </p:txBody>
      </p:sp>
      <p:sp>
        <p:nvSpPr>
          <p:cNvPr id="729195" name="Text Box 107"/>
          <p:cNvSpPr txBox="1">
            <a:spLocks noChangeArrowheads="1"/>
          </p:cNvSpPr>
          <p:nvPr/>
        </p:nvSpPr>
        <p:spPr bwMode="auto">
          <a:xfrm>
            <a:off x="5486400" y="2133600"/>
            <a:ext cx="9763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2   0   1</a:t>
            </a:r>
          </a:p>
        </p:txBody>
      </p:sp>
      <p:sp>
        <p:nvSpPr>
          <p:cNvPr id="729196" name="Text Box 108"/>
          <p:cNvSpPr txBox="1">
            <a:spLocks noChangeArrowheads="1"/>
          </p:cNvSpPr>
          <p:nvPr/>
        </p:nvSpPr>
        <p:spPr bwMode="auto">
          <a:xfrm>
            <a:off x="5486400" y="2438400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3  1   0</a:t>
            </a:r>
          </a:p>
        </p:txBody>
      </p:sp>
      <p:sp>
        <p:nvSpPr>
          <p:cNvPr id="729197" name="Text Box 109"/>
          <p:cNvSpPr txBox="1">
            <a:spLocks noChangeArrowheads="1"/>
          </p:cNvSpPr>
          <p:nvPr/>
        </p:nvSpPr>
        <p:spPr bwMode="auto">
          <a:xfrm>
            <a:off x="5486400" y="3886200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2  0   1</a:t>
            </a:r>
          </a:p>
        </p:txBody>
      </p:sp>
      <p:sp>
        <p:nvSpPr>
          <p:cNvPr id="729198" name="Text Box 110"/>
          <p:cNvSpPr txBox="1">
            <a:spLocks noChangeArrowheads="1"/>
          </p:cNvSpPr>
          <p:nvPr/>
        </p:nvSpPr>
        <p:spPr bwMode="auto">
          <a:xfrm>
            <a:off x="5410200" y="5867400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3  1   0</a:t>
            </a:r>
          </a:p>
        </p:txBody>
      </p:sp>
      <p:sp>
        <p:nvSpPr>
          <p:cNvPr id="729199" name="Text Box 111"/>
          <p:cNvSpPr txBox="1">
            <a:spLocks noChangeArrowheads="1"/>
          </p:cNvSpPr>
          <p:nvPr/>
        </p:nvSpPr>
        <p:spPr bwMode="auto">
          <a:xfrm>
            <a:off x="5410200" y="5486400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2  0   1</a:t>
            </a:r>
          </a:p>
        </p:txBody>
      </p:sp>
      <p:sp>
        <p:nvSpPr>
          <p:cNvPr id="729200" name="Text Box 112"/>
          <p:cNvSpPr txBox="1">
            <a:spLocks noChangeArrowheads="1"/>
          </p:cNvSpPr>
          <p:nvPr/>
        </p:nvSpPr>
        <p:spPr bwMode="auto">
          <a:xfrm>
            <a:off x="5486400" y="4114800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3  1   0</a:t>
            </a:r>
          </a:p>
        </p:txBody>
      </p:sp>
      <p:sp>
        <p:nvSpPr>
          <p:cNvPr id="729201" name="Line 113"/>
          <p:cNvSpPr>
            <a:spLocks noChangeShapeType="1"/>
          </p:cNvSpPr>
          <p:nvPr/>
        </p:nvSpPr>
        <p:spPr bwMode="auto">
          <a:xfrm>
            <a:off x="2209800" y="1981200"/>
            <a:ext cx="685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9202" name="Line 114"/>
          <p:cNvSpPr>
            <a:spLocks noChangeShapeType="1"/>
          </p:cNvSpPr>
          <p:nvPr/>
        </p:nvSpPr>
        <p:spPr bwMode="auto">
          <a:xfrm>
            <a:off x="2133600" y="2057400"/>
            <a:ext cx="6858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9203" name="Line 115"/>
          <p:cNvSpPr>
            <a:spLocks noChangeShapeType="1"/>
          </p:cNvSpPr>
          <p:nvPr/>
        </p:nvSpPr>
        <p:spPr bwMode="auto">
          <a:xfrm flipV="1">
            <a:off x="2133600" y="2514600"/>
            <a:ext cx="762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9204" name="Line 116"/>
          <p:cNvSpPr>
            <a:spLocks noChangeShapeType="1"/>
          </p:cNvSpPr>
          <p:nvPr/>
        </p:nvSpPr>
        <p:spPr bwMode="auto">
          <a:xfrm>
            <a:off x="2133600" y="41148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9205" name="Line 117"/>
          <p:cNvSpPr>
            <a:spLocks noChangeShapeType="1"/>
          </p:cNvSpPr>
          <p:nvPr/>
        </p:nvSpPr>
        <p:spPr bwMode="auto">
          <a:xfrm flipV="1">
            <a:off x="2133600" y="2590800"/>
            <a:ext cx="8382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9206" name="Line 118"/>
          <p:cNvSpPr>
            <a:spLocks noChangeShapeType="1"/>
          </p:cNvSpPr>
          <p:nvPr/>
        </p:nvSpPr>
        <p:spPr bwMode="auto">
          <a:xfrm flipV="1">
            <a:off x="2209800" y="4343400"/>
            <a:ext cx="762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9207" name="Line 119"/>
          <p:cNvSpPr>
            <a:spLocks noChangeShapeType="1"/>
          </p:cNvSpPr>
          <p:nvPr/>
        </p:nvSpPr>
        <p:spPr bwMode="auto">
          <a:xfrm>
            <a:off x="4267200" y="1981200"/>
            <a:ext cx="762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9208" name="Line 120"/>
          <p:cNvSpPr>
            <a:spLocks noChangeShapeType="1"/>
          </p:cNvSpPr>
          <p:nvPr/>
        </p:nvSpPr>
        <p:spPr bwMode="auto">
          <a:xfrm>
            <a:off x="4191000" y="2057400"/>
            <a:ext cx="8382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9209" name="Line 121"/>
          <p:cNvSpPr>
            <a:spLocks noChangeShapeType="1"/>
          </p:cNvSpPr>
          <p:nvPr/>
        </p:nvSpPr>
        <p:spPr bwMode="auto">
          <a:xfrm flipV="1">
            <a:off x="4114800" y="2743200"/>
            <a:ext cx="114300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9210" name="Line 122"/>
          <p:cNvSpPr>
            <a:spLocks noChangeShapeType="1"/>
          </p:cNvSpPr>
          <p:nvPr/>
        </p:nvSpPr>
        <p:spPr bwMode="auto">
          <a:xfrm flipV="1">
            <a:off x="4114800" y="4419600"/>
            <a:ext cx="1066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9211" name="Line 123"/>
          <p:cNvSpPr>
            <a:spLocks noChangeShapeType="1"/>
          </p:cNvSpPr>
          <p:nvPr/>
        </p:nvSpPr>
        <p:spPr bwMode="auto">
          <a:xfrm>
            <a:off x="609600" y="6345238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9212" name="Text Box 124"/>
          <p:cNvSpPr txBox="1">
            <a:spLocks noChangeArrowheads="1"/>
          </p:cNvSpPr>
          <p:nvPr/>
        </p:nvSpPr>
        <p:spPr bwMode="auto">
          <a:xfrm>
            <a:off x="6069013" y="6142038"/>
            <a:ext cx="6588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grpSp>
        <p:nvGrpSpPr>
          <p:cNvPr id="729213" name="Group 125"/>
          <p:cNvGrpSpPr>
            <a:grpSpLocks/>
          </p:cNvGrpSpPr>
          <p:nvPr/>
        </p:nvGrpSpPr>
        <p:grpSpPr bwMode="auto">
          <a:xfrm>
            <a:off x="6632575" y="2911475"/>
            <a:ext cx="2184400" cy="1212850"/>
            <a:chOff x="2352" y="0"/>
            <a:chExt cx="1376" cy="764"/>
          </a:xfrm>
        </p:grpSpPr>
        <p:sp>
          <p:nvSpPr>
            <p:cNvPr id="729214" name="Freeform 126"/>
            <p:cNvSpPr>
              <a:spLocks/>
            </p:cNvSpPr>
            <p:nvPr/>
          </p:nvSpPr>
          <p:spPr bwMode="auto">
            <a:xfrm>
              <a:off x="2352" y="0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29215" name="Group 127"/>
            <p:cNvGrpSpPr>
              <a:grpSpLocks/>
            </p:cNvGrpSpPr>
            <p:nvPr/>
          </p:nvGrpSpPr>
          <p:grpSpPr bwMode="auto">
            <a:xfrm>
              <a:off x="2448" y="74"/>
              <a:ext cx="1161" cy="675"/>
              <a:chOff x="-17" y="1286"/>
              <a:chExt cx="1161" cy="675"/>
            </a:xfrm>
          </p:grpSpPr>
          <p:sp>
            <p:nvSpPr>
              <p:cNvPr id="729216" name="Freeform 128"/>
              <p:cNvSpPr>
                <a:spLocks/>
              </p:cNvSpPr>
              <p:nvPr/>
            </p:nvSpPr>
            <p:spPr bwMode="auto">
              <a:xfrm>
                <a:off x="246" y="1476"/>
                <a:ext cx="222" cy="180"/>
              </a:xfrm>
              <a:custGeom>
                <a:avLst/>
                <a:gdLst>
                  <a:gd name="T0" fmla="*/ 0 w 222"/>
                  <a:gd name="T1" fmla="*/ 180 h 180"/>
                  <a:gd name="T2" fmla="*/ 222 w 222"/>
                  <a:gd name="T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22" h="180">
                    <a:moveTo>
                      <a:pt x="0" y="180"/>
                    </a:moveTo>
                    <a:lnTo>
                      <a:pt x="222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217" name="Oval 129"/>
              <p:cNvSpPr>
                <a:spLocks noChangeArrowheads="1"/>
              </p:cNvSpPr>
              <p:nvPr/>
            </p:nvSpPr>
            <p:spPr bwMode="auto">
              <a:xfrm>
                <a:off x="-14" y="171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218" name="Line 130"/>
              <p:cNvSpPr>
                <a:spLocks noChangeShapeType="1"/>
              </p:cNvSpPr>
              <p:nvPr/>
            </p:nvSpPr>
            <p:spPr bwMode="auto">
              <a:xfrm>
                <a:off x="-14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219" name="Line 131"/>
              <p:cNvSpPr>
                <a:spLocks noChangeShapeType="1"/>
              </p:cNvSpPr>
              <p:nvPr/>
            </p:nvSpPr>
            <p:spPr bwMode="auto">
              <a:xfrm>
                <a:off x="299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220" name="Rectangle 132"/>
              <p:cNvSpPr>
                <a:spLocks noChangeArrowheads="1"/>
              </p:cNvSpPr>
              <p:nvPr/>
            </p:nvSpPr>
            <p:spPr bwMode="auto">
              <a:xfrm>
                <a:off x="-14" y="170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29221" name="Oval 133"/>
              <p:cNvSpPr>
                <a:spLocks noChangeArrowheads="1"/>
              </p:cNvSpPr>
              <p:nvPr/>
            </p:nvSpPr>
            <p:spPr bwMode="auto">
              <a:xfrm>
                <a:off x="-17" y="164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222" name="Freeform 134"/>
              <p:cNvSpPr>
                <a:spLocks/>
              </p:cNvSpPr>
              <p:nvPr/>
            </p:nvSpPr>
            <p:spPr bwMode="auto">
              <a:xfrm>
                <a:off x="651" y="1476"/>
                <a:ext cx="216" cy="189"/>
              </a:xfrm>
              <a:custGeom>
                <a:avLst/>
                <a:gdLst>
                  <a:gd name="T0" fmla="*/ 0 w 216"/>
                  <a:gd name="T1" fmla="*/ 0 h 189"/>
                  <a:gd name="T2" fmla="*/ 216 w 216"/>
                  <a:gd name="T3" fmla="*/ 189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" h="189">
                    <a:moveTo>
                      <a:pt x="0" y="0"/>
                    </a:moveTo>
                    <a:lnTo>
                      <a:pt x="216" y="189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223" name="Freeform 135"/>
              <p:cNvSpPr>
                <a:spLocks/>
              </p:cNvSpPr>
              <p:nvPr/>
            </p:nvSpPr>
            <p:spPr bwMode="auto">
              <a:xfrm>
                <a:off x="303" y="1740"/>
                <a:ext cx="540" cy="3"/>
              </a:xfrm>
              <a:custGeom>
                <a:avLst/>
                <a:gdLst>
                  <a:gd name="T0" fmla="*/ 540 w 540"/>
                  <a:gd name="T1" fmla="*/ 3 h 3"/>
                  <a:gd name="T2" fmla="*/ 0 w 540"/>
                  <a:gd name="T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40" h="3">
                    <a:moveTo>
                      <a:pt x="540" y="3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29224" name="Group 136"/>
              <p:cNvGrpSpPr>
                <a:grpSpLocks/>
              </p:cNvGrpSpPr>
              <p:nvPr/>
            </p:nvGrpSpPr>
            <p:grpSpPr bwMode="auto">
              <a:xfrm>
                <a:off x="32" y="1598"/>
                <a:ext cx="210" cy="250"/>
                <a:chOff x="2952" y="2429"/>
                <a:chExt cx="211" cy="250"/>
              </a:xfrm>
            </p:grpSpPr>
            <p:sp>
              <p:nvSpPr>
                <p:cNvPr id="72922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9226" name="Text Box 138"/>
                <p:cNvSpPr txBox="1">
                  <a:spLocks noChangeArrowheads="1"/>
                </p:cNvSpPr>
                <p:nvPr/>
              </p:nvSpPr>
              <p:spPr bwMode="auto">
                <a:xfrm>
                  <a:off x="2952" y="2429"/>
                  <a:ext cx="211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x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729227" name="Group 139"/>
              <p:cNvGrpSpPr>
                <a:grpSpLocks/>
              </p:cNvGrpSpPr>
              <p:nvPr/>
            </p:nvGrpSpPr>
            <p:grpSpPr bwMode="auto">
              <a:xfrm>
                <a:off x="828" y="1580"/>
                <a:ext cx="316" cy="288"/>
                <a:chOff x="1740" y="2276"/>
                <a:chExt cx="316" cy="288"/>
              </a:xfrm>
            </p:grpSpPr>
            <p:sp>
              <p:nvSpPr>
                <p:cNvPr id="729228" name="Oval 140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9229" name="Line 141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9230" name="Line 142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923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729232" name="Oval 144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729233" name="Group 145"/>
                <p:cNvGrpSpPr>
                  <a:grpSpLocks/>
                </p:cNvGrpSpPr>
                <p:nvPr/>
              </p:nvGrpSpPr>
              <p:grpSpPr bwMode="auto">
                <a:xfrm>
                  <a:off x="1792" y="2276"/>
                  <a:ext cx="219" cy="288"/>
                  <a:chOff x="2948" y="2399"/>
                  <a:chExt cx="220" cy="288"/>
                </a:xfrm>
              </p:grpSpPr>
              <p:sp>
                <p:nvSpPr>
                  <p:cNvPr id="729234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9235" name="Text Box 1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48" y="2399"/>
                    <a:ext cx="220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2400"/>
                      <a:t>z</a:t>
                    </a:r>
                  </a:p>
                </p:txBody>
              </p:sp>
            </p:grpSp>
          </p:grpSp>
          <p:sp>
            <p:nvSpPr>
              <p:cNvPr id="729236" name="Text Box 148"/>
              <p:cNvSpPr txBox="1">
                <a:spLocks noChangeArrowheads="1"/>
              </p:cNvSpPr>
              <p:nvPr/>
            </p:nvSpPr>
            <p:spPr bwMode="auto">
              <a:xfrm>
                <a:off x="731" y="1400"/>
                <a:ext cx="18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1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29237" name="Text Box 149"/>
              <p:cNvSpPr txBox="1">
                <a:spLocks noChangeArrowheads="1"/>
              </p:cNvSpPr>
              <p:nvPr/>
            </p:nvSpPr>
            <p:spPr bwMode="auto">
              <a:xfrm>
                <a:off x="192" y="1397"/>
                <a:ext cx="2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2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29238" name="Text Box 150"/>
              <p:cNvSpPr txBox="1">
                <a:spLocks noChangeArrowheads="1"/>
              </p:cNvSpPr>
              <p:nvPr/>
            </p:nvSpPr>
            <p:spPr bwMode="auto">
              <a:xfrm>
                <a:off x="477" y="1730"/>
                <a:ext cx="2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7</a:t>
                </a:r>
                <a:endParaRPr lang="en-US" sz="2400">
                  <a:latin typeface="Times New Roman" pitchFamily="18" charset="0"/>
                </a:endParaRPr>
              </a:p>
            </p:txBody>
          </p:sp>
          <p:grpSp>
            <p:nvGrpSpPr>
              <p:cNvPr id="729239" name="Group 151"/>
              <p:cNvGrpSpPr>
                <a:grpSpLocks/>
              </p:cNvGrpSpPr>
              <p:nvPr/>
            </p:nvGrpSpPr>
            <p:grpSpPr bwMode="auto">
              <a:xfrm>
                <a:off x="408" y="1286"/>
                <a:ext cx="316" cy="250"/>
                <a:chOff x="1740" y="2306"/>
                <a:chExt cx="316" cy="250"/>
              </a:xfrm>
            </p:grpSpPr>
            <p:sp>
              <p:nvSpPr>
                <p:cNvPr id="729240" name="Oval 152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9241" name="Line 153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9242" name="Line 154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9243" name="Rectangle 155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729244" name="Oval 156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729245" name="Group 157"/>
                <p:cNvGrpSpPr>
                  <a:grpSpLocks/>
                </p:cNvGrpSpPr>
                <p:nvPr/>
              </p:nvGrpSpPr>
              <p:grpSpPr bwMode="auto">
                <a:xfrm>
                  <a:off x="1802" y="2306"/>
                  <a:ext cx="199" cy="250"/>
                  <a:chOff x="2957" y="2429"/>
                  <a:chExt cx="201" cy="250"/>
                </a:xfrm>
              </p:grpSpPr>
              <p:sp>
                <p:nvSpPr>
                  <p:cNvPr id="729246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9247" name="Text Box 1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7" y="2429"/>
                    <a:ext cx="201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2000"/>
                      <a:t>y</a:t>
                    </a:r>
                    <a:endParaRPr lang="en-US" sz="2400">
                      <a:latin typeface="Times New Roman" pitchFamily="18" charset="0"/>
                    </a:endParaRPr>
                  </a:p>
                </p:txBody>
              </p:sp>
            </p:grpSp>
          </p:grpSp>
        </p:grpSp>
      </p:grpSp>
      <p:sp>
        <p:nvSpPr>
          <p:cNvPr id="729248" name="Text Box 160"/>
          <p:cNvSpPr txBox="1">
            <a:spLocks noChangeArrowheads="1"/>
          </p:cNvSpPr>
          <p:nvPr/>
        </p:nvSpPr>
        <p:spPr bwMode="auto">
          <a:xfrm>
            <a:off x="0" y="685800"/>
            <a:ext cx="1579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u="sng"/>
              <a:t>node x table</a:t>
            </a:r>
          </a:p>
        </p:txBody>
      </p:sp>
      <p:sp>
        <p:nvSpPr>
          <p:cNvPr id="729249" name="Text Box 161"/>
          <p:cNvSpPr txBox="1">
            <a:spLocks noChangeArrowheads="1"/>
          </p:cNvSpPr>
          <p:nvPr/>
        </p:nvSpPr>
        <p:spPr bwMode="auto">
          <a:xfrm>
            <a:off x="0" y="2590800"/>
            <a:ext cx="1571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u="sng"/>
              <a:t>node y table</a:t>
            </a:r>
          </a:p>
        </p:txBody>
      </p:sp>
      <p:sp>
        <p:nvSpPr>
          <p:cNvPr id="729250" name="Text Box 162"/>
          <p:cNvSpPr txBox="1">
            <a:spLocks noChangeArrowheads="1"/>
          </p:cNvSpPr>
          <p:nvPr/>
        </p:nvSpPr>
        <p:spPr bwMode="auto">
          <a:xfrm>
            <a:off x="0" y="4343400"/>
            <a:ext cx="1566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u="sng"/>
              <a:t>node z table</a:t>
            </a:r>
          </a:p>
        </p:txBody>
      </p:sp>
      <p:sp>
        <p:nvSpPr>
          <p:cNvPr id="729251" name="Oval 163"/>
          <p:cNvSpPr>
            <a:spLocks noChangeArrowheads="1"/>
          </p:cNvSpPr>
          <p:nvPr/>
        </p:nvSpPr>
        <p:spPr bwMode="auto">
          <a:xfrm>
            <a:off x="1219200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9252" name="Oval 164"/>
          <p:cNvSpPr>
            <a:spLocks noChangeArrowheads="1"/>
          </p:cNvSpPr>
          <p:nvPr/>
        </p:nvSpPr>
        <p:spPr bwMode="auto">
          <a:xfrm>
            <a:off x="1219200" y="37338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9253" name="Oval 165"/>
          <p:cNvSpPr>
            <a:spLocks noChangeArrowheads="1"/>
          </p:cNvSpPr>
          <p:nvPr/>
        </p:nvSpPr>
        <p:spPr bwMode="auto">
          <a:xfrm>
            <a:off x="1219200" y="59436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9254" name="Oval 166"/>
          <p:cNvSpPr>
            <a:spLocks noChangeArrowheads="1"/>
          </p:cNvSpPr>
          <p:nvPr/>
        </p:nvSpPr>
        <p:spPr bwMode="auto">
          <a:xfrm>
            <a:off x="3276600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9255" name="Oval 167"/>
          <p:cNvSpPr>
            <a:spLocks noChangeArrowheads="1"/>
          </p:cNvSpPr>
          <p:nvPr/>
        </p:nvSpPr>
        <p:spPr bwMode="auto">
          <a:xfrm>
            <a:off x="3200400" y="5867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9256" name="Rectangle 168"/>
          <p:cNvSpPr>
            <a:spLocks noChangeArrowheads="1"/>
          </p:cNvSpPr>
          <p:nvPr/>
        </p:nvSpPr>
        <p:spPr bwMode="auto">
          <a:xfrm>
            <a:off x="1590675" y="187325"/>
            <a:ext cx="4476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fr-FR">
                <a:solidFill>
                  <a:srgbClr val="000000"/>
                </a:solidFill>
                <a:cs typeface="Times New Roman" pitchFamily="18" charset="0"/>
              </a:rPr>
              <a:t>D</a:t>
            </a:r>
            <a:r>
              <a:rPr lang="fr-FR" baseline="-25000">
                <a:solidFill>
                  <a:srgbClr val="000000"/>
                </a:solidFill>
                <a:cs typeface="Times New Roman" pitchFamily="18" charset="0"/>
              </a:rPr>
              <a:t>x</a:t>
            </a:r>
            <a:r>
              <a:rPr lang="fr-FR">
                <a:solidFill>
                  <a:srgbClr val="000000"/>
                </a:solidFill>
                <a:cs typeface="Times New Roman" pitchFamily="18" charset="0"/>
              </a:rPr>
              <a:t>(y) = min{c(x,y) + D</a:t>
            </a:r>
            <a:r>
              <a:rPr lang="fr-FR" baseline="-25000">
                <a:solidFill>
                  <a:srgbClr val="000000"/>
                </a:solidFill>
                <a:cs typeface="Times New Roman" pitchFamily="18" charset="0"/>
              </a:rPr>
              <a:t>y</a:t>
            </a:r>
            <a:r>
              <a:rPr lang="fr-FR">
                <a:solidFill>
                  <a:srgbClr val="000000"/>
                </a:solidFill>
                <a:cs typeface="Times New Roman" pitchFamily="18" charset="0"/>
              </a:rPr>
              <a:t>(y), c(x,z) + D</a:t>
            </a:r>
            <a:r>
              <a:rPr lang="fr-FR" baseline="-25000">
                <a:solidFill>
                  <a:srgbClr val="000000"/>
                </a:solidFill>
                <a:cs typeface="Times New Roman" pitchFamily="18" charset="0"/>
              </a:rPr>
              <a:t>z</a:t>
            </a:r>
            <a:r>
              <a:rPr lang="fr-FR">
                <a:solidFill>
                  <a:srgbClr val="000000"/>
                </a:solidFill>
                <a:cs typeface="Times New Roman" pitchFamily="18" charset="0"/>
              </a:rPr>
              <a:t>(y)} </a:t>
            </a:r>
            <a:br>
              <a:rPr lang="fr-FR">
                <a:solidFill>
                  <a:srgbClr val="000000"/>
                </a:solidFill>
                <a:cs typeface="Times New Roman" pitchFamily="18" charset="0"/>
              </a:rPr>
            </a:br>
            <a:r>
              <a:rPr lang="fr-FR">
                <a:solidFill>
                  <a:srgbClr val="000000"/>
                </a:solidFill>
                <a:cs typeface="Times New Roman" pitchFamily="18" charset="0"/>
              </a:rPr>
              <a:t>             = min{2+0 , 7+1} = 2</a:t>
            </a:r>
          </a:p>
        </p:txBody>
      </p:sp>
      <p:sp>
        <p:nvSpPr>
          <p:cNvPr id="729257" name="Line 169"/>
          <p:cNvSpPr>
            <a:spLocks noChangeShapeType="1"/>
          </p:cNvSpPr>
          <p:nvPr/>
        </p:nvSpPr>
        <p:spPr bwMode="auto">
          <a:xfrm flipH="1">
            <a:off x="3760788" y="809625"/>
            <a:ext cx="809625" cy="96678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9258" name="Rectangle 170"/>
          <p:cNvSpPr>
            <a:spLocks noChangeArrowheads="1"/>
          </p:cNvSpPr>
          <p:nvPr/>
        </p:nvSpPr>
        <p:spPr bwMode="auto">
          <a:xfrm>
            <a:off x="6384925" y="111125"/>
            <a:ext cx="280352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fr-FR" i="1"/>
              <a:t>D</a:t>
            </a:r>
            <a:r>
              <a:rPr lang="fr-FR" i="1" baseline="-25000"/>
              <a:t>x</a:t>
            </a:r>
            <a:r>
              <a:rPr lang="fr-FR" i="1"/>
              <a:t>(z) = </a:t>
            </a:r>
            <a:r>
              <a:rPr lang="fr-FR"/>
              <a:t>min{</a:t>
            </a:r>
            <a:r>
              <a:rPr lang="fr-FR" i="1"/>
              <a:t>c(x,y) + </a:t>
            </a:r>
            <a:br>
              <a:rPr lang="fr-FR" i="1"/>
            </a:br>
            <a:r>
              <a:rPr lang="fr-FR" i="1"/>
              <a:t>      D</a:t>
            </a:r>
            <a:r>
              <a:rPr lang="fr-FR" i="1" baseline="-25000"/>
              <a:t>y</a:t>
            </a:r>
            <a:r>
              <a:rPr lang="fr-FR" i="1"/>
              <a:t>(z), c(x,z) + D</a:t>
            </a:r>
            <a:r>
              <a:rPr lang="fr-FR" i="1" baseline="-25000"/>
              <a:t>z</a:t>
            </a:r>
            <a:r>
              <a:rPr lang="fr-FR" i="1"/>
              <a:t>(z)</a:t>
            </a:r>
            <a:r>
              <a:rPr lang="fr-FR"/>
              <a:t>} </a:t>
            </a:r>
          </a:p>
          <a:p>
            <a:pPr algn="just"/>
            <a:r>
              <a:rPr lang="fr-FR"/>
              <a:t>= min{2+1 , 7+0} = 3</a:t>
            </a:r>
          </a:p>
        </p:txBody>
      </p:sp>
      <p:sp>
        <p:nvSpPr>
          <p:cNvPr id="729259" name="Line 171"/>
          <p:cNvSpPr>
            <a:spLocks noChangeShapeType="1"/>
          </p:cNvSpPr>
          <p:nvPr/>
        </p:nvSpPr>
        <p:spPr bwMode="auto">
          <a:xfrm flipH="1">
            <a:off x="4179888" y="482600"/>
            <a:ext cx="2586037" cy="13335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4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753" name="Rectangle 7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 abstraction</a:t>
            </a:r>
          </a:p>
        </p:txBody>
      </p:sp>
      <p:sp>
        <p:nvSpPr>
          <p:cNvPr id="7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26E2-5FA7-464A-8A52-EE1E19223D91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711682" name="Group 2"/>
          <p:cNvGrpSpPr>
            <a:grpSpLocks/>
          </p:cNvGrpSpPr>
          <p:nvPr/>
        </p:nvGrpSpPr>
        <p:grpSpPr bwMode="auto">
          <a:xfrm>
            <a:off x="3200400" y="1406525"/>
            <a:ext cx="3571875" cy="2236788"/>
            <a:chOff x="3162" y="1071"/>
            <a:chExt cx="2250" cy="1409"/>
          </a:xfrm>
        </p:grpSpPr>
        <p:sp>
          <p:nvSpPr>
            <p:cNvPr id="711683" name="Freeform 3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684" name="Freeform 4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685" name="Oval 5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686" name="Line 6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687" name="Line 7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688" name="Rectangle 8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1689" name="Oval 9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690" name="Oval 10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691" name="Line 11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692" name="Line 12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693" name="Rectangle 13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1694" name="Oval 14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695" name="Oval 15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696" name="Line 16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697" name="Line 17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698" name="Rectangle 18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1699" name="Oval 19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700" name="Oval 20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701" name="Line 21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702" name="Line 22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703" name="Rectangle 23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1704" name="Oval 24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705" name="Oval 25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706" name="Line 26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707" name="Line 27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708" name="Rectangle 28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1709" name="Oval 29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710" name="Oval 30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711" name="Line 31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712" name="Line 32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713" name="Rectangle 33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1714" name="Oval 34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715" name="Freeform 35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716" name="Freeform 36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717" name="Freeform 37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>
                <a:gd name="T0" fmla="*/ 0 w 378"/>
                <a:gd name="T1" fmla="*/ 174 h 174"/>
                <a:gd name="T2" fmla="*/ 378 w 378"/>
                <a:gd name="T3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718" name="Freeform 38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719" name="Freeform 39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720" name="Freeform 40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721" name="Freeform 41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722" name="Freeform 42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723" name="Freeform 43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1724" name="Group 44"/>
            <p:cNvGrpSpPr>
              <a:grpSpLocks/>
            </p:cNvGrpSpPr>
            <p:nvPr/>
          </p:nvGrpSpPr>
          <p:grpSpPr bwMode="auto">
            <a:xfrm>
              <a:off x="3290" y="1748"/>
              <a:ext cx="199" cy="250"/>
              <a:chOff x="2957" y="2429"/>
              <a:chExt cx="202" cy="250"/>
            </a:xfrm>
          </p:grpSpPr>
          <p:sp>
            <p:nvSpPr>
              <p:cNvPr id="711725" name="Rectangle 4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1726" name="Text Box 46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u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711727" name="Group 47"/>
            <p:cNvGrpSpPr>
              <a:grpSpLocks/>
            </p:cNvGrpSpPr>
            <p:nvPr/>
          </p:nvGrpSpPr>
          <p:grpSpPr bwMode="auto">
            <a:xfrm>
              <a:off x="4460" y="2132"/>
              <a:ext cx="199" cy="250"/>
              <a:chOff x="2957" y="2429"/>
              <a:chExt cx="202" cy="250"/>
            </a:xfrm>
          </p:grpSpPr>
          <p:sp>
            <p:nvSpPr>
              <p:cNvPr id="711728" name="Rectangle 4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1729" name="Text Box 49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y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711730" name="Group 50"/>
            <p:cNvGrpSpPr>
              <a:grpSpLocks/>
            </p:cNvGrpSpPr>
            <p:nvPr/>
          </p:nvGrpSpPr>
          <p:grpSpPr bwMode="auto">
            <a:xfrm>
              <a:off x="3764" y="2099"/>
              <a:ext cx="229" cy="288"/>
              <a:chOff x="2943" y="2399"/>
              <a:chExt cx="230" cy="288"/>
            </a:xfrm>
          </p:grpSpPr>
          <p:sp>
            <p:nvSpPr>
              <p:cNvPr id="711731" name="Rectangle 5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1732" name="Text Box 52"/>
              <p:cNvSpPr txBox="1">
                <a:spLocks noChangeArrowheads="1"/>
              </p:cNvSpPr>
              <p:nvPr/>
            </p:nvSpPr>
            <p:spPr bwMode="auto">
              <a:xfrm>
                <a:off x="2943" y="2399"/>
                <a:ext cx="23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x</a:t>
                </a:r>
              </a:p>
            </p:txBody>
          </p:sp>
        </p:grpSp>
        <p:grpSp>
          <p:nvGrpSpPr>
            <p:cNvPr id="711733" name="Group 53"/>
            <p:cNvGrpSpPr>
              <a:grpSpLocks/>
            </p:cNvGrpSpPr>
            <p:nvPr/>
          </p:nvGrpSpPr>
          <p:grpSpPr bwMode="auto">
            <a:xfrm>
              <a:off x="4441" y="1442"/>
              <a:ext cx="225" cy="250"/>
              <a:chOff x="2944" y="2429"/>
              <a:chExt cx="228" cy="250"/>
            </a:xfrm>
          </p:grpSpPr>
          <p:sp>
            <p:nvSpPr>
              <p:cNvPr id="711734" name="Rectangle 5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1735" name="Text Box 55"/>
              <p:cNvSpPr txBox="1">
                <a:spLocks noChangeArrowheads="1"/>
              </p:cNvSpPr>
              <p:nvPr/>
            </p:nvSpPr>
            <p:spPr bwMode="auto">
              <a:xfrm>
                <a:off x="2944" y="2429"/>
                <a:ext cx="22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w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711736" name="Group 56"/>
            <p:cNvGrpSpPr>
              <a:grpSpLocks/>
            </p:cNvGrpSpPr>
            <p:nvPr/>
          </p:nvGrpSpPr>
          <p:grpSpPr bwMode="auto">
            <a:xfrm>
              <a:off x="3772" y="1442"/>
              <a:ext cx="194" cy="250"/>
              <a:chOff x="2959" y="2429"/>
              <a:chExt cx="197" cy="250"/>
            </a:xfrm>
          </p:grpSpPr>
          <p:sp>
            <p:nvSpPr>
              <p:cNvPr id="711737" name="Rectangle 57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1738" name="Text Box 58"/>
              <p:cNvSpPr txBox="1">
                <a:spLocks noChangeArrowheads="1"/>
              </p:cNvSpPr>
              <p:nvPr/>
            </p:nvSpPr>
            <p:spPr bwMode="auto">
              <a:xfrm>
                <a:off x="2959" y="2429"/>
                <a:ext cx="19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v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711739" name="Group 59"/>
            <p:cNvGrpSpPr>
              <a:grpSpLocks/>
            </p:cNvGrpSpPr>
            <p:nvPr/>
          </p:nvGrpSpPr>
          <p:grpSpPr bwMode="auto">
            <a:xfrm>
              <a:off x="5022" y="1760"/>
              <a:ext cx="219" cy="288"/>
              <a:chOff x="2946" y="2399"/>
              <a:chExt cx="221" cy="288"/>
            </a:xfrm>
          </p:grpSpPr>
          <p:sp>
            <p:nvSpPr>
              <p:cNvPr id="711740" name="Rectangle 6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1741" name="Text Box 61"/>
              <p:cNvSpPr txBox="1">
                <a:spLocks noChangeArrowheads="1"/>
              </p:cNvSpPr>
              <p:nvPr/>
            </p:nvSpPr>
            <p:spPr bwMode="auto">
              <a:xfrm>
                <a:off x="2946" y="2399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z</a:t>
                </a:r>
              </a:p>
            </p:txBody>
          </p:sp>
        </p:grpSp>
        <p:sp>
          <p:nvSpPr>
            <p:cNvPr id="711742" name="Text Box 62"/>
            <p:cNvSpPr txBox="1">
              <a:spLocks noChangeArrowheads="1"/>
            </p:cNvSpPr>
            <p:nvPr/>
          </p:nvSpPr>
          <p:spPr bwMode="auto">
            <a:xfrm>
              <a:off x="3489" y="1571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1743" name="Text Box 63"/>
            <p:cNvSpPr txBox="1">
              <a:spLocks noChangeArrowheads="1"/>
            </p:cNvSpPr>
            <p:nvPr/>
          </p:nvSpPr>
          <p:spPr bwMode="auto">
            <a:xfrm>
              <a:off x="3837" y="1790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1744" name="Text Box 64"/>
            <p:cNvSpPr txBox="1">
              <a:spLocks noChangeArrowheads="1"/>
            </p:cNvSpPr>
            <p:nvPr/>
          </p:nvSpPr>
          <p:spPr bwMode="auto">
            <a:xfrm>
              <a:off x="3413" y="2003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1745" name="Text Box 65"/>
            <p:cNvSpPr txBox="1">
              <a:spLocks noChangeArrowheads="1"/>
            </p:cNvSpPr>
            <p:nvPr/>
          </p:nvSpPr>
          <p:spPr bwMode="auto">
            <a:xfrm>
              <a:off x="4221" y="1883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1746" name="Text Box 66"/>
            <p:cNvSpPr txBox="1">
              <a:spLocks noChangeArrowheads="1"/>
            </p:cNvSpPr>
            <p:nvPr/>
          </p:nvSpPr>
          <p:spPr bwMode="auto">
            <a:xfrm>
              <a:off x="4169" y="2237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1747" name="Text Box 67"/>
            <p:cNvSpPr txBox="1">
              <a:spLocks noChangeArrowheads="1"/>
            </p:cNvSpPr>
            <p:nvPr/>
          </p:nvSpPr>
          <p:spPr bwMode="auto">
            <a:xfrm>
              <a:off x="4529" y="1808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1748" name="Text Box 68"/>
            <p:cNvSpPr txBox="1">
              <a:spLocks noChangeArrowheads="1"/>
            </p:cNvSpPr>
            <p:nvPr/>
          </p:nvSpPr>
          <p:spPr bwMode="auto">
            <a:xfrm>
              <a:off x="4878" y="2072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1749" name="Text Box 69"/>
            <p:cNvSpPr txBox="1">
              <a:spLocks noChangeArrowheads="1"/>
            </p:cNvSpPr>
            <p:nvPr/>
          </p:nvSpPr>
          <p:spPr bwMode="auto">
            <a:xfrm>
              <a:off x="4851" y="153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1750" name="Text Box 70"/>
            <p:cNvSpPr txBox="1">
              <a:spLocks noChangeArrowheads="1"/>
            </p:cNvSpPr>
            <p:nvPr/>
          </p:nvSpPr>
          <p:spPr bwMode="auto">
            <a:xfrm>
              <a:off x="4116" y="138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1751" name="Text Box 71"/>
            <p:cNvSpPr txBox="1">
              <a:spLocks noChangeArrowheads="1"/>
            </p:cNvSpPr>
            <p:nvPr/>
          </p:nvSpPr>
          <p:spPr bwMode="auto">
            <a:xfrm>
              <a:off x="3765" y="1118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711752" name="Text Box 72"/>
          <p:cNvSpPr txBox="1">
            <a:spLocks noChangeArrowheads="1"/>
          </p:cNvSpPr>
          <p:nvPr/>
        </p:nvSpPr>
        <p:spPr bwMode="auto">
          <a:xfrm>
            <a:off x="939800" y="3263900"/>
            <a:ext cx="8033419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Graph: G = (N,E)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N = set of routers = { u, v, w, x, y, z }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E = set of links ={ (</a:t>
            </a:r>
            <a:r>
              <a:rPr lang="en-US" dirty="0" err="1">
                <a:latin typeface="Arial" charset="0"/>
              </a:rPr>
              <a:t>u,v</a:t>
            </a:r>
            <a:r>
              <a:rPr lang="en-US" dirty="0">
                <a:latin typeface="Arial" charset="0"/>
              </a:rPr>
              <a:t>), (</a:t>
            </a:r>
            <a:r>
              <a:rPr lang="en-US" dirty="0" err="1">
                <a:latin typeface="Arial" charset="0"/>
              </a:rPr>
              <a:t>u,x</a:t>
            </a:r>
            <a:r>
              <a:rPr lang="en-US" dirty="0">
                <a:latin typeface="Arial" charset="0"/>
              </a:rPr>
              <a:t>), </a:t>
            </a:r>
            <a:r>
              <a:rPr lang="en-US" dirty="0" smtClean="0">
                <a:latin typeface="Arial" charset="0"/>
              </a:rPr>
              <a:t>(</a:t>
            </a:r>
            <a:r>
              <a:rPr lang="en-US" dirty="0" err="1" smtClean="0">
                <a:latin typeface="Arial" charset="0"/>
              </a:rPr>
              <a:t>u,w</a:t>
            </a:r>
            <a:r>
              <a:rPr lang="en-US" dirty="0" smtClean="0">
                <a:latin typeface="Arial" charset="0"/>
              </a:rPr>
              <a:t>), (</a:t>
            </a:r>
            <a:r>
              <a:rPr lang="en-US" dirty="0" err="1">
                <a:latin typeface="Arial" charset="0"/>
              </a:rPr>
              <a:t>v,x</a:t>
            </a:r>
            <a:r>
              <a:rPr lang="en-US" dirty="0">
                <a:latin typeface="Arial" charset="0"/>
              </a:rPr>
              <a:t>), (</a:t>
            </a:r>
            <a:r>
              <a:rPr lang="en-US" dirty="0" err="1">
                <a:latin typeface="Arial" charset="0"/>
              </a:rPr>
              <a:t>v,w</a:t>
            </a:r>
            <a:r>
              <a:rPr lang="en-US" dirty="0">
                <a:latin typeface="Arial" charset="0"/>
              </a:rPr>
              <a:t>), (</a:t>
            </a:r>
            <a:r>
              <a:rPr lang="en-US" dirty="0" err="1">
                <a:latin typeface="Arial" charset="0"/>
              </a:rPr>
              <a:t>x,w</a:t>
            </a:r>
            <a:r>
              <a:rPr lang="en-US" dirty="0">
                <a:latin typeface="Arial" charset="0"/>
              </a:rPr>
              <a:t>), (</a:t>
            </a:r>
            <a:r>
              <a:rPr lang="en-US" dirty="0" err="1">
                <a:latin typeface="Arial" charset="0"/>
              </a:rPr>
              <a:t>x,y</a:t>
            </a:r>
            <a:r>
              <a:rPr lang="en-US" dirty="0">
                <a:latin typeface="Arial" charset="0"/>
              </a:rPr>
              <a:t>), (</a:t>
            </a:r>
            <a:r>
              <a:rPr lang="en-US" dirty="0" err="1">
                <a:latin typeface="Arial" charset="0"/>
              </a:rPr>
              <a:t>w,y</a:t>
            </a:r>
            <a:r>
              <a:rPr lang="en-US" dirty="0">
                <a:latin typeface="Arial" charset="0"/>
              </a:rPr>
              <a:t>), (</a:t>
            </a:r>
            <a:r>
              <a:rPr lang="en-US" dirty="0" err="1">
                <a:latin typeface="Arial" charset="0"/>
              </a:rPr>
              <a:t>w,z</a:t>
            </a:r>
            <a:r>
              <a:rPr lang="en-US" dirty="0">
                <a:latin typeface="Arial" charset="0"/>
              </a:rPr>
              <a:t>), (</a:t>
            </a:r>
            <a:r>
              <a:rPr lang="en-US" dirty="0" err="1">
                <a:latin typeface="Arial" charset="0"/>
              </a:rPr>
              <a:t>y,z</a:t>
            </a:r>
            <a:r>
              <a:rPr lang="en-US" dirty="0">
                <a:latin typeface="Arial" charset="0"/>
              </a:rPr>
              <a:t>) }</a:t>
            </a:r>
          </a:p>
        </p:txBody>
      </p:sp>
      <p:sp>
        <p:nvSpPr>
          <p:cNvPr id="711754" name="Text Box 74"/>
          <p:cNvSpPr txBox="1">
            <a:spLocks noChangeArrowheads="1"/>
          </p:cNvSpPr>
          <p:nvPr/>
        </p:nvSpPr>
        <p:spPr bwMode="auto">
          <a:xfrm>
            <a:off x="693738" y="5106988"/>
            <a:ext cx="7666037" cy="94456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Remark: Graph abstraction is useful in other network contexts</a:t>
            </a:r>
          </a:p>
          <a:p>
            <a:endParaRPr lang="en-US">
              <a:solidFill>
                <a:srgbClr val="FF0000"/>
              </a:solidFill>
            </a:endParaRPr>
          </a:p>
          <a:p>
            <a:r>
              <a:rPr lang="en-US">
                <a:solidFill>
                  <a:srgbClr val="FF0000"/>
                </a:solidFill>
              </a:rPr>
              <a:t>Example: P2P, where N is set of peers and E is set of TCP connections</a:t>
            </a:r>
          </a:p>
        </p:txBody>
      </p:sp>
    </p:spTree>
    <p:extLst>
      <p:ext uri="{BB962C8B-B14F-4D97-AF65-F5344CB8AC3E}">
        <p14:creationId xmlns:p14="http://schemas.microsoft.com/office/powerpoint/2010/main" val="3897250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Comparison of LS and DV algorithms</a:t>
            </a:r>
            <a:endParaRPr lang="en-US"/>
          </a:p>
        </p:txBody>
      </p:sp>
      <p:sp>
        <p:nvSpPr>
          <p:cNvPr id="7321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23875" y="1295400"/>
            <a:ext cx="4029075" cy="4648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FF0000"/>
                </a:solidFill>
              </a:rPr>
              <a:t>Message complexity</a:t>
            </a:r>
            <a:endParaRPr lang="en-US" sz="2400"/>
          </a:p>
          <a:p>
            <a:r>
              <a:rPr lang="en-US" sz="2000" u="sng">
                <a:solidFill>
                  <a:srgbClr val="FF0000"/>
                </a:solidFill>
              </a:rPr>
              <a:t>LS:</a:t>
            </a:r>
            <a:r>
              <a:rPr lang="en-US" sz="2000"/>
              <a:t> with n nodes, E links, O(nE) msgs sent  </a:t>
            </a:r>
          </a:p>
          <a:p>
            <a:r>
              <a:rPr lang="en-US" sz="2000" u="sng">
                <a:solidFill>
                  <a:srgbClr val="FF0000"/>
                </a:solidFill>
              </a:rPr>
              <a:t>DV: </a:t>
            </a:r>
            <a:r>
              <a:rPr lang="en-US" sz="2000"/>
              <a:t>exchange between neighbors only</a:t>
            </a:r>
          </a:p>
          <a:p>
            <a:pPr lvl="1"/>
            <a:r>
              <a:rPr lang="en-US" sz="2000"/>
              <a:t>convergence time varies</a:t>
            </a:r>
            <a:endParaRPr lang="en-US" sz="1800"/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>
                <a:solidFill>
                  <a:srgbClr val="FF0000"/>
                </a:solidFill>
              </a:rPr>
              <a:t>Speed of Convergence</a:t>
            </a:r>
            <a:endParaRPr lang="en-US" sz="2400"/>
          </a:p>
          <a:p>
            <a:r>
              <a:rPr lang="en-US" sz="2000" u="sng">
                <a:solidFill>
                  <a:srgbClr val="FF0000"/>
                </a:solidFill>
              </a:rPr>
              <a:t>LS:</a:t>
            </a:r>
            <a:r>
              <a:rPr lang="en-US" sz="2000"/>
              <a:t> O(n</a:t>
            </a:r>
            <a:r>
              <a:rPr lang="en-US" sz="2000" b="1" baseline="30000"/>
              <a:t>2</a:t>
            </a:r>
            <a:r>
              <a:rPr lang="en-US" sz="2000"/>
              <a:t>) algorithm requires O(nE) msgs</a:t>
            </a:r>
          </a:p>
          <a:p>
            <a:pPr lvl="1"/>
            <a:r>
              <a:rPr lang="en-US" sz="2000"/>
              <a:t>may have oscillations</a:t>
            </a:r>
            <a:endParaRPr lang="en-US" sz="1800"/>
          </a:p>
          <a:p>
            <a:r>
              <a:rPr lang="en-US" sz="2000" u="sng">
                <a:solidFill>
                  <a:srgbClr val="FF0000"/>
                </a:solidFill>
              </a:rPr>
              <a:t>DV</a:t>
            </a:r>
            <a:r>
              <a:rPr lang="en-US" sz="2000"/>
              <a:t>: convergence time varies</a:t>
            </a:r>
          </a:p>
          <a:p>
            <a:pPr lvl="1"/>
            <a:r>
              <a:rPr lang="en-US" sz="2000"/>
              <a:t>may be routing loops</a:t>
            </a:r>
          </a:p>
          <a:p>
            <a:pPr lvl="1"/>
            <a:r>
              <a:rPr lang="en-US" sz="2000"/>
              <a:t>count-to-infinity problem</a:t>
            </a:r>
            <a:endParaRPr lang="en-US" sz="1800"/>
          </a:p>
        </p:txBody>
      </p:sp>
      <p:sp>
        <p:nvSpPr>
          <p:cNvPr id="73216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43450" y="1295400"/>
            <a:ext cx="4010025" cy="4648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FF0000"/>
                </a:solidFill>
              </a:rPr>
              <a:t>Robustness:</a:t>
            </a:r>
            <a:r>
              <a:rPr lang="en-US" sz="2400"/>
              <a:t> what happens if router malfunctions?</a:t>
            </a:r>
          </a:p>
          <a:p>
            <a:pPr>
              <a:buFont typeface="Wingdings" pitchFamily="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LS:</a:t>
            </a:r>
            <a:r>
              <a:rPr lang="en-US" sz="2400"/>
              <a:t> </a:t>
            </a:r>
          </a:p>
          <a:p>
            <a:pPr lvl="1"/>
            <a:r>
              <a:rPr lang="en-US" sz="2000"/>
              <a:t>node can advertise incorrect </a:t>
            </a:r>
            <a:r>
              <a:rPr lang="en-US" sz="2000" i="1">
                <a:solidFill>
                  <a:srgbClr val="000099"/>
                </a:solidFill>
              </a:rPr>
              <a:t>link</a:t>
            </a:r>
            <a:r>
              <a:rPr lang="en-US" sz="2000"/>
              <a:t> cost</a:t>
            </a:r>
          </a:p>
          <a:p>
            <a:pPr lvl="1"/>
            <a:r>
              <a:rPr lang="en-US" sz="2000"/>
              <a:t>each node computes only its </a:t>
            </a:r>
            <a:r>
              <a:rPr lang="en-US" sz="2000" i="1"/>
              <a:t>own</a:t>
            </a:r>
            <a:r>
              <a:rPr lang="en-US" sz="2000"/>
              <a:t> table</a:t>
            </a:r>
          </a:p>
          <a:p>
            <a:pPr>
              <a:buFont typeface="Wingdings" pitchFamily="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DV:</a:t>
            </a:r>
            <a:endParaRPr lang="en-US" sz="2400"/>
          </a:p>
          <a:p>
            <a:pPr lvl="1"/>
            <a:r>
              <a:rPr lang="en-US" sz="2000"/>
              <a:t>DV node can advertise incorrect </a:t>
            </a:r>
            <a:r>
              <a:rPr lang="en-US" sz="2000" i="1">
                <a:solidFill>
                  <a:srgbClr val="000099"/>
                </a:solidFill>
              </a:rPr>
              <a:t>path</a:t>
            </a:r>
            <a:r>
              <a:rPr lang="en-US" sz="2000"/>
              <a:t> cost</a:t>
            </a:r>
          </a:p>
          <a:p>
            <a:pPr lvl="1"/>
            <a:r>
              <a:rPr lang="en-US" sz="2000"/>
              <a:t>each node’s table used by others </a:t>
            </a:r>
          </a:p>
          <a:p>
            <a:pPr lvl="2"/>
            <a:r>
              <a:rPr lang="en-US" sz="1800"/>
              <a:t>error propagate thru network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E9B9-83D3-423B-8062-BEBABAC5E17A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020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 abstraction: costs</a:t>
            </a:r>
          </a:p>
        </p:txBody>
      </p:sp>
      <p:sp>
        <p:nvSpPr>
          <p:cNvPr id="7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6CD1C-A3DF-4B62-A6D3-919B51583ABF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712707" name="Group 3"/>
          <p:cNvGrpSpPr>
            <a:grpSpLocks/>
          </p:cNvGrpSpPr>
          <p:nvPr/>
        </p:nvGrpSpPr>
        <p:grpSpPr bwMode="auto">
          <a:xfrm>
            <a:off x="920750" y="1495425"/>
            <a:ext cx="3571875" cy="2236788"/>
            <a:chOff x="3162" y="1071"/>
            <a:chExt cx="2250" cy="1409"/>
          </a:xfrm>
        </p:grpSpPr>
        <p:sp>
          <p:nvSpPr>
            <p:cNvPr id="712708" name="Freeform 4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2709" name="Freeform 5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2710" name="Oval 6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2711" name="Line 7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2712" name="Line 8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2713" name="Rectangle 9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2714" name="Oval 10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2715" name="Oval 11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2716" name="Line 12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2717" name="Line 13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2718" name="Rectangle 14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2719" name="Oval 15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2720" name="Oval 16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2721" name="Line 17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2722" name="Line 18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2723" name="Rectangle 19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2724" name="Oval 20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2725" name="Oval 21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2726" name="Line 22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2727" name="Line 23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2728" name="Rectangle 24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2729" name="Oval 25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2730" name="Oval 26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2731" name="Line 27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2732" name="Line 28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2733" name="Rectangle 29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2734" name="Oval 30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2735" name="Oval 31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2736" name="Line 32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2737" name="Line 33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2738" name="Rectangle 34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2739" name="Oval 35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2740" name="Freeform 36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2741" name="Freeform 37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2742" name="Freeform 38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>
                <a:gd name="T0" fmla="*/ 0 w 378"/>
                <a:gd name="T1" fmla="*/ 174 h 174"/>
                <a:gd name="T2" fmla="*/ 378 w 378"/>
                <a:gd name="T3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2743" name="Freeform 39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2744" name="Freeform 40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2745" name="Freeform 41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2746" name="Freeform 42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2747" name="Freeform 43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2748" name="Freeform 44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2749" name="Group 45"/>
            <p:cNvGrpSpPr>
              <a:grpSpLocks/>
            </p:cNvGrpSpPr>
            <p:nvPr/>
          </p:nvGrpSpPr>
          <p:grpSpPr bwMode="auto">
            <a:xfrm>
              <a:off x="3290" y="1748"/>
              <a:ext cx="199" cy="250"/>
              <a:chOff x="2957" y="2429"/>
              <a:chExt cx="202" cy="250"/>
            </a:xfrm>
          </p:grpSpPr>
          <p:sp>
            <p:nvSpPr>
              <p:cNvPr id="712750" name="Rectangle 4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2751" name="Text Box 47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u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712752" name="Group 48"/>
            <p:cNvGrpSpPr>
              <a:grpSpLocks/>
            </p:cNvGrpSpPr>
            <p:nvPr/>
          </p:nvGrpSpPr>
          <p:grpSpPr bwMode="auto">
            <a:xfrm>
              <a:off x="4460" y="2132"/>
              <a:ext cx="199" cy="250"/>
              <a:chOff x="2957" y="2429"/>
              <a:chExt cx="202" cy="250"/>
            </a:xfrm>
          </p:grpSpPr>
          <p:sp>
            <p:nvSpPr>
              <p:cNvPr id="712753" name="Rectangle 4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2754" name="Text Box 50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y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712755" name="Group 51"/>
            <p:cNvGrpSpPr>
              <a:grpSpLocks/>
            </p:cNvGrpSpPr>
            <p:nvPr/>
          </p:nvGrpSpPr>
          <p:grpSpPr bwMode="auto">
            <a:xfrm>
              <a:off x="3764" y="2099"/>
              <a:ext cx="229" cy="288"/>
              <a:chOff x="2943" y="2399"/>
              <a:chExt cx="230" cy="288"/>
            </a:xfrm>
          </p:grpSpPr>
          <p:sp>
            <p:nvSpPr>
              <p:cNvPr id="712756" name="Rectangle 5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2757" name="Text Box 53"/>
              <p:cNvSpPr txBox="1">
                <a:spLocks noChangeArrowheads="1"/>
              </p:cNvSpPr>
              <p:nvPr/>
            </p:nvSpPr>
            <p:spPr bwMode="auto">
              <a:xfrm>
                <a:off x="2943" y="2399"/>
                <a:ext cx="23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x</a:t>
                </a:r>
              </a:p>
            </p:txBody>
          </p:sp>
        </p:grpSp>
        <p:grpSp>
          <p:nvGrpSpPr>
            <p:cNvPr id="712758" name="Group 54"/>
            <p:cNvGrpSpPr>
              <a:grpSpLocks/>
            </p:cNvGrpSpPr>
            <p:nvPr/>
          </p:nvGrpSpPr>
          <p:grpSpPr bwMode="auto">
            <a:xfrm>
              <a:off x="4441" y="1442"/>
              <a:ext cx="225" cy="250"/>
              <a:chOff x="2944" y="2429"/>
              <a:chExt cx="228" cy="250"/>
            </a:xfrm>
          </p:grpSpPr>
          <p:sp>
            <p:nvSpPr>
              <p:cNvPr id="712759" name="Rectangle 5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2760" name="Text Box 56"/>
              <p:cNvSpPr txBox="1">
                <a:spLocks noChangeArrowheads="1"/>
              </p:cNvSpPr>
              <p:nvPr/>
            </p:nvSpPr>
            <p:spPr bwMode="auto">
              <a:xfrm>
                <a:off x="2944" y="2429"/>
                <a:ext cx="22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w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712761" name="Group 57"/>
            <p:cNvGrpSpPr>
              <a:grpSpLocks/>
            </p:cNvGrpSpPr>
            <p:nvPr/>
          </p:nvGrpSpPr>
          <p:grpSpPr bwMode="auto">
            <a:xfrm>
              <a:off x="3772" y="1442"/>
              <a:ext cx="194" cy="250"/>
              <a:chOff x="2959" y="2429"/>
              <a:chExt cx="197" cy="250"/>
            </a:xfrm>
          </p:grpSpPr>
          <p:sp>
            <p:nvSpPr>
              <p:cNvPr id="712762" name="Rectangle 5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2763" name="Text Box 59"/>
              <p:cNvSpPr txBox="1">
                <a:spLocks noChangeArrowheads="1"/>
              </p:cNvSpPr>
              <p:nvPr/>
            </p:nvSpPr>
            <p:spPr bwMode="auto">
              <a:xfrm>
                <a:off x="2959" y="2429"/>
                <a:ext cx="19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v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712764" name="Group 60"/>
            <p:cNvGrpSpPr>
              <a:grpSpLocks/>
            </p:cNvGrpSpPr>
            <p:nvPr/>
          </p:nvGrpSpPr>
          <p:grpSpPr bwMode="auto">
            <a:xfrm>
              <a:off x="5022" y="1760"/>
              <a:ext cx="219" cy="288"/>
              <a:chOff x="2946" y="2399"/>
              <a:chExt cx="221" cy="288"/>
            </a:xfrm>
          </p:grpSpPr>
          <p:sp>
            <p:nvSpPr>
              <p:cNvPr id="712765" name="Rectangle 6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2766" name="Text Box 62"/>
              <p:cNvSpPr txBox="1">
                <a:spLocks noChangeArrowheads="1"/>
              </p:cNvSpPr>
              <p:nvPr/>
            </p:nvSpPr>
            <p:spPr bwMode="auto">
              <a:xfrm>
                <a:off x="2946" y="2399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z</a:t>
                </a:r>
              </a:p>
            </p:txBody>
          </p:sp>
        </p:grpSp>
        <p:sp>
          <p:nvSpPr>
            <p:cNvPr id="712767" name="Text Box 63"/>
            <p:cNvSpPr txBox="1">
              <a:spLocks noChangeArrowheads="1"/>
            </p:cNvSpPr>
            <p:nvPr/>
          </p:nvSpPr>
          <p:spPr bwMode="auto">
            <a:xfrm>
              <a:off x="3489" y="1571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2768" name="Text Box 64"/>
            <p:cNvSpPr txBox="1">
              <a:spLocks noChangeArrowheads="1"/>
            </p:cNvSpPr>
            <p:nvPr/>
          </p:nvSpPr>
          <p:spPr bwMode="auto">
            <a:xfrm>
              <a:off x="3837" y="1790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2769" name="Text Box 65"/>
            <p:cNvSpPr txBox="1">
              <a:spLocks noChangeArrowheads="1"/>
            </p:cNvSpPr>
            <p:nvPr/>
          </p:nvSpPr>
          <p:spPr bwMode="auto">
            <a:xfrm>
              <a:off x="3413" y="2003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2770" name="Text Box 66"/>
            <p:cNvSpPr txBox="1">
              <a:spLocks noChangeArrowheads="1"/>
            </p:cNvSpPr>
            <p:nvPr/>
          </p:nvSpPr>
          <p:spPr bwMode="auto">
            <a:xfrm>
              <a:off x="4221" y="1883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2771" name="Text Box 67"/>
            <p:cNvSpPr txBox="1">
              <a:spLocks noChangeArrowheads="1"/>
            </p:cNvSpPr>
            <p:nvPr/>
          </p:nvSpPr>
          <p:spPr bwMode="auto">
            <a:xfrm>
              <a:off x="4169" y="2237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2772" name="Text Box 68"/>
            <p:cNvSpPr txBox="1">
              <a:spLocks noChangeArrowheads="1"/>
            </p:cNvSpPr>
            <p:nvPr/>
          </p:nvSpPr>
          <p:spPr bwMode="auto">
            <a:xfrm>
              <a:off x="4529" y="1808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2773" name="Text Box 69"/>
            <p:cNvSpPr txBox="1">
              <a:spLocks noChangeArrowheads="1"/>
            </p:cNvSpPr>
            <p:nvPr/>
          </p:nvSpPr>
          <p:spPr bwMode="auto">
            <a:xfrm>
              <a:off x="4878" y="2072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2774" name="Text Box 70"/>
            <p:cNvSpPr txBox="1">
              <a:spLocks noChangeArrowheads="1"/>
            </p:cNvSpPr>
            <p:nvPr/>
          </p:nvSpPr>
          <p:spPr bwMode="auto">
            <a:xfrm>
              <a:off x="4851" y="153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2775" name="Text Box 71"/>
            <p:cNvSpPr txBox="1">
              <a:spLocks noChangeArrowheads="1"/>
            </p:cNvSpPr>
            <p:nvPr/>
          </p:nvSpPr>
          <p:spPr bwMode="auto">
            <a:xfrm>
              <a:off x="4116" y="138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2776" name="Text Box 72"/>
            <p:cNvSpPr txBox="1">
              <a:spLocks noChangeArrowheads="1"/>
            </p:cNvSpPr>
            <p:nvPr/>
          </p:nvSpPr>
          <p:spPr bwMode="auto">
            <a:xfrm>
              <a:off x="3765" y="1118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712777" name="Text Box 73"/>
          <p:cNvSpPr txBox="1">
            <a:spLocks noChangeArrowheads="1"/>
          </p:cNvSpPr>
          <p:nvPr/>
        </p:nvSpPr>
        <p:spPr bwMode="auto">
          <a:xfrm>
            <a:off x="5265738" y="1693863"/>
            <a:ext cx="311887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 c(</a:t>
            </a:r>
            <a:r>
              <a:rPr lang="en-US" dirty="0" err="1"/>
              <a:t>x,x</a:t>
            </a:r>
            <a:r>
              <a:rPr lang="en-US" dirty="0"/>
              <a:t>’) = cost of link (</a:t>
            </a:r>
            <a:r>
              <a:rPr lang="en-US" dirty="0" err="1"/>
              <a:t>x,x</a:t>
            </a:r>
            <a:r>
              <a:rPr lang="en-US" dirty="0"/>
              <a:t>’)</a:t>
            </a:r>
          </a:p>
          <a:p>
            <a:endParaRPr lang="en-US" dirty="0"/>
          </a:p>
          <a:p>
            <a:r>
              <a:rPr lang="en-US" dirty="0"/>
              <a:t>   - e.g., c(</a:t>
            </a:r>
            <a:r>
              <a:rPr lang="en-US" dirty="0" err="1"/>
              <a:t>w,z</a:t>
            </a:r>
            <a:r>
              <a:rPr lang="en-US" dirty="0"/>
              <a:t>) = 5</a:t>
            </a:r>
          </a:p>
          <a:p>
            <a:endParaRPr lang="en-US" dirty="0"/>
          </a:p>
          <a:p>
            <a:pPr>
              <a:buFontTx/>
              <a:buChar char="•"/>
            </a:pPr>
            <a:r>
              <a:rPr lang="en-US" dirty="0"/>
              <a:t> cost could always be 1, or </a:t>
            </a:r>
          </a:p>
          <a:p>
            <a:r>
              <a:rPr lang="en-US" dirty="0"/>
              <a:t>inversely related to bandwidth,</a:t>
            </a:r>
          </a:p>
          <a:p>
            <a:r>
              <a:rPr lang="en-US" dirty="0"/>
              <a:t>or </a:t>
            </a:r>
            <a:r>
              <a:rPr lang="en-US" dirty="0" smtClean="0"/>
              <a:t>directly related </a:t>
            </a:r>
            <a:r>
              <a:rPr lang="en-US" dirty="0"/>
              <a:t>to </a:t>
            </a:r>
          </a:p>
          <a:p>
            <a:r>
              <a:rPr lang="en-US" dirty="0"/>
              <a:t>congestion</a:t>
            </a:r>
          </a:p>
        </p:txBody>
      </p:sp>
      <p:sp>
        <p:nvSpPr>
          <p:cNvPr id="712778" name="Text Box 74"/>
          <p:cNvSpPr txBox="1">
            <a:spLocks noChangeArrowheads="1"/>
          </p:cNvSpPr>
          <p:nvPr/>
        </p:nvSpPr>
        <p:spPr bwMode="auto">
          <a:xfrm>
            <a:off x="925513" y="4232275"/>
            <a:ext cx="70215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Cost of path (x</a:t>
            </a:r>
            <a:r>
              <a:rPr lang="en-US" baseline="-25000"/>
              <a:t>1</a:t>
            </a:r>
            <a:r>
              <a:rPr lang="en-US"/>
              <a:t>, x</a:t>
            </a:r>
            <a:r>
              <a:rPr lang="en-US" baseline="-25000"/>
              <a:t>2</a:t>
            </a:r>
            <a:r>
              <a:rPr lang="en-US"/>
              <a:t>, x</a:t>
            </a:r>
            <a:r>
              <a:rPr lang="en-US" baseline="-25000"/>
              <a:t>3</a:t>
            </a:r>
            <a:r>
              <a:rPr lang="en-US"/>
              <a:t>,…, x</a:t>
            </a:r>
            <a:r>
              <a:rPr lang="en-US" baseline="-25000"/>
              <a:t>p</a:t>
            </a:r>
            <a:r>
              <a:rPr lang="en-US"/>
              <a:t>) = c(x</a:t>
            </a:r>
            <a:r>
              <a:rPr lang="en-US" baseline="-25000"/>
              <a:t>1</a:t>
            </a:r>
            <a:r>
              <a:rPr lang="en-US"/>
              <a:t>,x</a:t>
            </a:r>
            <a:r>
              <a:rPr lang="en-US" baseline="-25000"/>
              <a:t>2</a:t>
            </a:r>
            <a:r>
              <a:rPr lang="en-US"/>
              <a:t>) + c(x</a:t>
            </a:r>
            <a:r>
              <a:rPr lang="en-US" baseline="-25000"/>
              <a:t>2</a:t>
            </a:r>
            <a:r>
              <a:rPr lang="en-US"/>
              <a:t>,x</a:t>
            </a:r>
            <a:r>
              <a:rPr lang="en-US" baseline="-25000"/>
              <a:t>3</a:t>
            </a:r>
            <a:r>
              <a:rPr lang="en-US"/>
              <a:t>) + … + c(x</a:t>
            </a:r>
            <a:r>
              <a:rPr lang="en-US" baseline="-25000"/>
              <a:t>p-1</a:t>
            </a:r>
            <a:r>
              <a:rPr lang="en-US"/>
              <a:t>,x</a:t>
            </a:r>
            <a:r>
              <a:rPr lang="en-US" baseline="-25000"/>
              <a:t>p</a:t>
            </a:r>
            <a:r>
              <a:rPr lang="en-US"/>
              <a:t>)  </a:t>
            </a:r>
          </a:p>
        </p:txBody>
      </p:sp>
      <p:sp>
        <p:nvSpPr>
          <p:cNvPr id="712779" name="Text Box 75"/>
          <p:cNvSpPr txBox="1">
            <a:spLocks noChangeArrowheads="1"/>
          </p:cNvSpPr>
          <p:nvPr/>
        </p:nvSpPr>
        <p:spPr bwMode="auto">
          <a:xfrm>
            <a:off x="501650" y="4860925"/>
            <a:ext cx="6157913" cy="3952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Question: What’s the least-cost path between u and z ?</a:t>
            </a:r>
          </a:p>
        </p:txBody>
      </p:sp>
      <p:sp>
        <p:nvSpPr>
          <p:cNvPr id="712780" name="Text Box 76"/>
          <p:cNvSpPr txBox="1">
            <a:spLocks noChangeArrowheads="1"/>
          </p:cNvSpPr>
          <p:nvPr/>
        </p:nvSpPr>
        <p:spPr bwMode="auto">
          <a:xfrm>
            <a:off x="385763" y="5640388"/>
            <a:ext cx="8023225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Routing algorithm: algorithm that finds least-cost path</a:t>
            </a:r>
          </a:p>
        </p:txBody>
      </p:sp>
    </p:spTree>
    <p:extLst>
      <p:ext uri="{BB962C8B-B14F-4D97-AF65-F5344CB8AC3E}">
        <p14:creationId xmlns:p14="http://schemas.microsoft.com/office/powerpoint/2010/main" val="1805620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Routing Algorithm classification</a:t>
            </a:r>
            <a:endParaRPr lang="en-US"/>
          </a:p>
        </p:txBody>
      </p:sp>
      <p:sp>
        <p:nvSpPr>
          <p:cNvPr id="713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2400" dirty="0">
                <a:solidFill>
                  <a:srgbClr val="FF0000"/>
                </a:solidFill>
              </a:rPr>
              <a:t>Global or decentralized information?</a:t>
            </a:r>
            <a:endParaRPr lang="en-US" sz="2400" dirty="0"/>
          </a:p>
          <a:p>
            <a:pPr>
              <a:buFont typeface="Wingdings" pitchFamily="2" charset="2"/>
              <a:buNone/>
            </a:pPr>
            <a:r>
              <a:rPr lang="en-US" sz="2000" dirty="0">
                <a:solidFill>
                  <a:srgbClr val="000099"/>
                </a:solidFill>
              </a:rPr>
              <a:t>Global:</a:t>
            </a:r>
          </a:p>
          <a:p>
            <a:r>
              <a:rPr lang="en-US" sz="2000" dirty="0"/>
              <a:t>all routers have </a:t>
            </a:r>
            <a:r>
              <a:rPr lang="en-US" sz="2000" b="1" dirty="0"/>
              <a:t>complete topology</a:t>
            </a:r>
            <a:r>
              <a:rPr lang="en-US" sz="2000" dirty="0"/>
              <a:t>, link cost info</a:t>
            </a:r>
          </a:p>
          <a:p>
            <a:r>
              <a:rPr lang="en-US" sz="2000" dirty="0">
                <a:solidFill>
                  <a:srgbClr val="FF0000"/>
                </a:solidFill>
              </a:rPr>
              <a:t>“link state” </a:t>
            </a:r>
            <a:r>
              <a:rPr lang="en-US" sz="2000" dirty="0" smtClean="0">
                <a:solidFill>
                  <a:srgbClr val="FF0000"/>
                </a:solidFill>
              </a:rPr>
              <a:t>algorithms</a:t>
            </a:r>
          </a:p>
          <a:p>
            <a:r>
              <a:rPr lang="en-US" sz="2000" dirty="0" err="1" smtClean="0">
                <a:solidFill>
                  <a:srgbClr val="FF0000"/>
                </a:solidFill>
              </a:rPr>
              <a:t>Eg</a:t>
            </a:r>
            <a:r>
              <a:rPr lang="en-US" sz="2000" dirty="0" smtClean="0">
                <a:solidFill>
                  <a:srgbClr val="FF0000"/>
                </a:solidFill>
              </a:rPr>
              <a:t>. OSPF</a:t>
            </a:r>
            <a:endParaRPr lang="en-US" sz="20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000" dirty="0">
                <a:solidFill>
                  <a:srgbClr val="000099"/>
                </a:solidFill>
              </a:rPr>
              <a:t>Decentralized: </a:t>
            </a:r>
          </a:p>
          <a:p>
            <a:r>
              <a:rPr lang="en-US" sz="2000" dirty="0"/>
              <a:t>router knows physically-connected neighbors, link costs to neighbors</a:t>
            </a:r>
          </a:p>
          <a:p>
            <a:r>
              <a:rPr lang="en-US" sz="2000" dirty="0"/>
              <a:t>iterative process of computation, exchange of info </a:t>
            </a:r>
            <a:r>
              <a:rPr lang="en-US" sz="2000" b="1" dirty="0"/>
              <a:t>with neighbors</a:t>
            </a:r>
          </a:p>
          <a:p>
            <a:r>
              <a:rPr lang="en-US" sz="2000" dirty="0">
                <a:solidFill>
                  <a:srgbClr val="FF0000"/>
                </a:solidFill>
              </a:rPr>
              <a:t>“distance vector” </a:t>
            </a:r>
            <a:r>
              <a:rPr lang="en-US" sz="2000" dirty="0" smtClean="0">
                <a:solidFill>
                  <a:srgbClr val="FF0000"/>
                </a:solidFill>
              </a:rPr>
              <a:t>algorithms</a:t>
            </a:r>
          </a:p>
          <a:p>
            <a:r>
              <a:rPr lang="en-US" sz="2000" dirty="0" err="1" smtClean="0">
                <a:solidFill>
                  <a:srgbClr val="FF0000"/>
                </a:solidFill>
              </a:rPr>
              <a:t>Eg</a:t>
            </a:r>
            <a:r>
              <a:rPr lang="en-US" sz="2000" dirty="0" smtClean="0">
                <a:solidFill>
                  <a:srgbClr val="FF0000"/>
                </a:solidFill>
              </a:rPr>
              <a:t>. RIP, BGP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0990-92BB-48A7-8E72-F5A7400BD4E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473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state algorithms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1AFA-40D0-4FDE-922F-9497365026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73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 Link-State Routing Algorithm</a:t>
            </a:r>
            <a:endParaRPr lang="en-US"/>
          </a:p>
        </p:txBody>
      </p:sp>
      <p:sp>
        <p:nvSpPr>
          <p:cNvPr id="71577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 err="1">
                <a:solidFill>
                  <a:srgbClr val="FF0000"/>
                </a:solidFill>
              </a:rPr>
              <a:t>Dijkstra’s</a:t>
            </a:r>
            <a:r>
              <a:rPr lang="en-US" sz="2400" dirty="0">
                <a:solidFill>
                  <a:srgbClr val="FF0000"/>
                </a:solidFill>
              </a:rPr>
              <a:t> algorithm</a:t>
            </a:r>
            <a:endParaRPr lang="en-US" sz="2400" dirty="0"/>
          </a:p>
          <a:p>
            <a:r>
              <a:rPr lang="en-US" sz="2000" dirty="0"/>
              <a:t>net topology, link costs known to all nodes</a:t>
            </a:r>
          </a:p>
          <a:p>
            <a:pPr lvl="1"/>
            <a:r>
              <a:rPr lang="en-US" sz="2000" dirty="0"/>
              <a:t>accomplished via “link state broadcast” </a:t>
            </a:r>
          </a:p>
          <a:p>
            <a:pPr lvl="1"/>
            <a:r>
              <a:rPr lang="en-US" sz="2000" dirty="0"/>
              <a:t>all nodes have same info</a:t>
            </a:r>
          </a:p>
          <a:p>
            <a:r>
              <a:rPr lang="en-US" sz="2000" dirty="0"/>
              <a:t>computes least cost paths from one node (‘source”) to all other nodes</a:t>
            </a:r>
          </a:p>
          <a:p>
            <a:pPr lvl="1"/>
            <a:r>
              <a:rPr lang="en-US" sz="2000" dirty="0"/>
              <a:t>gives </a:t>
            </a:r>
            <a:r>
              <a:rPr lang="en-US" sz="2000" i="1" dirty="0">
                <a:solidFill>
                  <a:srgbClr val="000099"/>
                </a:solidFill>
              </a:rPr>
              <a:t>forwarding table</a:t>
            </a:r>
            <a:r>
              <a:rPr lang="en-US" sz="2000" dirty="0"/>
              <a:t> for that node</a:t>
            </a:r>
          </a:p>
          <a:p>
            <a:r>
              <a:rPr lang="en-US" sz="2000" dirty="0"/>
              <a:t>iterative: after k iterations, know least cost path to k </a:t>
            </a:r>
            <a:r>
              <a:rPr lang="en-US" sz="2000" dirty="0" err="1"/>
              <a:t>dest</a:t>
            </a:r>
            <a:r>
              <a:rPr lang="en-US" sz="2000" dirty="0"/>
              <a:t>.’s</a:t>
            </a:r>
          </a:p>
        </p:txBody>
      </p:sp>
      <p:sp>
        <p:nvSpPr>
          <p:cNvPr id="71578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>
                <a:solidFill>
                  <a:srgbClr val="FF0000"/>
                </a:solidFill>
              </a:rPr>
              <a:t>Notation:</a:t>
            </a:r>
            <a:endParaRPr lang="en-US" sz="2400" dirty="0"/>
          </a:p>
          <a:p>
            <a:r>
              <a:rPr lang="en-US" sz="2400" dirty="0">
                <a:solidFill>
                  <a:srgbClr val="000099"/>
                </a:solidFill>
                <a:latin typeface="Arial" charset="0"/>
              </a:rPr>
              <a:t>c(</a:t>
            </a:r>
            <a:r>
              <a:rPr lang="en-US" sz="2400" dirty="0" err="1">
                <a:solidFill>
                  <a:srgbClr val="000099"/>
                </a:solidFill>
                <a:latin typeface="Arial" charset="0"/>
              </a:rPr>
              <a:t>x,y</a:t>
            </a:r>
            <a:r>
              <a:rPr lang="en-US" sz="2400" dirty="0">
                <a:solidFill>
                  <a:srgbClr val="000099"/>
                </a:solidFill>
                <a:latin typeface="Arial" charset="0"/>
              </a:rPr>
              <a:t>):</a:t>
            </a:r>
            <a:r>
              <a:rPr lang="en-US" sz="2000" dirty="0"/>
              <a:t> link cost from node x to y;  = ∞ if not direct neighbors</a:t>
            </a:r>
          </a:p>
          <a:p>
            <a:r>
              <a:rPr lang="en-US" sz="2400" dirty="0">
                <a:solidFill>
                  <a:srgbClr val="000099"/>
                </a:solidFill>
                <a:latin typeface="Arial" charset="0"/>
              </a:rPr>
              <a:t>D(v):</a:t>
            </a:r>
            <a:r>
              <a:rPr lang="en-US" sz="2000" dirty="0"/>
              <a:t> current value of cost of path from source to </a:t>
            </a:r>
            <a:r>
              <a:rPr lang="en-US" sz="2000" dirty="0" err="1"/>
              <a:t>dest</a:t>
            </a:r>
            <a:r>
              <a:rPr lang="en-US" sz="2000" dirty="0"/>
              <a:t>. v</a:t>
            </a:r>
          </a:p>
          <a:p>
            <a:r>
              <a:rPr lang="en-US" sz="2400" dirty="0">
                <a:solidFill>
                  <a:srgbClr val="000099"/>
                </a:solidFill>
                <a:latin typeface="Arial" charset="0"/>
              </a:rPr>
              <a:t>p(v):</a:t>
            </a:r>
            <a:r>
              <a:rPr lang="en-US" sz="2000" dirty="0"/>
              <a:t> predecessor node along path from source to v</a:t>
            </a:r>
          </a:p>
          <a:p>
            <a:r>
              <a:rPr lang="en-US" sz="2400" dirty="0">
                <a:solidFill>
                  <a:srgbClr val="000099"/>
                </a:solidFill>
                <a:latin typeface="Arial" charset="0"/>
              </a:rPr>
              <a:t>N':</a:t>
            </a:r>
            <a:r>
              <a:rPr lang="en-US" sz="2000" dirty="0"/>
              <a:t> set of nodes whose least cost path definitively known</a:t>
            </a:r>
          </a:p>
          <a:p>
            <a:endParaRPr lang="en-US" sz="2400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01F1A-BC46-4700-ACA6-B6C9D72D61C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335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Animation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the resulting shortest path graph at the end of the Animation.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1AFA-40D0-4FDE-922F-9497365026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10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Find the shortest path to all nodes from u.</a:t>
            </a:r>
            <a:endParaRPr lang="en-US" sz="3200" dirty="0"/>
          </a:p>
        </p:txBody>
      </p:sp>
      <p:sp>
        <p:nvSpPr>
          <p:cNvPr id="74" name="Slide Number Placeholder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1AFA-40D0-4FDE-922F-9497365026C1}" type="slidenum">
              <a:rPr lang="en-US" smtClean="0"/>
              <a:t>8</a:t>
            </a:fld>
            <a:endParaRPr lang="en-US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178500" y="1897171"/>
            <a:ext cx="4576763" cy="3841750"/>
            <a:chOff x="3162" y="1071"/>
            <a:chExt cx="2250" cy="1409"/>
          </a:xfrm>
        </p:grpSpPr>
        <p:sp>
          <p:nvSpPr>
            <p:cNvPr id="4" name="Freeform 17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19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20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21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22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23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24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25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26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27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" name="Oval 28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29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30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31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32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" name="Oval 33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34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35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36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37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5" name="Oval 38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39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40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41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42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" name="Oval 43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44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45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46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47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" name="Oval 48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Freeform 49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Freeform 50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Freeform 51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>
                <a:gd name="T0" fmla="*/ 0 w 378"/>
                <a:gd name="T1" fmla="*/ 174 h 174"/>
                <a:gd name="T2" fmla="*/ 378 w 378"/>
                <a:gd name="T3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Freeform 52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Freeform 53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Freeform 54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Freeform 55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Freeform 56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Freeform 57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5" name="Group 58"/>
            <p:cNvGrpSpPr>
              <a:grpSpLocks/>
            </p:cNvGrpSpPr>
            <p:nvPr/>
          </p:nvGrpSpPr>
          <p:grpSpPr bwMode="auto">
            <a:xfrm>
              <a:off x="3290" y="1748"/>
              <a:ext cx="199" cy="250"/>
              <a:chOff x="2957" y="2429"/>
              <a:chExt cx="202" cy="250"/>
            </a:xfrm>
          </p:grpSpPr>
          <p:sp>
            <p:nvSpPr>
              <p:cNvPr id="71" name="Rectangle 5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Text Box 60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u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46" name="Group 61"/>
            <p:cNvGrpSpPr>
              <a:grpSpLocks/>
            </p:cNvGrpSpPr>
            <p:nvPr/>
          </p:nvGrpSpPr>
          <p:grpSpPr bwMode="auto">
            <a:xfrm>
              <a:off x="4460" y="2132"/>
              <a:ext cx="199" cy="250"/>
              <a:chOff x="2957" y="2429"/>
              <a:chExt cx="202" cy="250"/>
            </a:xfrm>
          </p:grpSpPr>
          <p:sp>
            <p:nvSpPr>
              <p:cNvPr id="69" name="Rectangle 6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Text Box 63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y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47" name="Group 64"/>
            <p:cNvGrpSpPr>
              <a:grpSpLocks/>
            </p:cNvGrpSpPr>
            <p:nvPr/>
          </p:nvGrpSpPr>
          <p:grpSpPr bwMode="auto">
            <a:xfrm>
              <a:off x="3764" y="2099"/>
              <a:ext cx="229" cy="288"/>
              <a:chOff x="2943" y="2399"/>
              <a:chExt cx="230" cy="288"/>
            </a:xfrm>
          </p:grpSpPr>
          <p:sp>
            <p:nvSpPr>
              <p:cNvPr id="67" name="Rectangle 6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Text Box 66"/>
              <p:cNvSpPr txBox="1">
                <a:spLocks noChangeArrowheads="1"/>
              </p:cNvSpPr>
              <p:nvPr/>
            </p:nvSpPr>
            <p:spPr bwMode="auto">
              <a:xfrm>
                <a:off x="2943" y="2399"/>
                <a:ext cx="23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x</a:t>
                </a:r>
              </a:p>
            </p:txBody>
          </p:sp>
        </p:grpSp>
        <p:grpSp>
          <p:nvGrpSpPr>
            <p:cNvPr id="48" name="Group 67"/>
            <p:cNvGrpSpPr>
              <a:grpSpLocks/>
            </p:cNvGrpSpPr>
            <p:nvPr/>
          </p:nvGrpSpPr>
          <p:grpSpPr bwMode="auto">
            <a:xfrm>
              <a:off x="4441" y="1442"/>
              <a:ext cx="225" cy="250"/>
              <a:chOff x="2944" y="2429"/>
              <a:chExt cx="228" cy="250"/>
            </a:xfrm>
          </p:grpSpPr>
          <p:sp>
            <p:nvSpPr>
              <p:cNvPr id="65" name="Rectangle 6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Text Box 69"/>
              <p:cNvSpPr txBox="1">
                <a:spLocks noChangeArrowheads="1"/>
              </p:cNvSpPr>
              <p:nvPr/>
            </p:nvSpPr>
            <p:spPr bwMode="auto">
              <a:xfrm>
                <a:off x="2944" y="2429"/>
                <a:ext cx="22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w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49" name="Group 70"/>
            <p:cNvGrpSpPr>
              <a:grpSpLocks/>
            </p:cNvGrpSpPr>
            <p:nvPr/>
          </p:nvGrpSpPr>
          <p:grpSpPr bwMode="auto">
            <a:xfrm>
              <a:off x="3772" y="1442"/>
              <a:ext cx="194" cy="250"/>
              <a:chOff x="2959" y="2429"/>
              <a:chExt cx="197" cy="250"/>
            </a:xfrm>
          </p:grpSpPr>
          <p:sp>
            <p:nvSpPr>
              <p:cNvPr id="63" name="Rectangle 7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Text Box 72"/>
              <p:cNvSpPr txBox="1">
                <a:spLocks noChangeArrowheads="1"/>
              </p:cNvSpPr>
              <p:nvPr/>
            </p:nvSpPr>
            <p:spPr bwMode="auto">
              <a:xfrm>
                <a:off x="2959" y="2429"/>
                <a:ext cx="19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v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50" name="Group 73"/>
            <p:cNvGrpSpPr>
              <a:grpSpLocks/>
            </p:cNvGrpSpPr>
            <p:nvPr/>
          </p:nvGrpSpPr>
          <p:grpSpPr bwMode="auto">
            <a:xfrm>
              <a:off x="5022" y="1760"/>
              <a:ext cx="219" cy="288"/>
              <a:chOff x="2946" y="2399"/>
              <a:chExt cx="221" cy="288"/>
            </a:xfrm>
          </p:grpSpPr>
          <p:sp>
            <p:nvSpPr>
              <p:cNvPr id="61" name="Rectangle 7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Text Box 75"/>
              <p:cNvSpPr txBox="1">
                <a:spLocks noChangeArrowheads="1"/>
              </p:cNvSpPr>
              <p:nvPr/>
            </p:nvSpPr>
            <p:spPr bwMode="auto">
              <a:xfrm>
                <a:off x="2946" y="2399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z</a:t>
                </a:r>
              </a:p>
            </p:txBody>
          </p:sp>
        </p:grpSp>
        <p:sp>
          <p:nvSpPr>
            <p:cNvPr id="51" name="Text Box 76"/>
            <p:cNvSpPr txBox="1">
              <a:spLocks noChangeArrowheads="1"/>
            </p:cNvSpPr>
            <p:nvPr/>
          </p:nvSpPr>
          <p:spPr bwMode="auto">
            <a:xfrm>
              <a:off x="3489" y="1571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2" name="Text Box 77"/>
            <p:cNvSpPr txBox="1">
              <a:spLocks noChangeArrowheads="1"/>
            </p:cNvSpPr>
            <p:nvPr/>
          </p:nvSpPr>
          <p:spPr bwMode="auto">
            <a:xfrm>
              <a:off x="3837" y="1790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3" name="Text Box 78"/>
            <p:cNvSpPr txBox="1">
              <a:spLocks noChangeArrowheads="1"/>
            </p:cNvSpPr>
            <p:nvPr/>
          </p:nvSpPr>
          <p:spPr bwMode="auto">
            <a:xfrm>
              <a:off x="3413" y="2003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4" name="Text Box 79"/>
            <p:cNvSpPr txBox="1">
              <a:spLocks noChangeArrowheads="1"/>
            </p:cNvSpPr>
            <p:nvPr/>
          </p:nvSpPr>
          <p:spPr bwMode="auto">
            <a:xfrm>
              <a:off x="4221" y="1883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5" name="Text Box 80"/>
            <p:cNvSpPr txBox="1">
              <a:spLocks noChangeArrowheads="1"/>
            </p:cNvSpPr>
            <p:nvPr/>
          </p:nvSpPr>
          <p:spPr bwMode="auto">
            <a:xfrm>
              <a:off x="4169" y="2237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6" name="Text Box 81"/>
            <p:cNvSpPr txBox="1">
              <a:spLocks noChangeArrowheads="1"/>
            </p:cNvSpPr>
            <p:nvPr/>
          </p:nvSpPr>
          <p:spPr bwMode="auto">
            <a:xfrm>
              <a:off x="4529" y="1808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" name="Text Box 82"/>
            <p:cNvSpPr txBox="1">
              <a:spLocks noChangeArrowheads="1"/>
            </p:cNvSpPr>
            <p:nvPr/>
          </p:nvSpPr>
          <p:spPr bwMode="auto">
            <a:xfrm>
              <a:off x="4878" y="2072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8" name="Text Box 83"/>
            <p:cNvSpPr txBox="1">
              <a:spLocks noChangeArrowheads="1"/>
            </p:cNvSpPr>
            <p:nvPr/>
          </p:nvSpPr>
          <p:spPr bwMode="auto">
            <a:xfrm>
              <a:off x="4851" y="153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" name="Text Box 84"/>
            <p:cNvSpPr txBox="1">
              <a:spLocks noChangeArrowheads="1"/>
            </p:cNvSpPr>
            <p:nvPr/>
          </p:nvSpPr>
          <p:spPr bwMode="auto">
            <a:xfrm>
              <a:off x="4116" y="138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0" name="Text Box 85"/>
            <p:cNvSpPr txBox="1">
              <a:spLocks noChangeArrowheads="1"/>
            </p:cNvSpPr>
            <p:nvPr/>
          </p:nvSpPr>
          <p:spPr bwMode="auto">
            <a:xfrm>
              <a:off x="3765" y="1118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0879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Dijsktra’s Algorithm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473B-38D3-4576-B4CD-CDC20CD8BEF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16803" name="Text Box 3"/>
          <p:cNvSpPr txBox="1">
            <a:spLocks noChangeArrowheads="1"/>
          </p:cNvSpPr>
          <p:nvPr/>
        </p:nvSpPr>
        <p:spPr bwMode="auto">
          <a:xfrm>
            <a:off x="1141413" y="1458913"/>
            <a:ext cx="6221412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1  </a:t>
            </a:r>
            <a:r>
              <a:rPr lang="en-US" sz="2000" b="1" i="1">
                <a:latin typeface="Arial" charset="0"/>
              </a:rPr>
              <a:t>Initialization:</a:t>
            </a:r>
            <a:r>
              <a:rPr lang="en-US" sz="2000">
                <a:latin typeface="Arial" charset="0"/>
              </a:rPr>
              <a:t> </a:t>
            </a:r>
          </a:p>
          <a:p>
            <a:r>
              <a:rPr lang="en-US" sz="2000">
                <a:latin typeface="Arial" charset="0"/>
              </a:rPr>
              <a:t>2    N</a:t>
            </a:r>
            <a:r>
              <a:rPr lang="en-US" sz="2000">
                <a:latin typeface="Arial" charset="0"/>
                <a:cs typeface="Arial" charset="0"/>
              </a:rPr>
              <a:t>'</a:t>
            </a:r>
            <a:r>
              <a:rPr lang="en-US" sz="2000">
                <a:latin typeface="Arial" charset="0"/>
              </a:rPr>
              <a:t> = {u} </a:t>
            </a:r>
          </a:p>
          <a:p>
            <a:r>
              <a:rPr lang="en-US" sz="2000">
                <a:latin typeface="Arial" charset="0"/>
              </a:rPr>
              <a:t>3    for all nodes v </a:t>
            </a:r>
          </a:p>
          <a:p>
            <a:r>
              <a:rPr lang="en-US" sz="2000">
                <a:latin typeface="Arial" charset="0"/>
              </a:rPr>
              <a:t>4      if v adjacent to u </a:t>
            </a:r>
          </a:p>
          <a:p>
            <a:r>
              <a:rPr lang="en-US" sz="2000">
                <a:latin typeface="Arial" charset="0"/>
              </a:rPr>
              <a:t>5          then D(v) = c(u,v) </a:t>
            </a:r>
          </a:p>
          <a:p>
            <a:r>
              <a:rPr lang="en-US" sz="2000">
                <a:latin typeface="Arial" charset="0"/>
              </a:rPr>
              <a:t>6      else D(v) = </a:t>
            </a:r>
            <a:r>
              <a:rPr lang="en-US" sz="2000">
                <a:latin typeface="Arial" charset="0"/>
                <a:cs typeface="Arial" charset="0"/>
              </a:rPr>
              <a:t>∞</a:t>
            </a:r>
            <a:r>
              <a:rPr lang="en-US" sz="2000">
                <a:latin typeface="Arial" charset="0"/>
              </a:rPr>
              <a:t> </a:t>
            </a:r>
          </a:p>
          <a:p>
            <a:r>
              <a:rPr lang="en-US" sz="2000">
                <a:latin typeface="Arial" charset="0"/>
              </a:rPr>
              <a:t>7 </a:t>
            </a:r>
          </a:p>
          <a:p>
            <a:r>
              <a:rPr lang="en-US" sz="2000">
                <a:latin typeface="Arial" charset="0"/>
              </a:rPr>
              <a:t>8   </a:t>
            </a:r>
            <a:r>
              <a:rPr lang="en-US" sz="2000" b="1" i="1">
                <a:latin typeface="Arial" charset="0"/>
              </a:rPr>
              <a:t>Loop</a:t>
            </a:r>
            <a:r>
              <a:rPr lang="en-US" sz="2000" i="1">
                <a:latin typeface="Arial" charset="0"/>
              </a:rPr>
              <a:t> </a:t>
            </a:r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9     find w not in N</a:t>
            </a:r>
            <a:r>
              <a:rPr lang="en-US" sz="2000">
                <a:latin typeface="Arial" charset="0"/>
                <a:cs typeface="Arial" charset="0"/>
              </a:rPr>
              <a:t>'</a:t>
            </a:r>
            <a:r>
              <a:rPr lang="en-US" sz="2000">
                <a:latin typeface="Arial" charset="0"/>
              </a:rPr>
              <a:t> such that D(w) is a minimum </a:t>
            </a:r>
          </a:p>
          <a:p>
            <a:r>
              <a:rPr lang="en-US" sz="2000">
                <a:latin typeface="Arial" charset="0"/>
              </a:rPr>
              <a:t>10    add w to N</a:t>
            </a:r>
            <a:r>
              <a:rPr lang="en-US" sz="2000">
                <a:latin typeface="Arial" charset="0"/>
                <a:cs typeface="Arial" charset="0"/>
              </a:rPr>
              <a:t>'</a:t>
            </a:r>
            <a:r>
              <a:rPr lang="en-US" sz="2000">
                <a:latin typeface="Arial" charset="0"/>
              </a:rPr>
              <a:t> </a:t>
            </a:r>
          </a:p>
          <a:p>
            <a:r>
              <a:rPr lang="en-US" sz="2000">
                <a:latin typeface="Arial" charset="0"/>
              </a:rPr>
              <a:t>11    update D(v) for all v adjacent to w and not in N</a:t>
            </a:r>
            <a:r>
              <a:rPr lang="en-US" sz="2000">
                <a:latin typeface="Arial" charset="0"/>
                <a:cs typeface="Arial" charset="0"/>
              </a:rPr>
              <a:t>'</a:t>
            </a:r>
            <a:r>
              <a:rPr lang="en-US" sz="2000">
                <a:latin typeface="Arial" charset="0"/>
              </a:rPr>
              <a:t> : </a:t>
            </a:r>
          </a:p>
          <a:p>
            <a:r>
              <a:rPr lang="en-US" sz="2000">
                <a:latin typeface="Arial" charset="0"/>
              </a:rPr>
              <a:t>12      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D(v) = min( D(v), D(w) + c(w,v) ) </a:t>
            </a:r>
          </a:p>
          <a:p>
            <a:r>
              <a:rPr lang="en-US" sz="2000">
                <a:latin typeface="Arial" charset="0"/>
              </a:rPr>
              <a:t>13    /* new cost to v is either old cost to v or known </a:t>
            </a:r>
          </a:p>
          <a:p>
            <a:r>
              <a:rPr lang="en-US" sz="2000">
                <a:latin typeface="Arial" charset="0"/>
              </a:rPr>
              <a:t>14     shortest path cost to w plus cost from w to v */ </a:t>
            </a:r>
          </a:p>
          <a:p>
            <a:r>
              <a:rPr lang="en-US" sz="2000">
                <a:latin typeface="Arial" charset="0"/>
              </a:rPr>
              <a:t>15  </a:t>
            </a:r>
            <a:r>
              <a:rPr lang="en-US" sz="2000" b="1" i="1">
                <a:latin typeface="Arial" charset="0"/>
              </a:rPr>
              <a:t>until all nodes in N</a:t>
            </a:r>
            <a:r>
              <a:rPr lang="en-US" sz="2000" b="1" i="1">
                <a:latin typeface="Arial" charset="0"/>
                <a:cs typeface="Arial" charset="0"/>
              </a:rPr>
              <a:t>'</a:t>
            </a:r>
            <a:r>
              <a:rPr lang="en-US" sz="2000">
                <a:latin typeface="Arial" charset="0"/>
              </a:rPr>
              <a:t> </a:t>
            </a:r>
          </a:p>
        </p:txBody>
      </p:sp>
      <p:sp>
        <p:nvSpPr>
          <p:cNvPr id="716804" name="Freeform 4"/>
          <p:cNvSpPr>
            <a:spLocks/>
          </p:cNvSpPr>
          <p:nvPr/>
        </p:nvSpPr>
        <p:spPr bwMode="auto">
          <a:xfrm>
            <a:off x="600075" y="3543300"/>
            <a:ext cx="800100" cy="2886075"/>
          </a:xfrm>
          <a:custGeom>
            <a:avLst/>
            <a:gdLst>
              <a:gd name="T0" fmla="*/ 504 w 504"/>
              <a:gd name="T1" fmla="*/ 1596 h 1818"/>
              <a:gd name="T2" fmla="*/ 120 w 504"/>
              <a:gd name="T3" fmla="*/ 1602 h 1818"/>
              <a:gd name="T4" fmla="*/ 90 w 504"/>
              <a:gd name="T5" fmla="*/ 192 h 1818"/>
              <a:gd name="T6" fmla="*/ 396 w 504"/>
              <a:gd name="T7" fmla="*/ 144 h 18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04" h="1818">
                <a:moveTo>
                  <a:pt x="504" y="1596"/>
                </a:moveTo>
                <a:cubicBezTo>
                  <a:pt x="444" y="1728"/>
                  <a:pt x="240" y="1818"/>
                  <a:pt x="120" y="1602"/>
                </a:cubicBezTo>
                <a:cubicBezTo>
                  <a:pt x="0" y="1386"/>
                  <a:pt x="48" y="444"/>
                  <a:pt x="90" y="192"/>
                </a:cubicBezTo>
                <a:cubicBezTo>
                  <a:pt x="162" y="0"/>
                  <a:pt x="294" y="84"/>
                  <a:pt x="396" y="144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39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</TotalTime>
  <Words>1972</Words>
  <Application>Microsoft Macintosh PowerPoint</Application>
  <PresentationFormat>On-screen Show (4:3)</PresentationFormat>
  <Paragraphs>569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Review Questions</vt:lpstr>
      <vt:lpstr>Graph abstraction</vt:lpstr>
      <vt:lpstr>Graph abstraction: costs</vt:lpstr>
      <vt:lpstr>Routing Algorithm classification</vt:lpstr>
      <vt:lpstr>Link state algorithms</vt:lpstr>
      <vt:lpstr>A Link-State Routing Algorithm</vt:lpstr>
      <vt:lpstr>Animation</vt:lpstr>
      <vt:lpstr>Find the shortest path to all nodes from u.</vt:lpstr>
      <vt:lpstr>Dijsktra’s Algorithm</vt:lpstr>
      <vt:lpstr>PowerPoint Presentation</vt:lpstr>
      <vt:lpstr>Dijkstra’s algorithm: another example</vt:lpstr>
      <vt:lpstr>Dijkstra’s algorithm: example (2) </vt:lpstr>
      <vt:lpstr>Dijkstra’s algorithm, discussion</vt:lpstr>
      <vt:lpstr>Distance vector algorithms</vt:lpstr>
      <vt:lpstr>Distance Vector Algorithm </vt:lpstr>
      <vt:lpstr>Distance Vector Algorithm </vt:lpstr>
      <vt:lpstr>Distance vector algorithm (4)</vt:lpstr>
      <vt:lpstr>PowerPoint Presentation</vt:lpstr>
      <vt:lpstr>PowerPoint Presentation</vt:lpstr>
      <vt:lpstr>Comparison of LS and DV algorithms</vt:lpstr>
    </vt:vector>
  </TitlesOfParts>
  <Company>Rose-Hulman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Shillingford, Nadine</dc:creator>
  <cp:lastModifiedBy>Delvin Defoe</cp:lastModifiedBy>
  <cp:revision>21</cp:revision>
  <cp:lastPrinted>2012-04-16T15:32:41Z</cp:lastPrinted>
  <dcterms:created xsi:type="dcterms:W3CDTF">2011-04-05T01:31:41Z</dcterms:created>
  <dcterms:modified xsi:type="dcterms:W3CDTF">2012-04-17T03:24:18Z</dcterms:modified>
</cp:coreProperties>
</file>