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4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55" autoAdjust="0"/>
  </p:normalViewPr>
  <p:slideViewPr>
    <p:cSldViewPr>
      <p:cViewPr varScale="1">
        <p:scale>
          <a:sx n="118" d="100"/>
          <a:sy n="118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3C96F-D984-49F3-AE0A-1F35A4B7BB09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26632-5B37-4005-8934-059A2258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daptive_routing" TargetMode="External"/><Relationship Id="rId4" Type="http://schemas.openxmlformats.org/officeDocument/2006/relationships/hyperlink" Target="http://en.wikipedia.org/wiki/Routing_protocol" TargetMode="External"/><Relationship Id="rId5" Type="http://schemas.openxmlformats.org/officeDocument/2006/relationships/hyperlink" Target="http://en.wikipedia.org/wiki/Internet_Protocol" TargetMode="External"/><Relationship Id="rId6" Type="http://schemas.openxmlformats.org/officeDocument/2006/relationships/hyperlink" Target="http://en.wikipedia.org/wiki/Internet" TargetMode="External"/><Relationship Id="rId7" Type="http://schemas.openxmlformats.org/officeDocument/2006/relationships/hyperlink" Target="http://en.wikipedia.org/wiki/Distance-vector_routing_protocol" TargetMode="External"/><Relationship Id="rId8" Type="http://schemas.openxmlformats.org/officeDocument/2006/relationships/hyperlink" Target="http://en.wikipedia.org/wiki/Hopcoun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transport segment from sending to receiving host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on sending side encapsulates segments into datagrams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on </a:t>
            </a:r>
            <a:r>
              <a:rPr lang="en-US" sz="1200" dirty="0" err="1" smtClean="0"/>
              <a:t>rcving</a:t>
            </a:r>
            <a:r>
              <a:rPr lang="en-US" sz="1200" dirty="0" smtClean="0"/>
              <a:t> side, delivers segments to transport layer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network layer protocols in </a:t>
            </a:r>
            <a:r>
              <a:rPr lang="en-US" sz="1200" i="1" dirty="0" smtClean="0"/>
              <a:t>every</a:t>
            </a:r>
            <a:r>
              <a:rPr lang="en-US" sz="1200" dirty="0" smtClean="0"/>
              <a:t> host, router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router examines header fields in all IP datagrams passing through it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6632-5B37-4005-8934-059A225803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7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1200" u="sng" dirty="0" smtClean="0">
                <a:solidFill>
                  <a:srgbClr val="FF0000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000099"/>
                </a:solidFill>
              </a:rPr>
              <a:t>forwarding</a:t>
            </a:r>
            <a:r>
              <a:rPr lang="en-US" sz="1200" dirty="0" smtClean="0">
                <a:solidFill>
                  <a:schemeClr val="accent2"/>
                </a:solidFill>
              </a:rPr>
              <a:t>:</a:t>
            </a:r>
            <a:r>
              <a:rPr lang="en-US" sz="1200" dirty="0" smtClean="0"/>
              <a:t> process of getting through single interchange</a:t>
            </a:r>
            <a:endParaRPr lang="en-US" sz="1200" dirty="0" smtClean="0">
              <a:solidFill>
                <a:srgbClr val="000099"/>
              </a:solidFill>
            </a:endParaRPr>
          </a:p>
          <a:p>
            <a:pPr marL="342900" indent="-342900">
              <a:spcBef>
                <a:spcPct val="7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 smtClean="0">
                <a:solidFill>
                  <a:srgbClr val="000099"/>
                </a:solidFill>
              </a:rPr>
              <a:t>routing:</a:t>
            </a:r>
            <a:r>
              <a:rPr lang="en-US" sz="1200" dirty="0" smtClean="0"/>
              <a:t> process of planning trip from source to </a:t>
            </a:r>
            <a:r>
              <a:rPr lang="en-US" sz="1200" dirty="0" err="1" smtClean="0"/>
              <a:t>dest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6632-5B37-4005-8934-059A225803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97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CBR </a:t>
            </a:r>
            <a:r>
              <a:rPr lang="en-US" dirty="0" smtClean="0">
                <a:sym typeface="Wingdings"/>
              </a:rPr>
              <a:t> constant bit rate</a:t>
            </a:r>
          </a:p>
          <a:p>
            <a:r>
              <a:rPr lang="en-US" dirty="0" smtClean="0"/>
              <a:t>VBR </a:t>
            </a:r>
            <a:r>
              <a:rPr lang="en-US" dirty="0" smtClean="0">
                <a:sym typeface="Wingdings"/>
              </a:rPr>
              <a:t> variable bit rate</a:t>
            </a:r>
          </a:p>
          <a:p>
            <a:r>
              <a:rPr lang="en-US" dirty="0" smtClean="0"/>
              <a:t>ABR </a:t>
            </a:r>
            <a:r>
              <a:rPr lang="en-US" dirty="0" smtClean="0">
                <a:sym typeface="Wingdings"/>
              </a:rPr>
              <a:t> available bit rate</a:t>
            </a:r>
          </a:p>
          <a:p>
            <a:r>
              <a:rPr lang="en-US" dirty="0" smtClean="0">
                <a:sym typeface="Wingdings"/>
              </a:rPr>
              <a:t>UBR</a:t>
            </a:r>
            <a:r>
              <a:rPr lang="en-US" baseline="0" dirty="0" smtClean="0">
                <a:sym typeface="Wingdings"/>
              </a:rPr>
              <a:t>  unspecified bit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6632-5B37-4005-8934-059A225803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Signaling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 </a:t>
            </a:r>
            <a:r>
              <a:rPr lang="en-US" dirty="0" smtClean="0"/>
              <a:t>the information exchange concerning the establishment and control of a telecommunication circuit and the management of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6632-5B37-4005-8934-059A225803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3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OSPF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/>
              <a:t>Open Shortest Path First</a:t>
            </a:r>
            <a:r>
              <a:rPr lang="en-US" dirty="0" smtClean="0"/>
              <a:t> (</a:t>
            </a:r>
            <a:r>
              <a:rPr lang="en-US" b="1" dirty="0" smtClean="0"/>
              <a:t>OSPF</a:t>
            </a:r>
            <a:r>
              <a:rPr lang="en-US" dirty="0" smtClean="0"/>
              <a:t>) is an </a:t>
            </a:r>
            <a:r>
              <a:rPr lang="en-US" dirty="0" smtClean="0">
                <a:hlinkClick r:id="rId3" tooltip="Adaptive routing"/>
              </a:rPr>
              <a:t>adaptive</a:t>
            </a:r>
            <a:r>
              <a:rPr lang="en-US" dirty="0" smtClean="0"/>
              <a:t> </a:t>
            </a:r>
            <a:r>
              <a:rPr lang="en-US" dirty="0" smtClean="0">
                <a:hlinkClick r:id="rId4" tooltip="Routing protocol"/>
              </a:rPr>
              <a:t>routing protocol</a:t>
            </a:r>
            <a:r>
              <a:rPr lang="en-US" dirty="0" smtClean="0"/>
              <a:t> for </a:t>
            </a:r>
            <a:r>
              <a:rPr lang="en-US" dirty="0" smtClean="0">
                <a:hlinkClick r:id="rId5" tooltip="Internet Protocol"/>
              </a:rPr>
              <a:t>Internet Protocol</a:t>
            </a:r>
            <a:r>
              <a:rPr lang="en-US" dirty="0" smtClean="0"/>
              <a:t> (IP) networks.</a:t>
            </a:r>
          </a:p>
          <a:p>
            <a:r>
              <a:rPr lang="en-US" dirty="0" smtClean="0"/>
              <a:t>BGP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The </a:t>
            </a:r>
            <a:r>
              <a:rPr lang="en-US" b="1" dirty="0" smtClean="0"/>
              <a:t>Border Gateway Protocol</a:t>
            </a:r>
            <a:r>
              <a:rPr lang="en-US" dirty="0" smtClean="0"/>
              <a:t> (</a:t>
            </a:r>
            <a:r>
              <a:rPr lang="en-US" b="1" dirty="0" smtClean="0"/>
              <a:t>BGP</a:t>
            </a:r>
            <a:r>
              <a:rPr lang="en-US" dirty="0" smtClean="0"/>
              <a:t>) is the protocol backing the core routing decisions on the </a:t>
            </a:r>
            <a:r>
              <a:rPr lang="en-US" dirty="0" smtClean="0">
                <a:hlinkClick r:id="rId6" tooltip="Internet"/>
              </a:rPr>
              <a:t>Internet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RIP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The </a:t>
            </a:r>
            <a:r>
              <a:rPr lang="en-US" b="1" dirty="0" smtClean="0"/>
              <a:t>Routing Information Protocol</a:t>
            </a:r>
            <a:r>
              <a:rPr lang="en-US" dirty="0" smtClean="0"/>
              <a:t> (</a:t>
            </a:r>
            <a:r>
              <a:rPr lang="en-US" b="1" dirty="0" smtClean="0"/>
              <a:t>RIP</a:t>
            </a:r>
            <a:r>
              <a:rPr lang="en-US" dirty="0" smtClean="0"/>
              <a:t>) is a </a:t>
            </a:r>
            <a:r>
              <a:rPr lang="en-US" dirty="0" smtClean="0">
                <a:hlinkClick r:id="rId7" tooltip="Distance-vector routing protocol"/>
              </a:rPr>
              <a:t>distance-vector routing protocol</a:t>
            </a:r>
            <a:r>
              <a:rPr lang="en-US" dirty="0" smtClean="0"/>
              <a:t>, which employs the </a:t>
            </a:r>
            <a:r>
              <a:rPr lang="en-US" dirty="0" smtClean="0">
                <a:hlinkClick r:id="rId8" tooltip="Hopcount"/>
              </a:rPr>
              <a:t>hop count</a:t>
            </a:r>
            <a:r>
              <a:rPr lang="en-US" dirty="0" smtClean="0"/>
              <a:t> as a routing 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26632-5B37-4005-8934-059A2258036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2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5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1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9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6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0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1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6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933-0EA2-4A03-BCF6-ABEB67597A30}" type="datetimeFigureOut">
              <a:rPr lang="en-US" smtClean="0"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71E7-4272-48C0-AFC5-D9F1E3608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wmf"/><Relationship Id="rId20" Type="http://schemas.openxmlformats.org/officeDocument/2006/relationships/oleObject" Target="../embeddings/oleObject12.bin"/><Relationship Id="rId21" Type="http://schemas.openxmlformats.org/officeDocument/2006/relationships/oleObject" Target="../embeddings/oleObject13.bin"/><Relationship Id="rId22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11" Type="http://schemas.openxmlformats.org/officeDocument/2006/relationships/oleObject" Target="../embeddings/oleObject4.bin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15" Type="http://schemas.openxmlformats.org/officeDocument/2006/relationships/oleObject" Target="../embeddings/oleObject7.bin"/><Relationship Id="rId16" Type="http://schemas.openxmlformats.org/officeDocument/2006/relationships/oleObject" Target="../embeddings/oleObject8.bin"/><Relationship Id="rId17" Type="http://schemas.openxmlformats.org/officeDocument/2006/relationships/oleObject" Target="../embeddings/oleObject9.bin"/><Relationship Id="rId18" Type="http://schemas.openxmlformats.org/officeDocument/2006/relationships/oleObject" Target="../embeddings/oleObject10.bin"/><Relationship Id="rId19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wmf"/><Relationship Id="rId8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sz="3600"/>
              <a:t>Network layer</a:t>
            </a:r>
          </a:p>
        </p:txBody>
      </p:sp>
      <p:sp>
        <p:nvSpPr>
          <p:cNvPr id="35500" name="Freeform 684"/>
          <p:cNvSpPr>
            <a:spLocks/>
          </p:cNvSpPr>
          <p:nvPr/>
        </p:nvSpPr>
        <p:spPr bwMode="auto">
          <a:xfrm>
            <a:off x="4126276" y="3608389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1" name="Freeform 685"/>
          <p:cNvSpPr>
            <a:spLocks/>
          </p:cNvSpPr>
          <p:nvPr/>
        </p:nvSpPr>
        <p:spPr bwMode="auto">
          <a:xfrm>
            <a:off x="4145326" y="2082801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02" name="Freeform 686"/>
          <p:cNvSpPr>
            <a:spLocks/>
          </p:cNvSpPr>
          <p:nvPr/>
        </p:nvSpPr>
        <p:spPr bwMode="auto">
          <a:xfrm>
            <a:off x="2405426" y="1790701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503" name="Group 687"/>
          <p:cNvGrpSpPr>
            <a:grpSpLocks/>
          </p:cNvGrpSpPr>
          <p:nvPr/>
        </p:nvGrpSpPr>
        <p:grpSpPr bwMode="auto">
          <a:xfrm>
            <a:off x="2492739" y="3125789"/>
            <a:ext cx="1458912" cy="933450"/>
            <a:chOff x="2889" y="1631"/>
            <a:chExt cx="980" cy="743"/>
          </a:xfrm>
        </p:grpSpPr>
        <p:sp>
          <p:nvSpPr>
            <p:cNvPr id="35504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5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506" name="Group 690"/>
          <p:cNvGrpSpPr>
            <a:grpSpLocks/>
          </p:cNvGrpSpPr>
          <p:nvPr/>
        </p:nvGrpSpPr>
        <p:grpSpPr bwMode="auto">
          <a:xfrm>
            <a:off x="3194414" y="1982789"/>
            <a:ext cx="336550" cy="531812"/>
            <a:chOff x="3796" y="1043"/>
            <a:chExt cx="865" cy="1237"/>
          </a:xfrm>
        </p:grpSpPr>
        <p:sp>
          <p:nvSpPr>
            <p:cNvPr id="35507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08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09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0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1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2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3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4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5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6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7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8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9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20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21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522" name="Group 70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5523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4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5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6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527" name="Group 71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5528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9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0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1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532" name="Group 71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5533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4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5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6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5537" name="Oval 721"/>
          <p:cNvSpPr>
            <a:spLocks noChangeArrowheads="1"/>
          </p:cNvSpPr>
          <p:nvPr/>
        </p:nvSpPr>
        <p:spPr bwMode="auto">
          <a:xfrm>
            <a:off x="4251689" y="380365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8" name="Line 722"/>
          <p:cNvSpPr>
            <a:spLocks noChangeShapeType="1"/>
          </p:cNvSpPr>
          <p:nvPr/>
        </p:nvSpPr>
        <p:spPr bwMode="auto">
          <a:xfrm>
            <a:off x="4251689" y="37957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9" name="Line 723"/>
          <p:cNvSpPr>
            <a:spLocks noChangeShapeType="1"/>
          </p:cNvSpPr>
          <p:nvPr/>
        </p:nvSpPr>
        <p:spPr bwMode="auto">
          <a:xfrm>
            <a:off x="4610464" y="37957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40" name="Rectangle 724"/>
          <p:cNvSpPr>
            <a:spLocks noChangeArrowheads="1"/>
          </p:cNvSpPr>
          <p:nvPr/>
        </p:nvSpPr>
        <p:spPr bwMode="auto">
          <a:xfrm>
            <a:off x="4251689" y="3795714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41" name="Oval 725"/>
          <p:cNvSpPr>
            <a:spLocks noChangeArrowheads="1"/>
          </p:cNvSpPr>
          <p:nvPr/>
        </p:nvSpPr>
        <p:spPr bwMode="auto">
          <a:xfrm>
            <a:off x="4248514" y="372745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42" name="Group 726"/>
          <p:cNvGrpSpPr>
            <a:grpSpLocks/>
          </p:cNvGrpSpPr>
          <p:nvPr/>
        </p:nvGrpSpPr>
        <p:grpSpPr bwMode="auto">
          <a:xfrm>
            <a:off x="4334239" y="3751264"/>
            <a:ext cx="179387" cy="65087"/>
            <a:chOff x="2848" y="848"/>
            <a:chExt cx="140" cy="98"/>
          </a:xfrm>
        </p:grpSpPr>
        <p:sp>
          <p:nvSpPr>
            <p:cNvPr id="35543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4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5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46" name="Group 730"/>
          <p:cNvGrpSpPr>
            <a:grpSpLocks/>
          </p:cNvGrpSpPr>
          <p:nvPr/>
        </p:nvGrpSpPr>
        <p:grpSpPr bwMode="auto">
          <a:xfrm flipV="1">
            <a:off x="4334239" y="3751264"/>
            <a:ext cx="179387" cy="65087"/>
            <a:chOff x="2848" y="848"/>
            <a:chExt cx="140" cy="98"/>
          </a:xfrm>
        </p:grpSpPr>
        <p:sp>
          <p:nvSpPr>
            <p:cNvPr id="35547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8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9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50" name="Oval 734"/>
          <p:cNvSpPr>
            <a:spLocks noChangeArrowheads="1"/>
          </p:cNvSpPr>
          <p:nvPr/>
        </p:nvSpPr>
        <p:spPr bwMode="auto">
          <a:xfrm>
            <a:off x="4607289" y="408305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51" name="Line 735"/>
          <p:cNvSpPr>
            <a:spLocks noChangeShapeType="1"/>
          </p:cNvSpPr>
          <p:nvPr/>
        </p:nvSpPr>
        <p:spPr bwMode="auto">
          <a:xfrm>
            <a:off x="4607289" y="40751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52" name="Line 736"/>
          <p:cNvSpPr>
            <a:spLocks noChangeShapeType="1"/>
          </p:cNvSpPr>
          <p:nvPr/>
        </p:nvSpPr>
        <p:spPr bwMode="auto">
          <a:xfrm>
            <a:off x="4966064" y="40751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53" name="Rectangle 737"/>
          <p:cNvSpPr>
            <a:spLocks noChangeArrowheads="1"/>
          </p:cNvSpPr>
          <p:nvPr/>
        </p:nvSpPr>
        <p:spPr bwMode="auto">
          <a:xfrm>
            <a:off x="4607289" y="4075114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54" name="Oval 738"/>
          <p:cNvSpPr>
            <a:spLocks noChangeArrowheads="1"/>
          </p:cNvSpPr>
          <p:nvPr/>
        </p:nvSpPr>
        <p:spPr bwMode="auto">
          <a:xfrm>
            <a:off x="4604114" y="400685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55" name="Group 739"/>
          <p:cNvGrpSpPr>
            <a:grpSpLocks/>
          </p:cNvGrpSpPr>
          <p:nvPr/>
        </p:nvGrpSpPr>
        <p:grpSpPr bwMode="auto">
          <a:xfrm>
            <a:off x="4689839" y="4030664"/>
            <a:ext cx="179387" cy="65087"/>
            <a:chOff x="2848" y="848"/>
            <a:chExt cx="140" cy="98"/>
          </a:xfrm>
        </p:grpSpPr>
        <p:sp>
          <p:nvSpPr>
            <p:cNvPr id="35556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7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8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59" name="Group 743"/>
          <p:cNvGrpSpPr>
            <a:grpSpLocks/>
          </p:cNvGrpSpPr>
          <p:nvPr/>
        </p:nvGrpSpPr>
        <p:grpSpPr bwMode="auto">
          <a:xfrm flipV="1">
            <a:off x="4689839" y="4030664"/>
            <a:ext cx="179387" cy="65087"/>
            <a:chOff x="2848" y="848"/>
            <a:chExt cx="140" cy="98"/>
          </a:xfrm>
        </p:grpSpPr>
        <p:sp>
          <p:nvSpPr>
            <p:cNvPr id="35560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1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2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63" name="Oval 747"/>
          <p:cNvSpPr>
            <a:spLocks noChangeArrowheads="1"/>
          </p:cNvSpPr>
          <p:nvPr/>
        </p:nvSpPr>
        <p:spPr bwMode="auto">
          <a:xfrm>
            <a:off x="4886689" y="381635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4" name="Line 748"/>
          <p:cNvSpPr>
            <a:spLocks noChangeShapeType="1"/>
          </p:cNvSpPr>
          <p:nvPr/>
        </p:nvSpPr>
        <p:spPr bwMode="auto">
          <a:xfrm>
            <a:off x="4886689" y="38084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5" name="Line 749"/>
          <p:cNvSpPr>
            <a:spLocks noChangeShapeType="1"/>
          </p:cNvSpPr>
          <p:nvPr/>
        </p:nvSpPr>
        <p:spPr bwMode="auto">
          <a:xfrm>
            <a:off x="5245464" y="38084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6" name="Rectangle 750"/>
          <p:cNvSpPr>
            <a:spLocks noChangeArrowheads="1"/>
          </p:cNvSpPr>
          <p:nvPr/>
        </p:nvSpPr>
        <p:spPr bwMode="auto">
          <a:xfrm>
            <a:off x="4886689" y="3808414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67" name="Oval 751"/>
          <p:cNvSpPr>
            <a:spLocks noChangeArrowheads="1"/>
          </p:cNvSpPr>
          <p:nvPr/>
        </p:nvSpPr>
        <p:spPr bwMode="auto">
          <a:xfrm>
            <a:off x="4883514" y="374015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68" name="Group 752"/>
          <p:cNvGrpSpPr>
            <a:grpSpLocks/>
          </p:cNvGrpSpPr>
          <p:nvPr/>
        </p:nvGrpSpPr>
        <p:grpSpPr bwMode="auto">
          <a:xfrm>
            <a:off x="4969239" y="3763964"/>
            <a:ext cx="179387" cy="65087"/>
            <a:chOff x="2848" y="848"/>
            <a:chExt cx="140" cy="98"/>
          </a:xfrm>
        </p:grpSpPr>
        <p:sp>
          <p:nvSpPr>
            <p:cNvPr id="35569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0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1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72" name="Group 756"/>
          <p:cNvGrpSpPr>
            <a:grpSpLocks/>
          </p:cNvGrpSpPr>
          <p:nvPr/>
        </p:nvGrpSpPr>
        <p:grpSpPr bwMode="auto">
          <a:xfrm flipV="1">
            <a:off x="4969239" y="3763964"/>
            <a:ext cx="179387" cy="65087"/>
            <a:chOff x="2848" y="848"/>
            <a:chExt cx="140" cy="98"/>
          </a:xfrm>
        </p:grpSpPr>
        <p:sp>
          <p:nvSpPr>
            <p:cNvPr id="35573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4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5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76" name="Oval 760"/>
          <p:cNvSpPr>
            <a:spLocks noChangeArrowheads="1"/>
          </p:cNvSpPr>
          <p:nvPr/>
        </p:nvSpPr>
        <p:spPr bwMode="auto">
          <a:xfrm>
            <a:off x="4351701" y="2654301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7" name="Line 761"/>
          <p:cNvSpPr>
            <a:spLocks noChangeShapeType="1"/>
          </p:cNvSpPr>
          <p:nvPr/>
        </p:nvSpPr>
        <p:spPr bwMode="auto">
          <a:xfrm>
            <a:off x="4351701" y="264636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8" name="Line 762"/>
          <p:cNvSpPr>
            <a:spLocks noChangeShapeType="1"/>
          </p:cNvSpPr>
          <p:nvPr/>
        </p:nvSpPr>
        <p:spPr bwMode="auto">
          <a:xfrm>
            <a:off x="4699364" y="264636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9" name="Rectangle 763"/>
          <p:cNvSpPr>
            <a:spLocks noChangeArrowheads="1"/>
          </p:cNvSpPr>
          <p:nvPr/>
        </p:nvSpPr>
        <p:spPr bwMode="auto">
          <a:xfrm>
            <a:off x="4351701" y="2646364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80" name="Oval 764"/>
          <p:cNvSpPr>
            <a:spLocks noChangeArrowheads="1"/>
          </p:cNvSpPr>
          <p:nvPr/>
        </p:nvSpPr>
        <p:spPr bwMode="auto">
          <a:xfrm>
            <a:off x="4348526" y="2582864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81" name="Group 765"/>
          <p:cNvGrpSpPr>
            <a:grpSpLocks/>
          </p:cNvGrpSpPr>
          <p:nvPr/>
        </p:nvGrpSpPr>
        <p:grpSpPr bwMode="auto">
          <a:xfrm>
            <a:off x="4432664" y="2605089"/>
            <a:ext cx="171450" cy="61912"/>
            <a:chOff x="2848" y="848"/>
            <a:chExt cx="140" cy="98"/>
          </a:xfrm>
        </p:grpSpPr>
        <p:sp>
          <p:nvSpPr>
            <p:cNvPr id="35582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3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4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85" name="Group 769"/>
          <p:cNvGrpSpPr>
            <a:grpSpLocks/>
          </p:cNvGrpSpPr>
          <p:nvPr/>
        </p:nvGrpSpPr>
        <p:grpSpPr bwMode="auto">
          <a:xfrm flipV="1">
            <a:off x="4432664" y="2605089"/>
            <a:ext cx="171450" cy="60325"/>
            <a:chOff x="2848" y="848"/>
            <a:chExt cx="140" cy="98"/>
          </a:xfrm>
        </p:grpSpPr>
        <p:sp>
          <p:nvSpPr>
            <p:cNvPr id="35586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7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8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89" name="Oval 773"/>
          <p:cNvSpPr>
            <a:spLocks noChangeArrowheads="1"/>
          </p:cNvSpPr>
          <p:nvPr/>
        </p:nvSpPr>
        <p:spPr bwMode="auto">
          <a:xfrm>
            <a:off x="4350114" y="291465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90" name="Line 774"/>
          <p:cNvSpPr>
            <a:spLocks noChangeShapeType="1"/>
          </p:cNvSpPr>
          <p:nvPr/>
        </p:nvSpPr>
        <p:spPr bwMode="auto">
          <a:xfrm>
            <a:off x="4350114" y="29067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91" name="Line 775"/>
          <p:cNvSpPr>
            <a:spLocks noChangeShapeType="1"/>
          </p:cNvSpPr>
          <p:nvPr/>
        </p:nvSpPr>
        <p:spPr bwMode="auto">
          <a:xfrm>
            <a:off x="4708889" y="29067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92" name="Rectangle 776"/>
          <p:cNvSpPr>
            <a:spLocks noChangeArrowheads="1"/>
          </p:cNvSpPr>
          <p:nvPr/>
        </p:nvSpPr>
        <p:spPr bwMode="auto">
          <a:xfrm>
            <a:off x="4350114" y="2906714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93" name="Oval 777"/>
          <p:cNvSpPr>
            <a:spLocks noChangeArrowheads="1"/>
          </p:cNvSpPr>
          <p:nvPr/>
        </p:nvSpPr>
        <p:spPr bwMode="auto">
          <a:xfrm>
            <a:off x="4346939" y="283845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94" name="Group 778"/>
          <p:cNvGrpSpPr>
            <a:grpSpLocks/>
          </p:cNvGrpSpPr>
          <p:nvPr/>
        </p:nvGrpSpPr>
        <p:grpSpPr bwMode="auto">
          <a:xfrm>
            <a:off x="4432664" y="2862264"/>
            <a:ext cx="179387" cy="65087"/>
            <a:chOff x="2848" y="848"/>
            <a:chExt cx="140" cy="98"/>
          </a:xfrm>
        </p:grpSpPr>
        <p:sp>
          <p:nvSpPr>
            <p:cNvPr id="35595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6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7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98" name="Group 782"/>
          <p:cNvGrpSpPr>
            <a:grpSpLocks/>
          </p:cNvGrpSpPr>
          <p:nvPr/>
        </p:nvGrpSpPr>
        <p:grpSpPr bwMode="auto">
          <a:xfrm flipV="1">
            <a:off x="4432664" y="2862264"/>
            <a:ext cx="179387" cy="65087"/>
            <a:chOff x="2848" y="848"/>
            <a:chExt cx="140" cy="98"/>
          </a:xfrm>
        </p:grpSpPr>
        <p:sp>
          <p:nvSpPr>
            <p:cNvPr id="35599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0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1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02" name="Oval 786"/>
          <p:cNvSpPr>
            <a:spLocks noChangeArrowheads="1"/>
          </p:cNvSpPr>
          <p:nvPr/>
        </p:nvSpPr>
        <p:spPr bwMode="auto">
          <a:xfrm>
            <a:off x="4826364" y="2555876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03" name="Line 787"/>
          <p:cNvSpPr>
            <a:spLocks noChangeShapeType="1"/>
          </p:cNvSpPr>
          <p:nvPr/>
        </p:nvSpPr>
        <p:spPr bwMode="auto">
          <a:xfrm>
            <a:off x="4826364" y="254952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04" name="Line 788"/>
          <p:cNvSpPr>
            <a:spLocks noChangeShapeType="1"/>
          </p:cNvSpPr>
          <p:nvPr/>
        </p:nvSpPr>
        <p:spPr bwMode="auto">
          <a:xfrm>
            <a:off x="5156564" y="254952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05" name="Rectangle 789"/>
          <p:cNvSpPr>
            <a:spLocks noChangeArrowheads="1"/>
          </p:cNvSpPr>
          <p:nvPr/>
        </p:nvSpPr>
        <p:spPr bwMode="auto">
          <a:xfrm>
            <a:off x="4826364" y="2549526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606" name="Oval 790"/>
          <p:cNvSpPr>
            <a:spLocks noChangeArrowheads="1"/>
          </p:cNvSpPr>
          <p:nvPr/>
        </p:nvSpPr>
        <p:spPr bwMode="auto">
          <a:xfrm>
            <a:off x="4823189" y="2487614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07" name="Group 791"/>
          <p:cNvGrpSpPr>
            <a:grpSpLocks/>
          </p:cNvGrpSpPr>
          <p:nvPr/>
        </p:nvGrpSpPr>
        <p:grpSpPr bwMode="auto">
          <a:xfrm>
            <a:off x="4902564" y="2509839"/>
            <a:ext cx="163512" cy="57150"/>
            <a:chOff x="2848" y="848"/>
            <a:chExt cx="140" cy="98"/>
          </a:xfrm>
        </p:grpSpPr>
        <p:sp>
          <p:nvSpPr>
            <p:cNvPr id="35608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9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0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11" name="Group 795"/>
          <p:cNvGrpSpPr>
            <a:grpSpLocks/>
          </p:cNvGrpSpPr>
          <p:nvPr/>
        </p:nvGrpSpPr>
        <p:grpSpPr bwMode="auto">
          <a:xfrm flipV="1">
            <a:off x="4902564" y="2508251"/>
            <a:ext cx="163512" cy="58738"/>
            <a:chOff x="2848" y="848"/>
            <a:chExt cx="140" cy="98"/>
          </a:xfrm>
        </p:grpSpPr>
        <p:sp>
          <p:nvSpPr>
            <p:cNvPr id="35612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3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4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15" name="Oval 799"/>
          <p:cNvSpPr>
            <a:spLocks noChangeArrowheads="1"/>
          </p:cNvSpPr>
          <p:nvPr/>
        </p:nvSpPr>
        <p:spPr bwMode="auto">
          <a:xfrm>
            <a:off x="4912089" y="291465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16" name="Line 800"/>
          <p:cNvSpPr>
            <a:spLocks noChangeShapeType="1"/>
          </p:cNvSpPr>
          <p:nvPr/>
        </p:nvSpPr>
        <p:spPr bwMode="auto">
          <a:xfrm>
            <a:off x="4912089" y="29067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17" name="Line 801"/>
          <p:cNvSpPr>
            <a:spLocks noChangeShapeType="1"/>
          </p:cNvSpPr>
          <p:nvPr/>
        </p:nvSpPr>
        <p:spPr bwMode="auto">
          <a:xfrm>
            <a:off x="5270864" y="290671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18" name="Rectangle 802"/>
          <p:cNvSpPr>
            <a:spLocks noChangeArrowheads="1"/>
          </p:cNvSpPr>
          <p:nvPr/>
        </p:nvSpPr>
        <p:spPr bwMode="auto">
          <a:xfrm>
            <a:off x="4912089" y="2906714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19" name="Oval 803"/>
          <p:cNvSpPr>
            <a:spLocks noChangeArrowheads="1"/>
          </p:cNvSpPr>
          <p:nvPr/>
        </p:nvSpPr>
        <p:spPr bwMode="auto">
          <a:xfrm>
            <a:off x="4908914" y="283845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20" name="Group 804"/>
          <p:cNvGrpSpPr>
            <a:grpSpLocks/>
          </p:cNvGrpSpPr>
          <p:nvPr/>
        </p:nvGrpSpPr>
        <p:grpSpPr bwMode="auto">
          <a:xfrm>
            <a:off x="4994639" y="2862264"/>
            <a:ext cx="179387" cy="65087"/>
            <a:chOff x="2848" y="848"/>
            <a:chExt cx="140" cy="98"/>
          </a:xfrm>
        </p:grpSpPr>
        <p:sp>
          <p:nvSpPr>
            <p:cNvPr id="35621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2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3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24" name="Group 808"/>
          <p:cNvGrpSpPr>
            <a:grpSpLocks/>
          </p:cNvGrpSpPr>
          <p:nvPr/>
        </p:nvGrpSpPr>
        <p:grpSpPr bwMode="auto">
          <a:xfrm flipV="1">
            <a:off x="4994639" y="2862264"/>
            <a:ext cx="179387" cy="65087"/>
            <a:chOff x="2848" y="848"/>
            <a:chExt cx="140" cy="98"/>
          </a:xfrm>
        </p:grpSpPr>
        <p:sp>
          <p:nvSpPr>
            <p:cNvPr id="35625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6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7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28" name="Oval 812"/>
          <p:cNvSpPr>
            <a:spLocks noChangeArrowheads="1"/>
          </p:cNvSpPr>
          <p:nvPr/>
        </p:nvSpPr>
        <p:spPr bwMode="auto">
          <a:xfrm>
            <a:off x="3502389" y="264953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29" name="Line 813"/>
          <p:cNvSpPr>
            <a:spLocks noChangeShapeType="1"/>
          </p:cNvSpPr>
          <p:nvPr/>
        </p:nvSpPr>
        <p:spPr bwMode="auto">
          <a:xfrm>
            <a:off x="3502389" y="264160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0" name="Line 814"/>
          <p:cNvSpPr>
            <a:spLocks noChangeShapeType="1"/>
          </p:cNvSpPr>
          <p:nvPr/>
        </p:nvSpPr>
        <p:spPr bwMode="auto">
          <a:xfrm>
            <a:off x="3848464" y="264160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1" name="Rectangle 815"/>
          <p:cNvSpPr>
            <a:spLocks noChangeArrowheads="1"/>
          </p:cNvSpPr>
          <p:nvPr/>
        </p:nvSpPr>
        <p:spPr bwMode="auto">
          <a:xfrm>
            <a:off x="3502389" y="2641601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32" name="Oval 816"/>
          <p:cNvSpPr>
            <a:spLocks noChangeArrowheads="1"/>
          </p:cNvSpPr>
          <p:nvPr/>
        </p:nvSpPr>
        <p:spPr bwMode="auto">
          <a:xfrm>
            <a:off x="3499214" y="257810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33" name="Group 817"/>
          <p:cNvGrpSpPr>
            <a:grpSpLocks/>
          </p:cNvGrpSpPr>
          <p:nvPr/>
        </p:nvGrpSpPr>
        <p:grpSpPr bwMode="auto">
          <a:xfrm>
            <a:off x="3583351" y="2600326"/>
            <a:ext cx="171450" cy="60325"/>
            <a:chOff x="2848" y="848"/>
            <a:chExt cx="140" cy="98"/>
          </a:xfrm>
        </p:grpSpPr>
        <p:sp>
          <p:nvSpPr>
            <p:cNvPr id="35634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5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37" name="Group 821"/>
          <p:cNvGrpSpPr>
            <a:grpSpLocks/>
          </p:cNvGrpSpPr>
          <p:nvPr/>
        </p:nvGrpSpPr>
        <p:grpSpPr bwMode="auto">
          <a:xfrm flipV="1">
            <a:off x="3583351" y="2600326"/>
            <a:ext cx="171450" cy="58738"/>
            <a:chOff x="2848" y="848"/>
            <a:chExt cx="140" cy="98"/>
          </a:xfrm>
        </p:grpSpPr>
        <p:sp>
          <p:nvSpPr>
            <p:cNvPr id="35638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9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0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41" name="Oval 825"/>
          <p:cNvSpPr>
            <a:spLocks noChangeArrowheads="1"/>
          </p:cNvSpPr>
          <p:nvPr/>
        </p:nvSpPr>
        <p:spPr bwMode="auto">
          <a:xfrm>
            <a:off x="3196001" y="379888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2" name="Line 826"/>
          <p:cNvSpPr>
            <a:spLocks noChangeShapeType="1"/>
          </p:cNvSpPr>
          <p:nvPr/>
        </p:nvSpPr>
        <p:spPr bwMode="auto">
          <a:xfrm>
            <a:off x="3196001" y="379095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3" name="Line 827"/>
          <p:cNvSpPr>
            <a:spLocks noChangeShapeType="1"/>
          </p:cNvSpPr>
          <p:nvPr/>
        </p:nvSpPr>
        <p:spPr bwMode="auto">
          <a:xfrm>
            <a:off x="3542076" y="379095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44" name="Rectangle 828"/>
          <p:cNvSpPr>
            <a:spLocks noChangeArrowheads="1"/>
          </p:cNvSpPr>
          <p:nvPr/>
        </p:nvSpPr>
        <p:spPr bwMode="auto">
          <a:xfrm>
            <a:off x="3196001" y="3790951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45" name="Oval 829"/>
          <p:cNvSpPr>
            <a:spLocks noChangeArrowheads="1"/>
          </p:cNvSpPr>
          <p:nvPr/>
        </p:nvSpPr>
        <p:spPr bwMode="auto">
          <a:xfrm>
            <a:off x="3192826" y="372745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46" name="Group 830"/>
          <p:cNvGrpSpPr>
            <a:grpSpLocks/>
          </p:cNvGrpSpPr>
          <p:nvPr/>
        </p:nvGrpSpPr>
        <p:grpSpPr bwMode="auto">
          <a:xfrm>
            <a:off x="3276964" y="3749676"/>
            <a:ext cx="171450" cy="60325"/>
            <a:chOff x="2848" y="848"/>
            <a:chExt cx="140" cy="98"/>
          </a:xfrm>
        </p:grpSpPr>
        <p:sp>
          <p:nvSpPr>
            <p:cNvPr id="35647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8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9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50" name="Group 834"/>
          <p:cNvGrpSpPr>
            <a:grpSpLocks/>
          </p:cNvGrpSpPr>
          <p:nvPr/>
        </p:nvGrpSpPr>
        <p:grpSpPr bwMode="auto">
          <a:xfrm flipV="1">
            <a:off x="3276964" y="3749676"/>
            <a:ext cx="171450" cy="58738"/>
            <a:chOff x="2848" y="848"/>
            <a:chExt cx="140" cy="98"/>
          </a:xfrm>
        </p:grpSpPr>
        <p:sp>
          <p:nvSpPr>
            <p:cNvPr id="35651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2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3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54" name="Line 838"/>
          <p:cNvSpPr>
            <a:spLocks noChangeShapeType="1"/>
          </p:cNvSpPr>
          <p:nvPr/>
        </p:nvSpPr>
        <p:spPr bwMode="auto">
          <a:xfrm flipV="1">
            <a:off x="4394564" y="415607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5" name="Line 839"/>
          <p:cNvSpPr>
            <a:spLocks noChangeShapeType="1"/>
          </p:cNvSpPr>
          <p:nvPr/>
        </p:nvSpPr>
        <p:spPr bwMode="auto">
          <a:xfrm>
            <a:off x="4518389" y="3894139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6" name="Line 840"/>
          <p:cNvSpPr>
            <a:spLocks noChangeShapeType="1"/>
          </p:cNvSpPr>
          <p:nvPr/>
        </p:nvSpPr>
        <p:spPr bwMode="auto">
          <a:xfrm>
            <a:off x="4615226" y="3814764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7" name="Line 841"/>
          <p:cNvSpPr>
            <a:spLocks noChangeShapeType="1"/>
          </p:cNvSpPr>
          <p:nvPr/>
        </p:nvSpPr>
        <p:spPr bwMode="auto">
          <a:xfrm flipV="1">
            <a:off x="4851764" y="3900489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8" name="Line 842"/>
          <p:cNvSpPr>
            <a:spLocks noChangeShapeType="1"/>
          </p:cNvSpPr>
          <p:nvPr/>
        </p:nvSpPr>
        <p:spPr bwMode="auto">
          <a:xfrm>
            <a:off x="3550014" y="3821114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59" name="Line 843"/>
          <p:cNvSpPr>
            <a:spLocks noChangeShapeType="1"/>
          </p:cNvSpPr>
          <p:nvPr/>
        </p:nvSpPr>
        <p:spPr bwMode="auto">
          <a:xfrm>
            <a:off x="3845289" y="266858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0" name="Line 844"/>
          <p:cNvSpPr>
            <a:spLocks noChangeShapeType="1"/>
          </p:cNvSpPr>
          <p:nvPr/>
        </p:nvSpPr>
        <p:spPr bwMode="auto">
          <a:xfrm>
            <a:off x="3411901" y="2497139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1" name="Freeform 845"/>
          <p:cNvSpPr>
            <a:spLocks/>
          </p:cNvSpPr>
          <p:nvPr/>
        </p:nvSpPr>
        <p:spPr bwMode="auto">
          <a:xfrm>
            <a:off x="2732451" y="4503739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62" name="Line 846"/>
          <p:cNvSpPr>
            <a:spLocks noChangeShapeType="1"/>
          </p:cNvSpPr>
          <p:nvPr/>
        </p:nvSpPr>
        <p:spPr bwMode="auto">
          <a:xfrm rot="-5400000">
            <a:off x="4967651" y="5240339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63" name="Line 847"/>
          <p:cNvSpPr>
            <a:spLocks noChangeShapeType="1"/>
          </p:cNvSpPr>
          <p:nvPr/>
        </p:nvSpPr>
        <p:spPr bwMode="auto">
          <a:xfrm rot="5400000" flipV="1">
            <a:off x="5113701" y="5521326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64" name="Line 848"/>
          <p:cNvSpPr>
            <a:spLocks noChangeShapeType="1"/>
          </p:cNvSpPr>
          <p:nvPr/>
        </p:nvSpPr>
        <p:spPr bwMode="auto">
          <a:xfrm rot="-5400000">
            <a:off x="5299439" y="5197476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65" name="Group 849"/>
          <p:cNvGrpSpPr>
            <a:grpSpLocks/>
          </p:cNvGrpSpPr>
          <p:nvPr/>
        </p:nvGrpSpPr>
        <p:grpSpPr bwMode="auto">
          <a:xfrm>
            <a:off x="4878751" y="4906964"/>
            <a:ext cx="501650" cy="234950"/>
            <a:chOff x="4701" y="2996"/>
            <a:chExt cx="316" cy="148"/>
          </a:xfrm>
        </p:grpSpPr>
        <p:sp>
          <p:nvSpPr>
            <p:cNvPr id="35666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7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8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9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70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671" name="Group 85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672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3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4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675" name="Group 85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676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7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8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679" name="Group 863"/>
          <p:cNvGrpSpPr>
            <a:grpSpLocks/>
          </p:cNvGrpSpPr>
          <p:nvPr/>
        </p:nvGrpSpPr>
        <p:grpSpPr bwMode="auto">
          <a:xfrm>
            <a:off x="4062776" y="4630739"/>
            <a:ext cx="501650" cy="234950"/>
            <a:chOff x="3600" y="219"/>
            <a:chExt cx="360" cy="175"/>
          </a:xfrm>
        </p:grpSpPr>
        <p:sp>
          <p:nvSpPr>
            <p:cNvPr id="35680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1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2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3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84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685" name="Group 86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686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87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88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689" name="Group 87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690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91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92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693" name="Group 877"/>
          <p:cNvGrpSpPr>
            <a:grpSpLocks/>
          </p:cNvGrpSpPr>
          <p:nvPr/>
        </p:nvGrpSpPr>
        <p:grpSpPr bwMode="auto">
          <a:xfrm>
            <a:off x="3397614" y="4935539"/>
            <a:ext cx="501650" cy="234950"/>
            <a:chOff x="3600" y="219"/>
            <a:chExt cx="360" cy="175"/>
          </a:xfrm>
        </p:grpSpPr>
        <p:sp>
          <p:nvSpPr>
            <p:cNvPr id="35694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5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6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7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98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699" name="Group 88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700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1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2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03" name="Group 88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704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5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6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707" name="Line 891"/>
          <p:cNvSpPr>
            <a:spLocks noChangeShapeType="1"/>
          </p:cNvSpPr>
          <p:nvPr/>
        </p:nvSpPr>
        <p:spPr bwMode="auto">
          <a:xfrm>
            <a:off x="4512039" y="4841876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8" name="Line 892"/>
          <p:cNvSpPr>
            <a:spLocks noChangeShapeType="1"/>
          </p:cNvSpPr>
          <p:nvPr/>
        </p:nvSpPr>
        <p:spPr bwMode="auto">
          <a:xfrm flipV="1">
            <a:off x="3859576" y="4854576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09" name="Line 893"/>
          <p:cNvSpPr>
            <a:spLocks noChangeShapeType="1"/>
          </p:cNvSpPr>
          <p:nvPr/>
        </p:nvSpPr>
        <p:spPr bwMode="auto">
          <a:xfrm flipV="1">
            <a:off x="3902439" y="5057776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0" name="Line 894"/>
          <p:cNvSpPr>
            <a:spLocks noChangeShapeType="1"/>
          </p:cNvSpPr>
          <p:nvPr/>
        </p:nvSpPr>
        <p:spPr bwMode="auto">
          <a:xfrm flipH="1">
            <a:off x="3197589" y="4803776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1" name="Line 895"/>
          <p:cNvSpPr>
            <a:spLocks noChangeShapeType="1"/>
          </p:cNvSpPr>
          <p:nvPr/>
        </p:nvSpPr>
        <p:spPr bwMode="auto">
          <a:xfrm>
            <a:off x="3222989" y="4854576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2" name="Line 896"/>
          <p:cNvSpPr>
            <a:spLocks noChangeShapeType="1"/>
          </p:cNvSpPr>
          <p:nvPr/>
        </p:nvSpPr>
        <p:spPr bwMode="auto">
          <a:xfrm>
            <a:off x="3083289" y="5191126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3" name="Line 897"/>
          <p:cNvSpPr>
            <a:spLocks noChangeShapeType="1"/>
          </p:cNvSpPr>
          <p:nvPr/>
        </p:nvSpPr>
        <p:spPr bwMode="auto">
          <a:xfrm>
            <a:off x="3335701" y="5270501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4" name="Line 898"/>
          <p:cNvSpPr>
            <a:spLocks noChangeShapeType="1"/>
          </p:cNvSpPr>
          <p:nvPr/>
        </p:nvSpPr>
        <p:spPr bwMode="auto">
          <a:xfrm flipH="1">
            <a:off x="3575414" y="5178426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5" name="Line 899"/>
          <p:cNvSpPr>
            <a:spLocks noChangeShapeType="1"/>
          </p:cNvSpPr>
          <p:nvPr/>
        </p:nvSpPr>
        <p:spPr bwMode="auto">
          <a:xfrm>
            <a:off x="3388089" y="5267326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6" name="Line 900"/>
          <p:cNvSpPr>
            <a:spLocks noChangeShapeType="1"/>
          </p:cNvSpPr>
          <p:nvPr/>
        </p:nvSpPr>
        <p:spPr bwMode="auto">
          <a:xfrm flipH="1" flipV="1">
            <a:off x="3784964" y="5275264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7" name="Line 901"/>
          <p:cNvSpPr>
            <a:spLocks noChangeShapeType="1"/>
          </p:cNvSpPr>
          <p:nvPr/>
        </p:nvSpPr>
        <p:spPr bwMode="auto">
          <a:xfrm>
            <a:off x="3865926" y="5133976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18" name="Line 902"/>
          <p:cNvSpPr>
            <a:spLocks noChangeShapeType="1"/>
          </p:cNvSpPr>
          <p:nvPr/>
        </p:nvSpPr>
        <p:spPr bwMode="auto">
          <a:xfrm>
            <a:off x="3315064" y="5068889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719" name="Group 903"/>
          <p:cNvGrpSpPr>
            <a:grpSpLocks/>
          </p:cNvGrpSpPr>
          <p:nvPr/>
        </p:nvGrpSpPr>
        <p:grpSpPr bwMode="auto">
          <a:xfrm>
            <a:off x="2500676" y="1828801"/>
            <a:ext cx="3021013" cy="3981450"/>
            <a:chOff x="-1203" y="1352"/>
            <a:chExt cx="1903" cy="2508"/>
          </a:xfrm>
        </p:grpSpPr>
        <p:grpSp>
          <p:nvGrpSpPr>
            <p:cNvPr id="35720" name="Group 904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5721" name="Picture 905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722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23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724" name="Picture 908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725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5726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4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727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5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728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5729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6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730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7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57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732" name="Group 916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5733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4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5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6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7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9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0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741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742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743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1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744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745" name="Group 929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5746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3" name="Clip" r:id="rId18" imgW="819000" imgH="847800" progId="MS_ClipArt_Gallery.2">
                      <p:embed/>
                    </p:oleObj>
                  </mc:Choice>
                  <mc:Fallback>
                    <p:oleObj name="Clip" r:id="rId18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747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4" name="Clip" r:id="rId19" imgW="1266840" imgH="1200240" progId="MS_ClipArt_Gallery.2">
                      <p:embed/>
                    </p:oleObj>
                  </mc:Choice>
                  <mc:Fallback>
                    <p:oleObj name="Clip" r:id="rId19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748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5749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5" name="Clip" r:id="rId20" imgW="819000" imgH="847800" progId="MS_ClipArt_Gallery.2">
                      <p:embed/>
                    </p:oleObj>
                  </mc:Choice>
                  <mc:Fallback>
                    <p:oleObj name="Clip" r:id="rId2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750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6" name="Clip" r:id="rId21" imgW="1266840" imgH="1200240" progId="MS_ClipArt_Gallery.2">
                      <p:embed/>
                    </p:oleObj>
                  </mc:Choice>
                  <mc:Fallback>
                    <p:oleObj name="Clip" r:id="rId2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751" name="Group 935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5752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3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4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5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6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7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8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9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760" name="Line 944"/>
          <p:cNvSpPr>
            <a:spLocks noChangeShapeType="1"/>
          </p:cNvSpPr>
          <p:nvPr/>
        </p:nvSpPr>
        <p:spPr bwMode="auto">
          <a:xfrm flipH="1">
            <a:off x="3403964" y="3590926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1" name="Line 945"/>
          <p:cNvSpPr>
            <a:spLocks noChangeShapeType="1"/>
          </p:cNvSpPr>
          <p:nvPr/>
        </p:nvSpPr>
        <p:spPr bwMode="auto">
          <a:xfrm flipV="1">
            <a:off x="4700951" y="2573339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2" name="Line 946"/>
          <p:cNvSpPr>
            <a:spLocks noChangeShapeType="1"/>
          </p:cNvSpPr>
          <p:nvPr/>
        </p:nvSpPr>
        <p:spPr bwMode="auto">
          <a:xfrm>
            <a:off x="4527914" y="2746376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3" name="Line 947"/>
          <p:cNvSpPr>
            <a:spLocks noChangeShapeType="1"/>
          </p:cNvSpPr>
          <p:nvPr/>
        </p:nvSpPr>
        <p:spPr bwMode="auto">
          <a:xfrm flipV="1">
            <a:off x="4699364" y="2643189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4" name="Line 948"/>
          <p:cNvSpPr>
            <a:spLocks noChangeShapeType="1"/>
          </p:cNvSpPr>
          <p:nvPr/>
        </p:nvSpPr>
        <p:spPr bwMode="auto">
          <a:xfrm>
            <a:off x="5064489" y="2641601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5" name="Line 949"/>
          <p:cNvSpPr>
            <a:spLocks noChangeShapeType="1"/>
          </p:cNvSpPr>
          <p:nvPr/>
        </p:nvSpPr>
        <p:spPr bwMode="auto">
          <a:xfrm>
            <a:off x="4718414" y="2947989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6" name="Line 950"/>
          <p:cNvSpPr>
            <a:spLocks noChangeShapeType="1"/>
          </p:cNvSpPr>
          <p:nvPr/>
        </p:nvSpPr>
        <p:spPr bwMode="auto">
          <a:xfrm flipV="1">
            <a:off x="3013439" y="3814764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7" name="Line 951"/>
          <p:cNvSpPr>
            <a:spLocks noChangeShapeType="1"/>
          </p:cNvSpPr>
          <p:nvPr/>
        </p:nvSpPr>
        <p:spPr bwMode="auto">
          <a:xfrm flipV="1">
            <a:off x="5132751" y="2341564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8" name="Line 952"/>
          <p:cNvSpPr>
            <a:spLocks noChangeShapeType="1"/>
          </p:cNvSpPr>
          <p:nvPr/>
        </p:nvSpPr>
        <p:spPr bwMode="auto">
          <a:xfrm>
            <a:off x="5272451" y="2938464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69" name="Line 953"/>
          <p:cNvSpPr>
            <a:spLocks noChangeShapeType="1"/>
          </p:cNvSpPr>
          <p:nvPr/>
        </p:nvSpPr>
        <p:spPr bwMode="auto">
          <a:xfrm flipH="1">
            <a:off x="4418376" y="3014664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70" name="Line 954"/>
          <p:cNvSpPr>
            <a:spLocks noChangeShapeType="1"/>
          </p:cNvSpPr>
          <p:nvPr/>
        </p:nvSpPr>
        <p:spPr bwMode="auto">
          <a:xfrm flipH="1">
            <a:off x="5008926" y="3014664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771" name="Group 955"/>
          <p:cNvGrpSpPr>
            <a:grpSpLocks/>
          </p:cNvGrpSpPr>
          <p:nvPr/>
        </p:nvGrpSpPr>
        <p:grpSpPr bwMode="auto">
          <a:xfrm>
            <a:off x="4061189" y="4632326"/>
            <a:ext cx="501650" cy="234950"/>
            <a:chOff x="4701" y="2996"/>
            <a:chExt cx="316" cy="148"/>
          </a:xfrm>
        </p:grpSpPr>
        <p:sp>
          <p:nvSpPr>
            <p:cNvPr id="35772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3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4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5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76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77" name="Group 961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778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79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0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81" name="Group 965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782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3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4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785" name="Group 969"/>
          <p:cNvGrpSpPr>
            <a:grpSpLocks/>
          </p:cNvGrpSpPr>
          <p:nvPr/>
        </p:nvGrpSpPr>
        <p:grpSpPr bwMode="auto">
          <a:xfrm>
            <a:off x="3396026" y="4933951"/>
            <a:ext cx="501650" cy="234950"/>
            <a:chOff x="4701" y="2996"/>
            <a:chExt cx="316" cy="148"/>
          </a:xfrm>
        </p:grpSpPr>
        <p:sp>
          <p:nvSpPr>
            <p:cNvPr id="35786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7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8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9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90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91" name="Group 97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792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3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4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95" name="Group 97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796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7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8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799" name="Group 983"/>
          <p:cNvGrpSpPr>
            <a:grpSpLocks/>
          </p:cNvGrpSpPr>
          <p:nvPr/>
        </p:nvGrpSpPr>
        <p:grpSpPr bwMode="auto">
          <a:xfrm>
            <a:off x="4226289" y="5119689"/>
            <a:ext cx="290512" cy="404812"/>
            <a:chOff x="4290" y="3130"/>
            <a:chExt cx="183" cy="255"/>
          </a:xfrm>
        </p:grpSpPr>
        <p:pic>
          <p:nvPicPr>
            <p:cNvPr id="35800" name="Picture 984" descr="31u_bnrz[1]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801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2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3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4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5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6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7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8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09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10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11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2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3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4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5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6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7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18" name="Group 1002"/>
          <p:cNvGrpSpPr>
            <a:grpSpLocks/>
          </p:cNvGrpSpPr>
          <p:nvPr/>
        </p:nvGrpSpPr>
        <p:grpSpPr bwMode="auto">
          <a:xfrm>
            <a:off x="2783251" y="3581401"/>
            <a:ext cx="290513" cy="404813"/>
            <a:chOff x="4290" y="3130"/>
            <a:chExt cx="183" cy="255"/>
          </a:xfrm>
        </p:grpSpPr>
        <p:pic>
          <p:nvPicPr>
            <p:cNvPr id="35819" name="Picture 1003" descr="31u_bnrz[1]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820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1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2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3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4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5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6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7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8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29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30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1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2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3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4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5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6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1830" name="Group 1046"/>
          <p:cNvGrpSpPr>
            <a:grpSpLocks/>
          </p:cNvGrpSpPr>
          <p:nvPr/>
        </p:nvGrpSpPr>
        <p:grpSpPr bwMode="auto">
          <a:xfrm>
            <a:off x="2789601" y="1319214"/>
            <a:ext cx="1047750" cy="996950"/>
            <a:chOff x="3402" y="719"/>
            <a:chExt cx="660" cy="628"/>
          </a:xfrm>
        </p:grpSpPr>
        <p:sp>
          <p:nvSpPr>
            <p:cNvPr id="631814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12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12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3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1831" name="Group 1047"/>
          <p:cNvGrpSpPr>
            <a:grpSpLocks/>
          </p:cNvGrpSpPr>
          <p:nvPr/>
        </p:nvGrpSpPr>
        <p:grpSpPr bwMode="auto">
          <a:xfrm>
            <a:off x="5485176" y="4325939"/>
            <a:ext cx="1047750" cy="996950"/>
            <a:chOff x="3402" y="719"/>
            <a:chExt cx="660" cy="628"/>
          </a:xfrm>
        </p:grpSpPr>
        <p:sp>
          <p:nvSpPr>
            <p:cNvPr id="631832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1833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631834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5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6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7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38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9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0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1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2062" name="Group 1278"/>
          <p:cNvGrpSpPr>
            <a:grpSpLocks/>
          </p:cNvGrpSpPr>
          <p:nvPr/>
        </p:nvGrpSpPr>
        <p:grpSpPr bwMode="auto">
          <a:xfrm>
            <a:off x="3221401" y="2000251"/>
            <a:ext cx="2546350" cy="3429000"/>
            <a:chOff x="3674" y="1148"/>
            <a:chExt cx="1604" cy="2160"/>
          </a:xfrm>
        </p:grpSpPr>
        <p:grpSp>
          <p:nvGrpSpPr>
            <p:cNvPr id="35249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35250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1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2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3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4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5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256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257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35258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59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0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261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35262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3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4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265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6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7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8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9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70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842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631843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4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5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6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7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8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49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850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51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2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3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54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55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6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7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858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59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0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1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2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3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864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631865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6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7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8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9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70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71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872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73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4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5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76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77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8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9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880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1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2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3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4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5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886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631887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8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9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0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1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2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93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894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95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96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97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98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99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00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01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02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3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4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5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6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7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08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631909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0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1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2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3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4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15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16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17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18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19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20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21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22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23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24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5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6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7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8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9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30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631931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2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3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4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5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6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37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38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39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0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1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42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43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4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5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46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7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8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9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0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1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52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631953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4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5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6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7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8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59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60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61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2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3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64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65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6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7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68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69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0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1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2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3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74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631975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6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7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8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9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80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81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82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83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4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5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86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87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8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9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9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96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631997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8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9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0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1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2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03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2004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05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06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07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008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09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10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11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12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3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4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5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6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7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2018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63201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2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2026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2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2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2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030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31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32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33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34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5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6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7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8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9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2040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632041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2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3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4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5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6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47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2048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49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0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1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052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5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56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7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8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9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60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61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3110276" y="1036639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3040426" y="1687514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5866176" y="4665664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2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3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0"/>
            <a:ext cx="7772400" cy="1143000"/>
          </a:xfrm>
        </p:spPr>
        <p:txBody>
          <a:bodyPr/>
          <a:lstStyle/>
          <a:p>
            <a:r>
              <a:rPr lang="en-US" sz="3600"/>
              <a:t>Datagram networks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325" y="1038225"/>
            <a:ext cx="7781925" cy="2276475"/>
          </a:xfrm>
        </p:spPr>
        <p:txBody>
          <a:bodyPr/>
          <a:lstStyle/>
          <a:p>
            <a:r>
              <a:rPr lang="en-US" sz="2400"/>
              <a:t>no call setup at network layer</a:t>
            </a:r>
          </a:p>
          <a:p>
            <a:r>
              <a:rPr lang="en-US" sz="2400"/>
              <a:t>routers: no state about end-to-end connections</a:t>
            </a:r>
          </a:p>
          <a:p>
            <a:pPr lvl="1"/>
            <a:r>
              <a:rPr lang="en-US" sz="2000"/>
              <a:t>no network-level concept of “connection”</a:t>
            </a:r>
          </a:p>
          <a:p>
            <a:r>
              <a:rPr lang="en-US" sz="2400"/>
              <a:t>packets forwarded using destination host address</a:t>
            </a:r>
          </a:p>
          <a:p>
            <a:pPr lvl="1"/>
            <a:r>
              <a:rPr lang="en-US" sz="2000"/>
              <a:t>packets between same source-dest pair may take different paths</a:t>
            </a: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rot="5400000" flipV="1">
            <a:off x="2684463" y="4654550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707" name="Group 91"/>
          <p:cNvGrpSpPr>
            <a:grpSpLocks/>
          </p:cNvGrpSpPr>
          <p:nvPr/>
        </p:nvGrpSpPr>
        <p:grpSpPr bwMode="auto">
          <a:xfrm>
            <a:off x="457200" y="3575050"/>
            <a:ext cx="1566863" cy="1987550"/>
            <a:chOff x="2366" y="929"/>
            <a:chExt cx="987" cy="1252"/>
          </a:xfrm>
        </p:grpSpPr>
        <p:graphicFrame>
          <p:nvGraphicFramePr>
            <p:cNvPr id="111708" name="Object 92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929"/>
                          <a:ext cx="333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1709" name="Group 93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1710" name="Rectangle 9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1" name="Rectangle 9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2" name="Rectangle 9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3" name="Text Box 9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1714" name="Line 9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5" name="Line 9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6" name="Line 10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7" name="Line 10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1725" name="Object 109"/>
          <p:cNvGraphicFramePr>
            <a:graphicFrameLocks noChangeAspect="1"/>
          </p:cNvGraphicFramePr>
          <p:nvPr/>
        </p:nvGraphicFramePr>
        <p:xfrm>
          <a:off x="7834313" y="3746500"/>
          <a:ext cx="5286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313" y="3746500"/>
                        <a:ext cx="5286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726" name="Group 110"/>
          <p:cNvGrpSpPr>
            <a:grpSpLocks/>
          </p:cNvGrpSpPr>
          <p:nvPr/>
        </p:nvGrpSpPr>
        <p:grpSpPr bwMode="auto">
          <a:xfrm>
            <a:off x="7239000" y="4089400"/>
            <a:ext cx="1566863" cy="1644650"/>
            <a:chOff x="2956" y="969"/>
            <a:chExt cx="513" cy="529"/>
          </a:xfrm>
        </p:grpSpPr>
        <p:sp>
          <p:nvSpPr>
            <p:cNvPr id="111727" name="Rectangle 111"/>
            <p:cNvSpPr>
              <a:spLocks noChangeArrowheads="1"/>
            </p:cNvSpPr>
            <p:nvPr/>
          </p:nvSpPr>
          <p:spPr bwMode="auto">
            <a:xfrm>
              <a:off x="3018" y="969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8" name="Rectangle 112"/>
            <p:cNvSpPr>
              <a:spLocks noChangeArrowheads="1"/>
            </p:cNvSpPr>
            <p:nvPr/>
          </p:nvSpPr>
          <p:spPr bwMode="auto">
            <a:xfrm>
              <a:off x="2997" y="984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9" name="Rectangle 113"/>
            <p:cNvSpPr>
              <a:spLocks noChangeArrowheads="1"/>
            </p:cNvSpPr>
            <p:nvPr/>
          </p:nvSpPr>
          <p:spPr bwMode="auto">
            <a:xfrm>
              <a:off x="3000" y="1185"/>
              <a:ext cx="432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0" name="Text Box 114"/>
            <p:cNvSpPr txBox="1">
              <a:spLocks noChangeArrowheads="1"/>
            </p:cNvSpPr>
            <p:nvPr/>
          </p:nvSpPr>
          <p:spPr bwMode="auto">
            <a:xfrm>
              <a:off x="2956" y="978"/>
              <a:ext cx="51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1731" name="Line 115"/>
            <p:cNvSpPr>
              <a:spLocks noChangeShapeType="1"/>
            </p:cNvSpPr>
            <p:nvPr/>
          </p:nvSpPr>
          <p:spPr bwMode="auto">
            <a:xfrm>
              <a:off x="2997" y="119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2" name="Line 116"/>
            <p:cNvSpPr>
              <a:spLocks noChangeShapeType="1"/>
            </p:cNvSpPr>
            <p:nvPr/>
          </p:nvSpPr>
          <p:spPr bwMode="auto">
            <a:xfrm>
              <a:off x="3003" y="1290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3" name="Line 117"/>
            <p:cNvSpPr>
              <a:spLocks noChangeShapeType="1"/>
            </p:cNvSpPr>
            <p:nvPr/>
          </p:nvSpPr>
          <p:spPr bwMode="auto">
            <a:xfrm>
              <a:off x="3003" y="137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4" name="Line 118"/>
            <p:cNvSpPr>
              <a:spLocks noChangeShapeType="1"/>
            </p:cNvSpPr>
            <p:nvPr/>
          </p:nvSpPr>
          <p:spPr bwMode="auto">
            <a:xfrm>
              <a:off x="3003" y="109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735" name="Line 119"/>
          <p:cNvSpPr>
            <a:spLocks noChangeShapeType="1"/>
          </p:cNvSpPr>
          <p:nvPr/>
        </p:nvSpPr>
        <p:spPr bwMode="auto">
          <a:xfrm rot="-5400000" flipH="1" flipV="1">
            <a:off x="6680200" y="4837113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36" name="Text Box 120"/>
          <p:cNvSpPr txBox="1">
            <a:spLocks noChangeArrowheads="1"/>
          </p:cNvSpPr>
          <p:nvPr/>
        </p:nvSpPr>
        <p:spPr bwMode="auto">
          <a:xfrm>
            <a:off x="1976438" y="4779963"/>
            <a:ext cx="1497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1. Send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738" name="Text Box 122"/>
          <p:cNvSpPr txBox="1">
            <a:spLocks noChangeArrowheads="1"/>
          </p:cNvSpPr>
          <p:nvPr/>
        </p:nvSpPr>
        <p:spPr bwMode="auto">
          <a:xfrm>
            <a:off x="5595938" y="4846638"/>
            <a:ext cx="1806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2. Receive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788" name="Freeform 172"/>
          <p:cNvSpPr>
            <a:spLocks/>
          </p:cNvSpPr>
          <p:nvPr/>
        </p:nvSpPr>
        <p:spPr bwMode="auto">
          <a:xfrm>
            <a:off x="2006600" y="4748213"/>
            <a:ext cx="304800" cy="657225"/>
          </a:xfrm>
          <a:custGeom>
            <a:avLst/>
            <a:gdLst>
              <a:gd name="T0" fmla="*/ 0 w 192"/>
              <a:gd name="T1" fmla="*/ 0 h 414"/>
              <a:gd name="T2" fmla="*/ 0 w 192"/>
              <a:gd name="T3" fmla="*/ 414 h 414"/>
              <a:gd name="T4" fmla="*/ 192 w 192"/>
              <a:gd name="T5" fmla="*/ 408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414">
                <a:moveTo>
                  <a:pt x="0" y="0"/>
                </a:moveTo>
                <a:lnTo>
                  <a:pt x="0" y="414"/>
                </a:lnTo>
                <a:lnTo>
                  <a:pt x="192" y="40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789" name="Freeform 173"/>
          <p:cNvSpPr>
            <a:spLocks/>
          </p:cNvSpPr>
          <p:nvPr/>
        </p:nvSpPr>
        <p:spPr bwMode="auto">
          <a:xfrm>
            <a:off x="6640513" y="5191125"/>
            <a:ext cx="609600" cy="295275"/>
          </a:xfrm>
          <a:custGeom>
            <a:avLst/>
            <a:gdLst>
              <a:gd name="T0" fmla="*/ 0 w 384"/>
              <a:gd name="T1" fmla="*/ 186 h 186"/>
              <a:gd name="T2" fmla="*/ 384 w 384"/>
              <a:gd name="T3" fmla="*/ 186 h 186"/>
              <a:gd name="T4" fmla="*/ 384 w 384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186">
                <a:moveTo>
                  <a:pt x="0" y="186"/>
                </a:moveTo>
                <a:lnTo>
                  <a:pt x="384" y="18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793" name="Group 177"/>
          <p:cNvGrpSpPr>
            <a:grpSpLocks/>
          </p:cNvGrpSpPr>
          <p:nvPr/>
        </p:nvGrpSpPr>
        <p:grpSpPr bwMode="auto">
          <a:xfrm>
            <a:off x="2363788" y="5186363"/>
            <a:ext cx="361950" cy="261937"/>
            <a:chOff x="1548" y="3723"/>
            <a:chExt cx="228" cy="165"/>
          </a:xfrm>
        </p:grpSpPr>
        <p:sp>
          <p:nvSpPr>
            <p:cNvPr id="111791" name="Rectangle 17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0" name="Rectangle 17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2" name="Line 176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814" name="Group 198"/>
          <p:cNvGrpSpPr>
            <a:grpSpLocks/>
          </p:cNvGrpSpPr>
          <p:nvPr/>
        </p:nvGrpSpPr>
        <p:grpSpPr bwMode="auto">
          <a:xfrm>
            <a:off x="3154363" y="4911725"/>
            <a:ext cx="3024187" cy="1481138"/>
            <a:chOff x="2001" y="3199"/>
            <a:chExt cx="1905" cy="933"/>
          </a:xfrm>
        </p:grpSpPr>
        <p:sp>
          <p:nvSpPr>
            <p:cNvPr id="111620" name="Freeform 4"/>
            <p:cNvSpPr>
              <a:spLocks/>
            </p:cNvSpPr>
            <p:nvPr/>
          </p:nvSpPr>
          <p:spPr bwMode="auto">
            <a:xfrm>
              <a:off x="2112" y="3199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auto">
            <a:xfrm>
              <a:off x="2514" y="3384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23" name="Group 7"/>
            <p:cNvGrpSpPr>
              <a:grpSpLocks/>
            </p:cNvGrpSpPr>
            <p:nvPr/>
          </p:nvGrpSpPr>
          <p:grpSpPr bwMode="auto">
            <a:xfrm>
              <a:off x="2203" y="3494"/>
              <a:ext cx="316" cy="147"/>
              <a:chOff x="3600" y="219"/>
              <a:chExt cx="360" cy="175"/>
            </a:xfrm>
          </p:grpSpPr>
          <p:sp>
            <p:nvSpPr>
              <p:cNvPr id="111624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5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6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7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28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29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1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2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33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3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5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6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37" name="Group 21"/>
            <p:cNvGrpSpPr>
              <a:grpSpLocks/>
            </p:cNvGrpSpPr>
            <p:nvPr/>
          </p:nvGrpSpPr>
          <p:grpSpPr bwMode="auto">
            <a:xfrm>
              <a:off x="2425" y="3896"/>
              <a:ext cx="316" cy="147"/>
              <a:chOff x="3600" y="219"/>
              <a:chExt cx="360" cy="175"/>
            </a:xfrm>
          </p:grpSpPr>
          <p:sp>
            <p:nvSpPr>
              <p:cNvPr id="111638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9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1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4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43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5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6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47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9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50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51" name="Group 35"/>
            <p:cNvGrpSpPr>
              <a:grpSpLocks/>
            </p:cNvGrpSpPr>
            <p:nvPr/>
          </p:nvGrpSpPr>
          <p:grpSpPr bwMode="auto">
            <a:xfrm>
              <a:off x="2850" y="3302"/>
              <a:ext cx="316" cy="147"/>
              <a:chOff x="3600" y="219"/>
              <a:chExt cx="360" cy="175"/>
            </a:xfrm>
          </p:grpSpPr>
          <p:sp>
            <p:nvSpPr>
              <p:cNvPr id="11165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5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57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5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59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0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61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6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3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4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65" name="Group 49"/>
            <p:cNvGrpSpPr>
              <a:grpSpLocks/>
            </p:cNvGrpSpPr>
            <p:nvPr/>
          </p:nvGrpSpPr>
          <p:grpSpPr bwMode="auto">
            <a:xfrm>
              <a:off x="2801" y="3721"/>
              <a:ext cx="315" cy="147"/>
              <a:chOff x="3600" y="219"/>
              <a:chExt cx="360" cy="175"/>
            </a:xfrm>
          </p:grpSpPr>
          <p:sp>
            <p:nvSpPr>
              <p:cNvPr id="111666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7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8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9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70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71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7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3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4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75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7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79" name="Group 63"/>
            <p:cNvGrpSpPr>
              <a:grpSpLocks/>
            </p:cNvGrpSpPr>
            <p:nvPr/>
          </p:nvGrpSpPr>
          <p:grpSpPr bwMode="auto">
            <a:xfrm>
              <a:off x="3201" y="3908"/>
              <a:ext cx="316" cy="147"/>
              <a:chOff x="3600" y="219"/>
              <a:chExt cx="360" cy="175"/>
            </a:xfrm>
          </p:grpSpPr>
          <p:sp>
            <p:nvSpPr>
              <p:cNvPr id="111680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1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2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3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84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85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8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8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8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89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9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91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92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93" name="Group 77"/>
            <p:cNvGrpSpPr>
              <a:grpSpLocks/>
            </p:cNvGrpSpPr>
            <p:nvPr/>
          </p:nvGrpSpPr>
          <p:grpSpPr bwMode="auto">
            <a:xfrm>
              <a:off x="3481" y="3495"/>
              <a:ext cx="316" cy="147"/>
              <a:chOff x="3600" y="219"/>
              <a:chExt cx="360" cy="175"/>
            </a:xfrm>
          </p:grpSpPr>
          <p:sp>
            <p:nvSpPr>
              <p:cNvPr id="111694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5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6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7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98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99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700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1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2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703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70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5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6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718" name="Freeform 102"/>
            <p:cNvSpPr>
              <a:spLocks/>
            </p:cNvSpPr>
            <p:nvPr/>
          </p:nvSpPr>
          <p:spPr bwMode="auto">
            <a:xfrm>
              <a:off x="3170" y="3380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19" name="Freeform 103"/>
            <p:cNvSpPr>
              <a:spLocks/>
            </p:cNvSpPr>
            <p:nvPr/>
          </p:nvSpPr>
          <p:spPr bwMode="auto">
            <a:xfrm>
              <a:off x="2499" y="3627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294 w 294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0" name="Freeform 104"/>
            <p:cNvSpPr>
              <a:spLocks/>
            </p:cNvSpPr>
            <p:nvPr/>
          </p:nvSpPr>
          <p:spPr bwMode="auto">
            <a:xfrm>
              <a:off x="3096" y="3612"/>
              <a:ext cx="396" cy="156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1" name="Freeform 105"/>
            <p:cNvSpPr>
              <a:spLocks/>
            </p:cNvSpPr>
            <p:nvPr/>
          </p:nvSpPr>
          <p:spPr bwMode="auto">
            <a:xfrm>
              <a:off x="3516" y="3646"/>
              <a:ext cx="130" cy="320"/>
            </a:xfrm>
            <a:custGeom>
              <a:avLst/>
              <a:gdLst>
                <a:gd name="T0" fmla="*/ 0 w 118"/>
                <a:gd name="T1" fmla="*/ 500 h 500"/>
                <a:gd name="T2" fmla="*/ 118 w 118"/>
                <a:gd name="T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2" name="Freeform 106"/>
            <p:cNvSpPr>
              <a:spLocks/>
            </p:cNvSpPr>
            <p:nvPr/>
          </p:nvSpPr>
          <p:spPr bwMode="auto">
            <a:xfrm>
              <a:off x="2738" y="3982"/>
              <a:ext cx="464" cy="47"/>
            </a:xfrm>
            <a:custGeom>
              <a:avLst/>
              <a:gdLst>
                <a:gd name="T0" fmla="*/ 370 w 370"/>
                <a:gd name="T1" fmla="*/ 32 h 32"/>
                <a:gd name="T2" fmla="*/ 0 w 370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3" name="Freeform 107"/>
            <p:cNvSpPr>
              <a:spLocks/>
            </p:cNvSpPr>
            <p:nvPr/>
          </p:nvSpPr>
          <p:spPr bwMode="auto">
            <a:xfrm>
              <a:off x="2400" y="3642"/>
              <a:ext cx="122" cy="268"/>
            </a:xfrm>
            <a:custGeom>
              <a:avLst/>
              <a:gdLst>
                <a:gd name="T0" fmla="*/ 162 w 176"/>
                <a:gd name="T1" fmla="*/ 408 h 412"/>
                <a:gd name="T2" fmla="*/ 176 w 176"/>
                <a:gd name="T3" fmla="*/ 412 h 412"/>
                <a:gd name="T4" fmla="*/ 0 w 176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794" name="Group 178"/>
            <p:cNvGrpSpPr>
              <a:grpSpLocks/>
            </p:cNvGrpSpPr>
            <p:nvPr/>
          </p:nvGrpSpPr>
          <p:grpSpPr bwMode="auto">
            <a:xfrm>
              <a:off x="2001" y="3375"/>
              <a:ext cx="228" cy="165"/>
              <a:chOff x="1548" y="3723"/>
              <a:chExt cx="228" cy="165"/>
            </a:xfrm>
          </p:grpSpPr>
          <p:sp>
            <p:nvSpPr>
              <p:cNvPr id="111795" name="Rectangle 179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96" name="Rectangle 180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97" name="Line 181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798" name="Group 182"/>
            <p:cNvGrpSpPr>
              <a:grpSpLocks/>
            </p:cNvGrpSpPr>
            <p:nvPr/>
          </p:nvGrpSpPr>
          <p:grpSpPr bwMode="auto">
            <a:xfrm>
              <a:off x="3180" y="3306"/>
              <a:ext cx="228" cy="165"/>
              <a:chOff x="1548" y="3723"/>
              <a:chExt cx="228" cy="165"/>
            </a:xfrm>
          </p:grpSpPr>
          <p:sp>
            <p:nvSpPr>
              <p:cNvPr id="111799" name="Rectangle 183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0" name="Rectangle 18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1" name="Line 185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802" name="Group 186"/>
            <p:cNvGrpSpPr>
              <a:grpSpLocks/>
            </p:cNvGrpSpPr>
            <p:nvPr/>
          </p:nvGrpSpPr>
          <p:grpSpPr bwMode="auto">
            <a:xfrm>
              <a:off x="2850" y="3897"/>
              <a:ext cx="228" cy="165"/>
              <a:chOff x="1548" y="3723"/>
              <a:chExt cx="228" cy="165"/>
            </a:xfrm>
          </p:grpSpPr>
          <p:sp>
            <p:nvSpPr>
              <p:cNvPr id="111803" name="Rectangle 187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4" name="Rectangle 188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5" name="Line 189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806" name="Group 190"/>
            <p:cNvGrpSpPr>
              <a:grpSpLocks/>
            </p:cNvGrpSpPr>
            <p:nvPr/>
          </p:nvGrpSpPr>
          <p:grpSpPr bwMode="auto">
            <a:xfrm>
              <a:off x="2586" y="3597"/>
              <a:ext cx="228" cy="165"/>
              <a:chOff x="1548" y="3723"/>
              <a:chExt cx="228" cy="165"/>
            </a:xfrm>
          </p:grpSpPr>
          <p:sp>
            <p:nvSpPr>
              <p:cNvPr id="111807" name="Rectangle 191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8" name="Rectangle 192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9" name="Line 193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1810" name="Group 194"/>
          <p:cNvGrpSpPr>
            <a:grpSpLocks/>
          </p:cNvGrpSpPr>
          <p:nvPr/>
        </p:nvGrpSpPr>
        <p:grpSpPr bwMode="auto">
          <a:xfrm>
            <a:off x="6435725" y="5267325"/>
            <a:ext cx="361950" cy="261938"/>
            <a:chOff x="1548" y="3723"/>
            <a:chExt cx="228" cy="165"/>
          </a:xfrm>
        </p:grpSpPr>
        <p:sp>
          <p:nvSpPr>
            <p:cNvPr id="111811" name="Rectangle 19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2" name="Rectangle 196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3" name="Line 197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138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36" grpId="0" autoUpdateAnimBg="0"/>
      <p:bldP spid="1117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39700"/>
            <a:ext cx="8324850" cy="1143000"/>
          </a:xfrm>
        </p:spPr>
        <p:txBody>
          <a:bodyPr/>
          <a:lstStyle/>
          <a:p>
            <a:r>
              <a:rPr lang="en-US"/>
              <a:t>Datagram or VC network: why?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3425" y="1298575"/>
            <a:ext cx="40290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Internet (datagram)</a:t>
            </a:r>
            <a:endParaRPr lang="en-US" sz="2400"/>
          </a:p>
          <a:p>
            <a:r>
              <a:rPr lang="en-US" sz="2000"/>
              <a:t>data exchange among computers</a:t>
            </a:r>
          </a:p>
          <a:p>
            <a:pPr lvl="1"/>
            <a:r>
              <a:rPr lang="en-US" sz="2000"/>
              <a:t>“elastic” service, no strict timing req. </a:t>
            </a:r>
          </a:p>
          <a:p>
            <a:r>
              <a:rPr lang="en-US" sz="2000"/>
              <a:t>“smart” end systems (computers)</a:t>
            </a:r>
          </a:p>
          <a:p>
            <a:pPr lvl="1"/>
            <a:r>
              <a:rPr lang="en-US" sz="2000"/>
              <a:t>can adapt, perform control, error recovery</a:t>
            </a:r>
          </a:p>
          <a:p>
            <a:pPr lvl="1"/>
            <a:r>
              <a:rPr lang="en-US" sz="2000"/>
              <a:t>simple inside network, complexity at “edge”</a:t>
            </a:r>
          </a:p>
          <a:p>
            <a:r>
              <a:rPr lang="en-US" sz="2000"/>
              <a:t>many link types </a:t>
            </a:r>
          </a:p>
          <a:p>
            <a:pPr lvl="1"/>
            <a:r>
              <a:rPr lang="en-US" sz="2000"/>
              <a:t>different characteristics</a:t>
            </a:r>
          </a:p>
          <a:p>
            <a:pPr lvl="1"/>
            <a:r>
              <a:rPr lang="en-US" sz="2000"/>
              <a:t>uniform service difficult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2513" y="1330325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ATM (VC)</a:t>
            </a:r>
            <a:endParaRPr lang="en-US" sz="2400"/>
          </a:p>
          <a:p>
            <a:r>
              <a:rPr lang="en-US" sz="2000"/>
              <a:t>evolved from telephony</a:t>
            </a:r>
          </a:p>
          <a:p>
            <a:r>
              <a:rPr lang="en-US" sz="2000"/>
              <a:t>human conversation: </a:t>
            </a:r>
          </a:p>
          <a:p>
            <a:pPr lvl="1"/>
            <a:r>
              <a:rPr lang="en-US" sz="2000"/>
              <a:t>strict timing, reliability requirements</a:t>
            </a:r>
          </a:p>
          <a:p>
            <a:pPr lvl="1"/>
            <a:r>
              <a:rPr lang="en-US" sz="2000"/>
              <a:t>need for guaranteed service</a:t>
            </a:r>
            <a:endParaRPr lang="en-US" sz="1800"/>
          </a:p>
          <a:p>
            <a:r>
              <a:rPr lang="en-US" sz="2000"/>
              <a:t>“dumb” end systems</a:t>
            </a:r>
          </a:p>
          <a:p>
            <a:pPr lvl="1"/>
            <a:r>
              <a:rPr lang="en-US" sz="2000"/>
              <a:t>telephones</a:t>
            </a:r>
          </a:p>
          <a:p>
            <a:pPr lvl="1"/>
            <a:r>
              <a:rPr lang="en-US" sz="2000"/>
              <a:t>complexity inside network</a:t>
            </a:r>
          </a:p>
        </p:txBody>
      </p:sp>
    </p:spTree>
    <p:extLst>
      <p:ext uri="{BB962C8B-B14F-4D97-AF65-F5344CB8AC3E}">
        <p14:creationId xmlns:p14="http://schemas.microsoft.com/office/powerpoint/2010/main" val="153496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Router Architecture Overview</a:t>
            </a: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138238"/>
            <a:ext cx="8126412" cy="914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two key router functions:</a:t>
            </a:r>
            <a:r>
              <a:rPr lang="en-US" sz="1800" dirty="0"/>
              <a:t> </a:t>
            </a:r>
          </a:p>
          <a:p>
            <a:r>
              <a:rPr lang="en-US" sz="2400" dirty="0"/>
              <a:t>run routing algorithms/protocol (RIP, OSPF, BGP)</a:t>
            </a:r>
          </a:p>
          <a:p>
            <a:r>
              <a:rPr lang="en-US" sz="2400" i="1" dirty="0"/>
              <a:t>forwarding </a:t>
            </a:r>
            <a:r>
              <a:rPr lang="en-US" sz="2400" dirty="0"/>
              <a:t>datagrams from incoming to outgoing link</a:t>
            </a:r>
          </a:p>
        </p:txBody>
      </p:sp>
      <p:grpSp>
        <p:nvGrpSpPr>
          <p:cNvPr id="433212" name="Group 60"/>
          <p:cNvGrpSpPr>
            <a:grpSpLocks/>
          </p:cNvGrpSpPr>
          <p:nvPr/>
        </p:nvGrpSpPr>
        <p:grpSpPr bwMode="auto">
          <a:xfrm>
            <a:off x="3838575" y="2987675"/>
            <a:ext cx="1609725" cy="2343150"/>
            <a:chOff x="2418" y="1882"/>
            <a:chExt cx="1014" cy="1476"/>
          </a:xfrm>
        </p:grpSpPr>
        <p:sp>
          <p:nvSpPr>
            <p:cNvPr id="433197" name="Rectangle 45"/>
            <p:cNvSpPr>
              <a:spLocks noChangeArrowheads="1"/>
            </p:cNvSpPr>
            <p:nvPr/>
          </p:nvSpPr>
          <p:spPr bwMode="auto">
            <a:xfrm>
              <a:off x="2418" y="1882"/>
              <a:ext cx="1014" cy="14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00" name="Text Box 48"/>
            <p:cNvSpPr txBox="1">
              <a:spLocks noChangeArrowheads="1"/>
            </p:cNvSpPr>
            <p:nvPr/>
          </p:nvSpPr>
          <p:spPr bwMode="auto">
            <a:xfrm>
              <a:off x="2553" y="2421"/>
              <a:ext cx="741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/>
                <a:t>switching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fabric</a:t>
              </a:r>
            </a:p>
          </p:txBody>
        </p:sp>
      </p:grpSp>
      <p:grpSp>
        <p:nvGrpSpPr>
          <p:cNvPr id="433214" name="Group 62"/>
          <p:cNvGrpSpPr>
            <a:grpSpLocks/>
          </p:cNvGrpSpPr>
          <p:nvPr/>
        </p:nvGrpSpPr>
        <p:grpSpPr bwMode="auto">
          <a:xfrm>
            <a:off x="3867150" y="5168900"/>
            <a:ext cx="1590675" cy="1057275"/>
            <a:chOff x="2436" y="3256"/>
            <a:chExt cx="1002" cy="666"/>
          </a:xfrm>
        </p:grpSpPr>
        <p:sp>
          <p:nvSpPr>
            <p:cNvPr id="433198" name="Rectangle 46"/>
            <p:cNvSpPr>
              <a:spLocks noChangeArrowheads="1"/>
            </p:cNvSpPr>
            <p:nvPr/>
          </p:nvSpPr>
          <p:spPr bwMode="auto">
            <a:xfrm>
              <a:off x="2436" y="3514"/>
              <a:ext cx="1002" cy="40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99" name="Text Box 47"/>
            <p:cNvSpPr txBox="1">
              <a:spLocks noChangeArrowheads="1"/>
            </p:cNvSpPr>
            <p:nvPr/>
          </p:nvSpPr>
          <p:spPr bwMode="auto">
            <a:xfrm>
              <a:off x="2534" y="3543"/>
              <a:ext cx="77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/>
                <a:t>routing </a:t>
              </a:r>
            </a:p>
            <a:p>
              <a:pPr algn="ctr">
                <a:lnSpc>
                  <a:spcPct val="85000"/>
                </a:lnSpc>
              </a:pPr>
              <a:r>
                <a:rPr lang="en-US"/>
                <a:t>processor</a:t>
              </a:r>
            </a:p>
          </p:txBody>
        </p:sp>
        <p:sp>
          <p:nvSpPr>
            <p:cNvPr id="433202" name="Line 50"/>
            <p:cNvSpPr>
              <a:spLocks noChangeShapeType="1"/>
            </p:cNvSpPr>
            <p:nvPr/>
          </p:nvSpPr>
          <p:spPr bwMode="auto">
            <a:xfrm>
              <a:off x="2895" y="3256"/>
              <a:ext cx="12" cy="3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3211" name="Group 59"/>
          <p:cNvGrpSpPr>
            <a:grpSpLocks/>
          </p:cNvGrpSpPr>
          <p:nvPr/>
        </p:nvGrpSpPr>
        <p:grpSpPr bwMode="auto">
          <a:xfrm>
            <a:off x="1476375" y="3001963"/>
            <a:ext cx="2366963" cy="2889250"/>
            <a:chOff x="930" y="1891"/>
            <a:chExt cx="1491" cy="1820"/>
          </a:xfrm>
        </p:grpSpPr>
        <p:grpSp>
          <p:nvGrpSpPr>
            <p:cNvPr id="433169" name="Group 17"/>
            <p:cNvGrpSpPr>
              <a:grpSpLocks/>
            </p:cNvGrpSpPr>
            <p:nvPr/>
          </p:nvGrpSpPr>
          <p:grpSpPr bwMode="auto">
            <a:xfrm>
              <a:off x="930" y="1891"/>
              <a:ext cx="1482" cy="357"/>
              <a:chOff x="930" y="1989"/>
              <a:chExt cx="1482" cy="357"/>
            </a:xfrm>
          </p:grpSpPr>
          <p:sp>
            <p:nvSpPr>
              <p:cNvPr id="433161" name="Rectangle 9"/>
              <p:cNvSpPr>
                <a:spLocks noChangeArrowheads="1"/>
              </p:cNvSpPr>
              <p:nvPr/>
            </p:nvSpPr>
            <p:spPr bwMode="auto">
              <a:xfrm>
                <a:off x="1152" y="1989"/>
                <a:ext cx="1086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7" name="Rectangle 5"/>
              <p:cNvSpPr>
                <a:spLocks noChangeArrowheads="1"/>
              </p:cNvSpPr>
              <p:nvPr/>
            </p:nvSpPr>
            <p:spPr bwMode="auto">
              <a:xfrm>
                <a:off x="1197" y="2089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58" name="Rectangle 6"/>
              <p:cNvSpPr>
                <a:spLocks noChangeArrowheads="1"/>
              </p:cNvSpPr>
              <p:nvPr/>
            </p:nvSpPr>
            <p:spPr bwMode="auto">
              <a:xfrm>
                <a:off x="1583" y="2025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0" name="Rectangle 8"/>
              <p:cNvSpPr>
                <a:spLocks noChangeArrowheads="1"/>
              </p:cNvSpPr>
              <p:nvPr/>
            </p:nvSpPr>
            <p:spPr bwMode="auto">
              <a:xfrm>
                <a:off x="1904" y="2023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68" name="Line 16"/>
              <p:cNvSpPr>
                <a:spLocks noChangeShapeType="1"/>
              </p:cNvSpPr>
              <p:nvPr/>
            </p:nvSpPr>
            <p:spPr bwMode="auto">
              <a:xfrm>
                <a:off x="930" y="2169"/>
                <a:ext cx="14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3170" name="Group 18"/>
            <p:cNvGrpSpPr>
              <a:grpSpLocks/>
            </p:cNvGrpSpPr>
            <p:nvPr/>
          </p:nvGrpSpPr>
          <p:grpSpPr bwMode="auto">
            <a:xfrm>
              <a:off x="939" y="2986"/>
              <a:ext cx="1482" cy="357"/>
              <a:chOff x="930" y="1989"/>
              <a:chExt cx="1482" cy="357"/>
            </a:xfrm>
          </p:grpSpPr>
          <p:sp>
            <p:nvSpPr>
              <p:cNvPr id="433171" name="Rectangle 19"/>
              <p:cNvSpPr>
                <a:spLocks noChangeArrowheads="1"/>
              </p:cNvSpPr>
              <p:nvPr/>
            </p:nvSpPr>
            <p:spPr bwMode="auto">
              <a:xfrm>
                <a:off x="1152" y="1989"/>
                <a:ext cx="1086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2" name="Rectangle 20"/>
              <p:cNvSpPr>
                <a:spLocks noChangeArrowheads="1"/>
              </p:cNvSpPr>
              <p:nvPr/>
            </p:nvSpPr>
            <p:spPr bwMode="auto">
              <a:xfrm>
                <a:off x="1197" y="2089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3" name="Rectangle 21"/>
              <p:cNvSpPr>
                <a:spLocks noChangeArrowheads="1"/>
              </p:cNvSpPr>
              <p:nvPr/>
            </p:nvSpPr>
            <p:spPr bwMode="auto">
              <a:xfrm>
                <a:off x="1583" y="2025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4" name="Rectangle 22"/>
              <p:cNvSpPr>
                <a:spLocks noChangeArrowheads="1"/>
              </p:cNvSpPr>
              <p:nvPr/>
            </p:nvSpPr>
            <p:spPr bwMode="auto">
              <a:xfrm>
                <a:off x="1904" y="2023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5" name="Line 23"/>
              <p:cNvSpPr>
                <a:spLocks noChangeShapeType="1"/>
              </p:cNvSpPr>
              <p:nvPr/>
            </p:nvSpPr>
            <p:spPr bwMode="auto">
              <a:xfrm>
                <a:off x="930" y="2169"/>
                <a:ext cx="14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3181" name="Group 29"/>
            <p:cNvGrpSpPr>
              <a:grpSpLocks/>
            </p:cNvGrpSpPr>
            <p:nvPr/>
          </p:nvGrpSpPr>
          <p:grpSpPr bwMode="auto">
            <a:xfrm rot="2656396">
              <a:off x="1521" y="2452"/>
              <a:ext cx="344" cy="344"/>
              <a:chOff x="354" y="2715"/>
              <a:chExt cx="344" cy="344"/>
            </a:xfrm>
          </p:grpSpPr>
          <p:sp>
            <p:nvSpPr>
              <p:cNvPr id="433177" name="Oval 25"/>
              <p:cNvSpPr>
                <a:spLocks noChangeArrowheads="1"/>
              </p:cNvSpPr>
              <p:nvPr/>
            </p:nvSpPr>
            <p:spPr bwMode="auto">
              <a:xfrm>
                <a:off x="354" y="2715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8" name="Oval 26"/>
              <p:cNvSpPr>
                <a:spLocks noChangeArrowheads="1"/>
              </p:cNvSpPr>
              <p:nvPr/>
            </p:nvSpPr>
            <p:spPr bwMode="auto">
              <a:xfrm>
                <a:off x="450" y="2811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79" name="Oval 27"/>
              <p:cNvSpPr>
                <a:spLocks noChangeArrowheads="1"/>
              </p:cNvSpPr>
              <p:nvPr/>
            </p:nvSpPr>
            <p:spPr bwMode="auto">
              <a:xfrm>
                <a:off x="546" y="2907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80" name="Oval 28"/>
              <p:cNvSpPr>
                <a:spLocks noChangeArrowheads="1"/>
              </p:cNvSpPr>
              <p:nvPr/>
            </p:nvSpPr>
            <p:spPr bwMode="auto">
              <a:xfrm>
                <a:off x="642" y="3003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209" name="Text Box 57"/>
            <p:cNvSpPr txBox="1">
              <a:spLocks noChangeArrowheads="1"/>
            </p:cNvSpPr>
            <p:nvPr/>
          </p:nvSpPr>
          <p:spPr bwMode="auto">
            <a:xfrm>
              <a:off x="1003" y="3480"/>
              <a:ext cx="13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router input ports</a:t>
              </a:r>
            </a:p>
          </p:txBody>
        </p:sp>
      </p:grpSp>
      <p:grpSp>
        <p:nvGrpSpPr>
          <p:cNvPr id="433213" name="Group 61"/>
          <p:cNvGrpSpPr>
            <a:grpSpLocks/>
          </p:cNvGrpSpPr>
          <p:nvPr/>
        </p:nvGrpSpPr>
        <p:grpSpPr bwMode="auto">
          <a:xfrm>
            <a:off x="5395913" y="3006725"/>
            <a:ext cx="2600325" cy="2914650"/>
            <a:chOff x="3399" y="1894"/>
            <a:chExt cx="1638" cy="1836"/>
          </a:xfrm>
        </p:grpSpPr>
        <p:grpSp>
          <p:nvGrpSpPr>
            <p:cNvPr id="433189" name="Group 37"/>
            <p:cNvGrpSpPr>
              <a:grpSpLocks/>
            </p:cNvGrpSpPr>
            <p:nvPr/>
          </p:nvGrpSpPr>
          <p:grpSpPr bwMode="auto">
            <a:xfrm>
              <a:off x="3399" y="1894"/>
              <a:ext cx="1482" cy="357"/>
              <a:chOff x="-51" y="2454"/>
              <a:chExt cx="1482" cy="357"/>
            </a:xfrm>
          </p:grpSpPr>
          <p:grpSp>
            <p:nvGrpSpPr>
              <p:cNvPr id="433188" name="Group 36"/>
              <p:cNvGrpSpPr>
                <a:grpSpLocks/>
              </p:cNvGrpSpPr>
              <p:nvPr/>
            </p:nvGrpSpPr>
            <p:grpSpPr bwMode="auto">
              <a:xfrm flipH="1">
                <a:off x="171" y="2454"/>
                <a:ext cx="1086" cy="357"/>
                <a:chOff x="171" y="2454"/>
                <a:chExt cx="1086" cy="357"/>
              </a:xfrm>
            </p:grpSpPr>
            <p:sp>
              <p:nvSpPr>
                <p:cNvPr id="433183" name="Rectangle 31"/>
                <p:cNvSpPr>
                  <a:spLocks noChangeArrowheads="1"/>
                </p:cNvSpPr>
                <p:nvPr/>
              </p:nvSpPr>
              <p:spPr bwMode="auto">
                <a:xfrm>
                  <a:off x="171" y="2454"/>
                  <a:ext cx="1086" cy="35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4" name="Rectangle 32"/>
                <p:cNvSpPr>
                  <a:spLocks noChangeArrowheads="1"/>
                </p:cNvSpPr>
                <p:nvPr/>
              </p:nvSpPr>
              <p:spPr bwMode="auto">
                <a:xfrm>
                  <a:off x="216" y="2554"/>
                  <a:ext cx="337" cy="16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5" name="Rectangle 33"/>
                <p:cNvSpPr>
                  <a:spLocks noChangeArrowheads="1"/>
                </p:cNvSpPr>
                <p:nvPr/>
              </p:nvSpPr>
              <p:spPr bwMode="auto">
                <a:xfrm>
                  <a:off x="602" y="2490"/>
                  <a:ext cx="274" cy="274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86" name="Rectangle 34"/>
                <p:cNvSpPr>
                  <a:spLocks noChangeArrowheads="1"/>
                </p:cNvSpPr>
                <p:nvPr/>
              </p:nvSpPr>
              <p:spPr bwMode="auto">
                <a:xfrm>
                  <a:off x="923" y="2488"/>
                  <a:ext cx="274" cy="274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187" name="Line 35"/>
              <p:cNvSpPr>
                <a:spLocks noChangeShapeType="1"/>
              </p:cNvSpPr>
              <p:nvPr/>
            </p:nvSpPr>
            <p:spPr bwMode="auto">
              <a:xfrm>
                <a:off x="-51" y="2634"/>
                <a:ext cx="14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3190" name="Group 38"/>
            <p:cNvGrpSpPr>
              <a:grpSpLocks/>
            </p:cNvGrpSpPr>
            <p:nvPr/>
          </p:nvGrpSpPr>
          <p:grpSpPr bwMode="auto">
            <a:xfrm>
              <a:off x="3411" y="2986"/>
              <a:ext cx="1482" cy="357"/>
              <a:chOff x="-51" y="2454"/>
              <a:chExt cx="1482" cy="357"/>
            </a:xfrm>
          </p:grpSpPr>
          <p:grpSp>
            <p:nvGrpSpPr>
              <p:cNvPr id="433191" name="Group 39"/>
              <p:cNvGrpSpPr>
                <a:grpSpLocks/>
              </p:cNvGrpSpPr>
              <p:nvPr/>
            </p:nvGrpSpPr>
            <p:grpSpPr bwMode="auto">
              <a:xfrm flipH="1">
                <a:off x="171" y="2454"/>
                <a:ext cx="1086" cy="357"/>
                <a:chOff x="171" y="2454"/>
                <a:chExt cx="1086" cy="357"/>
              </a:xfrm>
            </p:grpSpPr>
            <p:sp>
              <p:nvSpPr>
                <p:cNvPr id="433192" name="Rectangle 40"/>
                <p:cNvSpPr>
                  <a:spLocks noChangeArrowheads="1"/>
                </p:cNvSpPr>
                <p:nvPr/>
              </p:nvSpPr>
              <p:spPr bwMode="auto">
                <a:xfrm>
                  <a:off x="171" y="2454"/>
                  <a:ext cx="1086" cy="35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93" name="Rectangle 41"/>
                <p:cNvSpPr>
                  <a:spLocks noChangeArrowheads="1"/>
                </p:cNvSpPr>
                <p:nvPr/>
              </p:nvSpPr>
              <p:spPr bwMode="auto">
                <a:xfrm>
                  <a:off x="216" y="2554"/>
                  <a:ext cx="337" cy="16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94" name="Rectangle 42"/>
                <p:cNvSpPr>
                  <a:spLocks noChangeArrowheads="1"/>
                </p:cNvSpPr>
                <p:nvPr/>
              </p:nvSpPr>
              <p:spPr bwMode="auto">
                <a:xfrm>
                  <a:off x="602" y="2490"/>
                  <a:ext cx="274" cy="274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95" name="Rectangle 43"/>
                <p:cNvSpPr>
                  <a:spLocks noChangeArrowheads="1"/>
                </p:cNvSpPr>
                <p:nvPr/>
              </p:nvSpPr>
              <p:spPr bwMode="auto">
                <a:xfrm>
                  <a:off x="923" y="2488"/>
                  <a:ext cx="274" cy="274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196" name="Line 44"/>
              <p:cNvSpPr>
                <a:spLocks noChangeShapeType="1"/>
              </p:cNvSpPr>
              <p:nvPr/>
            </p:nvSpPr>
            <p:spPr bwMode="auto">
              <a:xfrm>
                <a:off x="-51" y="2634"/>
                <a:ext cx="148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3203" name="Group 51"/>
            <p:cNvGrpSpPr>
              <a:grpSpLocks/>
            </p:cNvGrpSpPr>
            <p:nvPr/>
          </p:nvGrpSpPr>
          <p:grpSpPr bwMode="auto">
            <a:xfrm rot="2656396">
              <a:off x="3957" y="2446"/>
              <a:ext cx="344" cy="344"/>
              <a:chOff x="354" y="2715"/>
              <a:chExt cx="344" cy="344"/>
            </a:xfrm>
          </p:grpSpPr>
          <p:sp>
            <p:nvSpPr>
              <p:cNvPr id="433204" name="Oval 52"/>
              <p:cNvSpPr>
                <a:spLocks noChangeArrowheads="1"/>
              </p:cNvSpPr>
              <p:nvPr/>
            </p:nvSpPr>
            <p:spPr bwMode="auto">
              <a:xfrm>
                <a:off x="354" y="2715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5" name="Oval 53"/>
              <p:cNvSpPr>
                <a:spLocks noChangeArrowheads="1"/>
              </p:cNvSpPr>
              <p:nvPr/>
            </p:nvSpPr>
            <p:spPr bwMode="auto">
              <a:xfrm>
                <a:off x="450" y="2811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6" name="Oval 54"/>
              <p:cNvSpPr>
                <a:spLocks noChangeArrowheads="1"/>
              </p:cNvSpPr>
              <p:nvPr/>
            </p:nvSpPr>
            <p:spPr bwMode="auto">
              <a:xfrm>
                <a:off x="546" y="2907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07" name="Oval 55"/>
              <p:cNvSpPr>
                <a:spLocks noChangeArrowheads="1"/>
              </p:cNvSpPr>
              <p:nvPr/>
            </p:nvSpPr>
            <p:spPr bwMode="auto">
              <a:xfrm>
                <a:off x="642" y="3003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600" y="3499"/>
              <a:ext cx="14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router output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30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8" name="Rectangle 12"/>
          <p:cNvSpPr>
            <a:spLocks noChangeArrowheads="1"/>
          </p:cNvSpPr>
          <p:nvPr/>
        </p:nvSpPr>
        <p:spPr bwMode="auto">
          <a:xfrm>
            <a:off x="1917700" y="1306513"/>
            <a:ext cx="4568825" cy="1836737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9" name="Rectangle 13"/>
          <p:cNvSpPr>
            <a:spLocks noChangeArrowheads="1"/>
          </p:cNvSpPr>
          <p:nvPr/>
        </p:nvSpPr>
        <p:spPr bwMode="auto">
          <a:xfrm>
            <a:off x="2073275" y="1820863"/>
            <a:ext cx="1417638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line</a:t>
            </a:r>
          </a:p>
          <a:p>
            <a:pPr algn="ctr"/>
            <a:r>
              <a:rPr lang="en-US"/>
              <a:t>termination</a:t>
            </a:r>
          </a:p>
        </p:txBody>
      </p:sp>
      <p:sp>
        <p:nvSpPr>
          <p:cNvPr id="434190" name="Rectangle 14"/>
          <p:cNvSpPr>
            <a:spLocks noChangeArrowheads="1"/>
          </p:cNvSpPr>
          <p:nvPr/>
        </p:nvSpPr>
        <p:spPr bwMode="auto">
          <a:xfrm>
            <a:off x="3697288" y="1492250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1" name="Rectangle 15"/>
          <p:cNvSpPr>
            <a:spLocks noChangeArrowheads="1"/>
          </p:cNvSpPr>
          <p:nvPr/>
        </p:nvSpPr>
        <p:spPr bwMode="auto">
          <a:xfrm>
            <a:off x="5048250" y="1443038"/>
            <a:ext cx="1247775" cy="15049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92" name="Line 16"/>
          <p:cNvSpPr>
            <a:spLocks noChangeShapeType="1"/>
          </p:cNvSpPr>
          <p:nvPr/>
        </p:nvSpPr>
        <p:spPr bwMode="auto">
          <a:xfrm>
            <a:off x="1641475" y="2232025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4206" name="Line 30"/>
          <p:cNvSpPr>
            <a:spLocks noChangeShapeType="1"/>
          </p:cNvSpPr>
          <p:nvPr/>
        </p:nvSpPr>
        <p:spPr bwMode="auto">
          <a:xfrm>
            <a:off x="3509963" y="2211388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4207" name="Line 31"/>
          <p:cNvSpPr>
            <a:spLocks noChangeShapeType="1"/>
          </p:cNvSpPr>
          <p:nvPr/>
        </p:nvSpPr>
        <p:spPr bwMode="auto">
          <a:xfrm>
            <a:off x="4852988" y="216852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4208" name="Line 32"/>
          <p:cNvSpPr>
            <a:spLocks noChangeShapeType="1"/>
          </p:cNvSpPr>
          <p:nvPr/>
        </p:nvSpPr>
        <p:spPr bwMode="auto">
          <a:xfrm flipV="1">
            <a:off x="6243638" y="2209800"/>
            <a:ext cx="736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4209" name="Rectangle 33"/>
          <p:cNvSpPr>
            <a:spLocks noChangeArrowheads="1"/>
          </p:cNvSpPr>
          <p:nvPr/>
        </p:nvSpPr>
        <p:spPr bwMode="auto">
          <a:xfrm>
            <a:off x="3730625" y="1801813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/>
              <a:t>link </a:t>
            </a:r>
          </a:p>
          <a:p>
            <a:pPr algn="ctr">
              <a:lnSpc>
                <a:spcPct val="90000"/>
              </a:lnSpc>
            </a:pPr>
            <a:r>
              <a:rPr lang="en-US"/>
              <a:t>layer </a:t>
            </a:r>
          </a:p>
          <a:p>
            <a:pPr algn="ctr">
              <a:lnSpc>
                <a:spcPct val="90000"/>
              </a:lnSpc>
            </a:pPr>
            <a:r>
              <a:rPr lang="en-US"/>
              <a:t>protocol</a:t>
            </a:r>
          </a:p>
          <a:p>
            <a:pPr algn="ctr">
              <a:lnSpc>
                <a:spcPct val="90000"/>
              </a:lnSpc>
            </a:pPr>
            <a:r>
              <a:rPr lang="en-US"/>
              <a:t>(receive)</a:t>
            </a:r>
          </a:p>
        </p:txBody>
      </p:sp>
      <p:sp>
        <p:nvSpPr>
          <p:cNvPr id="434211" name="Text Box 35"/>
          <p:cNvSpPr txBox="1">
            <a:spLocks noChangeArrowheads="1"/>
          </p:cNvSpPr>
          <p:nvPr/>
        </p:nvSpPr>
        <p:spPr bwMode="auto">
          <a:xfrm>
            <a:off x="5029200" y="1460500"/>
            <a:ext cx="1352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lookup,</a:t>
            </a:r>
          </a:p>
          <a:p>
            <a:pPr algn="ctr"/>
            <a:r>
              <a:rPr lang="en-US"/>
              <a:t>forwarding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queueing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22275" y="293688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Input Port Functions</a:t>
            </a:r>
            <a:endParaRPr lang="en-US"/>
          </a:p>
        </p:txBody>
      </p:sp>
      <p:sp>
        <p:nvSpPr>
          <p:cNvPr id="434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668713"/>
            <a:ext cx="5456238" cy="2667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000099"/>
                </a:solidFill>
              </a:rPr>
              <a:t>Decentralized switching</a:t>
            </a:r>
            <a:r>
              <a:rPr lang="en-US" sz="2400" i="1">
                <a:solidFill>
                  <a:srgbClr val="000099"/>
                </a:solidFill>
              </a:rPr>
              <a:t>:</a:t>
            </a:r>
            <a:r>
              <a:rPr lang="en-US" sz="2400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/>
              <a:t>given datagram dest., lookup output port using forwarding table in input port memory</a:t>
            </a:r>
          </a:p>
          <a:p>
            <a:pPr>
              <a:lnSpc>
                <a:spcPct val="90000"/>
              </a:lnSpc>
            </a:pPr>
            <a:r>
              <a:rPr lang="en-US" sz="2000"/>
              <a:t>goal: complete input port processing at ‘line speed’</a:t>
            </a:r>
          </a:p>
          <a:p>
            <a:pPr>
              <a:lnSpc>
                <a:spcPct val="90000"/>
              </a:lnSpc>
            </a:pPr>
            <a:r>
              <a:rPr lang="en-US" sz="2000"/>
              <a:t>queuing: if datagrams arrive faster than forwarding rate into switch fabric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0" y="3060700"/>
            <a:ext cx="2376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000099"/>
                </a:solidFill>
              </a:rPr>
              <a:t>Physical layer:</a:t>
            </a:r>
          </a:p>
          <a:p>
            <a:pPr algn="r"/>
            <a:r>
              <a:rPr lang="en-US" sz="2000"/>
              <a:t>bit-level reception</a:t>
            </a:r>
            <a:endParaRPr lang="en-US"/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411163" y="3789363"/>
            <a:ext cx="19796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000099"/>
                </a:solidFill>
              </a:rPr>
              <a:t>Data link layer:</a:t>
            </a:r>
          </a:p>
          <a:p>
            <a:pPr algn="r"/>
            <a:r>
              <a:rPr lang="en-US" sz="2000"/>
              <a:t>e.g., Ethernet</a:t>
            </a:r>
          </a:p>
          <a:p>
            <a:pPr algn="r"/>
            <a:r>
              <a:rPr lang="en-US" sz="2000"/>
              <a:t>see chapter 5</a:t>
            </a:r>
            <a:endParaRPr lang="en-US"/>
          </a:p>
        </p:txBody>
      </p:sp>
      <p:sp>
        <p:nvSpPr>
          <p:cNvPr id="434183" name="Freeform 7"/>
          <p:cNvSpPr>
            <a:spLocks/>
          </p:cNvSpPr>
          <p:nvPr/>
        </p:nvSpPr>
        <p:spPr bwMode="auto">
          <a:xfrm flipV="1">
            <a:off x="1885950" y="2738438"/>
            <a:ext cx="796925" cy="422275"/>
          </a:xfrm>
          <a:custGeom>
            <a:avLst/>
            <a:gdLst>
              <a:gd name="T0" fmla="*/ 0 w 769"/>
              <a:gd name="T1" fmla="*/ 0 h 517"/>
              <a:gd name="T2" fmla="*/ 428 w 769"/>
              <a:gd name="T3" fmla="*/ 375 h 517"/>
              <a:gd name="T4" fmla="*/ 461 w 769"/>
              <a:gd name="T5" fmla="*/ 169 h 517"/>
              <a:gd name="T6" fmla="*/ 769 w 769"/>
              <a:gd name="T7" fmla="*/ 517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4" name="Freeform 8"/>
          <p:cNvSpPr>
            <a:spLocks/>
          </p:cNvSpPr>
          <p:nvPr/>
        </p:nvSpPr>
        <p:spPr bwMode="auto">
          <a:xfrm flipV="1">
            <a:off x="2338388" y="2974975"/>
            <a:ext cx="1408112" cy="1198563"/>
          </a:xfrm>
          <a:custGeom>
            <a:avLst/>
            <a:gdLst>
              <a:gd name="T0" fmla="*/ 0 w 769"/>
              <a:gd name="T1" fmla="*/ 0 h 517"/>
              <a:gd name="T2" fmla="*/ 428 w 769"/>
              <a:gd name="T3" fmla="*/ 375 h 517"/>
              <a:gd name="T4" fmla="*/ 461 w 769"/>
              <a:gd name="T5" fmla="*/ 169 h 517"/>
              <a:gd name="T6" fmla="*/ 769 w 769"/>
              <a:gd name="T7" fmla="*/ 517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5" name="Freeform 9"/>
          <p:cNvSpPr>
            <a:spLocks/>
          </p:cNvSpPr>
          <p:nvPr/>
        </p:nvSpPr>
        <p:spPr bwMode="auto">
          <a:xfrm flipV="1">
            <a:off x="5011738" y="2984500"/>
            <a:ext cx="760412" cy="723900"/>
          </a:xfrm>
          <a:custGeom>
            <a:avLst/>
            <a:gdLst>
              <a:gd name="T0" fmla="*/ 0 w 769"/>
              <a:gd name="T1" fmla="*/ 0 h 517"/>
              <a:gd name="T2" fmla="*/ 428 w 769"/>
              <a:gd name="T3" fmla="*/ 375 h 517"/>
              <a:gd name="T4" fmla="*/ 461 w 769"/>
              <a:gd name="T5" fmla="*/ 169 h 517"/>
              <a:gd name="T6" fmla="*/ 769 w 769"/>
              <a:gd name="T7" fmla="*/ 517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9" h="517">
                <a:moveTo>
                  <a:pt x="0" y="0"/>
                </a:moveTo>
                <a:cubicBezTo>
                  <a:pt x="71" y="62"/>
                  <a:pt x="351" y="347"/>
                  <a:pt x="428" y="375"/>
                </a:cubicBezTo>
                <a:cubicBezTo>
                  <a:pt x="505" y="403"/>
                  <a:pt x="404" y="145"/>
                  <a:pt x="461" y="169"/>
                </a:cubicBezTo>
                <a:cubicBezTo>
                  <a:pt x="518" y="192"/>
                  <a:pt x="705" y="444"/>
                  <a:pt x="769" y="5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221" name="Line 45"/>
          <p:cNvSpPr>
            <a:spLocks noChangeShapeType="1"/>
          </p:cNvSpPr>
          <p:nvPr/>
        </p:nvSpPr>
        <p:spPr bwMode="auto">
          <a:xfrm>
            <a:off x="6969125" y="690563"/>
            <a:ext cx="11113" cy="286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4222" name="Rectangle 46"/>
          <p:cNvSpPr>
            <a:spLocks noChangeArrowheads="1"/>
          </p:cNvSpPr>
          <p:nvPr/>
        </p:nvSpPr>
        <p:spPr bwMode="auto">
          <a:xfrm>
            <a:off x="7061200" y="181927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/>
              <a:t>switch</a:t>
            </a:r>
          </a:p>
          <a:p>
            <a:pPr algn="ctr">
              <a:lnSpc>
                <a:spcPct val="90000"/>
              </a:lnSpc>
            </a:pPr>
            <a:r>
              <a:rPr lang="en-US"/>
              <a:t>fabric</a:t>
            </a:r>
          </a:p>
        </p:txBody>
      </p:sp>
      <p:grpSp>
        <p:nvGrpSpPr>
          <p:cNvPr id="434232" name="Group 56"/>
          <p:cNvGrpSpPr>
            <a:grpSpLocks/>
          </p:cNvGrpSpPr>
          <p:nvPr/>
        </p:nvGrpSpPr>
        <p:grpSpPr bwMode="auto">
          <a:xfrm>
            <a:off x="5175250" y="2062163"/>
            <a:ext cx="993775" cy="468312"/>
            <a:chOff x="310" y="3526"/>
            <a:chExt cx="1040" cy="457"/>
          </a:xfrm>
        </p:grpSpPr>
        <p:sp>
          <p:nvSpPr>
            <p:cNvPr id="434223" name="Rectangle 47"/>
            <p:cNvSpPr>
              <a:spLocks noChangeArrowheads="1"/>
            </p:cNvSpPr>
            <p:nvPr/>
          </p:nvSpPr>
          <p:spPr bwMode="auto">
            <a:xfrm>
              <a:off x="310" y="3526"/>
              <a:ext cx="1040" cy="4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24" name="Line 48"/>
            <p:cNvSpPr>
              <a:spLocks noChangeShapeType="1"/>
            </p:cNvSpPr>
            <p:nvPr/>
          </p:nvSpPr>
          <p:spPr bwMode="auto">
            <a:xfrm>
              <a:off x="446" y="3536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5" name="Line 49"/>
            <p:cNvSpPr>
              <a:spLocks noChangeShapeType="1"/>
            </p:cNvSpPr>
            <p:nvPr/>
          </p:nvSpPr>
          <p:spPr bwMode="auto">
            <a:xfrm>
              <a:off x="558" y="3538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6" name="Line 50"/>
            <p:cNvSpPr>
              <a:spLocks noChangeShapeType="1"/>
            </p:cNvSpPr>
            <p:nvPr/>
          </p:nvSpPr>
          <p:spPr bwMode="auto">
            <a:xfrm>
              <a:off x="670" y="3534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7" name="Line 51"/>
            <p:cNvSpPr>
              <a:spLocks noChangeShapeType="1"/>
            </p:cNvSpPr>
            <p:nvPr/>
          </p:nvSpPr>
          <p:spPr bwMode="auto">
            <a:xfrm>
              <a:off x="782" y="3536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8" name="Line 52"/>
            <p:cNvSpPr>
              <a:spLocks noChangeShapeType="1"/>
            </p:cNvSpPr>
            <p:nvPr/>
          </p:nvSpPr>
          <p:spPr bwMode="auto">
            <a:xfrm>
              <a:off x="894" y="3534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9" name="Line 53"/>
            <p:cNvSpPr>
              <a:spLocks noChangeShapeType="1"/>
            </p:cNvSpPr>
            <p:nvPr/>
          </p:nvSpPr>
          <p:spPr bwMode="auto">
            <a:xfrm>
              <a:off x="1006" y="3534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30" name="Line 54"/>
            <p:cNvSpPr>
              <a:spLocks noChangeShapeType="1"/>
            </p:cNvSpPr>
            <p:nvPr/>
          </p:nvSpPr>
          <p:spPr bwMode="auto">
            <a:xfrm>
              <a:off x="1120" y="3536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31" name="Line 55"/>
            <p:cNvSpPr>
              <a:spLocks noChangeShapeType="1"/>
            </p:cNvSpPr>
            <p:nvPr/>
          </p:nvSpPr>
          <p:spPr bwMode="auto">
            <a:xfrm>
              <a:off x="1228" y="3538"/>
              <a:ext cx="2" cy="4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087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441325" y="180975"/>
            <a:ext cx="7772400" cy="685800"/>
          </a:xfrm>
        </p:spPr>
        <p:txBody>
          <a:bodyPr/>
          <a:lstStyle/>
          <a:p>
            <a:r>
              <a:rPr lang="en-US" sz="3600"/>
              <a:t>Switching fabrics</a:t>
            </a:r>
            <a:endParaRPr lang="en-US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1077913"/>
            <a:ext cx="7772400" cy="4648200"/>
          </a:xfrm>
        </p:spPr>
        <p:txBody>
          <a:bodyPr/>
          <a:lstStyle/>
          <a:p>
            <a:r>
              <a:rPr lang="en-US" sz="2400"/>
              <a:t>transfer packet from input buffer to appropriate output buffer</a:t>
            </a:r>
          </a:p>
          <a:p>
            <a:r>
              <a:rPr lang="en-US" sz="2400"/>
              <a:t>switching rate: rate at which packets can be transfer from inputs to outputs</a:t>
            </a:r>
          </a:p>
          <a:p>
            <a:pPr lvl="1"/>
            <a:r>
              <a:rPr lang="en-US" sz="2000"/>
              <a:t>often measured as multiple of input/output line rate</a:t>
            </a:r>
          </a:p>
          <a:p>
            <a:pPr lvl="1"/>
            <a:r>
              <a:rPr lang="en-US" sz="2000"/>
              <a:t>N inputs: switching rate N times line rate desirable</a:t>
            </a:r>
          </a:p>
          <a:p>
            <a:r>
              <a:rPr lang="en-US"/>
              <a:t>three types of switching fabrics</a:t>
            </a:r>
          </a:p>
        </p:txBody>
      </p:sp>
      <p:grpSp>
        <p:nvGrpSpPr>
          <p:cNvPr id="436254" name="Group 30"/>
          <p:cNvGrpSpPr>
            <a:grpSpLocks/>
          </p:cNvGrpSpPr>
          <p:nvPr/>
        </p:nvGrpSpPr>
        <p:grpSpPr bwMode="auto">
          <a:xfrm>
            <a:off x="742950" y="4283075"/>
            <a:ext cx="890588" cy="215900"/>
            <a:chOff x="876" y="2800"/>
            <a:chExt cx="642" cy="175"/>
          </a:xfrm>
        </p:grpSpPr>
        <p:sp>
          <p:nvSpPr>
            <p:cNvPr id="436231" name="Rectangle 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2" name="Rectangle 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3" name="Rectangle 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4" name="Rectangle 10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5" name="Line 1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269" name="Group 45"/>
          <p:cNvGrpSpPr>
            <a:grpSpLocks/>
          </p:cNvGrpSpPr>
          <p:nvPr/>
        </p:nvGrpSpPr>
        <p:grpSpPr bwMode="auto">
          <a:xfrm>
            <a:off x="719138" y="4678363"/>
            <a:ext cx="890587" cy="215900"/>
            <a:chOff x="876" y="2800"/>
            <a:chExt cx="642" cy="175"/>
          </a:xfrm>
        </p:grpSpPr>
        <p:sp>
          <p:nvSpPr>
            <p:cNvPr id="436270" name="Rectangle 46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1" name="Rectangle 47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2" name="Rectangle 48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3" name="Rectangle 49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4" name="Line 50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275" name="Group 51"/>
          <p:cNvGrpSpPr>
            <a:grpSpLocks/>
          </p:cNvGrpSpPr>
          <p:nvPr/>
        </p:nvGrpSpPr>
        <p:grpSpPr bwMode="auto">
          <a:xfrm>
            <a:off x="714375" y="5105400"/>
            <a:ext cx="890588" cy="215900"/>
            <a:chOff x="876" y="2800"/>
            <a:chExt cx="642" cy="175"/>
          </a:xfrm>
        </p:grpSpPr>
        <p:sp>
          <p:nvSpPr>
            <p:cNvPr id="436276" name="Rectangle 52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7" name="Rectangle 53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8" name="Rectangle 54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9" name="Rectangle 55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0" name="Line 56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6281" name="Rectangle 57"/>
          <p:cNvSpPr>
            <a:spLocks noChangeArrowheads="1"/>
          </p:cNvSpPr>
          <p:nvPr/>
        </p:nvSpPr>
        <p:spPr bwMode="auto">
          <a:xfrm>
            <a:off x="1601788" y="4200525"/>
            <a:ext cx="704850" cy="11763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6288" name="Group 64"/>
          <p:cNvGrpSpPr>
            <a:grpSpLocks/>
          </p:cNvGrpSpPr>
          <p:nvPr/>
        </p:nvGrpSpPr>
        <p:grpSpPr bwMode="auto">
          <a:xfrm>
            <a:off x="2311400" y="4281488"/>
            <a:ext cx="890588" cy="215900"/>
            <a:chOff x="455" y="3463"/>
            <a:chExt cx="561" cy="136"/>
          </a:xfrm>
        </p:grpSpPr>
        <p:sp>
          <p:nvSpPr>
            <p:cNvPr id="436283" name="Rectangle 59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4" name="Rectangle 60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5" name="Rectangle 61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6" name="Rectangle 62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7" name="Line 63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289" name="Group 65"/>
          <p:cNvGrpSpPr>
            <a:grpSpLocks/>
          </p:cNvGrpSpPr>
          <p:nvPr/>
        </p:nvGrpSpPr>
        <p:grpSpPr bwMode="auto">
          <a:xfrm>
            <a:off x="2316163" y="4673600"/>
            <a:ext cx="890587" cy="215900"/>
            <a:chOff x="455" y="3463"/>
            <a:chExt cx="561" cy="136"/>
          </a:xfrm>
        </p:grpSpPr>
        <p:sp>
          <p:nvSpPr>
            <p:cNvPr id="436290" name="Rectangle 6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1" name="Rectangle 6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2" name="Rectangle 6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3" name="Rectangle 6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4" name="Line 7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295" name="Group 71"/>
          <p:cNvGrpSpPr>
            <a:grpSpLocks/>
          </p:cNvGrpSpPr>
          <p:nvPr/>
        </p:nvGrpSpPr>
        <p:grpSpPr bwMode="auto">
          <a:xfrm>
            <a:off x="2311400" y="5100638"/>
            <a:ext cx="890588" cy="215900"/>
            <a:chOff x="455" y="3463"/>
            <a:chExt cx="561" cy="136"/>
          </a:xfrm>
        </p:grpSpPr>
        <p:sp>
          <p:nvSpPr>
            <p:cNvPr id="436296" name="Rectangle 7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7" name="Rectangle 7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8" name="Rectangle 7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9" name="Rectangle 7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00" name="Line 7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6302" name="Text Box 78"/>
          <p:cNvSpPr txBox="1">
            <a:spLocks noChangeArrowheads="1"/>
          </p:cNvSpPr>
          <p:nvPr/>
        </p:nvSpPr>
        <p:spPr bwMode="auto">
          <a:xfrm>
            <a:off x="1435100" y="5591175"/>
            <a:ext cx="101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436303" name="Text Box 79"/>
          <p:cNvSpPr txBox="1">
            <a:spLocks noChangeArrowheads="1"/>
          </p:cNvSpPr>
          <p:nvPr/>
        </p:nvSpPr>
        <p:spPr bwMode="auto">
          <a:xfrm>
            <a:off x="1533525" y="4521200"/>
            <a:ext cx="828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memory</a:t>
            </a:r>
          </a:p>
        </p:txBody>
      </p:sp>
      <p:grpSp>
        <p:nvGrpSpPr>
          <p:cNvPr id="436304" name="Group 80"/>
          <p:cNvGrpSpPr>
            <a:grpSpLocks/>
          </p:cNvGrpSpPr>
          <p:nvPr/>
        </p:nvGrpSpPr>
        <p:grpSpPr bwMode="auto">
          <a:xfrm>
            <a:off x="3648075" y="4267200"/>
            <a:ext cx="890588" cy="215900"/>
            <a:chOff x="876" y="2800"/>
            <a:chExt cx="642" cy="175"/>
          </a:xfrm>
        </p:grpSpPr>
        <p:sp>
          <p:nvSpPr>
            <p:cNvPr id="436305" name="Rectangle 8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06" name="Rectangle 8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07" name="Rectangle 8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08" name="Rectangle 84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09" name="Line 8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10" name="Group 86"/>
          <p:cNvGrpSpPr>
            <a:grpSpLocks/>
          </p:cNvGrpSpPr>
          <p:nvPr/>
        </p:nvGrpSpPr>
        <p:grpSpPr bwMode="auto">
          <a:xfrm>
            <a:off x="3646488" y="4662488"/>
            <a:ext cx="890587" cy="215900"/>
            <a:chOff x="876" y="2800"/>
            <a:chExt cx="642" cy="175"/>
          </a:xfrm>
        </p:grpSpPr>
        <p:sp>
          <p:nvSpPr>
            <p:cNvPr id="436311" name="Rectangle 8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12" name="Rectangle 8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13" name="Rectangle 8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14" name="Rectangle 90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15" name="Line 9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16" name="Group 92"/>
          <p:cNvGrpSpPr>
            <a:grpSpLocks/>
          </p:cNvGrpSpPr>
          <p:nvPr/>
        </p:nvGrpSpPr>
        <p:grpSpPr bwMode="auto">
          <a:xfrm>
            <a:off x="3641725" y="5089525"/>
            <a:ext cx="890588" cy="215900"/>
            <a:chOff x="876" y="2800"/>
            <a:chExt cx="642" cy="175"/>
          </a:xfrm>
        </p:grpSpPr>
        <p:sp>
          <p:nvSpPr>
            <p:cNvPr id="436317" name="Rectangle 93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18" name="Rectangle 94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19" name="Rectangle 95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20" name="Rectangle 96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21" name="Line 97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6322" name="Line 98"/>
          <p:cNvSpPr>
            <a:spLocks noChangeShapeType="1"/>
          </p:cNvSpPr>
          <p:nvPr/>
        </p:nvSpPr>
        <p:spPr bwMode="auto">
          <a:xfrm>
            <a:off x="4549775" y="4270375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6323" name="Group 99"/>
          <p:cNvGrpSpPr>
            <a:grpSpLocks/>
          </p:cNvGrpSpPr>
          <p:nvPr/>
        </p:nvGrpSpPr>
        <p:grpSpPr bwMode="auto">
          <a:xfrm>
            <a:off x="4603750" y="4254500"/>
            <a:ext cx="890588" cy="215900"/>
            <a:chOff x="455" y="3463"/>
            <a:chExt cx="561" cy="136"/>
          </a:xfrm>
        </p:grpSpPr>
        <p:sp>
          <p:nvSpPr>
            <p:cNvPr id="436324" name="Rectangle 10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25" name="Rectangle 10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26" name="Rectangle 10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27" name="Rectangle 10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28" name="Line 10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29" name="Group 105"/>
          <p:cNvGrpSpPr>
            <a:grpSpLocks/>
          </p:cNvGrpSpPr>
          <p:nvPr/>
        </p:nvGrpSpPr>
        <p:grpSpPr bwMode="auto">
          <a:xfrm>
            <a:off x="4608513" y="4646613"/>
            <a:ext cx="890587" cy="215900"/>
            <a:chOff x="455" y="3463"/>
            <a:chExt cx="561" cy="136"/>
          </a:xfrm>
        </p:grpSpPr>
        <p:sp>
          <p:nvSpPr>
            <p:cNvPr id="436330" name="Rectangle 10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1" name="Rectangle 10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2" name="Rectangle 10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3" name="Rectangle 10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35" name="Group 111"/>
          <p:cNvGrpSpPr>
            <a:grpSpLocks/>
          </p:cNvGrpSpPr>
          <p:nvPr/>
        </p:nvGrpSpPr>
        <p:grpSpPr bwMode="auto">
          <a:xfrm>
            <a:off x="4603750" y="5073650"/>
            <a:ext cx="890588" cy="215900"/>
            <a:chOff x="455" y="3463"/>
            <a:chExt cx="561" cy="136"/>
          </a:xfrm>
        </p:grpSpPr>
        <p:sp>
          <p:nvSpPr>
            <p:cNvPr id="436336" name="Rectangle 11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7" name="Rectangle 11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8" name="Rectangle 11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39" name="Rectangle 11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0" name="Line 11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6341" name="Text Box 117"/>
          <p:cNvSpPr txBox="1">
            <a:spLocks noChangeArrowheads="1"/>
          </p:cNvSpPr>
          <p:nvPr/>
        </p:nvSpPr>
        <p:spPr bwMode="auto">
          <a:xfrm>
            <a:off x="4286250" y="5588000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bus</a:t>
            </a:r>
          </a:p>
        </p:txBody>
      </p:sp>
      <p:grpSp>
        <p:nvGrpSpPr>
          <p:cNvPr id="436342" name="Group 118"/>
          <p:cNvGrpSpPr>
            <a:grpSpLocks/>
          </p:cNvGrpSpPr>
          <p:nvPr/>
        </p:nvGrpSpPr>
        <p:grpSpPr bwMode="auto">
          <a:xfrm>
            <a:off x="6091238" y="4233863"/>
            <a:ext cx="890587" cy="215900"/>
            <a:chOff x="876" y="2800"/>
            <a:chExt cx="642" cy="175"/>
          </a:xfrm>
        </p:grpSpPr>
        <p:sp>
          <p:nvSpPr>
            <p:cNvPr id="436343" name="Rectangle 11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4" name="Rectangle 12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5" name="Rectangle 12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6" name="Rectangle 122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7" name="Line 12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48" name="Group 124"/>
          <p:cNvGrpSpPr>
            <a:grpSpLocks/>
          </p:cNvGrpSpPr>
          <p:nvPr/>
        </p:nvGrpSpPr>
        <p:grpSpPr bwMode="auto">
          <a:xfrm>
            <a:off x="6067425" y="4629150"/>
            <a:ext cx="890588" cy="215900"/>
            <a:chOff x="876" y="2800"/>
            <a:chExt cx="642" cy="175"/>
          </a:xfrm>
        </p:grpSpPr>
        <p:sp>
          <p:nvSpPr>
            <p:cNvPr id="436349" name="Rectangle 12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0" name="Rectangle 12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1" name="Rectangle 12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2" name="Rectangle 128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3" name="Line 12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54" name="Group 130"/>
          <p:cNvGrpSpPr>
            <a:grpSpLocks/>
          </p:cNvGrpSpPr>
          <p:nvPr/>
        </p:nvGrpSpPr>
        <p:grpSpPr bwMode="auto">
          <a:xfrm>
            <a:off x="6062663" y="5056188"/>
            <a:ext cx="890587" cy="215900"/>
            <a:chOff x="876" y="2800"/>
            <a:chExt cx="642" cy="175"/>
          </a:xfrm>
        </p:grpSpPr>
        <p:sp>
          <p:nvSpPr>
            <p:cNvPr id="436355" name="Rectangle 13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6" name="Rectangle 13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7" name="Rectangle 13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8" name="Rectangle 134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59" name="Line 13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6378" name="Group 154"/>
          <p:cNvGrpSpPr>
            <a:grpSpLocks/>
          </p:cNvGrpSpPr>
          <p:nvPr/>
        </p:nvGrpSpPr>
        <p:grpSpPr bwMode="auto">
          <a:xfrm rot="5400000">
            <a:off x="7186613" y="5253038"/>
            <a:ext cx="895350" cy="1035050"/>
            <a:chOff x="2954" y="2776"/>
            <a:chExt cx="564" cy="652"/>
          </a:xfrm>
        </p:grpSpPr>
        <p:grpSp>
          <p:nvGrpSpPr>
            <p:cNvPr id="436360" name="Group 136"/>
            <p:cNvGrpSpPr>
              <a:grpSpLocks/>
            </p:cNvGrpSpPr>
            <p:nvPr/>
          </p:nvGrpSpPr>
          <p:grpSpPr bwMode="auto">
            <a:xfrm>
              <a:off x="2954" y="2776"/>
              <a:ext cx="561" cy="136"/>
              <a:chOff x="455" y="3463"/>
              <a:chExt cx="561" cy="136"/>
            </a:xfrm>
          </p:grpSpPr>
          <p:sp>
            <p:nvSpPr>
              <p:cNvPr id="436361" name="Rectangle 137"/>
              <p:cNvSpPr>
                <a:spLocks noChangeArrowheads="1"/>
              </p:cNvSpPr>
              <p:nvPr/>
            </p:nvSpPr>
            <p:spPr bwMode="auto">
              <a:xfrm>
                <a:off x="498" y="3463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62" name="Rectangle 138"/>
              <p:cNvSpPr>
                <a:spLocks noChangeArrowheads="1"/>
              </p:cNvSpPr>
              <p:nvPr/>
            </p:nvSpPr>
            <p:spPr bwMode="auto">
              <a:xfrm>
                <a:off x="771" y="3500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63" name="Rectangle 139"/>
              <p:cNvSpPr>
                <a:spLocks noChangeArrowheads="1"/>
              </p:cNvSpPr>
              <p:nvPr/>
            </p:nvSpPr>
            <p:spPr bwMode="auto">
              <a:xfrm>
                <a:off x="644" y="3477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64" name="Rectangle 140"/>
              <p:cNvSpPr>
                <a:spLocks noChangeArrowheads="1"/>
              </p:cNvSpPr>
              <p:nvPr/>
            </p:nvSpPr>
            <p:spPr bwMode="auto">
              <a:xfrm>
                <a:off x="517" y="3480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65" name="Line 141"/>
              <p:cNvSpPr>
                <a:spLocks noChangeShapeType="1"/>
              </p:cNvSpPr>
              <p:nvPr/>
            </p:nvSpPr>
            <p:spPr bwMode="auto">
              <a:xfrm flipV="1">
                <a:off x="455" y="3527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6366" name="Group 142"/>
            <p:cNvGrpSpPr>
              <a:grpSpLocks/>
            </p:cNvGrpSpPr>
            <p:nvPr/>
          </p:nvGrpSpPr>
          <p:grpSpPr bwMode="auto">
            <a:xfrm>
              <a:off x="2957" y="3023"/>
              <a:ext cx="561" cy="136"/>
              <a:chOff x="455" y="3463"/>
              <a:chExt cx="561" cy="136"/>
            </a:xfrm>
          </p:grpSpPr>
          <p:sp>
            <p:nvSpPr>
              <p:cNvPr id="436367" name="Rectangle 143"/>
              <p:cNvSpPr>
                <a:spLocks noChangeArrowheads="1"/>
              </p:cNvSpPr>
              <p:nvPr/>
            </p:nvSpPr>
            <p:spPr bwMode="auto">
              <a:xfrm>
                <a:off x="498" y="3463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68" name="Rectangle 144"/>
              <p:cNvSpPr>
                <a:spLocks noChangeArrowheads="1"/>
              </p:cNvSpPr>
              <p:nvPr/>
            </p:nvSpPr>
            <p:spPr bwMode="auto">
              <a:xfrm>
                <a:off x="771" y="3500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69" name="Rectangle 145"/>
              <p:cNvSpPr>
                <a:spLocks noChangeArrowheads="1"/>
              </p:cNvSpPr>
              <p:nvPr/>
            </p:nvSpPr>
            <p:spPr bwMode="auto">
              <a:xfrm>
                <a:off x="644" y="3477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70" name="Rectangle 146"/>
              <p:cNvSpPr>
                <a:spLocks noChangeArrowheads="1"/>
              </p:cNvSpPr>
              <p:nvPr/>
            </p:nvSpPr>
            <p:spPr bwMode="auto">
              <a:xfrm>
                <a:off x="517" y="3480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71" name="Line 147"/>
              <p:cNvSpPr>
                <a:spLocks noChangeShapeType="1"/>
              </p:cNvSpPr>
              <p:nvPr/>
            </p:nvSpPr>
            <p:spPr bwMode="auto">
              <a:xfrm flipV="1">
                <a:off x="455" y="3527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6372" name="Group 148"/>
            <p:cNvGrpSpPr>
              <a:grpSpLocks/>
            </p:cNvGrpSpPr>
            <p:nvPr/>
          </p:nvGrpSpPr>
          <p:grpSpPr bwMode="auto">
            <a:xfrm>
              <a:off x="2954" y="3292"/>
              <a:ext cx="561" cy="136"/>
              <a:chOff x="455" y="3463"/>
              <a:chExt cx="561" cy="136"/>
            </a:xfrm>
          </p:grpSpPr>
          <p:sp>
            <p:nvSpPr>
              <p:cNvPr id="436373" name="Rectangle 149"/>
              <p:cNvSpPr>
                <a:spLocks noChangeArrowheads="1"/>
              </p:cNvSpPr>
              <p:nvPr/>
            </p:nvSpPr>
            <p:spPr bwMode="auto">
              <a:xfrm>
                <a:off x="498" y="3463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74" name="Rectangle 150"/>
              <p:cNvSpPr>
                <a:spLocks noChangeArrowheads="1"/>
              </p:cNvSpPr>
              <p:nvPr/>
            </p:nvSpPr>
            <p:spPr bwMode="auto">
              <a:xfrm>
                <a:off x="771" y="3500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75" name="Rectangle 151"/>
              <p:cNvSpPr>
                <a:spLocks noChangeArrowheads="1"/>
              </p:cNvSpPr>
              <p:nvPr/>
            </p:nvSpPr>
            <p:spPr bwMode="auto">
              <a:xfrm>
                <a:off x="644" y="3477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76" name="Rectangle 152"/>
              <p:cNvSpPr>
                <a:spLocks noChangeArrowheads="1"/>
              </p:cNvSpPr>
              <p:nvPr/>
            </p:nvSpPr>
            <p:spPr bwMode="auto">
              <a:xfrm>
                <a:off x="517" y="3480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77" name="Line 153"/>
              <p:cNvSpPr>
                <a:spLocks noChangeShapeType="1"/>
              </p:cNvSpPr>
              <p:nvPr/>
            </p:nvSpPr>
            <p:spPr bwMode="auto">
              <a:xfrm flipV="1">
                <a:off x="455" y="3527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36379" name="Line 155"/>
          <p:cNvSpPr>
            <a:spLocks noChangeShapeType="1"/>
          </p:cNvSpPr>
          <p:nvPr/>
        </p:nvSpPr>
        <p:spPr bwMode="auto">
          <a:xfrm>
            <a:off x="6981825" y="4340225"/>
            <a:ext cx="1063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80" name="Line 156"/>
          <p:cNvSpPr>
            <a:spLocks noChangeShapeType="1"/>
          </p:cNvSpPr>
          <p:nvPr/>
        </p:nvSpPr>
        <p:spPr bwMode="auto">
          <a:xfrm flipV="1">
            <a:off x="6943725" y="4727575"/>
            <a:ext cx="1111250" cy="3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81" name="Line 157"/>
          <p:cNvSpPr>
            <a:spLocks noChangeShapeType="1"/>
          </p:cNvSpPr>
          <p:nvPr/>
        </p:nvSpPr>
        <p:spPr bwMode="auto">
          <a:xfrm>
            <a:off x="6943725" y="5159375"/>
            <a:ext cx="1101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82" name="Line 158"/>
          <p:cNvSpPr>
            <a:spLocks noChangeShapeType="1"/>
          </p:cNvSpPr>
          <p:nvPr/>
        </p:nvSpPr>
        <p:spPr bwMode="auto">
          <a:xfrm flipV="1">
            <a:off x="7226300" y="434022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83" name="Line 159"/>
          <p:cNvSpPr>
            <a:spLocks noChangeShapeType="1"/>
          </p:cNvSpPr>
          <p:nvPr/>
        </p:nvSpPr>
        <p:spPr bwMode="auto">
          <a:xfrm flipV="1">
            <a:off x="7648575" y="434022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84" name="Line 160"/>
          <p:cNvSpPr>
            <a:spLocks noChangeShapeType="1"/>
          </p:cNvSpPr>
          <p:nvPr/>
        </p:nvSpPr>
        <p:spPr bwMode="auto">
          <a:xfrm flipV="1">
            <a:off x="8045450" y="4330700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85" name="Oval 161"/>
          <p:cNvSpPr>
            <a:spLocks noChangeArrowheads="1"/>
          </p:cNvSpPr>
          <p:nvPr/>
        </p:nvSpPr>
        <p:spPr bwMode="auto">
          <a:xfrm>
            <a:off x="7185025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6" name="Oval 162"/>
          <p:cNvSpPr>
            <a:spLocks noChangeArrowheads="1"/>
          </p:cNvSpPr>
          <p:nvPr/>
        </p:nvSpPr>
        <p:spPr bwMode="auto">
          <a:xfrm>
            <a:off x="7185025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7" name="Oval 163"/>
          <p:cNvSpPr>
            <a:spLocks noChangeArrowheads="1"/>
          </p:cNvSpPr>
          <p:nvPr/>
        </p:nvSpPr>
        <p:spPr bwMode="auto">
          <a:xfrm>
            <a:off x="7178675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8" name="Oval 164"/>
          <p:cNvSpPr>
            <a:spLocks noChangeArrowheads="1"/>
          </p:cNvSpPr>
          <p:nvPr/>
        </p:nvSpPr>
        <p:spPr bwMode="auto">
          <a:xfrm>
            <a:off x="7610475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89" name="Oval 165"/>
          <p:cNvSpPr>
            <a:spLocks noChangeArrowheads="1"/>
          </p:cNvSpPr>
          <p:nvPr/>
        </p:nvSpPr>
        <p:spPr bwMode="auto">
          <a:xfrm>
            <a:off x="7610475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0" name="Oval 166"/>
          <p:cNvSpPr>
            <a:spLocks noChangeArrowheads="1"/>
          </p:cNvSpPr>
          <p:nvPr/>
        </p:nvSpPr>
        <p:spPr bwMode="auto">
          <a:xfrm>
            <a:off x="7604125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1" name="Oval 167"/>
          <p:cNvSpPr>
            <a:spLocks noChangeArrowheads="1"/>
          </p:cNvSpPr>
          <p:nvPr/>
        </p:nvSpPr>
        <p:spPr bwMode="auto">
          <a:xfrm>
            <a:off x="8001000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2" name="Oval 168"/>
          <p:cNvSpPr>
            <a:spLocks noChangeArrowheads="1"/>
          </p:cNvSpPr>
          <p:nvPr/>
        </p:nvSpPr>
        <p:spPr bwMode="auto">
          <a:xfrm>
            <a:off x="8001000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3" name="Oval 169"/>
          <p:cNvSpPr>
            <a:spLocks noChangeArrowheads="1"/>
          </p:cNvSpPr>
          <p:nvPr/>
        </p:nvSpPr>
        <p:spPr bwMode="auto">
          <a:xfrm>
            <a:off x="7994650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394" name="Text Box 170"/>
          <p:cNvSpPr txBox="1">
            <a:spLocks noChangeArrowheads="1"/>
          </p:cNvSpPr>
          <p:nvPr/>
        </p:nvSpPr>
        <p:spPr bwMode="auto">
          <a:xfrm>
            <a:off x="5899150" y="5594350"/>
            <a:ext cx="1116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crossbar</a:t>
            </a:r>
          </a:p>
        </p:txBody>
      </p:sp>
      <p:sp>
        <p:nvSpPr>
          <p:cNvPr id="436395" name="Freeform 171"/>
          <p:cNvSpPr>
            <a:spLocks/>
          </p:cNvSpPr>
          <p:nvPr/>
        </p:nvSpPr>
        <p:spPr bwMode="auto">
          <a:xfrm>
            <a:off x="590550" y="4325938"/>
            <a:ext cx="2798763" cy="412750"/>
          </a:xfrm>
          <a:custGeom>
            <a:avLst/>
            <a:gdLst>
              <a:gd name="T0" fmla="*/ 0 w 1763"/>
              <a:gd name="T1" fmla="*/ 0 h 260"/>
              <a:gd name="T2" fmla="*/ 689 w 1763"/>
              <a:gd name="T3" fmla="*/ 0 h 260"/>
              <a:gd name="T4" fmla="*/ 1054 w 1763"/>
              <a:gd name="T5" fmla="*/ 260 h 260"/>
              <a:gd name="T6" fmla="*/ 1763 w 1763"/>
              <a:gd name="T7" fmla="*/ 26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3" h="260">
                <a:moveTo>
                  <a:pt x="0" y="0"/>
                </a:moveTo>
                <a:lnTo>
                  <a:pt x="689" y="0"/>
                </a:lnTo>
                <a:lnTo>
                  <a:pt x="1054" y="260"/>
                </a:lnTo>
                <a:lnTo>
                  <a:pt x="1763" y="26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96" name="Freeform 172"/>
          <p:cNvSpPr>
            <a:spLocks/>
          </p:cNvSpPr>
          <p:nvPr/>
        </p:nvSpPr>
        <p:spPr bwMode="auto">
          <a:xfrm>
            <a:off x="3605513" y="4295775"/>
            <a:ext cx="2006600" cy="400050"/>
          </a:xfrm>
          <a:custGeom>
            <a:avLst/>
            <a:gdLst>
              <a:gd name="T0" fmla="*/ 0 w 1264"/>
              <a:gd name="T1" fmla="*/ 2 h 252"/>
              <a:gd name="T2" fmla="*/ 622 w 1264"/>
              <a:gd name="T3" fmla="*/ 0 h 252"/>
              <a:gd name="T4" fmla="*/ 616 w 1264"/>
              <a:gd name="T5" fmla="*/ 246 h 252"/>
              <a:gd name="T6" fmla="*/ 1264 w 1264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6397" name="Freeform 173"/>
          <p:cNvSpPr>
            <a:spLocks/>
          </p:cNvSpPr>
          <p:nvPr/>
        </p:nvSpPr>
        <p:spPr bwMode="auto">
          <a:xfrm>
            <a:off x="6084115" y="4286250"/>
            <a:ext cx="1543050" cy="2014538"/>
          </a:xfrm>
          <a:custGeom>
            <a:avLst/>
            <a:gdLst>
              <a:gd name="T0" fmla="*/ 0 w 972"/>
              <a:gd name="T1" fmla="*/ 3 h 1266"/>
              <a:gd name="T2" fmla="*/ 969 w 972"/>
              <a:gd name="T3" fmla="*/ 0 h 1266"/>
              <a:gd name="T4" fmla="*/ 972 w 972"/>
              <a:gd name="T5" fmla="*/ 1266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2" h="1266">
                <a:moveTo>
                  <a:pt x="0" y="3"/>
                </a:moveTo>
                <a:lnTo>
                  <a:pt x="969" y="0"/>
                </a:lnTo>
                <a:lnTo>
                  <a:pt x="972" y="126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0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Switching Via Memory</a:t>
            </a:r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1066800"/>
          </a:xfrm>
        </p:spPr>
        <p:txBody>
          <a:bodyPr>
            <a:normAutofit fontScale="62500" lnSpcReduction="20000"/>
          </a:bodyPr>
          <a:lstStyle/>
          <a:p>
            <a:pPr marL="114300" indent="-114300"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First generation routers:</a:t>
            </a:r>
            <a:endParaRPr lang="en-US" sz="1800"/>
          </a:p>
          <a:p>
            <a:pPr marL="114300" indent="-114300"/>
            <a:r>
              <a:rPr lang="en-US" sz="2400"/>
              <a:t> traditional computers with switching under direct control of CPU</a:t>
            </a:r>
          </a:p>
          <a:p>
            <a:pPr marL="114300" indent="-114300"/>
            <a:r>
              <a:rPr lang="en-US" sz="2400"/>
              <a:t>packet copied to system’s memory</a:t>
            </a:r>
          </a:p>
          <a:p>
            <a:pPr marL="114300" indent="-114300"/>
            <a:r>
              <a:rPr lang="en-US" sz="2400"/>
              <a:t> speed limited by memory bandwidth (2 bus crossings per datagram)</a:t>
            </a:r>
            <a:endParaRPr lang="en-US" sz="1800"/>
          </a:p>
        </p:txBody>
      </p:sp>
      <p:grpSp>
        <p:nvGrpSpPr>
          <p:cNvPr id="437290" name="Group 42"/>
          <p:cNvGrpSpPr>
            <a:grpSpLocks/>
          </p:cNvGrpSpPr>
          <p:nvPr/>
        </p:nvGrpSpPr>
        <p:grpSpPr bwMode="auto">
          <a:xfrm>
            <a:off x="1516063" y="4032250"/>
            <a:ext cx="6686550" cy="1792288"/>
            <a:chOff x="955" y="2540"/>
            <a:chExt cx="4212" cy="1129"/>
          </a:xfrm>
        </p:grpSpPr>
        <p:sp>
          <p:nvSpPr>
            <p:cNvPr id="437278" name="Rectangle 30"/>
            <p:cNvSpPr>
              <a:spLocks noChangeArrowheads="1"/>
            </p:cNvSpPr>
            <p:nvPr/>
          </p:nvSpPr>
          <p:spPr bwMode="auto">
            <a:xfrm>
              <a:off x="983" y="2542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79" name="Text Box 31"/>
            <p:cNvSpPr txBox="1">
              <a:spLocks noChangeArrowheads="1"/>
            </p:cNvSpPr>
            <p:nvPr/>
          </p:nvSpPr>
          <p:spPr bwMode="auto">
            <a:xfrm>
              <a:off x="955" y="2560"/>
              <a:ext cx="780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input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port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(e.g.,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Ethernet)</a:t>
              </a:r>
            </a:p>
          </p:txBody>
        </p:sp>
        <p:sp>
          <p:nvSpPr>
            <p:cNvPr id="437280" name="Text Box 32"/>
            <p:cNvSpPr txBox="1">
              <a:spLocks noChangeArrowheads="1"/>
            </p:cNvSpPr>
            <p:nvPr/>
          </p:nvSpPr>
          <p:spPr bwMode="auto">
            <a:xfrm>
              <a:off x="2323" y="2776"/>
              <a:ext cx="639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memory</a:t>
              </a:r>
            </a:p>
          </p:txBody>
        </p:sp>
        <p:sp>
          <p:nvSpPr>
            <p:cNvPr id="437282" name="Rectangle 34"/>
            <p:cNvSpPr>
              <a:spLocks noChangeArrowheads="1"/>
            </p:cNvSpPr>
            <p:nvPr/>
          </p:nvSpPr>
          <p:spPr bwMode="auto">
            <a:xfrm>
              <a:off x="2072" y="2542"/>
              <a:ext cx="1173" cy="6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83" name="Rectangle 35"/>
            <p:cNvSpPr>
              <a:spLocks noChangeArrowheads="1"/>
            </p:cNvSpPr>
            <p:nvPr/>
          </p:nvSpPr>
          <p:spPr bwMode="auto">
            <a:xfrm>
              <a:off x="3557" y="2540"/>
              <a:ext cx="766" cy="7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84" name="Text Box 36"/>
            <p:cNvSpPr txBox="1">
              <a:spLocks noChangeArrowheads="1"/>
            </p:cNvSpPr>
            <p:nvPr/>
          </p:nvSpPr>
          <p:spPr bwMode="auto">
            <a:xfrm>
              <a:off x="3529" y="2558"/>
              <a:ext cx="780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/>
                <a:t>output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port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(e.g.,</a:t>
              </a:r>
            </a:p>
            <a:p>
              <a:pPr algn="ctr">
                <a:lnSpc>
                  <a:spcPct val="90000"/>
                </a:lnSpc>
              </a:pPr>
              <a:r>
                <a:rPr lang="en-US"/>
                <a:t>Ethernet)</a:t>
              </a:r>
            </a:p>
          </p:txBody>
        </p:sp>
        <p:sp>
          <p:nvSpPr>
            <p:cNvPr id="437285" name="Line 37"/>
            <p:cNvSpPr>
              <a:spLocks noChangeShapeType="1"/>
            </p:cNvSpPr>
            <p:nvPr/>
          </p:nvSpPr>
          <p:spPr bwMode="auto">
            <a:xfrm>
              <a:off x="983" y="3561"/>
              <a:ext cx="33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7286" name="Line 38"/>
            <p:cNvSpPr>
              <a:spLocks noChangeShapeType="1"/>
            </p:cNvSpPr>
            <p:nvPr/>
          </p:nvSpPr>
          <p:spPr bwMode="auto">
            <a:xfrm>
              <a:off x="1370" y="325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7287" name="Line 39"/>
            <p:cNvSpPr>
              <a:spLocks noChangeShapeType="1"/>
            </p:cNvSpPr>
            <p:nvPr/>
          </p:nvSpPr>
          <p:spPr bwMode="auto">
            <a:xfrm>
              <a:off x="3939" y="3242"/>
              <a:ext cx="0" cy="3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7288" name="Line 40"/>
            <p:cNvSpPr>
              <a:spLocks noChangeShapeType="1"/>
            </p:cNvSpPr>
            <p:nvPr/>
          </p:nvSpPr>
          <p:spPr bwMode="auto">
            <a:xfrm>
              <a:off x="2665" y="3240"/>
              <a:ext cx="0" cy="3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7289" name="Text Box 41"/>
            <p:cNvSpPr txBox="1">
              <a:spLocks noChangeArrowheads="1"/>
            </p:cNvSpPr>
            <p:nvPr/>
          </p:nvSpPr>
          <p:spPr bwMode="auto">
            <a:xfrm>
              <a:off x="4304" y="3438"/>
              <a:ext cx="8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system bus</a:t>
              </a:r>
            </a:p>
          </p:txBody>
        </p:sp>
      </p:grpSp>
      <p:pic>
        <p:nvPicPr>
          <p:cNvPr id="437291" name="Picture 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4225925"/>
            <a:ext cx="5334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7292" name="Picture 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4189413"/>
            <a:ext cx="53340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7293" name="Rectangle 45"/>
          <p:cNvSpPr>
            <a:spLocks noChangeArrowheads="1"/>
          </p:cNvSpPr>
          <p:nvPr/>
        </p:nvSpPr>
        <p:spPr bwMode="auto">
          <a:xfrm>
            <a:off x="377825" y="4460875"/>
            <a:ext cx="434975" cy="22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94" name="Rectangle 46"/>
          <p:cNvSpPr>
            <a:spLocks noChangeArrowheads="1"/>
          </p:cNvSpPr>
          <p:nvPr/>
        </p:nvSpPr>
        <p:spPr bwMode="auto">
          <a:xfrm>
            <a:off x="390525" y="4470400"/>
            <a:ext cx="446088" cy="212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16476 3.33333E-6 L 0.16962 0.13495 L 0.39098 0.13495 L 0.39098 0.0407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6233 -1.11111E-6 L 0.16597 0.1382 L 0.33906 0.13588 L 0.33785 0.03843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437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98 0.04074 L 0.408 0.04074 L 0.408 0.12847 L 0.61911 0.12361 L 0.62032 -0.00162 L 0.79098 -0.00162 " pathEditMode="relative" ptsTypes="AAAAAA">
                                      <p:cBhvr>
                                        <p:cTn id="17" dur="2000" fill="hold"/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37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93" grpId="0" animBg="1"/>
      <p:bldP spid="437293" grpId="1" animBg="1"/>
      <p:bldP spid="437293" grpId="2" animBg="1"/>
      <p:bldP spid="437294" grpId="0" animBg="1"/>
      <p:bldP spid="43729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8" name="Rectangle 6"/>
          <p:cNvSpPr>
            <a:spLocks noGrp="1" noChangeArrowheads="1"/>
          </p:cNvSpPr>
          <p:nvPr>
            <p:ph type="title"/>
          </p:nvPr>
        </p:nvSpPr>
        <p:spPr>
          <a:xfrm>
            <a:off x="449263" y="519113"/>
            <a:ext cx="7772400" cy="685800"/>
          </a:xfrm>
        </p:spPr>
        <p:txBody>
          <a:bodyPr/>
          <a:lstStyle/>
          <a:p>
            <a:r>
              <a:rPr lang="en-US" sz="3600"/>
              <a:t>Switching Via a Bus</a:t>
            </a:r>
            <a:endParaRPr lang="en-US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530350"/>
            <a:ext cx="5608638" cy="4071938"/>
          </a:xfrm>
        </p:spPr>
        <p:txBody>
          <a:bodyPr/>
          <a:lstStyle/>
          <a:p>
            <a:r>
              <a:rPr lang="en-US" sz="2400"/>
              <a:t>datagram from input port memory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to output port memory via a shared bus</a:t>
            </a:r>
          </a:p>
          <a:p>
            <a:r>
              <a:rPr lang="en-US" sz="2400">
                <a:solidFill>
                  <a:srgbClr val="FF0000"/>
                </a:solidFill>
              </a:rPr>
              <a:t>bus contention:</a:t>
            </a:r>
            <a:r>
              <a:rPr lang="en-US" sz="2400"/>
              <a:t>  switching speed limited by bus bandwidth</a:t>
            </a:r>
          </a:p>
          <a:p>
            <a:r>
              <a:rPr lang="en-US" sz="2400"/>
              <a:t>32 Gbps bus, Cisco 5600: sufficient speed for access and enterprise routers</a:t>
            </a:r>
          </a:p>
        </p:txBody>
      </p:sp>
      <p:grpSp>
        <p:nvGrpSpPr>
          <p:cNvPr id="438280" name="Group 8"/>
          <p:cNvGrpSpPr>
            <a:grpSpLocks/>
          </p:cNvGrpSpPr>
          <p:nvPr/>
        </p:nvGrpSpPr>
        <p:grpSpPr bwMode="auto">
          <a:xfrm>
            <a:off x="6275388" y="739775"/>
            <a:ext cx="890587" cy="215900"/>
            <a:chOff x="876" y="2800"/>
            <a:chExt cx="642" cy="175"/>
          </a:xfrm>
        </p:grpSpPr>
        <p:sp>
          <p:nvSpPr>
            <p:cNvPr id="438281" name="Rectangle 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2" name="Rectangle 1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3" name="Rectangle 1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4" name="Rectangle 12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5" name="Line 1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8286" name="Group 14"/>
          <p:cNvGrpSpPr>
            <a:grpSpLocks/>
          </p:cNvGrpSpPr>
          <p:nvPr/>
        </p:nvGrpSpPr>
        <p:grpSpPr bwMode="auto">
          <a:xfrm>
            <a:off x="6273800" y="1135063"/>
            <a:ext cx="890588" cy="215900"/>
            <a:chOff x="876" y="2800"/>
            <a:chExt cx="642" cy="175"/>
          </a:xfrm>
        </p:grpSpPr>
        <p:sp>
          <p:nvSpPr>
            <p:cNvPr id="438287" name="Rectangle 1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8" name="Rectangle 1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9" name="Rectangle 1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0" name="Rectangle 18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1" name="Line 1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8292" name="Group 20"/>
          <p:cNvGrpSpPr>
            <a:grpSpLocks/>
          </p:cNvGrpSpPr>
          <p:nvPr/>
        </p:nvGrpSpPr>
        <p:grpSpPr bwMode="auto">
          <a:xfrm>
            <a:off x="6269038" y="1562100"/>
            <a:ext cx="890587" cy="215900"/>
            <a:chOff x="876" y="2800"/>
            <a:chExt cx="642" cy="175"/>
          </a:xfrm>
        </p:grpSpPr>
        <p:sp>
          <p:nvSpPr>
            <p:cNvPr id="438293" name="Rectangle 2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4" name="Rectangle 2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5" name="Rectangle 2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6" name="Rectangle 24"/>
            <p:cNvSpPr>
              <a:spLocks noChangeArrowheads="1"/>
            </p:cNvSpPr>
            <p:nvPr/>
          </p:nvSpPr>
          <p:spPr bwMode="auto">
            <a:xfrm>
              <a:off x="1263" y="2816"/>
              <a:ext cx="123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7" name="Line 2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8298" name="Line 26"/>
          <p:cNvSpPr>
            <a:spLocks noChangeShapeType="1"/>
          </p:cNvSpPr>
          <p:nvPr/>
        </p:nvSpPr>
        <p:spPr bwMode="auto">
          <a:xfrm>
            <a:off x="7177088" y="742950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38299" name="Group 27"/>
          <p:cNvGrpSpPr>
            <a:grpSpLocks/>
          </p:cNvGrpSpPr>
          <p:nvPr/>
        </p:nvGrpSpPr>
        <p:grpSpPr bwMode="auto">
          <a:xfrm>
            <a:off x="7231063" y="727075"/>
            <a:ext cx="890587" cy="215900"/>
            <a:chOff x="455" y="3463"/>
            <a:chExt cx="561" cy="136"/>
          </a:xfrm>
        </p:grpSpPr>
        <p:sp>
          <p:nvSpPr>
            <p:cNvPr id="438300" name="Rectangle 28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1" name="Rectangle 29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2" name="Rectangle 30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3" name="Rectangle 31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4" name="Line 32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8305" name="Group 33"/>
          <p:cNvGrpSpPr>
            <a:grpSpLocks/>
          </p:cNvGrpSpPr>
          <p:nvPr/>
        </p:nvGrpSpPr>
        <p:grpSpPr bwMode="auto">
          <a:xfrm>
            <a:off x="7235825" y="1119188"/>
            <a:ext cx="890588" cy="215900"/>
            <a:chOff x="455" y="3463"/>
            <a:chExt cx="561" cy="136"/>
          </a:xfrm>
        </p:grpSpPr>
        <p:sp>
          <p:nvSpPr>
            <p:cNvPr id="438306" name="Rectangle 34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7" name="Rectangle 35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8" name="Rectangle 36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09" name="Rectangle 37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0" name="Line 38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38311" name="Group 39"/>
          <p:cNvGrpSpPr>
            <a:grpSpLocks/>
          </p:cNvGrpSpPr>
          <p:nvPr/>
        </p:nvGrpSpPr>
        <p:grpSpPr bwMode="auto">
          <a:xfrm>
            <a:off x="7231063" y="1546225"/>
            <a:ext cx="890587" cy="215900"/>
            <a:chOff x="455" y="3463"/>
            <a:chExt cx="561" cy="136"/>
          </a:xfrm>
        </p:grpSpPr>
        <p:sp>
          <p:nvSpPr>
            <p:cNvPr id="438312" name="Rectangle 4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3" name="Rectangle 4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4" name="Rectangle 4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5" name="Rectangle 4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316" name="Line 4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8317" name="Text Box 45"/>
          <p:cNvSpPr txBox="1">
            <a:spLocks noChangeArrowheads="1"/>
          </p:cNvSpPr>
          <p:nvPr/>
        </p:nvSpPr>
        <p:spPr bwMode="auto">
          <a:xfrm>
            <a:off x="6913563" y="2060575"/>
            <a:ext cx="54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bus</a:t>
            </a:r>
          </a:p>
        </p:txBody>
      </p:sp>
      <p:sp>
        <p:nvSpPr>
          <p:cNvPr id="438318" name="Freeform 46"/>
          <p:cNvSpPr>
            <a:spLocks/>
          </p:cNvSpPr>
          <p:nvPr/>
        </p:nvSpPr>
        <p:spPr bwMode="auto">
          <a:xfrm>
            <a:off x="6269038" y="768350"/>
            <a:ext cx="2006600" cy="400050"/>
          </a:xfrm>
          <a:custGeom>
            <a:avLst/>
            <a:gdLst>
              <a:gd name="T0" fmla="*/ 0 w 1264"/>
              <a:gd name="T1" fmla="*/ 2 h 252"/>
              <a:gd name="T2" fmla="*/ 622 w 1264"/>
              <a:gd name="T3" fmla="*/ 0 h 252"/>
              <a:gd name="T4" fmla="*/ 616 w 1264"/>
              <a:gd name="T5" fmla="*/ 246 h 252"/>
              <a:gd name="T6" fmla="*/ 1264 w 1264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8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07975"/>
            <a:ext cx="7772400" cy="1143000"/>
          </a:xfrm>
        </p:spPr>
        <p:txBody>
          <a:bodyPr/>
          <a:lstStyle/>
          <a:p>
            <a:r>
              <a:rPr lang="en-US" sz="3200"/>
              <a:t>Switching Via An Interconnection Network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838325"/>
            <a:ext cx="6067425" cy="4411663"/>
          </a:xfrm>
        </p:spPr>
        <p:txBody>
          <a:bodyPr/>
          <a:lstStyle/>
          <a:p>
            <a:r>
              <a:rPr lang="en-US" sz="2400"/>
              <a:t>overcome  bus bandwidth limitations</a:t>
            </a:r>
          </a:p>
          <a:p>
            <a:r>
              <a:rPr lang="en-US" sz="2400"/>
              <a:t>Banyan networks, crossbar, other interconnection nets initially developed to connect processors in multiprocessor</a:t>
            </a:r>
          </a:p>
          <a:p>
            <a:r>
              <a:rPr lang="en-US" sz="2400"/>
              <a:t>advanced design: fragmenting datagram into fixed length cells, switch cells through the fabric. </a:t>
            </a:r>
          </a:p>
          <a:p>
            <a:r>
              <a:rPr lang="en-US" sz="2400"/>
              <a:t>Cisco 12000: switches 60 Gbps through the interconnection network</a:t>
            </a:r>
            <a:endParaRPr lang="en-US" sz="1800"/>
          </a:p>
        </p:txBody>
      </p:sp>
      <p:grpSp>
        <p:nvGrpSpPr>
          <p:cNvPr id="439354" name="Group 58"/>
          <p:cNvGrpSpPr>
            <a:grpSpLocks/>
          </p:cNvGrpSpPr>
          <p:nvPr/>
        </p:nvGrpSpPr>
        <p:grpSpPr bwMode="auto">
          <a:xfrm>
            <a:off x="6286500" y="1252538"/>
            <a:ext cx="2252663" cy="2066925"/>
            <a:chOff x="3812" y="2763"/>
            <a:chExt cx="1419" cy="1302"/>
          </a:xfrm>
        </p:grpSpPr>
        <p:grpSp>
          <p:nvGrpSpPr>
            <p:cNvPr id="439300" name="Group 4"/>
            <p:cNvGrpSpPr>
              <a:grpSpLocks/>
            </p:cNvGrpSpPr>
            <p:nvPr/>
          </p:nvGrpSpPr>
          <p:grpSpPr bwMode="auto">
            <a:xfrm>
              <a:off x="3933" y="2763"/>
              <a:ext cx="561" cy="136"/>
              <a:chOff x="876" y="2800"/>
              <a:chExt cx="642" cy="175"/>
            </a:xfrm>
          </p:grpSpPr>
          <p:sp>
            <p:nvSpPr>
              <p:cNvPr id="439301" name="Rectangle 5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2" name="Rectangle 6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3" name="Rectangle 7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4" name="Rectangle 8"/>
              <p:cNvSpPr>
                <a:spLocks noChangeArrowheads="1"/>
              </p:cNvSpPr>
              <p:nvPr/>
            </p:nvSpPr>
            <p:spPr bwMode="auto">
              <a:xfrm>
                <a:off x="1263" y="2816"/>
                <a:ext cx="123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5" name="Line 9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9306" name="Group 10"/>
            <p:cNvGrpSpPr>
              <a:grpSpLocks/>
            </p:cNvGrpSpPr>
            <p:nvPr/>
          </p:nvGrpSpPr>
          <p:grpSpPr bwMode="auto">
            <a:xfrm>
              <a:off x="3918" y="3012"/>
              <a:ext cx="561" cy="136"/>
              <a:chOff x="876" y="2800"/>
              <a:chExt cx="642" cy="175"/>
            </a:xfrm>
          </p:grpSpPr>
          <p:sp>
            <p:nvSpPr>
              <p:cNvPr id="439307" name="Rectangle 11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Rectangle 12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9" name="Rectangle 13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0" name="Rectangle 14"/>
              <p:cNvSpPr>
                <a:spLocks noChangeArrowheads="1"/>
              </p:cNvSpPr>
              <p:nvPr/>
            </p:nvSpPr>
            <p:spPr bwMode="auto">
              <a:xfrm>
                <a:off x="1263" y="2816"/>
                <a:ext cx="123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9312" name="Group 16"/>
            <p:cNvGrpSpPr>
              <a:grpSpLocks/>
            </p:cNvGrpSpPr>
            <p:nvPr/>
          </p:nvGrpSpPr>
          <p:grpSpPr bwMode="auto">
            <a:xfrm>
              <a:off x="3915" y="3281"/>
              <a:ext cx="561" cy="136"/>
              <a:chOff x="876" y="2800"/>
              <a:chExt cx="642" cy="175"/>
            </a:xfrm>
          </p:grpSpPr>
          <p:sp>
            <p:nvSpPr>
              <p:cNvPr id="439313" name="Rectangle 17"/>
              <p:cNvSpPr>
                <a:spLocks noChangeArrowheads="1"/>
              </p:cNvSpPr>
              <p:nvPr/>
            </p:nvSpPr>
            <p:spPr bwMode="auto">
              <a:xfrm>
                <a:off x="925" y="2800"/>
                <a:ext cx="485" cy="1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4" name="Rectangle 18"/>
              <p:cNvSpPr>
                <a:spLocks noChangeArrowheads="1"/>
              </p:cNvSpPr>
              <p:nvPr/>
            </p:nvSpPr>
            <p:spPr bwMode="auto">
              <a:xfrm>
                <a:off x="945" y="2849"/>
                <a:ext cx="151" cy="7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5" name="Rectangle 19"/>
              <p:cNvSpPr>
                <a:spLocks noChangeArrowheads="1"/>
              </p:cNvSpPr>
              <p:nvPr/>
            </p:nvSpPr>
            <p:spPr bwMode="auto">
              <a:xfrm>
                <a:off x="1117" y="2818"/>
                <a:ext cx="124" cy="13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6" name="Rectangle 20"/>
              <p:cNvSpPr>
                <a:spLocks noChangeArrowheads="1"/>
              </p:cNvSpPr>
              <p:nvPr/>
            </p:nvSpPr>
            <p:spPr bwMode="auto">
              <a:xfrm>
                <a:off x="1263" y="2816"/>
                <a:ext cx="123" cy="1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7" name="Line 21"/>
              <p:cNvSpPr>
                <a:spLocks noChangeShapeType="1"/>
              </p:cNvSpPr>
              <p:nvPr/>
            </p:nvSpPr>
            <p:spPr bwMode="auto">
              <a:xfrm flipV="1">
                <a:off x="876" y="2882"/>
                <a:ext cx="642" cy="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9318" name="Group 22"/>
            <p:cNvGrpSpPr>
              <a:grpSpLocks/>
            </p:cNvGrpSpPr>
            <p:nvPr/>
          </p:nvGrpSpPr>
          <p:grpSpPr bwMode="auto">
            <a:xfrm rot="5400000">
              <a:off x="4623" y="3405"/>
              <a:ext cx="564" cy="652"/>
              <a:chOff x="2954" y="2776"/>
              <a:chExt cx="564" cy="652"/>
            </a:xfrm>
          </p:grpSpPr>
          <p:grpSp>
            <p:nvGrpSpPr>
              <p:cNvPr id="439319" name="Group 23"/>
              <p:cNvGrpSpPr>
                <a:grpSpLocks/>
              </p:cNvGrpSpPr>
              <p:nvPr/>
            </p:nvGrpSpPr>
            <p:grpSpPr bwMode="auto">
              <a:xfrm>
                <a:off x="2954" y="2776"/>
                <a:ext cx="561" cy="136"/>
                <a:chOff x="455" y="3463"/>
                <a:chExt cx="561" cy="136"/>
              </a:xfrm>
            </p:grpSpPr>
            <p:sp>
              <p:nvSpPr>
                <p:cNvPr id="439320" name="Rectangle 24"/>
                <p:cNvSpPr>
                  <a:spLocks noChangeArrowheads="1"/>
                </p:cNvSpPr>
                <p:nvPr/>
              </p:nvSpPr>
              <p:spPr bwMode="auto">
                <a:xfrm>
                  <a:off x="498" y="3463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1" name="Rectangle 25"/>
                <p:cNvSpPr>
                  <a:spLocks noChangeArrowheads="1"/>
                </p:cNvSpPr>
                <p:nvPr/>
              </p:nvSpPr>
              <p:spPr bwMode="auto">
                <a:xfrm>
                  <a:off x="771" y="3500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4" y="3477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3" name="Rectangle 27"/>
                <p:cNvSpPr>
                  <a:spLocks noChangeArrowheads="1"/>
                </p:cNvSpPr>
                <p:nvPr/>
              </p:nvSpPr>
              <p:spPr bwMode="auto">
                <a:xfrm>
                  <a:off x="517" y="3480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55" y="3527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9325" name="Group 29"/>
              <p:cNvGrpSpPr>
                <a:grpSpLocks/>
              </p:cNvGrpSpPr>
              <p:nvPr/>
            </p:nvGrpSpPr>
            <p:grpSpPr bwMode="auto">
              <a:xfrm>
                <a:off x="2957" y="3023"/>
                <a:ext cx="561" cy="136"/>
                <a:chOff x="455" y="3463"/>
                <a:chExt cx="561" cy="136"/>
              </a:xfrm>
            </p:grpSpPr>
            <p:sp>
              <p:nvSpPr>
                <p:cNvPr id="439326" name="Rectangle 30"/>
                <p:cNvSpPr>
                  <a:spLocks noChangeArrowheads="1"/>
                </p:cNvSpPr>
                <p:nvPr/>
              </p:nvSpPr>
              <p:spPr bwMode="auto">
                <a:xfrm>
                  <a:off x="498" y="3463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7" name="Rectangle 31"/>
                <p:cNvSpPr>
                  <a:spLocks noChangeArrowheads="1"/>
                </p:cNvSpPr>
                <p:nvPr/>
              </p:nvSpPr>
              <p:spPr bwMode="auto">
                <a:xfrm>
                  <a:off x="771" y="3500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8" name="Rectangle 32"/>
                <p:cNvSpPr>
                  <a:spLocks noChangeArrowheads="1"/>
                </p:cNvSpPr>
                <p:nvPr/>
              </p:nvSpPr>
              <p:spPr bwMode="auto">
                <a:xfrm>
                  <a:off x="644" y="3477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29" name="Rectangle 33"/>
                <p:cNvSpPr>
                  <a:spLocks noChangeArrowheads="1"/>
                </p:cNvSpPr>
                <p:nvPr/>
              </p:nvSpPr>
              <p:spPr bwMode="auto">
                <a:xfrm>
                  <a:off x="517" y="3480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30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455" y="3527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39331" name="Group 35"/>
              <p:cNvGrpSpPr>
                <a:grpSpLocks/>
              </p:cNvGrpSpPr>
              <p:nvPr/>
            </p:nvGrpSpPr>
            <p:grpSpPr bwMode="auto">
              <a:xfrm>
                <a:off x="2954" y="3292"/>
                <a:ext cx="561" cy="136"/>
                <a:chOff x="455" y="3463"/>
                <a:chExt cx="561" cy="136"/>
              </a:xfrm>
            </p:grpSpPr>
            <p:sp>
              <p:nvSpPr>
                <p:cNvPr id="439332" name="Rectangle 36"/>
                <p:cNvSpPr>
                  <a:spLocks noChangeArrowheads="1"/>
                </p:cNvSpPr>
                <p:nvPr/>
              </p:nvSpPr>
              <p:spPr bwMode="auto">
                <a:xfrm>
                  <a:off x="498" y="3463"/>
                  <a:ext cx="424" cy="1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33" name="Rectangle 37"/>
                <p:cNvSpPr>
                  <a:spLocks noChangeArrowheads="1"/>
                </p:cNvSpPr>
                <p:nvPr/>
              </p:nvSpPr>
              <p:spPr bwMode="auto">
                <a:xfrm>
                  <a:off x="771" y="3500"/>
                  <a:ext cx="132" cy="61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34" name="Rectangle 38"/>
                <p:cNvSpPr>
                  <a:spLocks noChangeArrowheads="1"/>
                </p:cNvSpPr>
                <p:nvPr/>
              </p:nvSpPr>
              <p:spPr bwMode="auto">
                <a:xfrm>
                  <a:off x="644" y="3477"/>
                  <a:ext cx="108" cy="10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35" name="Rectangle 39"/>
                <p:cNvSpPr>
                  <a:spLocks noChangeArrowheads="1"/>
                </p:cNvSpPr>
                <p:nvPr/>
              </p:nvSpPr>
              <p:spPr bwMode="auto">
                <a:xfrm>
                  <a:off x="517" y="3480"/>
                  <a:ext cx="108" cy="105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33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55" y="3527"/>
                  <a:ext cx="561" cy="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39337" name="Line 41"/>
            <p:cNvSpPr>
              <a:spLocks noChangeShapeType="1"/>
            </p:cNvSpPr>
            <p:nvPr/>
          </p:nvSpPr>
          <p:spPr bwMode="auto">
            <a:xfrm>
              <a:off x="4494" y="2830"/>
              <a:ext cx="67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38" name="Line 42"/>
            <p:cNvSpPr>
              <a:spLocks noChangeShapeType="1"/>
            </p:cNvSpPr>
            <p:nvPr/>
          </p:nvSpPr>
          <p:spPr bwMode="auto">
            <a:xfrm flipV="1">
              <a:off x="4470" y="3074"/>
              <a:ext cx="700" cy="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39" name="Line 43"/>
            <p:cNvSpPr>
              <a:spLocks noChangeShapeType="1"/>
            </p:cNvSpPr>
            <p:nvPr/>
          </p:nvSpPr>
          <p:spPr bwMode="auto">
            <a:xfrm>
              <a:off x="4470" y="3346"/>
              <a:ext cx="6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40" name="Line 44"/>
            <p:cNvSpPr>
              <a:spLocks noChangeShapeType="1"/>
            </p:cNvSpPr>
            <p:nvPr/>
          </p:nvSpPr>
          <p:spPr bwMode="auto">
            <a:xfrm flipV="1">
              <a:off x="4648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41" name="Line 45"/>
            <p:cNvSpPr>
              <a:spLocks noChangeShapeType="1"/>
            </p:cNvSpPr>
            <p:nvPr/>
          </p:nvSpPr>
          <p:spPr bwMode="auto">
            <a:xfrm flipV="1">
              <a:off x="4914" y="2830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42" name="Line 46"/>
            <p:cNvSpPr>
              <a:spLocks noChangeShapeType="1"/>
            </p:cNvSpPr>
            <p:nvPr/>
          </p:nvSpPr>
          <p:spPr bwMode="auto">
            <a:xfrm flipV="1">
              <a:off x="5164" y="2824"/>
              <a:ext cx="0" cy="6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43" name="Oval 47"/>
            <p:cNvSpPr>
              <a:spLocks noChangeArrowheads="1"/>
            </p:cNvSpPr>
            <p:nvPr/>
          </p:nvSpPr>
          <p:spPr bwMode="auto">
            <a:xfrm>
              <a:off x="4622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44" name="Oval 48"/>
            <p:cNvSpPr>
              <a:spLocks noChangeArrowheads="1"/>
            </p:cNvSpPr>
            <p:nvPr/>
          </p:nvSpPr>
          <p:spPr bwMode="auto">
            <a:xfrm>
              <a:off x="4622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45" name="Oval 49"/>
            <p:cNvSpPr>
              <a:spLocks noChangeArrowheads="1"/>
            </p:cNvSpPr>
            <p:nvPr/>
          </p:nvSpPr>
          <p:spPr bwMode="auto">
            <a:xfrm>
              <a:off x="4618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46" name="Oval 50"/>
            <p:cNvSpPr>
              <a:spLocks noChangeArrowheads="1"/>
            </p:cNvSpPr>
            <p:nvPr/>
          </p:nvSpPr>
          <p:spPr bwMode="auto">
            <a:xfrm>
              <a:off x="4890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47" name="Oval 51"/>
            <p:cNvSpPr>
              <a:spLocks noChangeArrowheads="1"/>
            </p:cNvSpPr>
            <p:nvPr/>
          </p:nvSpPr>
          <p:spPr bwMode="auto">
            <a:xfrm>
              <a:off x="4890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48" name="Oval 52"/>
            <p:cNvSpPr>
              <a:spLocks noChangeArrowheads="1"/>
            </p:cNvSpPr>
            <p:nvPr/>
          </p:nvSpPr>
          <p:spPr bwMode="auto">
            <a:xfrm>
              <a:off x="4886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49" name="Oval 53"/>
            <p:cNvSpPr>
              <a:spLocks noChangeArrowheads="1"/>
            </p:cNvSpPr>
            <p:nvPr/>
          </p:nvSpPr>
          <p:spPr bwMode="auto">
            <a:xfrm>
              <a:off x="5136" y="280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50" name="Oval 54"/>
            <p:cNvSpPr>
              <a:spLocks noChangeArrowheads="1"/>
            </p:cNvSpPr>
            <p:nvPr/>
          </p:nvSpPr>
          <p:spPr bwMode="auto">
            <a:xfrm>
              <a:off x="5136" y="3048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51" name="Oval 55"/>
            <p:cNvSpPr>
              <a:spLocks noChangeArrowheads="1"/>
            </p:cNvSpPr>
            <p:nvPr/>
          </p:nvSpPr>
          <p:spPr bwMode="auto">
            <a:xfrm>
              <a:off x="5132" y="3316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52" name="Text Box 56"/>
            <p:cNvSpPr txBox="1">
              <a:spLocks noChangeArrowheads="1"/>
            </p:cNvSpPr>
            <p:nvPr/>
          </p:nvSpPr>
          <p:spPr bwMode="auto">
            <a:xfrm>
              <a:off x="3812" y="3620"/>
              <a:ext cx="7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crossbar</a:t>
              </a:r>
            </a:p>
          </p:txBody>
        </p:sp>
        <p:sp>
          <p:nvSpPr>
            <p:cNvPr id="439353" name="Freeform 57"/>
            <p:cNvSpPr>
              <a:spLocks/>
            </p:cNvSpPr>
            <p:nvPr/>
          </p:nvSpPr>
          <p:spPr bwMode="auto">
            <a:xfrm>
              <a:off x="3900" y="2796"/>
              <a:ext cx="972" cy="1269"/>
            </a:xfrm>
            <a:custGeom>
              <a:avLst/>
              <a:gdLst>
                <a:gd name="T0" fmla="*/ 0 w 972"/>
                <a:gd name="T1" fmla="*/ 3 h 1266"/>
                <a:gd name="T2" fmla="*/ 969 w 972"/>
                <a:gd name="T3" fmla="*/ 0 h 1266"/>
                <a:gd name="T4" fmla="*/ 972 w 972"/>
                <a:gd name="T5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2" h="1266">
                  <a:moveTo>
                    <a:pt x="0" y="3"/>
                  </a:moveTo>
                  <a:lnTo>
                    <a:pt x="969" y="0"/>
                  </a:lnTo>
                  <a:lnTo>
                    <a:pt x="972" y="126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009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00050"/>
            <a:ext cx="7772400" cy="685800"/>
          </a:xfrm>
        </p:spPr>
        <p:txBody>
          <a:bodyPr/>
          <a:lstStyle/>
          <a:p>
            <a:r>
              <a:rPr lang="en-US" sz="3600"/>
              <a:t>Output Ports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946525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2400" i="1">
                <a:solidFill>
                  <a:srgbClr val="FF0000"/>
                </a:solidFill>
              </a:rPr>
              <a:t>buffering</a:t>
            </a:r>
            <a:r>
              <a:rPr lang="en-US" sz="2400"/>
              <a:t> required when datagrams arrive from fabric faster than the transmission rate</a:t>
            </a:r>
          </a:p>
          <a:p>
            <a:r>
              <a:rPr lang="en-US" sz="2400" i="1">
                <a:solidFill>
                  <a:srgbClr val="FF0000"/>
                </a:solidFill>
              </a:rPr>
              <a:t>scheduling discipline</a:t>
            </a:r>
            <a:r>
              <a:rPr lang="en-US" sz="2400"/>
              <a:t> chooses among queued datagrams for transmission</a:t>
            </a:r>
            <a:endParaRPr lang="en-US" sz="1800"/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2406650" y="1473200"/>
            <a:ext cx="4568825" cy="1836738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26" name="Rectangle 6"/>
          <p:cNvSpPr>
            <a:spLocks noChangeArrowheads="1"/>
          </p:cNvSpPr>
          <p:nvPr/>
        </p:nvSpPr>
        <p:spPr bwMode="auto">
          <a:xfrm>
            <a:off x="5329238" y="1931988"/>
            <a:ext cx="1417637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line</a:t>
            </a:r>
          </a:p>
          <a:p>
            <a:pPr algn="ctr"/>
            <a:r>
              <a:rPr lang="en-US"/>
              <a:t>termination</a:t>
            </a:r>
          </a:p>
        </p:txBody>
      </p:sp>
      <p:sp>
        <p:nvSpPr>
          <p:cNvPr id="440327" name="Rectangle 7"/>
          <p:cNvSpPr>
            <a:spLocks noChangeArrowheads="1"/>
          </p:cNvSpPr>
          <p:nvPr/>
        </p:nvSpPr>
        <p:spPr bwMode="auto">
          <a:xfrm>
            <a:off x="4019550" y="1658938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30" name="Line 10"/>
          <p:cNvSpPr>
            <a:spLocks noChangeShapeType="1"/>
          </p:cNvSpPr>
          <p:nvPr/>
        </p:nvSpPr>
        <p:spPr bwMode="auto">
          <a:xfrm>
            <a:off x="3841750" y="237807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31" name="Line 11"/>
          <p:cNvSpPr>
            <a:spLocks noChangeShapeType="1"/>
          </p:cNvSpPr>
          <p:nvPr/>
        </p:nvSpPr>
        <p:spPr bwMode="auto">
          <a:xfrm>
            <a:off x="5175250" y="2335213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32" name="Line 12"/>
          <p:cNvSpPr>
            <a:spLocks noChangeShapeType="1"/>
          </p:cNvSpPr>
          <p:nvPr/>
        </p:nvSpPr>
        <p:spPr bwMode="auto">
          <a:xfrm flipV="1">
            <a:off x="6732588" y="2376488"/>
            <a:ext cx="736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33" name="Rectangle 13"/>
          <p:cNvSpPr>
            <a:spLocks noChangeArrowheads="1"/>
          </p:cNvSpPr>
          <p:nvPr/>
        </p:nvSpPr>
        <p:spPr bwMode="auto">
          <a:xfrm>
            <a:off x="4052888" y="1968500"/>
            <a:ext cx="1055687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/>
              <a:t>link </a:t>
            </a:r>
          </a:p>
          <a:p>
            <a:pPr algn="ctr">
              <a:lnSpc>
                <a:spcPct val="90000"/>
              </a:lnSpc>
            </a:pPr>
            <a:r>
              <a:rPr lang="en-US"/>
              <a:t>layer </a:t>
            </a:r>
          </a:p>
          <a:p>
            <a:pPr algn="ctr">
              <a:lnSpc>
                <a:spcPct val="90000"/>
              </a:lnSpc>
            </a:pPr>
            <a:r>
              <a:rPr lang="en-US"/>
              <a:t>protocol</a:t>
            </a:r>
          </a:p>
          <a:p>
            <a:pPr algn="ctr">
              <a:lnSpc>
                <a:spcPct val="90000"/>
              </a:lnSpc>
            </a:pPr>
            <a:r>
              <a:rPr lang="en-US"/>
              <a:t>(send)</a:t>
            </a:r>
          </a:p>
        </p:txBody>
      </p:sp>
      <p:sp>
        <p:nvSpPr>
          <p:cNvPr id="440336" name="Rectangle 16"/>
          <p:cNvSpPr>
            <a:spLocks noChangeArrowheads="1"/>
          </p:cNvSpPr>
          <p:nvPr/>
        </p:nvSpPr>
        <p:spPr bwMode="auto">
          <a:xfrm>
            <a:off x="847725" y="176212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/>
              <a:t>switch</a:t>
            </a:r>
          </a:p>
          <a:p>
            <a:pPr algn="ctr">
              <a:lnSpc>
                <a:spcPct val="90000"/>
              </a:lnSpc>
            </a:pPr>
            <a:r>
              <a:rPr lang="en-US"/>
              <a:t>fabric</a:t>
            </a:r>
          </a:p>
        </p:txBody>
      </p:sp>
      <p:grpSp>
        <p:nvGrpSpPr>
          <p:cNvPr id="440348" name="Group 28"/>
          <p:cNvGrpSpPr>
            <a:grpSpLocks/>
          </p:cNvGrpSpPr>
          <p:nvPr/>
        </p:nvGrpSpPr>
        <p:grpSpPr bwMode="auto">
          <a:xfrm>
            <a:off x="2559050" y="1609725"/>
            <a:ext cx="1250950" cy="1504950"/>
            <a:chOff x="3180" y="909"/>
            <a:chExt cx="788" cy="948"/>
          </a:xfrm>
        </p:grpSpPr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3180" y="909"/>
              <a:ext cx="786" cy="9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34" name="Text Box 14"/>
            <p:cNvSpPr txBox="1">
              <a:spLocks noChangeArrowheads="1"/>
            </p:cNvSpPr>
            <p:nvPr/>
          </p:nvSpPr>
          <p:spPr bwMode="auto">
            <a:xfrm>
              <a:off x="3220" y="920"/>
              <a:ext cx="748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datagram</a:t>
              </a:r>
            </a:p>
            <a:p>
              <a:pPr algn="ctr"/>
              <a:r>
                <a:rPr lang="en-US"/>
                <a:t>buffer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queueing</a:t>
              </a:r>
            </a:p>
          </p:txBody>
        </p:sp>
        <p:grpSp>
          <p:nvGrpSpPr>
            <p:cNvPr id="440337" name="Group 17"/>
            <p:cNvGrpSpPr>
              <a:grpSpLocks/>
            </p:cNvGrpSpPr>
            <p:nvPr/>
          </p:nvGrpSpPr>
          <p:grpSpPr bwMode="auto">
            <a:xfrm>
              <a:off x="3260" y="1299"/>
              <a:ext cx="626" cy="295"/>
              <a:chOff x="310" y="3526"/>
              <a:chExt cx="1040" cy="457"/>
            </a:xfrm>
          </p:grpSpPr>
          <p:sp>
            <p:nvSpPr>
              <p:cNvPr id="440338" name="Rectangle 18"/>
              <p:cNvSpPr>
                <a:spLocks noChangeArrowheads="1"/>
              </p:cNvSpPr>
              <p:nvPr/>
            </p:nvSpPr>
            <p:spPr bwMode="auto">
              <a:xfrm>
                <a:off x="310" y="3526"/>
                <a:ext cx="1040" cy="45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9" name="Line 19"/>
              <p:cNvSpPr>
                <a:spLocks noChangeShapeType="1"/>
              </p:cNvSpPr>
              <p:nvPr/>
            </p:nvSpPr>
            <p:spPr bwMode="auto">
              <a:xfrm>
                <a:off x="446" y="3536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0" name="Line 20"/>
              <p:cNvSpPr>
                <a:spLocks noChangeShapeType="1"/>
              </p:cNvSpPr>
              <p:nvPr/>
            </p:nvSpPr>
            <p:spPr bwMode="auto">
              <a:xfrm>
                <a:off x="558" y="3538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670" y="3534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782" y="3536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894" y="3534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4" name="Line 24"/>
              <p:cNvSpPr>
                <a:spLocks noChangeShapeType="1"/>
              </p:cNvSpPr>
              <p:nvPr/>
            </p:nvSpPr>
            <p:spPr bwMode="auto">
              <a:xfrm>
                <a:off x="1006" y="3534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5" name="Line 25"/>
              <p:cNvSpPr>
                <a:spLocks noChangeShapeType="1"/>
              </p:cNvSpPr>
              <p:nvPr/>
            </p:nvSpPr>
            <p:spPr bwMode="auto">
              <a:xfrm>
                <a:off x="1120" y="3536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346" name="Line 26"/>
              <p:cNvSpPr>
                <a:spLocks noChangeShapeType="1"/>
              </p:cNvSpPr>
              <p:nvPr/>
            </p:nvSpPr>
            <p:spPr bwMode="auto">
              <a:xfrm>
                <a:off x="1228" y="3538"/>
                <a:ext cx="2" cy="4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40347" name="Line 27"/>
          <p:cNvSpPr>
            <a:spLocks noChangeShapeType="1"/>
          </p:cNvSpPr>
          <p:nvPr/>
        </p:nvSpPr>
        <p:spPr bwMode="auto">
          <a:xfrm>
            <a:off x="1770063" y="1338263"/>
            <a:ext cx="11112" cy="2195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29" name="Line 9"/>
          <p:cNvSpPr>
            <a:spLocks noChangeShapeType="1"/>
          </p:cNvSpPr>
          <p:nvPr/>
        </p:nvSpPr>
        <p:spPr bwMode="auto">
          <a:xfrm flipV="1">
            <a:off x="1762125" y="2420938"/>
            <a:ext cx="925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9888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/>
              <a:t>Input Port Queuing</a:t>
            </a:r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038225"/>
            <a:ext cx="8101012" cy="2649538"/>
          </a:xfrm>
        </p:spPr>
        <p:txBody>
          <a:bodyPr/>
          <a:lstStyle/>
          <a:p>
            <a:r>
              <a:rPr lang="en-US" sz="2400"/>
              <a:t>fabric slower than input ports combined -&gt; queueing may occur at input queues </a:t>
            </a:r>
          </a:p>
          <a:p>
            <a:pPr lvl="1"/>
            <a:r>
              <a:rPr lang="en-US" sz="2000" i="1">
                <a:solidFill>
                  <a:srgbClr val="FF0000"/>
                </a:solidFill>
              </a:rPr>
              <a:t>queueing delay and loss due to input buffer overflow!</a:t>
            </a:r>
            <a:endParaRPr lang="en-US" sz="2000"/>
          </a:p>
          <a:p>
            <a:r>
              <a:rPr lang="en-US" sz="2400">
                <a:solidFill>
                  <a:srgbClr val="FF0000"/>
                </a:solidFill>
              </a:rPr>
              <a:t>Head-of-the-Line (HOL) blocking:</a:t>
            </a:r>
            <a:r>
              <a:rPr lang="en-US" sz="2400"/>
              <a:t> queued datagram at front of queue prevents others in queue from moving forward</a:t>
            </a:r>
          </a:p>
        </p:txBody>
      </p:sp>
      <p:grpSp>
        <p:nvGrpSpPr>
          <p:cNvPr id="435207" name="Group 7"/>
          <p:cNvGrpSpPr>
            <a:grpSpLocks/>
          </p:cNvGrpSpPr>
          <p:nvPr/>
        </p:nvGrpSpPr>
        <p:grpSpPr bwMode="auto">
          <a:xfrm>
            <a:off x="1298575" y="3640138"/>
            <a:ext cx="3027363" cy="1809750"/>
            <a:chOff x="523" y="976"/>
            <a:chExt cx="2099" cy="1356"/>
          </a:xfrm>
        </p:grpSpPr>
        <p:sp>
          <p:nvSpPr>
            <p:cNvPr id="435208" name="Rectangle 8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5209" name="Group 9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435210" name="Rectangle 10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Rectangle 11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Rectangle 12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5213" name="Group 13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435214" name="Rectangle 1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Rectangle 1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Rectangle 1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5217" name="Line 17"/>
            <p:cNvSpPr>
              <a:spLocks noChangeShapeType="1"/>
            </p:cNvSpPr>
            <p:nvPr/>
          </p:nvSpPr>
          <p:spPr bwMode="auto">
            <a:xfrm>
              <a:off x="1946" y="1180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1940" y="1645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1940" y="211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1044" y="1164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21" name="Line 21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22" name="Line 22"/>
            <p:cNvSpPr>
              <a:spLocks noChangeShapeType="1"/>
            </p:cNvSpPr>
            <p:nvPr/>
          </p:nvSpPr>
          <p:spPr bwMode="auto">
            <a:xfrm>
              <a:off x="1038" y="2103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5223" name="Group 23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435224" name="Line 24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25" name="Line 25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26" name="Line 26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5227" name="Group 27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435228" name="Line 2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29" name="Line 29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30" name="Line 3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35231" name="Group 31"/>
          <p:cNvGrpSpPr>
            <a:grpSpLocks/>
          </p:cNvGrpSpPr>
          <p:nvPr/>
        </p:nvGrpSpPr>
        <p:grpSpPr bwMode="auto">
          <a:xfrm>
            <a:off x="4789488" y="3617913"/>
            <a:ext cx="3027362" cy="1809750"/>
            <a:chOff x="523" y="976"/>
            <a:chExt cx="2099" cy="1356"/>
          </a:xfrm>
        </p:grpSpPr>
        <p:sp>
          <p:nvSpPr>
            <p:cNvPr id="435232" name="Rectangle 32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5233" name="Group 33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435234" name="Rectangle 3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35" name="Rectangle 3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36" name="Rectangle 3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5237" name="Group 37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435238" name="Rectangle 38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39" name="Rectangle 39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5240" name="Rectangle 40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5241" name="Line 41"/>
            <p:cNvSpPr>
              <a:spLocks noChangeShapeType="1"/>
            </p:cNvSpPr>
            <p:nvPr/>
          </p:nvSpPr>
          <p:spPr bwMode="auto">
            <a:xfrm>
              <a:off x="1946" y="1180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42" name="Line 42"/>
            <p:cNvSpPr>
              <a:spLocks noChangeShapeType="1"/>
            </p:cNvSpPr>
            <p:nvPr/>
          </p:nvSpPr>
          <p:spPr bwMode="auto">
            <a:xfrm>
              <a:off x="1940" y="1645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43" name="Line 43"/>
            <p:cNvSpPr>
              <a:spLocks noChangeShapeType="1"/>
            </p:cNvSpPr>
            <p:nvPr/>
          </p:nvSpPr>
          <p:spPr bwMode="auto">
            <a:xfrm>
              <a:off x="1940" y="211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44" name="Line 44"/>
            <p:cNvSpPr>
              <a:spLocks noChangeShapeType="1"/>
            </p:cNvSpPr>
            <p:nvPr/>
          </p:nvSpPr>
          <p:spPr bwMode="auto">
            <a:xfrm>
              <a:off x="1044" y="1164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45" name="Line 45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5246" name="Line 46"/>
            <p:cNvSpPr>
              <a:spLocks noChangeShapeType="1"/>
            </p:cNvSpPr>
            <p:nvPr/>
          </p:nvSpPr>
          <p:spPr bwMode="auto">
            <a:xfrm>
              <a:off x="1038" y="2103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35247" name="Group 47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435248" name="Line 4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49" name="Line 49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50" name="Line 5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35251" name="Group 51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435252" name="Line 52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53" name="Line 53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5254" name="Line 54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35255" name="Rectangle 55"/>
          <p:cNvSpPr>
            <a:spLocks noChangeArrowheads="1"/>
          </p:cNvSpPr>
          <p:nvPr/>
        </p:nvSpPr>
        <p:spPr bwMode="auto">
          <a:xfrm>
            <a:off x="1751013" y="3636963"/>
            <a:ext cx="252412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6" name="Rectangle 56"/>
          <p:cNvSpPr>
            <a:spLocks noChangeArrowheads="1"/>
          </p:cNvSpPr>
          <p:nvPr/>
        </p:nvSpPr>
        <p:spPr bwMode="auto">
          <a:xfrm>
            <a:off x="1736725" y="4368800"/>
            <a:ext cx="252413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7" name="Rectangle 57"/>
          <p:cNvSpPr>
            <a:spLocks noChangeArrowheads="1"/>
          </p:cNvSpPr>
          <p:nvPr/>
        </p:nvSpPr>
        <p:spPr bwMode="auto">
          <a:xfrm>
            <a:off x="1735138" y="5003800"/>
            <a:ext cx="252412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8" name="Rectangle 58"/>
          <p:cNvSpPr>
            <a:spLocks noChangeArrowheads="1"/>
          </p:cNvSpPr>
          <p:nvPr/>
        </p:nvSpPr>
        <p:spPr bwMode="auto">
          <a:xfrm>
            <a:off x="1392238" y="3632200"/>
            <a:ext cx="252412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59" name="Rectangle 59"/>
          <p:cNvSpPr>
            <a:spLocks noChangeArrowheads="1"/>
          </p:cNvSpPr>
          <p:nvPr/>
        </p:nvSpPr>
        <p:spPr bwMode="auto">
          <a:xfrm>
            <a:off x="1387475" y="4992688"/>
            <a:ext cx="252413" cy="131762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0" name="Line 60"/>
          <p:cNvSpPr>
            <a:spLocks noChangeShapeType="1"/>
          </p:cNvSpPr>
          <p:nvPr/>
        </p:nvSpPr>
        <p:spPr bwMode="auto">
          <a:xfrm>
            <a:off x="2043113" y="3692525"/>
            <a:ext cx="1479550" cy="15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5261" name="Freeform 61"/>
          <p:cNvSpPr>
            <a:spLocks/>
          </p:cNvSpPr>
          <p:nvPr/>
        </p:nvSpPr>
        <p:spPr bwMode="auto">
          <a:xfrm>
            <a:off x="2087563" y="4090988"/>
            <a:ext cx="1395412" cy="979487"/>
          </a:xfrm>
          <a:custGeom>
            <a:avLst/>
            <a:gdLst>
              <a:gd name="T0" fmla="*/ 0 w 967"/>
              <a:gd name="T1" fmla="*/ 733 h 735"/>
              <a:gd name="T2" fmla="*/ 522 w 967"/>
              <a:gd name="T3" fmla="*/ 735 h 735"/>
              <a:gd name="T4" fmla="*/ 967 w 967"/>
              <a:gd name="T5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5262" name="Text Box 62"/>
          <p:cNvSpPr txBox="1">
            <a:spLocks noChangeArrowheads="1"/>
          </p:cNvSpPr>
          <p:nvPr/>
        </p:nvSpPr>
        <p:spPr bwMode="auto">
          <a:xfrm>
            <a:off x="1258888" y="5546725"/>
            <a:ext cx="339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output port contention:</a:t>
            </a:r>
          </a:p>
          <a:p>
            <a:pPr algn="ctr"/>
            <a:r>
              <a:rPr lang="en-US"/>
              <a:t>only one red datagram can be transferred.</a:t>
            </a:r>
            <a:br>
              <a:rPr lang="en-US"/>
            </a:br>
            <a:r>
              <a:rPr lang="en-US" i="1"/>
              <a:t>lower red packet is blocked</a:t>
            </a:r>
          </a:p>
        </p:txBody>
      </p:sp>
      <p:sp>
        <p:nvSpPr>
          <p:cNvPr id="435263" name="Text Box 63"/>
          <p:cNvSpPr txBox="1">
            <a:spLocks noChangeArrowheads="1"/>
          </p:cNvSpPr>
          <p:nvPr/>
        </p:nvSpPr>
        <p:spPr bwMode="auto">
          <a:xfrm>
            <a:off x="5127625" y="5478463"/>
            <a:ext cx="22336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one packet time later: green packet experiences HOL blocking</a:t>
            </a:r>
            <a:endParaRPr lang="en-US" i="1"/>
          </a:p>
        </p:txBody>
      </p:sp>
      <p:sp>
        <p:nvSpPr>
          <p:cNvPr id="435264" name="Text Box 64"/>
          <p:cNvSpPr txBox="1">
            <a:spLocks noChangeArrowheads="1"/>
          </p:cNvSpPr>
          <p:nvPr/>
        </p:nvSpPr>
        <p:spPr bwMode="auto">
          <a:xfrm>
            <a:off x="2436813" y="4441825"/>
            <a:ext cx="796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switch</a:t>
            </a:r>
          </a:p>
          <a:p>
            <a:r>
              <a:rPr lang="en-US" sz="1600"/>
              <a:t>fabric</a:t>
            </a:r>
          </a:p>
        </p:txBody>
      </p:sp>
      <p:sp>
        <p:nvSpPr>
          <p:cNvPr id="435265" name="Text Box 65"/>
          <p:cNvSpPr txBox="1">
            <a:spLocks noChangeArrowheads="1"/>
          </p:cNvSpPr>
          <p:nvPr/>
        </p:nvSpPr>
        <p:spPr bwMode="auto">
          <a:xfrm>
            <a:off x="5907088" y="4352925"/>
            <a:ext cx="796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switch</a:t>
            </a:r>
          </a:p>
          <a:p>
            <a:r>
              <a:rPr lang="en-US" sz="1600"/>
              <a:t>fabric</a:t>
            </a:r>
          </a:p>
        </p:txBody>
      </p:sp>
      <p:sp>
        <p:nvSpPr>
          <p:cNvPr id="435266" name="Rectangle 66"/>
          <p:cNvSpPr>
            <a:spLocks noChangeArrowheads="1"/>
          </p:cNvSpPr>
          <p:nvPr/>
        </p:nvSpPr>
        <p:spPr bwMode="auto">
          <a:xfrm>
            <a:off x="7134225" y="3582988"/>
            <a:ext cx="252413" cy="1317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69" name="Rectangle 69"/>
          <p:cNvSpPr>
            <a:spLocks noChangeArrowheads="1"/>
          </p:cNvSpPr>
          <p:nvPr/>
        </p:nvSpPr>
        <p:spPr bwMode="auto">
          <a:xfrm>
            <a:off x="5248275" y="3622675"/>
            <a:ext cx="252413" cy="130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0" name="Rectangle 70"/>
          <p:cNvSpPr>
            <a:spLocks noChangeArrowheads="1"/>
          </p:cNvSpPr>
          <p:nvPr/>
        </p:nvSpPr>
        <p:spPr bwMode="auto">
          <a:xfrm>
            <a:off x="5243513" y="4997450"/>
            <a:ext cx="252412" cy="1317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1" name="Freeform 71"/>
          <p:cNvSpPr>
            <a:spLocks/>
          </p:cNvSpPr>
          <p:nvPr/>
        </p:nvSpPr>
        <p:spPr bwMode="auto">
          <a:xfrm>
            <a:off x="5600700" y="4057650"/>
            <a:ext cx="1393825" cy="981075"/>
          </a:xfrm>
          <a:custGeom>
            <a:avLst/>
            <a:gdLst>
              <a:gd name="T0" fmla="*/ 0 w 967"/>
              <a:gd name="T1" fmla="*/ 733 h 735"/>
              <a:gd name="T2" fmla="*/ 522 w 967"/>
              <a:gd name="T3" fmla="*/ 735 h 735"/>
              <a:gd name="T4" fmla="*/ 967 w 967"/>
              <a:gd name="T5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5272" name="Freeform 72"/>
          <p:cNvSpPr>
            <a:spLocks/>
          </p:cNvSpPr>
          <p:nvPr/>
        </p:nvSpPr>
        <p:spPr bwMode="auto">
          <a:xfrm>
            <a:off x="5581650" y="3756025"/>
            <a:ext cx="1365250" cy="693738"/>
          </a:xfrm>
          <a:custGeom>
            <a:avLst/>
            <a:gdLst>
              <a:gd name="T0" fmla="*/ 0 w 860"/>
              <a:gd name="T1" fmla="*/ 3 h 437"/>
              <a:gd name="T2" fmla="*/ 468 w 860"/>
              <a:gd name="T3" fmla="*/ 0 h 437"/>
              <a:gd name="T4" fmla="*/ 860 w 860"/>
              <a:gd name="T5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0" h="437">
                <a:moveTo>
                  <a:pt x="0" y="3"/>
                </a:moveTo>
                <a:lnTo>
                  <a:pt x="468" y="0"/>
                </a:lnTo>
                <a:lnTo>
                  <a:pt x="860" y="437"/>
                </a:lnTo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5273" name="Line 73"/>
          <p:cNvSpPr>
            <a:spLocks noChangeShapeType="1"/>
          </p:cNvSpPr>
          <p:nvPr/>
        </p:nvSpPr>
        <p:spPr bwMode="auto">
          <a:xfrm>
            <a:off x="2033588" y="4437063"/>
            <a:ext cx="1458912" cy="190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5276" name="Rectangle 76"/>
          <p:cNvSpPr>
            <a:spLocks noChangeArrowheads="1"/>
          </p:cNvSpPr>
          <p:nvPr/>
        </p:nvSpPr>
        <p:spPr bwMode="auto">
          <a:xfrm>
            <a:off x="4895850" y="4956175"/>
            <a:ext cx="252413" cy="1317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77" name="Rectangle 77"/>
          <p:cNvSpPr>
            <a:spLocks noChangeArrowheads="1"/>
          </p:cNvSpPr>
          <p:nvPr/>
        </p:nvSpPr>
        <p:spPr bwMode="auto">
          <a:xfrm>
            <a:off x="7119938" y="4365625"/>
            <a:ext cx="252412" cy="131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Two Key Network-Layer Functions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0099"/>
                </a:solidFill>
              </a:rPr>
              <a:t>forwarding:</a:t>
            </a:r>
            <a:r>
              <a:rPr lang="en-US" dirty="0"/>
              <a:t> move packets from router’s input to appropriate router output</a:t>
            </a:r>
          </a:p>
          <a:p>
            <a:pPr>
              <a:spcBef>
                <a:spcPct val="70000"/>
              </a:spcBef>
            </a:pPr>
            <a:r>
              <a:rPr lang="en-US" i="1" dirty="0">
                <a:solidFill>
                  <a:srgbClr val="000099"/>
                </a:solidFill>
              </a:rPr>
              <a:t>routing:</a:t>
            </a:r>
            <a:r>
              <a:rPr lang="en-US" dirty="0"/>
              <a:t> determine route taken by packets from source to </a:t>
            </a:r>
            <a:r>
              <a:rPr lang="en-US" dirty="0" err="1"/>
              <a:t>dest</a:t>
            </a:r>
            <a:r>
              <a:rPr lang="en-US" dirty="0"/>
              <a:t>. </a:t>
            </a:r>
          </a:p>
          <a:p>
            <a:pPr lvl="1">
              <a:spcBef>
                <a:spcPct val="70000"/>
              </a:spcBef>
            </a:pPr>
            <a:r>
              <a:rPr lang="en-US" i="1" dirty="0"/>
              <a:t>routing algorithms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4706938" y="1611313"/>
            <a:ext cx="4192587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478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133350"/>
            <a:ext cx="7772400" cy="1143000"/>
          </a:xfrm>
        </p:spPr>
        <p:txBody>
          <a:bodyPr/>
          <a:lstStyle/>
          <a:p>
            <a:r>
              <a:rPr lang="en-US" sz="3600"/>
              <a:t>The Internet Network layer</a:t>
            </a:r>
            <a:endParaRPr lang="en-US"/>
          </a:p>
        </p:txBody>
      </p:sp>
      <p:grpSp>
        <p:nvGrpSpPr>
          <p:cNvPr id="161798" name="Group 6"/>
          <p:cNvGrpSpPr>
            <a:grpSpLocks/>
          </p:cNvGrpSpPr>
          <p:nvPr/>
        </p:nvGrpSpPr>
        <p:grpSpPr bwMode="auto">
          <a:xfrm>
            <a:off x="3713163" y="3479800"/>
            <a:ext cx="1354137" cy="1214438"/>
            <a:chOff x="3967" y="2883"/>
            <a:chExt cx="660" cy="765"/>
          </a:xfrm>
        </p:grpSpPr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0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1" name="Text Box 9"/>
            <p:cNvSpPr txBox="1">
              <a:spLocks noChangeArrowheads="1"/>
            </p:cNvSpPr>
            <p:nvPr/>
          </p:nvSpPr>
          <p:spPr bwMode="auto">
            <a:xfrm>
              <a:off x="3967" y="3074"/>
              <a:ext cx="6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forwarding</a:t>
              </a:r>
            </a:p>
            <a:p>
              <a:pPr algn="ctr"/>
              <a:r>
                <a:rPr lang="en-US"/>
                <a:t>table</a:t>
              </a:r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80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133475"/>
            <a:ext cx="7534275" cy="4381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/>
              <a:t>Host, router network layer functions:</a:t>
            </a: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811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3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4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/>
                <a:t>RIP, OSPF, BGP</a:t>
              </a:r>
              <a:endParaRPr lang="en-US"/>
            </a:p>
          </p:txBody>
        </p:sp>
      </p:grpSp>
      <p:sp>
        <p:nvSpPr>
          <p:cNvPr id="161815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>
              <a:gd name="T0" fmla="*/ 0 w 396"/>
              <a:gd name="T1" fmla="*/ 0 h 246"/>
              <a:gd name="T2" fmla="*/ 150 w 396"/>
              <a:gd name="T3" fmla="*/ 186 h 246"/>
              <a:gd name="T4" fmla="*/ 396 w 396"/>
              <a:gd name="T5" fmla="*/ 21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1816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161817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8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9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/>
                <a:t>packet handling conventions</a:t>
              </a:r>
              <a:endParaRPr lang="en-US"/>
            </a:p>
          </p:txBody>
        </p:sp>
      </p:grpSp>
      <p:grpSp>
        <p:nvGrpSpPr>
          <p:cNvPr id="161820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161821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2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23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/>
                <a:t>router “signaling”</a:t>
              </a:r>
              <a:endParaRPr lang="en-US"/>
            </a:p>
          </p:txBody>
        </p:sp>
      </p:grpSp>
      <p:sp>
        <p:nvSpPr>
          <p:cNvPr id="161824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Text Box 33"/>
          <p:cNvSpPr txBox="1">
            <a:spLocks noChangeArrowheads="1"/>
          </p:cNvSpPr>
          <p:nvPr/>
        </p:nvSpPr>
        <p:spPr bwMode="auto">
          <a:xfrm>
            <a:off x="3098800" y="1993900"/>
            <a:ext cx="2992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Transport layer: TCP, UDP</a:t>
            </a:r>
            <a:endParaRPr lang="en-US"/>
          </a:p>
        </p:txBody>
      </p:sp>
      <p:sp>
        <p:nvSpPr>
          <p:cNvPr id="161826" name="Text Box 34"/>
          <p:cNvSpPr txBox="1">
            <a:spLocks noChangeArrowheads="1"/>
          </p:cNvSpPr>
          <p:nvPr/>
        </p:nvSpPr>
        <p:spPr bwMode="auto">
          <a:xfrm>
            <a:off x="4213225" y="4965700"/>
            <a:ext cx="1217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Link layer</a:t>
            </a:r>
            <a:endParaRPr lang="en-US"/>
          </a:p>
        </p:txBody>
      </p:sp>
      <p:sp>
        <p:nvSpPr>
          <p:cNvPr id="161827" name="Text Box 35"/>
          <p:cNvSpPr txBox="1">
            <a:spLocks noChangeArrowheads="1"/>
          </p:cNvSpPr>
          <p:nvPr/>
        </p:nvSpPr>
        <p:spPr bwMode="auto">
          <a:xfrm>
            <a:off x="4060825" y="5489575"/>
            <a:ext cx="163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physical layer</a:t>
            </a:r>
            <a:endParaRPr lang="en-US"/>
          </a:p>
        </p:txBody>
      </p:sp>
      <p:sp>
        <p:nvSpPr>
          <p:cNvPr id="161828" name="Text Box 36"/>
          <p:cNvSpPr txBox="1">
            <a:spLocks noChangeArrowheads="1"/>
          </p:cNvSpPr>
          <p:nvPr/>
        </p:nvSpPr>
        <p:spPr bwMode="auto">
          <a:xfrm>
            <a:off x="155575" y="3265488"/>
            <a:ext cx="141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>
                <a:solidFill>
                  <a:srgbClr val="FF0000"/>
                </a:solidFill>
              </a:rPr>
              <a:t>Network</a:t>
            </a:r>
          </a:p>
          <a:p>
            <a:pPr algn="r"/>
            <a:r>
              <a:rPr lang="en-US" sz="2400">
                <a:solidFill>
                  <a:srgbClr val="FF0000"/>
                </a:solidFill>
              </a:rPr>
              <a:t>layer</a:t>
            </a:r>
            <a:endParaRPr lang="en-US"/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V="1">
            <a:off x="1381125" y="2486025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1381125" y="4152900"/>
            <a:ext cx="0" cy="742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3600"/>
              <a:t>IP datagram format</a:t>
            </a:r>
            <a:endParaRPr lang="en-US"/>
          </a:p>
        </p:txBody>
      </p:sp>
      <p:grpSp>
        <p:nvGrpSpPr>
          <p:cNvPr id="575491" name="Group 3"/>
          <p:cNvGrpSpPr>
            <a:grpSpLocks/>
          </p:cNvGrpSpPr>
          <p:nvPr/>
        </p:nvGrpSpPr>
        <p:grpSpPr bwMode="auto">
          <a:xfrm>
            <a:off x="495300" y="863600"/>
            <a:ext cx="8648700" cy="5426075"/>
            <a:chOff x="153" y="629"/>
            <a:chExt cx="5448" cy="3418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25" y="953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1765" y="102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4" name="Text Box 6"/>
            <p:cNvSpPr txBox="1">
              <a:spLocks noChangeArrowheads="1"/>
            </p:cNvSpPr>
            <p:nvPr/>
          </p:nvSpPr>
          <p:spPr bwMode="auto">
            <a:xfrm>
              <a:off x="1730" y="1061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5" name="Text Box 7"/>
            <p:cNvSpPr txBox="1">
              <a:spLocks noChangeArrowheads="1"/>
            </p:cNvSpPr>
            <p:nvPr/>
          </p:nvSpPr>
          <p:spPr bwMode="auto">
            <a:xfrm>
              <a:off x="3300" y="1100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length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496" name="Line 8"/>
            <p:cNvSpPr>
              <a:spLocks noChangeShapeType="1"/>
            </p:cNvSpPr>
            <p:nvPr/>
          </p:nvSpPr>
          <p:spPr bwMode="auto">
            <a:xfrm>
              <a:off x="1773" y="134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7" name="Line 9"/>
            <p:cNvSpPr>
              <a:spLocks noChangeShapeType="1"/>
            </p:cNvSpPr>
            <p:nvPr/>
          </p:nvSpPr>
          <p:spPr bwMode="auto">
            <a:xfrm flipH="1" flipV="1">
              <a:off x="2995" y="1026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498" name="Text Box 10"/>
            <p:cNvSpPr txBox="1">
              <a:spLocks noChangeArrowheads="1"/>
            </p:cNvSpPr>
            <p:nvPr/>
          </p:nvSpPr>
          <p:spPr bwMode="auto">
            <a:xfrm>
              <a:off x="2678" y="695"/>
              <a:ext cx="5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499" name="Line 11"/>
            <p:cNvSpPr>
              <a:spLocks noChangeShapeType="1"/>
            </p:cNvSpPr>
            <p:nvPr/>
          </p:nvSpPr>
          <p:spPr bwMode="auto">
            <a:xfrm>
              <a:off x="3337" y="847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0" name="Line 12"/>
            <p:cNvSpPr>
              <a:spLocks noChangeShapeType="1"/>
            </p:cNvSpPr>
            <p:nvPr/>
          </p:nvSpPr>
          <p:spPr bwMode="auto">
            <a:xfrm rot="10800000">
              <a:off x="1757" y="854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1" name="Text Box 13"/>
            <p:cNvSpPr txBox="1">
              <a:spLocks noChangeArrowheads="1"/>
            </p:cNvSpPr>
            <p:nvPr/>
          </p:nvSpPr>
          <p:spPr bwMode="auto">
            <a:xfrm>
              <a:off x="2382" y="2881"/>
              <a:ext cx="137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data </a:t>
              </a:r>
            </a:p>
            <a:p>
              <a:pPr algn="ctr"/>
              <a:r>
                <a:rPr lang="en-US" sz="2000"/>
                <a:t>(variable length,</a:t>
              </a:r>
            </a:p>
            <a:p>
              <a:pPr algn="ctr"/>
              <a:r>
                <a:rPr lang="en-US" sz="2000"/>
                <a:t>typically a TCP </a:t>
              </a:r>
            </a:p>
            <a:p>
              <a:pPr algn="ctr"/>
              <a:r>
                <a:rPr lang="en-US" sz="2000"/>
                <a:t>or UDP segment)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02" name="Text Box 14"/>
            <p:cNvSpPr txBox="1">
              <a:spLocks noChangeArrowheads="1"/>
            </p:cNvSpPr>
            <p:nvPr/>
          </p:nvSpPr>
          <p:spPr bwMode="auto">
            <a:xfrm>
              <a:off x="1714" y="1405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16-bit identifier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03" name="Line 15"/>
            <p:cNvSpPr>
              <a:spLocks noChangeShapeType="1"/>
            </p:cNvSpPr>
            <p:nvPr/>
          </p:nvSpPr>
          <p:spPr bwMode="auto">
            <a:xfrm flipV="1">
              <a:off x="1769" y="22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4" name="Line 16"/>
            <p:cNvSpPr>
              <a:spLocks noChangeShapeType="1"/>
            </p:cNvSpPr>
            <p:nvPr/>
          </p:nvSpPr>
          <p:spPr bwMode="auto">
            <a:xfrm flipV="1">
              <a:off x="1769" y="25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05" name="Text Box 17"/>
            <p:cNvSpPr txBox="1">
              <a:spLocks noChangeArrowheads="1"/>
            </p:cNvSpPr>
            <p:nvPr/>
          </p:nvSpPr>
          <p:spPr bwMode="auto">
            <a:xfrm>
              <a:off x="3249" y="1637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header</a:t>
              </a:r>
            </a:p>
            <a:p>
              <a:pPr algn="ctr"/>
              <a:r>
                <a:rPr lang="en-US"/>
                <a:t> checksum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06" name="Text Box 18"/>
            <p:cNvSpPr txBox="1">
              <a:spLocks noChangeArrowheads="1"/>
            </p:cNvSpPr>
            <p:nvPr/>
          </p:nvSpPr>
          <p:spPr bwMode="auto">
            <a:xfrm>
              <a:off x="1766" y="1619"/>
              <a:ext cx="6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time to</a:t>
              </a:r>
            </a:p>
            <a:p>
              <a:pPr algn="ctr"/>
              <a:r>
                <a:rPr lang="en-US"/>
                <a:t>live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07" name="Text Box 19"/>
            <p:cNvSpPr txBox="1">
              <a:spLocks noChangeArrowheads="1"/>
            </p:cNvSpPr>
            <p:nvPr/>
          </p:nvSpPr>
          <p:spPr bwMode="auto">
            <a:xfrm>
              <a:off x="2095" y="204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source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08" name="Text Box 20"/>
            <p:cNvSpPr txBox="1">
              <a:spLocks noChangeArrowheads="1"/>
            </p:cNvSpPr>
            <p:nvPr/>
          </p:nvSpPr>
          <p:spPr bwMode="auto">
            <a:xfrm>
              <a:off x="187" y="629"/>
              <a:ext cx="139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IP protocol version</a:t>
              </a:r>
            </a:p>
            <a:p>
              <a:pPr algn="r"/>
              <a:r>
                <a:rPr lang="en-US"/>
                <a:t>number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09" name="Text Box 21"/>
            <p:cNvSpPr txBox="1">
              <a:spLocks noChangeArrowheads="1"/>
            </p:cNvSpPr>
            <p:nvPr/>
          </p:nvSpPr>
          <p:spPr bwMode="auto">
            <a:xfrm>
              <a:off x="526" y="974"/>
              <a:ext cx="10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header length</a:t>
              </a:r>
            </a:p>
            <a:p>
              <a:pPr algn="r"/>
              <a:r>
                <a:rPr lang="en-US"/>
                <a:t> (bytes)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10" name="Text Box 22"/>
            <p:cNvSpPr txBox="1">
              <a:spLocks noChangeArrowheads="1"/>
            </p:cNvSpPr>
            <p:nvPr/>
          </p:nvSpPr>
          <p:spPr bwMode="auto">
            <a:xfrm>
              <a:off x="350" y="1604"/>
              <a:ext cx="128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max number</a:t>
              </a:r>
            </a:p>
            <a:p>
              <a:pPr algn="r"/>
              <a:r>
                <a:rPr lang="en-US"/>
                <a:t>remaining hops</a:t>
              </a:r>
            </a:p>
            <a:p>
              <a:pPr algn="r"/>
              <a:r>
                <a:rPr lang="en-US"/>
                <a:t>(decremented at </a:t>
              </a:r>
            </a:p>
            <a:p>
              <a:pPr algn="r"/>
              <a:r>
                <a:rPr lang="en-US"/>
                <a:t>each router)</a:t>
              </a:r>
            </a:p>
          </p:txBody>
        </p:sp>
        <p:sp>
          <p:nvSpPr>
            <p:cNvPr id="575511" name="Line 23"/>
            <p:cNvSpPr>
              <a:spLocks noChangeShapeType="1"/>
            </p:cNvSpPr>
            <p:nvPr/>
          </p:nvSpPr>
          <p:spPr bwMode="auto">
            <a:xfrm>
              <a:off x="1512" y="834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2" name="Line 24"/>
            <p:cNvSpPr>
              <a:spLocks noChangeShapeType="1"/>
            </p:cNvSpPr>
            <p:nvPr/>
          </p:nvSpPr>
          <p:spPr bwMode="auto">
            <a:xfrm>
              <a:off x="1530" y="1185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3" name="Text Box 25"/>
            <p:cNvSpPr txBox="1">
              <a:spLocks noChangeArrowheads="1"/>
            </p:cNvSpPr>
            <p:nvPr/>
          </p:nvSpPr>
          <p:spPr bwMode="auto">
            <a:xfrm>
              <a:off x="4452" y="1214"/>
              <a:ext cx="114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for</a:t>
              </a:r>
            </a:p>
            <a:p>
              <a:r>
                <a:rPr lang="en-US"/>
                <a:t>fragmentation/</a:t>
              </a:r>
            </a:p>
            <a:p>
              <a:r>
                <a:rPr lang="en-US"/>
                <a:t>reassembly</a:t>
              </a:r>
            </a:p>
          </p:txBody>
        </p:sp>
        <p:sp>
          <p:nvSpPr>
            <p:cNvPr id="575514" name="Text Box 26"/>
            <p:cNvSpPr txBox="1">
              <a:spLocks noChangeArrowheads="1"/>
            </p:cNvSpPr>
            <p:nvPr/>
          </p:nvSpPr>
          <p:spPr bwMode="auto">
            <a:xfrm>
              <a:off x="4433" y="752"/>
              <a:ext cx="11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total datagram</a:t>
              </a:r>
            </a:p>
            <a:p>
              <a:r>
                <a:rPr lang="en-US"/>
                <a:t>length (bytes)</a:t>
              </a:r>
            </a:p>
          </p:txBody>
        </p:sp>
        <p:sp>
          <p:nvSpPr>
            <p:cNvPr id="575515" name="Text Box 27"/>
            <p:cNvSpPr txBox="1">
              <a:spLocks noChangeArrowheads="1"/>
            </p:cNvSpPr>
            <p:nvPr/>
          </p:nvSpPr>
          <p:spPr bwMode="auto">
            <a:xfrm>
              <a:off x="153" y="2408"/>
              <a:ext cx="14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upper layer protocol</a:t>
              </a:r>
            </a:p>
            <a:p>
              <a:pPr algn="r"/>
              <a:r>
                <a:rPr lang="en-US"/>
                <a:t>to deliver payload to</a:t>
              </a:r>
            </a:p>
          </p:txBody>
        </p:sp>
        <p:sp>
          <p:nvSpPr>
            <p:cNvPr id="575516" name="Line 28"/>
            <p:cNvSpPr>
              <a:spLocks noChangeShapeType="1"/>
            </p:cNvSpPr>
            <p:nvPr/>
          </p:nvSpPr>
          <p:spPr bwMode="auto">
            <a:xfrm flipV="1">
              <a:off x="1602" y="1806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7" name="Line 29"/>
            <p:cNvSpPr>
              <a:spLocks noChangeShapeType="1"/>
            </p:cNvSpPr>
            <p:nvPr/>
          </p:nvSpPr>
          <p:spPr bwMode="auto">
            <a:xfrm flipH="1">
              <a:off x="3228" y="1500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8" name="Line 30"/>
            <p:cNvSpPr>
              <a:spLocks noChangeShapeType="1"/>
            </p:cNvSpPr>
            <p:nvPr/>
          </p:nvSpPr>
          <p:spPr bwMode="auto">
            <a:xfrm flipH="1">
              <a:off x="4098" y="954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19" name="Text Box 31"/>
            <p:cNvSpPr txBox="1">
              <a:spLocks noChangeArrowheads="1"/>
            </p:cNvSpPr>
            <p:nvPr/>
          </p:nvSpPr>
          <p:spPr bwMode="auto">
            <a:xfrm>
              <a:off x="2008" y="995"/>
              <a:ext cx="4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head.</a:t>
              </a:r>
            </a:p>
            <a:p>
              <a:pPr algn="ctr"/>
              <a:r>
                <a:rPr lang="en-US"/>
                <a:t>len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20" name="Text Box 32"/>
            <p:cNvSpPr txBox="1">
              <a:spLocks noChangeArrowheads="1"/>
            </p:cNvSpPr>
            <p:nvPr/>
          </p:nvSpPr>
          <p:spPr bwMode="auto">
            <a:xfrm>
              <a:off x="2414" y="989"/>
              <a:ext cx="60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type of</a:t>
              </a:r>
            </a:p>
            <a:p>
              <a:pPr algn="ctr"/>
              <a:r>
                <a:rPr lang="en-US"/>
                <a:t>service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21" name="Line 33"/>
            <p:cNvSpPr>
              <a:spLocks noChangeShapeType="1"/>
            </p:cNvSpPr>
            <p:nvPr/>
          </p:nvSpPr>
          <p:spPr bwMode="auto">
            <a:xfrm flipH="1" flipV="1">
              <a:off x="2431" y="102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2" name="Line 34"/>
            <p:cNvSpPr>
              <a:spLocks noChangeShapeType="1"/>
            </p:cNvSpPr>
            <p:nvPr/>
          </p:nvSpPr>
          <p:spPr bwMode="auto">
            <a:xfrm flipH="1" flipV="1">
              <a:off x="2044" y="102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3" name="Text Box 35"/>
            <p:cNvSpPr txBox="1">
              <a:spLocks noChangeArrowheads="1"/>
            </p:cNvSpPr>
            <p:nvPr/>
          </p:nvSpPr>
          <p:spPr bwMode="auto">
            <a:xfrm>
              <a:off x="496" y="1322"/>
              <a:ext cx="11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“type” of data 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575524" name="Line 36"/>
            <p:cNvSpPr>
              <a:spLocks noChangeShapeType="1"/>
            </p:cNvSpPr>
            <p:nvPr/>
          </p:nvSpPr>
          <p:spPr bwMode="auto">
            <a:xfrm flipV="1">
              <a:off x="1542" y="1194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5" name="Line 37"/>
            <p:cNvSpPr>
              <a:spLocks noChangeShapeType="1"/>
            </p:cNvSpPr>
            <p:nvPr/>
          </p:nvSpPr>
          <p:spPr bwMode="auto">
            <a:xfrm flipH="1" flipV="1">
              <a:off x="2995" y="1350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6" name="Text Box 38"/>
            <p:cNvSpPr txBox="1">
              <a:spLocks noChangeArrowheads="1"/>
            </p:cNvSpPr>
            <p:nvPr/>
          </p:nvSpPr>
          <p:spPr bwMode="auto">
            <a:xfrm>
              <a:off x="2902" y="1399"/>
              <a:ext cx="4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flgs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27" name="Line 39"/>
            <p:cNvSpPr>
              <a:spLocks noChangeShapeType="1"/>
            </p:cNvSpPr>
            <p:nvPr/>
          </p:nvSpPr>
          <p:spPr bwMode="auto">
            <a:xfrm flipH="1" flipV="1">
              <a:off x="3289" y="13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28" name="Text Box 40"/>
            <p:cNvSpPr txBox="1">
              <a:spLocks noChangeArrowheads="1"/>
            </p:cNvSpPr>
            <p:nvPr/>
          </p:nvSpPr>
          <p:spPr bwMode="auto">
            <a:xfrm>
              <a:off x="3316" y="1315"/>
              <a:ext cx="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/>
                <a:t>fragment</a:t>
              </a:r>
            </a:p>
            <a:p>
              <a:pPr algn="ctr"/>
              <a:r>
                <a:rPr lang="en-US"/>
                <a:t> offset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75529" name="Line 41"/>
            <p:cNvSpPr>
              <a:spLocks noChangeShapeType="1"/>
            </p:cNvSpPr>
            <p:nvPr/>
          </p:nvSpPr>
          <p:spPr bwMode="auto">
            <a:xfrm flipH="1" flipV="1">
              <a:off x="4086" y="1434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0" name="Line 42"/>
            <p:cNvSpPr>
              <a:spLocks noChangeShapeType="1"/>
            </p:cNvSpPr>
            <p:nvPr/>
          </p:nvSpPr>
          <p:spPr bwMode="auto">
            <a:xfrm flipH="1">
              <a:off x="2904" y="1506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1" name="Line 43"/>
            <p:cNvSpPr>
              <a:spLocks noChangeShapeType="1"/>
            </p:cNvSpPr>
            <p:nvPr/>
          </p:nvSpPr>
          <p:spPr bwMode="auto">
            <a:xfrm flipV="1">
              <a:off x="1769" y="1666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2" name="Line 44"/>
            <p:cNvSpPr>
              <a:spLocks noChangeShapeType="1"/>
            </p:cNvSpPr>
            <p:nvPr/>
          </p:nvSpPr>
          <p:spPr bwMode="auto">
            <a:xfrm flipH="1" flipV="1">
              <a:off x="2995" y="166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3" name="Line 45"/>
            <p:cNvSpPr>
              <a:spLocks noChangeShapeType="1"/>
            </p:cNvSpPr>
            <p:nvPr/>
          </p:nvSpPr>
          <p:spPr bwMode="auto">
            <a:xfrm flipV="1">
              <a:off x="1757" y="199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4" name="Text Box 46"/>
            <p:cNvSpPr txBox="1">
              <a:spLocks noChangeArrowheads="1"/>
            </p:cNvSpPr>
            <p:nvPr/>
          </p:nvSpPr>
          <p:spPr bwMode="auto">
            <a:xfrm>
              <a:off x="2448" y="1613"/>
              <a:ext cx="49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upper</a:t>
              </a:r>
            </a:p>
            <a:p>
              <a:pPr algn="ctr"/>
              <a:r>
                <a:rPr lang="en-US"/>
                <a:t> layer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75535" name="Line 47"/>
            <p:cNvSpPr>
              <a:spLocks noChangeShapeType="1"/>
            </p:cNvSpPr>
            <p:nvPr/>
          </p:nvSpPr>
          <p:spPr bwMode="auto">
            <a:xfrm flipH="1" flipV="1">
              <a:off x="2395" y="167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6" name="Line 48"/>
            <p:cNvSpPr>
              <a:spLocks noChangeShapeType="1"/>
            </p:cNvSpPr>
            <p:nvPr/>
          </p:nvSpPr>
          <p:spPr bwMode="auto">
            <a:xfrm>
              <a:off x="1590" y="1785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7" name="Text Box 49"/>
            <p:cNvSpPr txBox="1">
              <a:spLocks noChangeArrowheads="1"/>
            </p:cNvSpPr>
            <p:nvPr/>
          </p:nvSpPr>
          <p:spPr bwMode="auto">
            <a:xfrm>
              <a:off x="1967" y="2323"/>
              <a:ext cx="20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32 bit destination 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38" name="Line 50"/>
            <p:cNvSpPr>
              <a:spLocks noChangeShapeType="1"/>
            </p:cNvSpPr>
            <p:nvPr/>
          </p:nvSpPr>
          <p:spPr bwMode="auto">
            <a:xfrm flipV="1">
              <a:off x="1769" y="2872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539" name="Text Box 51"/>
            <p:cNvSpPr txBox="1">
              <a:spLocks noChangeArrowheads="1"/>
            </p:cNvSpPr>
            <p:nvPr/>
          </p:nvSpPr>
          <p:spPr bwMode="auto">
            <a:xfrm>
              <a:off x="2405" y="2617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Options (if any)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5540" name="Text Box 52"/>
            <p:cNvSpPr txBox="1">
              <a:spLocks noChangeArrowheads="1"/>
            </p:cNvSpPr>
            <p:nvPr/>
          </p:nvSpPr>
          <p:spPr bwMode="auto">
            <a:xfrm>
              <a:off x="4380" y="2600"/>
              <a:ext cx="1137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E.g. timestamp,</a:t>
              </a:r>
            </a:p>
            <a:p>
              <a:r>
                <a:rPr lang="en-US"/>
                <a:t>record route</a:t>
              </a:r>
            </a:p>
            <a:p>
              <a:r>
                <a:rPr lang="en-US"/>
                <a:t>taken, specify</a:t>
              </a:r>
            </a:p>
            <a:p>
              <a:r>
                <a:rPr lang="en-US"/>
                <a:t>list of routers </a:t>
              </a:r>
            </a:p>
            <a:p>
              <a:r>
                <a:rPr lang="en-US"/>
                <a:t>to visit.</a:t>
              </a:r>
            </a:p>
          </p:txBody>
        </p:sp>
        <p:sp>
          <p:nvSpPr>
            <p:cNvPr id="575541" name="Line 53"/>
            <p:cNvSpPr>
              <a:spLocks noChangeShapeType="1"/>
            </p:cNvSpPr>
            <p:nvPr/>
          </p:nvSpPr>
          <p:spPr bwMode="auto">
            <a:xfrm flipH="1">
              <a:off x="3900" y="2736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33363" y="4451350"/>
            <a:ext cx="2587625" cy="21415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000" u="sng"/>
              <a:t>how much overhead with TCP?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/>
              <a:t>20 bytes of TCP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/>
              <a:t>20 bytes of IP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/>
              <a:t>= 40 bytes + app layer overhead</a:t>
            </a:r>
          </a:p>
        </p:txBody>
      </p:sp>
    </p:spTree>
    <p:extLst>
      <p:ext uri="{BB962C8B-B14F-4D97-AF65-F5344CB8AC3E}">
        <p14:creationId xmlns:p14="http://schemas.microsoft.com/office/powerpoint/2010/main" val="420564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150" name="Group 166"/>
          <p:cNvGrpSpPr>
            <a:grpSpLocks/>
          </p:cNvGrpSpPr>
          <p:nvPr/>
        </p:nvGrpSpPr>
        <p:grpSpPr bwMode="auto">
          <a:xfrm>
            <a:off x="1301750" y="1198563"/>
            <a:ext cx="5530850" cy="5245100"/>
            <a:chOff x="398" y="129"/>
            <a:chExt cx="3484" cy="3304"/>
          </a:xfrm>
        </p:grpSpPr>
        <p:sp>
          <p:nvSpPr>
            <p:cNvPr id="425986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7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988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9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0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5991" name="Group 7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25992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3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4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5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5996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5997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599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99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01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0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3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4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05" name="Group 21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26006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7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8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9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10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11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1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3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4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15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7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8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19" name="Group 35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26020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1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2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3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24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25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2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27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28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29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3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31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32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33" name="Group 49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26034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5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6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7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38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39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4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1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2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43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4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5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6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47" name="Group 63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26048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9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0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1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52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53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5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5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6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57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58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9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60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61" name="Group 77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26062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3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4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5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66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67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68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69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0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71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7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3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4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6075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6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294 w 294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7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8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500 h 500"/>
                <a:gd name="T2" fmla="*/ 118 w 118"/>
                <a:gd name="T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9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370 w 370"/>
                <a:gd name="T1" fmla="*/ 32 h 32"/>
                <a:gd name="T2" fmla="*/ 0 w 370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0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162 w 176"/>
                <a:gd name="T1" fmla="*/ 408 h 412"/>
                <a:gd name="T2" fmla="*/ 176 w 176"/>
                <a:gd name="T3" fmla="*/ 412 h 412"/>
                <a:gd name="T4" fmla="*/ 0 w 176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1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2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3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4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426085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426086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426088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9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426090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426091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092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426093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94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426095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426096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26097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098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6099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26100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1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2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03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4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5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6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7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8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09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6110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26111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2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3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4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5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6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7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18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2611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26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26127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8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9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0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1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2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3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34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2613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42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26143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4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5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6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7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8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9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6151" name="Text Box 167"/>
          <p:cNvSpPr txBox="1">
            <a:spLocks noChangeArrowheads="1"/>
          </p:cNvSpPr>
          <p:nvPr/>
        </p:nvSpPr>
        <p:spPr bwMode="auto">
          <a:xfrm>
            <a:off x="501650" y="250825"/>
            <a:ext cx="8148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000099"/>
                </a:solidFill>
              </a:rPr>
              <a:t>Interplay between routing and forwarding</a:t>
            </a:r>
          </a:p>
        </p:txBody>
      </p:sp>
    </p:spTree>
    <p:extLst>
      <p:ext uri="{BB962C8B-B14F-4D97-AF65-F5344CB8AC3E}">
        <p14:creationId xmlns:p14="http://schemas.microsoft.com/office/powerpoint/2010/main" val="54622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service model</a:t>
            </a: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609600" y="1430338"/>
            <a:ext cx="7554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Defines the characteristics of end-to-end transport of packets between sending and receiving systems.</a:t>
            </a:r>
            <a:endParaRPr lang="en-US" sz="2400" dirty="0"/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406699" y="2630667"/>
            <a:ext cx="3810000" cy="382017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example services for individual datagrams:</a:t>
            </a:r>
          </a:p>
          <a:p>
            <a:r>
              <a:rPr lang="en-US" sz="2400" dirty="0"/>
              <a:t>guaranteed delivery</a:t>
            </a:r>
          </a:p>
          <a:p>
            <a:r>
              <a:rPr lang="en-US" sz="2400" dirty="0"/>
              <a:t>guaranteed delivery with less than 40 </a:t>
            </a:r>
            <a:r>
              <a:rPr lang="en-US" sz="2400" dirty="0" err="1"/>
              <a:t>msec</a:t>
            </a:r>
            <a:r>
              <a:rPr lang="en-US" sz="2400" dirty="0"/>
              <a:t> delay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559300" y="2424113"/>
            <a:ext cx="3810000" cy="3686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>
                <a:solidFill>
                  <a:srgbClr val="FF0000"/>
                </a:solidFill>
              </a:rPr>
              <a:t>example services for a flow of datagrams:</a:t>
            </a:r>
          </a:p>
          <a:p>
            <a:r>
              <a:rPr lang="en-US" sz="2400" dirty="0"/>
              <a:t>in-order datagram delivery</a:t>
            </a:r>
          </a:p>
          <a:p>
            <a:r>
              <a:rPr lang="en-US" sz="2400" dirty="0"/>
              <a:t>guaranteed minimum bandwidth to flow</a:t>
            </a:r>
          </a:p>
          <a:p>
            <a:r>
              <a:rPr lang="en-US" sz="2400" dirty="0"/>
              <a:t>restrictions on changes in inter-packet spacing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315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layer service models:</a:t>
            </a:r>
            <a:endParaRPr 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09563" y="1506538"/>
            <a:ext cx="15382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Arial" charset="0"/>
              </a:rPr>
              <a:t>Network</a:t>
            </a:r>
          </a:p>
          <a:p>
            <a:pPr algn="r"/>
            <a:r>
              <a:rPr lang="en-US" sz="2000" dirty="0">
                <a:latin typeface="Arial" charset="0"/>
              </a:rPr>
              <a:t>Architecture</a:t>
            </a:r>
          </a:p>
          <a:p>
            <a:pPr algn="r"/>
            <a:endParaRPr lang="en-US" sz="2000" dirty="0">
              <a:latin typeface="Arial" charset="0"/>
            </a:endParaRPr>
          </a:p>
          <a:p>
            <a:pPr algn="r"/>
            <a:r>
              <a:rPr lang="en-US" sz="2000" dirty="0">
                <a:latin typeface="Arial" charset="0"/>
              </a:rPr>
              <a:t>Internet</a:t>
            </a:r>
          </a:p>
          <a:p>
            <a:pPr algn="r"/>
            <a:endParaRPr lang="en-US" sz="2000" dirty="0">
              <a:latin typeface="Arial" charset="0"/>
            </a:endParaRPr>
          </a:p>
          <a:p>
            <a:pPr algn="r"/>
            <a:r>
              <a:rPr lang="en-US" sz="2000" dirty="0">
                <a:latin typeface="Arial" charset="0"/>
              </a:rPr>
              <a:t>ATM</a:t>
            </a:r>
          </a:p>
          <a:p>
            <a:pPr algn="r"/>
            <a:endParaRPr lang="en-US" sz="2000" dirty="0">
              <a:latin typeface="Arial" charset="0"/>
            </a:endParaRPr>
          </a:p>
          <a:p>
            <a:pPr algn="r"/>
            <a:r>
              <a:rPr lang="en-US" sz="2000" dirty="0">
                <a:latin typeface="Arial" charset="0"/>
              </a:rPr>
              <a:t>ATM</a:t>
            </a:r>
          </a:p>
          <a:p>
            <a:pPr algn="r"/>
            <a:endParaRPr lang="en-US" sz="2000" dirty="0">
              <a:latin typeface="Arial" charset="0"/>
            </a:endParaRPr>
          </a:p>
          <a:p>
            <a:pPr algn="r"/>
            <a:r>
              <a:rPr lang="en-US" sz="2000" dirty="0">
                <a:latin typeface="Arial" charset="0"/>
              </a:rPr>
              <a:t>ATM</a:t>
            </a:r>
          </a:p>
          <a:p>
            <a:pPr algn="r"/>
            <a:endParaRPr lang="en-US" sz="2000" dirty="0">
              <a:latin typeface="Arial" charset="0"/>
            </a:endParaRPr>
          </a:p>
          <a:p>
            <a:pPr algn="r"/>
            <a:r>
              <a:rPr lang="en-US" sz="2000" dirty="0">
                <a:latin typeface="Arial" charset="0"/>
              </a:rPr>
              <a:t>ATM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66913" y="1506538"/>
            <a:ext cx="13096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Service</a:t>
            </a:r>
          </a:p>
          <a:p>
            <a:r>
              <a:rPr lang="en-US" sz="2000">
                <a:latin typeface="Arial" charset="0"/>
              </a:rPr>
              <a:t>Model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best effort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CBR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VBR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ABR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UBR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300413" y="1801813"/>
            <a:ext cx="1538287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Bandwidth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none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constant</a:t>
            </a:r>
          </a:p>
          <a:p>
            <a:r>
              <a:rPr lang="en-US" sz="2000">
                <a:latin typeface="Arial" charset="0"/>
              </a:rPr>
              <a:t>rate</a:t>
            </a:r>
          </a:p>
          <a:p>
            <a:r>
              <a:rPr lang="en-US" sz="2000">
                <a:latin typeface="Arial" charset="0"/>
              </a:rPr>
              <a:t>guaranteed</a:t>
            </a:r>
          </a:p>
          <a:p>
            <a:r>
              <a:rPr lang="en-US" sz="2000">
                <a:latin typeface="Arial" charset="0"/>
              </a:rPr>
              <a:t>rate</a:t>
            </a:r>
          </a:p>
          <a:p>
            <a:r>
              <a:rPr lang="en-US" sz="2000">
                <a:latin typeface="Arial" charset="0"/>
              </a:rPr>
              <a:t>guaranteed </a:t>
            </a:r>
          </a:p>
          <a:p>
            <a:r>
              <a:rPr lang="en-US" sz="2000">
                <a:latin typeface="Arial" charset="0"/>
              </a:rPr>
              <a:t>minimum</a:t>
            </a:r>
          </a:p>
          <a:p>
            <a:r>
              <a:rPr lang="en-US" sz="2000">
                <a:latin typeface="Arial" charset="0"/>
              </a:rPr>
              <a:t>none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409575" y="2324100"/>
            <a:ext cx="84296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14350" y="3057525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561975" y="3676650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561975" y="4305300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571500" y="4886325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4700588" y="1801813"/>
            <a:ext cx="7207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Loss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no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yes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yes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no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no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424488" y="1811338"/>
            <a:ext cx="8318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Order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6281738" y="1811338"/>
            <a:ext cx="947737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Timing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281863" y="1525588"/>
            <a:ext cx="148113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Congestion</a:t>
            </a:r>
          </a:p>
          <a:p>
            <a:r>
              <a:rPr lang="en-US" sz="2000">
                <a:latin typeface="Arial" charset="0"/>
              </a:rPr>
              <a:t>feedback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 (inferred</a:t>
            </a:r>
          </a:p>
          <a:p>
            <a:r>
              <a:rPr lang="en-US" sz="2000">
                <a:latin typeface="Arial" charset="0"/>
              </a:rPr>
              <a:t>via loss)</a:t>
            </a:r>
          </a:p>
          <a:p>
            <a:r>
              <a:rPr lang="en-US" sz="2000">
                <a:latin typeface="Arial" charset="0"/>
              </a:rPr>
              <a:t>no</a:t>
            </a:r>
          </a:p>
          <a:p>
            <a:r>
              <a:rPr lang="en-US" sz="2000">
                <a:latin typeface="Arial" charset="0"/>
              </a:rPr>
              <a:t>congestion</a:t>
            </a:r>
          </a:p>
          <a:p>
            <a:r>
              <a:rPr lang="en-US" sz="2000">
                <a:latin typeface="Arial" charset="0"/>
              </a:rPr>
              <a:t>no</a:t>
            </a:r>
          </a:p>
          <a:p>
            <a:r>
              <a:rPr lang="en-US" sz="2000">
                <a:latin typeface="Arial" charset="0"/>
              </a:rPr>
              <a:t>congestion</a:t>
            </a: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4672013" y="1374775"/>
            <a:ext cx="172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Guarantees ?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 flipV="1">
            <a:off x="3390900" y="1800225"/>
            <a:ext cx="3733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Line Callout 1 2"/>
          <p:cNvSpPr/>
          <p:nvPr/>
        </p:nvSpPr>
        <p:spPr>
          <a:xfrm>
            <a:off x="2992023" y="5529197"/>
            <a:ext cx="4627977" cy="1295400"/>
          </a:xfrm>
          <a:prstGeom prst="borderCallout1">
            <a:avLst>
              <a:gd name="adj1" fmla="val 18750"/>
              <a:gd name="adj2" fmla="val -8333"/>
              <a:gd name="adj3" fmla="val -24808"/>
              <a:gd name="adj4" fmla="val -36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Asynchronous Transfer Mode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Time-division multiplexing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Encodes data into small fixed-sized cells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Uses a virtual circuit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4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65100"/>
            <a:ext cx="7772400" cy="1143000"/>
          </a:xfrm>
        </p:spPr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circuits (ATM)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3495675"/>
            <a:ext cx="7620000" cy="2257425"/>
          </a:xfrm>
        </p:spPr>
        <p:txBody>
          <a:bodyPr/>
          <a:lstStyle/>
          <a:p>
            <a:r>
              <a:rPr lang="en-US" sz="2000" dirty="0"/>
              <a:t>call setup, teardown for each call </a:t>
            </a:r>
            <a:r>
              <a:rPr lang="en-US" sz="2000" i="1" dirty="0"/>
              <a:t>before</a:t>
            </a:r>
            <a:r>
              <a:rPr lang="en-US" sz="2000" dirty="0"/>
              <a:t> data can flow</a:t>
            </a:r>
          </a:p>
          <a:p>
            <a:r>
              <a:rPr lang="en-US" sz="2000" dirty="0"/>
              <a:t>each packet carries </a:t>
            </a:r>
            <a:r>
              <a:rPr lang="en-US" sz="2000" b="1" dirty="0"/>
              <a:t>VC identifier </a:t>
            </a:r>
            <a:r>
              <a:rPr lang="en-US" sz="2000" dirty="0"/>
              <a:t>(not destination host address)</a:t>
            </a:r>
          </a:p>
          <a:p>
            <a:r>
              <a:rPr lang="en-US" sz="2000" i="1" dirty="0"/>
              <a:t>every</a:t>
            </a:r>
            <a:r>
              <a:rPr lang="en-US" sz="2000" dirty="0"/>
              <a:t> router on source-</a:t>
            </a:r>
            <a:r>
              <a:rPr lang="en-US" sz="2000" dirty="0" err="1"/>
              <a:t>dest</a:t>
            </a:r>
            <a:r>
              <a:rPr lang="en-US" sz="2000" dirty="0"/>
              <a:t> path maintains “</a:t>
            </a:r>
            <a:r>
              <a:rPr lang="en-US" sz="2000" b="1" dirty="0"/>
              <a:t>state</a:t>
            </a:r>
            <a:r>
              <a:rPr lang="en-US" sz="2000" dirty="0"/>
              <a:t>” for each passing connection</a:t>
            </a:r>
          </a:p>
          <a:p>
            <a:r>
              <a:rPr lang="en-US" sz="2000" dirty="0"/>
              <a:t>link, router resources (bandwidth, buffers) may be </a:t>
            </a:r>
            <a:r>
              <a:rPr lang="en-US" sz="2000" i="1" dirty="0"/>
              <a:t>allocated </a:t>
            </a:r>
            <a:r>
              <a:rPr lang="en-US" sz="2000" dirty="0"/>
              <a:t>to VC (dedicated resources = predictable service)</a:t>
            </a:r>
          </a:p>
          <a:p>
            <a:pPr lvl="1">
              <a:buFont typeface="Wingdings" pitchFamily="2" charset="2"/>
              <a:buNone/>
            </a:pPr>
            <a:endParaRPr lang="en-US" sz="1800" dirty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6300" y="1504950"/>
            <a:ext cx="7743825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“source-to-dest path behaves much like telephone circuit”</a:t>
            </a:r>
          </a:p>
          <a:p>
            <a:pPr lvl="1"/>
            <a:r>
              <a:rPr lang="en-US" sz="2000"/>
              <a:t>performance-wise</a:t>
            </a:r>
          </a:p>
          <a:p>
            <a:pPr lvl="1"/>
            <a:r>
              <a:rPr lang="en-US" sz="2000"/>
              <a:t>network actions along source-to-dest path</a:t>
            </a:r>
          </a:p>
          <a:p>
            <a:endParaRPr lang="en-US" sz="2400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666750" y="1457325"/>
            <a:ext cx="7677150" cy="1685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5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 implementation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a VC consists of: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>
                <a:solidFill>
                  <a:srgbClr val="FF0000"/>
                </a:solidFill>
              </a:rPr>
              <a:t>path from source to destination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>
                <a:solidFill>
                  <a:srgbClr val="FF0000"/>
                </a:solidFill>
              </a:rPr>
              <a:t>VC numbers, one number for each link along path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>
                <a:solidFill>
                  <a:srgbClr val="FF0000"/>
                </a:solidFill>
              </a:rPr>
              <a:t>entries in forwarding tables in routers along path</a:t>
            </a:r>
          </a:p>
          <a:p>
            <a:pPr marL="533400" indent="-533400"/>
            <a:r>
              <a:rPr lang="en-US"/>
              <a:t>packet belonging to VC carries VC number (rather than dest address)</a:t>
            </a:r>
          </a:p>
          <a:p>
            <a:pPr marL="533400" indent="-533400"/>
            <a:r>
              <a:rPr lang="en-US"/>
              <a:t>VC number can be changed on each link.</a:t>
            </a:r>
          </a:p>
          <a:p>
            <a:pPr marL="914400" lvl="1" indent="-457200"/>
            <a:r>
              <a:rPr lang="en-US"/>
              <a:t>New VC number comes from forwarding table</a:t>
            </a:r>
          </a:p>
        </p:txBody>
      </p:sp>
    </p:spTree>
    <p:extLst>
      <p:ext uri="{BB962C8B-B14F-4D97-AF65-F5344CB8AC3E}">
        <p14:creationId xmlns:p14="http://schemas.microsoft.com/office/powerpoint/2010/main" val="264384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>
          <a:xfrm>
            <a:off x="369888" y="211138"/>
            <a:ext cx="7772400" cy="1338262"/>
          </a:xfrm>
        </p:spPr>
        <p:txBody>
          <a:bodyPr>
            <a:normAutofit fontScale="90000"/>
          </a:bodyPr>
          <a:lstStyle/>
          <a:p>
            <a:r>
              <a:rPr lang="en-US"/>
              <a:t>VC Forwarding </a:t>
            </a:r>
            <a:br>
              <a:rPr lang="en-US"/>
            </a:br>
            <a:r>
              <a:rPr lang="en-US"/>
              <a:t>table</a:t>
            </a:r>
          </a:p>
        </p:txBody>
      </p:sp>
      <p:grpSp>
        <p:nvGrpSpPr>
          <p:cNvPr id="446604" name="Group 140"/>
          <p:cNvGrpSpPr>
            <a:grpSpLocks/>
          </p:cNvGrpSpPr>
          <p:nvPr/>
        </p:nvGrpSpPr>
        <p:grpSpPr bwMode="auto">
          <a:xfrm>
            <a:off x="4470400" y="623888"/>
            <a:ext cx="4457700" cy="2420937"/>
            <a:chOff x="235" y="1147"/>
            <a:chExt cx="2808" cy="1525"/>
          </a:xfrm>
        </p:grpSpPr>
        <p:sp>
          <p:nvSpPr>
            <p:cNvPr id="446471" name="Freeform 7"/>
            <p:cNvSpPr>
              <a:spLocks/>
            </p:cNvSpPr>
            <p:nvPr/>
          </p:nvSpPr>
          <p:spPr bwMode="auto">
            <a:xfrm>
              <a:off x="879" y="1529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6473" name="Group 9"/>
            <p:cNvGrpSpPr>
              <a:grpSpLocks/>
            </p:cNvGrpSpPr>
            <p:nvPr/>
          </p:nvGrpSpPr>
          <p:grpSpPr bwMode="auto">
            <a:xfrm>
              <a:off x="1141" y="1750"/>
              <a:ext cx="316" cy="147"/>
              <a:chOff x="3600" y="219"/>
              <a:chExt cx="360" cy="175"/>
            </a:xfrm>
          </p:grpSpPr>
          <p:sp>
            <p:nvSpPr>
              <p:cNvPr id="446474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5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6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7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478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479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48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1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2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483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48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5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6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487" name="Group 23"/>
            <p:cNvGrpSpPr>
              <a:grpSpLocks/>
            </p:cNvGrpSpPr>
            <p:nvPr/>
          </p:nvGrpSpPr>
          <p:grpSpPr bwMode="auto">
            <a:xfrm>
              <a:off x="1128" y="2135"/>
              <a:ext cx="316" cy="147"/>
              <a:chOff x="3600" y="219"/>
              <a:chExt cx="360" cy="175"/>
            </a:xfrm>
          </p:grpSpPr>
          <p:sp>
            <p:nvSpPr>
              <p:cNvPr id="446488" name="Oval 2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89" name="Line 2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90" name="Line 2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91" name="Rectangle 2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492" name="Oval 2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493" name="Group 2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49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5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6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497" name="Group 3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49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9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0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501" name="Group 37"/>
            <p:cNvGrpSpPr>
              <a:grpSpLocks/>
            </p:cNvGrpSpPr>
            <p:nvPr/>
          </p:nvGrpSpPr>
          <p:grpSpPr bwMode="auto">
            <a:xfrm>
              <a:off x="1966" y="1761"/>
              <a:ext cx="316" cy="147"/>
              <a:chOff x="3600" y="219"/>
              <a:chExt cx="360" cy="175"/>
            </a:xfrm>
          </p:grpSpPr>
          <p:sp>
            <p:nvSpPr>
              <p:cNvPr id="446502" name="Oval 3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3" name="Line 3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4" name="Line 4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5" name="Rectangle 4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506" name="Oval 4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507" name="Group 4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5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9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0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511" name="Group 4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51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3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4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529" name="Group 65"/>
            <p:cNvGrpSpPr>
              <a:grpSpLocks/>
            </p:cNvGrpSpPr>
            <p:nvPr/>
          </p:nvGrpSpPr>
          <p:grpSpPr bwMode="auto">
            <a:xfrm>
              <a:off x="1920" y="2115"/>
              <a:ext cx="316" cy="147"/>
              <a:chOff x="3600" y="219"/>
              <a:chExt cx="360" cy="175"/>
            </a:xfrm>
          </p:grpSpPr>
          <p:sp>
            <p:nvSpPr>
              <p:cNvPr id="446530" name="Oval 6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1" name="Line 6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2" name="Line 6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3" name="Rectangle 6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534" name="Oval 7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535" name="Group 7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53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37" name="Line 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38" name="Line 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539" name="Group 7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540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41" name="Line 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42" name="Line 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6579" name="Line 115"/>
            <p:cNvSpPr>
              <a:spLocks noChangeShapeType="1"/>
            </p:cNvSpPr>
            <p:nvPr/>
          </p:nvSpPr>
          <p:spPr bwMode="auto">
            <a:xfrm>
              <a:off x="1282" y="1906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1" name="Line 117"/>
            <p:cNvSpPr>
              <a:spLocks noChangeShapeType="1"/>
            </p:cNvSpPr>
            <p:nvPr/>
          </p:nvSpPr>
          <p:spPr bwMode="auto">
            <a:xfrm>
              <a:off x="1468" y="182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2" name="Line 118"/>
            <p:cNvSpPr>
              <a:spLocks noChangeShapeType="1"/>
            </p:cNvSpPr>
            <p:nvPr/>
          </p:nvSpPr>
          <p:spPr bwMode="auto">
            <a:xfrm>
              <a:off x="1428" y="2223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3" name="Line 119"/>
            <p:cNvSpPr>
              <a:spLocks noChangeShapeType="1"/>
            </p:cNvSpPr>
            <p:nvPr/>
          </p:nvSpPr>
          <p:spPr bwMode="auto">
            <a:xfrm>
              <a:off x="2109" y="1898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4" name="Line 120"/>
            <p:cNvSpPr>
              <a:spLocks noChangeShapeType="1"/>
            </p:cNvSpPr>
            <p:nvPr/>
          </p:nvSpPr>
          <p:spPr bwMode="auto">
            <a:xfrm>
              <a:off x="779" y="1833"/>
              <a:ext cx="3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5" name="Line 121"/>
            <p:cNvSpPr>
              <a:spLocks noChangeShapeType="1"/>
            </p:cNvSpPr>
            <p:nvPr/>
          </p:nvSpPr>
          <p:spPr bwMode="auto">
            <a:xfrm>
              <a:off x="2272" y="1833"/>
              <a:ext cx="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6" name="Line 122"/>
            <p:cNvSpPr>
              <a:spLocks noChangeShapeType="1"/>
            </p:cNvSpPr>
            <p:nvPr/>
          </p:nvSpPr>
          <p:spPr bwMode="auto">
            <a:xfrm>
              <a:off x="2239" y="2223"/>
              <a:ext cx="23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7" name="Line 123"/>
            <p:cNvSpPr>
              <a:spLocks noChangeShapeType="1"/>
            </p:cNvSpPr>
            <p:nvPr/>
          </p:nvSpPr>
          <p:spPr bwMode="auto">
            <a:xfrm>
              <a:off x="998" y="2231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6588" name="Object 124"/>
            <p:cNvGraphicFramePr>
              <a:graphicFrameLocks noChangeAspect="1"/>
            </p:cNvGraphicFramePr>
            <p:nvPr/>
          </p:nvGraphicFramePr>
          <p:xfrm>
            <a:off x="487" y="1694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" y="1694"/>
                          <a:ext cx="333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6589" name="Object 125"/>
            <p:cNvGraphicFramePr>
              <a:graphicFrameLocks noChangeAspect="1"/>
            </p:cNvGraphicFramePr>
            <p:nvPr/>
          </p:nvGraphicFramePr>
          <p:xfrm>
            <a:off x="2710" y="1694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0" y="1694"/>
                          <a:ext cx="333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6590" name="Line 126"/>
            <p:cNvSpPr>
              <a:spLocks noChangeShapeType="1"/>
            </p:cNvSpPr>
            <p:nvPr/>
          </p:nvSpPr>
          <p:spPr bwMode="auto">
            <a:xfrm>
              <a:off x="836" y="1777"/>
              <a:ext cx="25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1" name="Line 127"/>
            <p:cNvSpPr>
              <a:spLocks noChangeShapeType="1"/>
            </p:cNvSpPr>
            <p:nvPr/>
          </p:nvSpPr>
          <p:spPr bwMode="auto">
            <a:xfrm>
              <a:off x="2288" y="1784"/>
              <a:ext cx="421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2" name="Line 128"/>
            <p:cNvSpPr>
              <a:spLocks noChangeShapeType="1"/>
            </p:cNvSpPr>
            <p:nvPr/>
          </p:nvSpPr>
          <p:spPr bwMode="auto">
            <a:xfrm>
              <a:off x="1508" y="1776"/>
              <a:ext cx="42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3" name="Text Box 129"/>
            <p:cNvSpPr txBox="1">
              <a:spLocks noChangeArrowheads="1"/>
            </p:cNvSpPr>
            <p:nvPr/>
          </p:nvSpPr>
          <p:spPr bwMode="auto">
            <a:xfrm>
              <a:off x="890" y="1609"/>
              <a:ext cx="2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446594" name="Text Box 130"/>
            <p:cNvSpPr txBox="1">
              <a:spLocks noChangeArrowheads="1"/>
            </p:cNvSpPr>
            <p:nvPr/>
          </p:nvSpPr>
          <p:spPr bwMode="auto">
            <a:xfrm>
              <a:off x="1621" y="1561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22</a:t>
              </a:r>
            </a:p>
          </p:txBody>
        </p:sp>
        <p:sp>
          <p:nvSpPr>
            <p:cNvPr id="446595" name="Text Box 131"/>
            <p:cNvSpPr txBox="1">
              <a:spLocks noChangeArrowheads="1"/>
            </p:cNvSpPr>
            <p:nvPr/>
          </p:nvSpPr>
          <p:spPr bwMode="auto">
            <a:xfrm>
              <a:off x="2351" y="1585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32</a:t>
              </a:r>
            </a:p>
          </p:txBody>
        </p:sp>
        <p:sp>
          <p:nvSpPr>
            <p:cNvPr id="446596" name="Text Box 132"/>
            <p:cNvSpPr txBox="1">
              <a:spLocks noChangeArrowheads="1"/>
            </p:cNvSpPr>
            <p:nvPr/>
          </p:nvSpPr>
          <p:spPr bwMode="auto">
            <a:xfrm>
              <a:off x="996" y="1805"/>
              <a:ext cx="17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446597" name="Text Box 133"/>
            <p:cNvSpPr txBox="1">
              <a:spLocks noChangeArrowheads="1"/>
            </p:cNvSpPr>
            <p:nvPr/>
          </p:nvSpPr>
          <p:spPr bwMode="auto">
            <a:xfrm>
              <a:off x="1240" y="1877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446598" name="Text Box 134"/>
            <p:cNvSpPr txBox="1">
              <a:spLocks noChangeArrowheads="1"/>
            </p:cNvSpPr>
            <p:nvPr/>
          </p:nvSpPr>
          <p:spPr bwMode="auto">
            <a:xfrm>
              <a:off x="1435" y="1780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446599" name="Text Box 135"/>
            <p:cNvSpPr txBox="1">
              <a:spLocks noChangeArrowheads="1"/>
            </p:cNvSpPr>
            <p:nvPr/>
          </p:nvSpPr>
          <p:spPr bwMode="auto">
            <a:xfrm>
              <a:off x="478" y="1147"/>
              <a:ext cx="8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VC number</a:t>
              </a:r>
            </a:p>
          </p:txBody>
        </p:sp>
        <p:sp>
          <p:nvSpPr>
            <p:cNvPr id="446601" name="Line 137"/>
            <p:cNvSpPr>
              <a:spLocks noChangeShapeType="1"/>
            </p:cNvSpPr>
            <p:nvPr/>
          </p:nvSpPr>
          <p:spPr bwMode="auto">
            <a:xfrm>
              <a:off x="794" y="1356"/>
              <a:ext cx="147" cy="259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02" name="Text Box 138"/>
            <p:cNvSpPr txBox="1">
              <a:spLocks noChangeArrowheads="1"/>
            </p:cNvSpPr>
            <p:nvPr/>
          </p:nvSpPr>
          <p:spPr bwMode="auto">
            <a:xfrm>
              <a:off x="235" y="2268"/>
              <a:ext cx="74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interface</a:t>
              </a:r>
            </a:p>
            <a:p>
              <a:r>
                <a:rPr lang="en-US"/>
                <a:t>number</a:t>
              </a:r>
            </a:p>
          </p:txBody>
        </p:sp>
        <p:sp>
          <p:nvSpPr>
            <p:cNvPr id="446603" name="Line 139"/>
            <p:cNvSpPr>
              <a:spLocks noChangeShapeType="1"/>
            </p:cNvSpPr>
            <p:nvPr/>
          </p:nvSpPr>
          <p:spPr bwMode="auto">
            <a:xfrm flipV="1">
              <a:off x="738" y="1996"/>
              <a:ext cx="292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6614" name="Group 150"/>
          <p:cNvGrpSpPr>
            <a:grpSpLocks/>
          </p:cNvGrpSpPr>
          <p:nvPr/>
        </p:nvGrpSpPr>
        <p:grpSpPr bwMode="auto">
          <a:xfrm>
            <a:off x="336550" y="3302000"/>
            <a:ext cx="8445500" cy="2233613"/>
            <a:chOff x="269" y="2422"/>
            <a:chExt cx="5320" cy="1407"/>
          </a:xfrm>
        </p:grpSpPr>
        <p:sp>
          <p:nvSpPr>
            <p:cNvPr id="446606" name="Line 142"/>
            <p:cNvSpPr>
              <a:spLocks noChangeShapeType="1"/>
            </p:cNvSpPr>
            <p:nvPr/>
          </p:nvSpPr>
          <p:spPr bwMode="auto">
            <a:xfrm>
              <a:off x="269" y="2653"/>
              <a:ext cx="5297" cy="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07" name="Text Box 143"/>
            <p:cNvSpPr txBox="1">
              <a:spLocks noChangeArrowheads="1"/>
            </p:cNvSpPr>
            <p:nvPr/>
          </p:nvSpPr>
          <p:spPr bwMode="auto">
            <a:xfrm>
              <a:off x="374" y="2422"/>
              <a:ext cx="5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Incoming interface    Incoming VC #     Outgoing interface    Outgoing VC #</a:t>
              </a:r>
            </a:p>
          </p:txBody>
        </p:sp>
        <p:sp>
          <p:nvSpPr>
            <p:cNvPr id="446609" name="Line 145"/>
            <p:cNvSpPr>
              <a:spLocks noChangeShapeType="1"/>
            </p:cNvSpPr>
            <p:nvPr/>
          </p:nvSpPr>
          <p:spPr bwMode="auto">
            <a:xfrm>
              <a:off x="1785" y="2450"/>
              <a:ext cx="0" cy="133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10" name="Line 146"/>
            <p:cNvSpPr>
              <a:spLocks noChangeShapeType="1"/>
            </p:cNvSpPr>
            <p:nvPr/>
          </p:nvSpPr>
          <p:spPr bwMode="auto">
            <a:xfrm>
              <a:off x="2985" y="2474"/>
              <a:ext cx="0" cy="133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11" name="Line 147"/>
            <p:cNvSpPr>
              <a:spLocks noChangeShapeType="1"/>
            </p:cNvSpPr>
            <p:nvPr/>
          </p:nvSpPr>
          <p:spPr bwMode="auto">
            <a:xfrm>
              <a:off x="4438" y="2450"/>
              <a:ext cx="0" cy="137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12" name="Text Box 148"/>
            <p:cNvSpPr txBox="1">
              <a:spLocks noChangeArrowheads="1"/>
            </p:cNvSpPr>
            <p:nvPr/>
          </p:nvSpPr>
          <p:spPr bwMode="auto">
            <a:xfrm>
              <a:off x="891" y="2755"/>
              <a:ext cx="4253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1                           12                               3                          22</a:t>
              </a:r>
            </a:p>
            <a:p>
              <a:r>
                <a:rPr lang="en-US" sz="1800">
                  <a:latin typeface="Comic Sans MS" pitchFamily="66" charset="0"/>
                </a:rPr>
                <a:t>2                          63                               1                           18 </a:t>
              </a:r>
            </a:p>
            <a:p>
              <a:r>
                <a:rPr lang="en-US" sz="1800">
                  <a:latin typeface="Comic Sans MS" pitchFamily="66" charset="0"/>
                </a:rPr>
                <a:t>3                           7                                2                           17</a:t>
              </a:r>
            </a:p>
            <a:p>
              <a:r>
                <a:rPr lang="en-US" sz="1800">
                  <a:latin typeface="Comic Sans MS" pitchFamily="66" charset="0"/>
                </a:rPr>
                <a:t>1                          97                               3                           87</a:t>
              </a:r>
            </a:p>
            <a:p>
              <a:r>
                <a:rPr lang="en-US" sz="1800">
                  <a:latin typeface="Comic Sans MS" pitchFamily="66" charset="0"/>
                </a:rPr>
                <a:t>…                          …                                …                            …</a:t>
              </a:r>
            </a:p>
          </p:txBody>
        </p:sp>
        <p:sp>
          <p:nvSpPr>
            <p:cNvPr id="446613" name="Text Box 149"/>
            <p:cNvSpPr txBox="1">
              <a:spLocks noChangeArrowheads="1"/>
            </p:cNvSpPr>
            <p:nvPr/>
          </p:nvSpPr>
          <p:spPr bwMode="auto">
            <a:xfrm>
              <a:off x="876" y="3014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46615" name="Text Box 151"/>
          <p:cNvSpPr txBox="1">
            <a:spLocks noChangeArrowheads="1"/>
          </p:cNvSpPr>
          <p:nvPr/>
        </p:nvSpPr>
        <p:spPr bwMode="auto">
          <a:xfrm>
            <a:off x="255588" y="2395538"/>
            <a:ext cx="2930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FF0000"/>
                </a:solidFill>
              </a:rPr>
              <a:t>Forwarding table in</a:t>
            </a:r>
          </a:p>
          <a:p>
            <a:r>
              <a:rPr lang="en-US" sz="2400" u="sng">
                <a:solidFill>
                  <a:srgbClr val="FF0000"/>
                </a:solidFill>
              </a:rPr>
              <a:t>northwest router:</a:t>
            </a:r>
          </a:p>
        </p:txBody>
      </p:sp>
      <p:sp>
        <p:nvSpPr>
          <p:cNvPr id="446616" name="Text Box 152"/>
          <p:cNvSpPr txBox="1">
            <a:spLocks noChangeArrowheads="1"/>
          </p:cNvSpPr>
          <p:nvPr/>
        </p:nvSpPr>
        <p:spPr bwMode="auto">
          <a:xfrm>
            <a:off x="1119188" y="5756275"/>
            <a:ext cx="685800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Routers maintain connection state information!</a:t>
            </a:r>
          </a:p>
        </p:txBody>
      </p:sp>
    </p:spTree>
    <p:extLst>
      <p:ext uri="{BB962C8B-B14F-4D97-AF65-F5344CB8AC3E}">
        <p14:creationId xmlns:p14="http://schemas.microsoft.com/office/powerpoint/2010/main" val="367339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30188"/>
            <a:ext cx="7772400" cy="985837"/>
          </a:xfrm>
        </p:spPr>
        <p:txBody>
          <a:bodyPr/>
          <a:lstStyle/>
          <a:p>
            <a:r>
              <a:rPr lang="en-US" sz="3600" dirty="0"/>
              <a:t>Virtual circuits: signaling protocols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0550" y="1508125"/>
            <a:ext cx="6534150" cy="1390650"/>
          </a:xfrm>
        </p:spPr>
        <p:txBody>
          <a:bodyPr/>
          <a:lstStyle/>
          <a:p>
            <a:r>
              <a:rPr lang="en-US" sz="2400"/>
              <a:t>used to setup, maintain  teardown VC</a:t>
            </a:r>
          </a:p>
          <a:p>
            <a:r>
              <a:rPr lang="en-US" sz="2400"/>
              <a:t>used in ATM, frame-relay, X.25</a:t>
            </a:r>
          </a:p>
          <a:p>
            <a:r>
              <a:rPr lang="en-US" sz="2400"/>
              <a:t>not used in today’s Internet</a:t>
            </a:r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3371850" y="4605338"/>
            <a:ext cx="2847975" cy="1481137"/>
          </a:xfrm>
          <a:custGeom>
            <a:avLst/>
            <a:gdLst>
              <a:gd name="T0" fmla="*/ 6 w 1794"/>
              <a:gd name="T1" fmla="*/ 483 h 933"/>
              <a:gd name="T2" fmla="*/ 108 w 1794"/>
              <a:gd name="T3" fmla="*/ 125 h 933"/>
              <a:gd name="T4" fmla="*/ 559 w 1794"/>
              <a:gd name="T5" fmla="*/ 100 h 933"/>
              <a:gd name="T6" fmla="*/ 1128 w 1794"/>
              <a:gd name="T7" fmla="*/ 29 h 933"/>
              <a:gd name="T8" fmla="*/ 1716 w 1794"/>
              <a:gd name="T9" fmla="*/ 275 h 933"/>
              <a:gd name="T10" fmla="*/ 1596 w 1794"/>
              <a:gd name="T11" fmla="*/ 827 h 933"/>
              <a:gd name="T12" fmla="*/ 1380 w 1794"/>
              <a:gd name="T13" fmla="*/ 911 h 933"/>
              <a:gd name="T14" fmla="*/ 840 w 1794"/>
              <a:gd name="T15" fmla="*/ 929 h 933"/>
              <a:gd name="T16" fmla="*/ 414 w 1794"/>
              <a:gd name="T17" fmla="*/ 911 h 933"/>
              <a:gd name="T18" fmla="*/ 143 w 1794"/>
              <a:gd name="T19" fmla="*/ 832 h 933"/>
              <a:gd name="T20" fmla="*/ 6 w 1794"/>
              <a:gd name="T21" fmla="*/ 483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93" name="Line 101"/>
          <p:cNvSpPr>
            <a:spLocks noChangeShapeType="1"/>
          </p:cNvSpPr>
          <p:nvPr/>
        </p:nvSpPr>
        <p:spPr bwMode="auto">
          <a:xfrm rot="5400000" flipV="1">
            <a:off x="2725738" y="4348162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99" name="Freeform 107"/>
          <p:cNvSpPr>
            <a:spLocks/>
          </p:cNvSpPr>
          <p:nvPr/>
        </p:nvSpPr>
        <p:spPr bwMode="auto">
          <a:xfrm>
            <a:off x="4010025" y="4899025"/>
            <a:ext cx="542925" cy="295275"/>
          </a:xfrm>
          <a:custGeom>
            <a:avLst/>
            <a:gdLst>
              <a:gd name="T0" fmla="*/ 0 w 342"/>
              <a:gd name="T1" fmla="*/ 186 h 186"/>
              <a:gd name="T2" fmla="*/ 342 w 342"/>
              <a:gd name="T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03" name="Group 111"/>
          <p:cNvGrpSpPr>
            <a:grpSpLocks/>
          </p:cNvGrpSpPr>
          <p:nvPr/>
        </p:nvGrpSpPr>
        <p:grpSpPr bwMode="auto">
          <a:xfrm>
            <a:off x="3516313" y="5073650"/>
            <a:ext cx="501650" cy="233363"/>
            <a:chOff x="3600" y="219"/>
            <a:chExt cx="360" cy="175"/>
          </a:xfrm>
        </p:grpSpPr>
        <p:sp>
          <p:nvSpPr>
            <p:cNvPr id="110704" name="Oval 1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5" name="Line 1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6" name="Line 1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7" name="Rectangle 1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08" name="Oval 1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09" name="Group 1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10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1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2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13" name="Group 1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14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5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6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17" name="Group 125"/>
          <p:cNvGrpSpPr>
            <a:grpSpLocks/>
          </p:cNvGrpSpPr>
          <p:nvPr/>
        </p:nvGrpSpPr>
        <p:grpSpPr bwMode="auto">
          <a:xfrm>
            <a:off x="3868738" y="5711825"/>
            <a:ext cx="501650" cy="233363"/>
            <a:chOff x="3600" y="219"/>
            <a:chExt cx="360" cy="175"/>
          </a:xfrm>
        </p:grpSpPr>
        <p:sp>
          <p:nvSpPr>
            <p:cNvPr id="110718" name="Oval 1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19" name="Line 1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20" name="Line 1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21" name="Rectangle 1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22" name="Oval 1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23" name="Group 1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24" name="Line 1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5" name="Line 1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6" name="Line 1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27" name="Group 1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28" name="Line 1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9" name="Line 1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30" name="Line 1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31" name="Group 139"/>
          <p:cNvGrpSpPr>
            <a:grpSpLocks/>
          </p:cNvGrpSpPr>
          <p:nvPr/>
        </p:nvGrpSpPr>
        <p:grpSpPr bwMode="auto">
          <a:xfrm>
            <a:off x="4543425" y="4768850"/>
            <a:ext cx="501650" cy="233363"/>
            <a:chOff x="3600" y="219"/>
            <a:chExt cx="360" cy="175"/>
          </a:xfrm>
        </p:grpSpPr>
        <p:sp>
          <p:nvSpPr>
            <p:cNvPr id="11073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3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37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3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3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41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42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3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4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45" name="Group 153"/>
          <p:cNvGrpSpPr>
            <a:grpSpLocks/>
          </p:cNvGrpSpPr>
          <p:nvPr/>
        </p:nvGrpSpPr>
        <p:grpSpPr bwMode="auto">
          <a:xfrm>
            <a:off x="4465638" y="5434013"/>
            <a:ext cx="500062" cy="233362"/>
            <a:chOff x="3600" y="219"/>
            <a:chExt cx="360" cy="175"/>
          </a:xfrm>
        </p:grpSpPr>
        <p:sp>
          <p:nvSpPr>
            <p:cNvPr id="110746" name="Oval 1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7" name="Line 1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8" name="Line 1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9" name="Rectangle 1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50" name="Oval 1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51" name="Group 1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52" name="Line 1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3" name="Line 1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4" name="Line 1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55" name="Group 1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56" name="Line 1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7" name="Line 1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8" name="Line 1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59" name="Group 167"/>
          <p:cNvGrpSpPr>
            <a:grpSpLocks/>
          </p:cNvGrpSpPr>
          <p:nvPr/>
        </p:nvGrpSpPr>
        <p:grpSpPr bwMode="auto">
          <a:xfrm>
            <a:off x="5100638" y="5730875"/>
            <a:ext cx="501650" cy="233363"/>
            <a:chOff x="3600" y="219"/>
            <a:chExt cx="360" cy="175"/>
          </a:xfrm>
        </p:grpSpPr>
        <p:sp>
          <p:nvSpPr>
            <p:cNvPr id="110760" name="Oval 1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1" name="Line 1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2" name="Line 1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3" name="Rectangle 1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64" name="Oval 1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65" name="Group 1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66" name="Line 1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67" name="Line 1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68" name="Line 1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69" name="Group 1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70" name="Line 1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71" name="Line 1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72" name="Line 1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801" name="Group 209"/>
          <p:cNvGrpSpPr>
            <a:grpSpLocks/>
          </p:cNvGrpSpPr>
          <p:nvPr/>
        </p:nvGrpSpPr>
        <p:grpSpPr bwMode="auto">
          <a:xfrm>
            <a:off x="5545138" y="5075238"/>
            <a:ext cx="501650" cy="233362"/>
            <a:chOff x="3600" y="219"/>
            <a:chExt cx="360" cy="175"/>
          </a:xfrm>
        </p:grpSpPr>
        <p:sp>
          <p:nvSpPr>
            <p:cNvPr id="110802" name="Oval 21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3" name="Line 21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4" name="Line 21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5" name="Rectangle 21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806" name="Oval 21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807" name="Group 21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808" name="Line 2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09" name="Line 2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0" name="Line 2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811" name="Group 21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812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3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4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1019" name="Group 427"/>
          <p:cNvGrpSpPr>
            <a:grpSpLocks/>
          </p:cNvGrpSpPr>
          <p:nvPr/>
        </p:nvGrpSpPr>
        <p:grpSpPr bwMode="auto">
          <a:xfrm>
            <a:off x="498475" y="3268663"/>
            <a:ext cx="1566863" cy="1987550"/>
            <a:chOff x="2366" y="929"/>
            <a:chExt cx="987" cy="1252"/>
          </a:xfrm>
        </p:grpSpPr>
        <p:graphicFrame>
          <p:nvGraphicFramePr>
            <p:cNvPr id="110641" name="Object 4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929"/>
                          <a:ext cx="333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0994" name="Group 402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0995" name="Rectangle 403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6" name="Rectangle 404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7" name="Rectangle 405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8" name="Text Box 406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0999" name="Line 407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0" name="Line 408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1" name="Line 409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2" name="Line 410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012" name="Freeform 420"/>
          <p:cNvSpPr>
            <a:spLocks/>
          </p:cNvSpPr>
          <p:nvPr/>
        </p:nvSpPr>
        <p:spPr bwMode="auto">
          <a:xfrm>
            <a:off x="5051425" y="4892675"/>
            <a:ext cx="504825" cy="307975"/>
          </a:xfrm>
          <a:custGeom>
            <a:avLst/>
            <a:gdLst>
              <a:gd name="T0" fmla="*/ 0 w 318"/>
              <a:gd name="T1" fmla="*/ 0 h 194"/>
              <a:gd name="T2" fmla="*/ 318 w 318"/>
              <a:gd name="T3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13" name="Freeform 421"/>
          <p:cNvSpPr>
            <a:spLocks/>
          </p:cNvSpPr>
          <p:nvPr/>
        </p:nvSpPr>
        <p:spPr bwMode="auto">
          <a:xfrm>
            <a:off x="3986213" y="5284788"/>
            <a:ext cx="481012" cy="238125"/>
          </a:xfrm>
          <a:custGeom>
            <a:avLst/>
            <a:gdLst>
              <a:gd name="T0" fmla="*/ 0 w 294"/>
              <a:gd name="T1" fmla="*/ 0 h 174"/>
              <a:gd name="T2" fmla="*/ 294 w 294"/>
              <a:gd name="T3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14" name="Freeform 422"/>
          <p:cNvSpPr>
            <a:spLocks/>
          </p:cNvSpPr>
          <p:nvPr/>
        </p:nvSpPr>
        <p:spPr bwMode="auto">
          <a:xfrm>
            <a:off x="4933950" y="5260975"/>
            <a:ext cx="628650" cy="247650"/>
          </a:xfrm>
          <a:custGeom>
            <a:avLst/>
            <a:gdLst>
              <a:gd name="T0" fmla="*/ 0 w 378"/>
              <a:gd name="T1" fmla="*/ 174 h 174"/>
              <a:gd name="T2" fmla="*/ 378 w 378"/>
              <a:gd name="T3" fmla="*/ 0 h 1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15" name="Freeform 423"/>
          <p:cNvSpPr>
            <a:spLocks/>
          </p:cNvSpPr>
          <p:nvPr/>
        </p:nvSpPr>
        <p:spPr bwMode="auto">
          <a:xfrm>
            <a:off x="5600700" y="5314950"/>
            <a:ext cx="206375" cy="508000"/>
          </a:xfrm>
          <a:custGeom>
            <a:avLst/>
            <a:gdLst>
              <a:gd name="T0" fmla="*/ 0 w 118"/>
              <a:gd name="T1" fmla="*/ 500 h 500"/>
              <a:gd name="T2" fmla="*/ 118 w 118"/>
              <a:gd name="T3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16" name="Freeform 424"/>
          <p:cNvSpPr>
            <a:spLocks/>
          </p:cNvSpPr>
          <p:nvPr/>
        </p:nvSpPr>
        <p:spPr bwMode="auto">
          <a:xfrm>
            <a:off x="4365625" y="5848350"/>
            <a:ext cx="736600" cy="74613"/>
          </a:xfrm>
          <a:custGeom>
            <a:avLst/>
            <a:gdLst>
              <a:gd name="T0" fmla="*/ 370 w 370"/>
              <a:gd name="T1" fmla="*/ 32 h 32"/>
              <a:gd name="T2" fmla="*/ 0 w 370"/>
              <a:gd name="T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17" name="Freeform 425"/>
          <p:cNvSpPr>
            <a:spLocks/>
          </p:cNvSpPr>
          <p:nvPr/>
        </p:nvSpPr>
        <p:spPr bwMode="auto">
          <a:xfrm>
            <a:off x="3829050" y="5308600"/>
            <a:ext cx="193675" cy="425450"/>
          </a:xfrm>
          <a:custGeom>
            <a:avLst/>
            <a:gdLst>
              <a:gd name="T0" fmla="*/ 162 w 176"/>
              <a:gd name="T1" fmla="*/ 408 h 412"/>
              <a:gd name="T2" fmla="*/ 176 w 176"/>
              <a:gd name="T3" fmla="*/ 412 h 412"/>
              <a:gd name="T4" fmla="*/ 0 w 176"/>
              <a:gd name="T5" fmla="*/ 0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020" name="Group 428"/>
          <p:cNvGrpSpPr>
            <a:grpSpLocks/>
          </p:cNvGrpSpPr>
          <p:nvPr/>
        </p:nvGrpSpPr>
        <p:grpSpPr bwMode="auto">
          <a:xfrm>
            <a:off x="7280275" y="3440113"/>
            <a:ext cx="1566863" cy="1987550"/>
            <a:chOff x="2366" y="929"/>
            <a:chExt cx="987" cy="1252"/>
          </a:xfrm>
        </p:grpSpPr>
        <p:graphicFrame>
          <p:nvGraphicFramePr>
            <p:cNvPr id="111021" name="Object 42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929"/>
                          <a:ext cx="333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1022" name="Group 430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1023" name="Rectangle 43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4" name="Rectangle 43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5" name="Rectangle 43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6" name="Text Box 43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1027" name="Line 43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8" name="Line 43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9" name="Line 43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30" name="Line 43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031" name="Line 439"/>
          <p:cNvSpPr>
            <a:spLocks noChangeShapeType="1"/>
          </p:cNvSpPr>
          <p:nvPr/>
        </p:nvSpPr>
        <p:spPr bwMode="auto">
          <a:xfrm rot="-5400000" flipH="1" flipV="1">
            <a:off x="6721475" y="4530725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41" name="Text Box 449"/>
          <p:cNvSpPr txBox="1">
            <a:spLocks noChangeArrowheads="1"/>
          </p:cNvSpPr>
          <p:nvPr/>
        </p:nvSpPr>
        <p:spPr bwMode="auto">
          <a:xfrm>
            <a:off x="1927225" y="4473575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1. Initiate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3" name="Freeform 451"/>
          <p:cNvSpPr>
            <a:spLocks/>
          </p:cNvSpPr>
          <p:nvPr/>
        </p:nvSpPr>
        <p:spPr bwMode="auto">
          <a:xfrm>
            <a:off x="2057400" y="4822825"/>
            <a:ext cx="5305425" cy="862013"/>
          </a:xfrm>
          <a:custGeom>
            <a:avLst/>
            <a:gdLst>
              <a:gd name="T0" fmla="*/ 0 w 3342"/>
              <a:gd name="T1" fmla="*/ 0 h 543"/>
              <a:gd name="T2" fmla="*/ 3 w 3342"/>
              <a:gd name="T3" fmla="*/ 234 h 543"/>
              <a:gd name="T4" fmla="*/ 939 w 3342"/>
              <a:gd name="T5" fmla="*/ 234 h 543"/>
              <a:gd name="T6" fmla="*/ 1617 w 3342"/>
              <a:gd name="T7" fmla="*/ 543 h 543"/>
              <a:gd name="T8" fmla="*/ 1818 w 3342"/>
              <a:gd name="T9" fmla="*/ 543 h 543"/>
              <a:gd name="T10" fmla="*/ 2364 w 3342"/>
              <a:gd name="T11" fmla="*/ 300 h 543"/>
              <a:gd name="T12" fmla="*/ 3342 w 3342"/>
              <a:gd name="T13" fmla="*/ 306 h 543"/>
              <a:gd name="T14" fmla="*/ 3336 w 3342"/>
              <a:gd name="T15" fmla="*/ 1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42" h="543">
                <a:moveTo>
                  <a:pt x="0" y="0"/>
                </a:moveTo>
                <a:lnTo>
                  <a:pt x="3" y="234"/>
                </a:lnTo>
                <a:lnTo>
                  <a:pt x="939" y="234"/>
                </a:lnTo>
                <a:lnTo>
                  <a:pt x="1617" y="543"/>
                </a:lnTo>
                <a:lnTo>
                  <a:pt x="1818" y="543"/>
                </a:lnTo>
                <a:lnTo>
                  <a:pt x="2364" y="300"/>
                </a:lnTo>
                <a:lnTo>
                  <a:pt x="3342" y="306"/>
                </a:lnTo>
                <a:lnTo>
                  <a:pt x="3336" y="1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44" name="Text Box 452"/>
          <p:cNvSpPr txBox="1">
            <a:spLocks noChangeArrowheads="1"/>
          </p:cNvSpPr>
          <p:nvPr/>
        </p:nvSpPr>
        <p:spPr bwMode="auto">
          <a:xfrm>
            <a:off x="5646738" y="454025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2. incoming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5" name="Text Box 453"/>
          <p:cNvSpPr txBox="1">
            <a:spLocks noChangeArrowheads="1"/>
          </p:cNvSpPr>
          <p:nvPr/>
        </p:nvSpPr>
        <p:spPr bwMode="auto">
          <a:xfrm>
            <a:off x="5768975" y="4206875"/>
            <a:ext cx="163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3. Accept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6" name="Freeform 454"/>
          <p:cNvSpPr>
            <a:spLocks/>
          </p:cNvSpPr>
          <p:nvPr/>
        </p:nvSpPr>
        <p:spPr bwMode="auto">
          <a:xfrm>
            <a:off x="2162175" y="4470400"/>
            <a:ext cx="5057775" cy="1123950"/>
          </a:xfrm>
          <a:custGeom>
            <a:avLst/>
            <a:gdLst>
              <a:gd name="T0" fmla="*/ 0 w 3186"/>
              <a:gd name="T1" fmla="*/ 12 h 708"/>
              <a:gd name="T2" fmla="*/ 0 w 3186"/>
              <a:gd name="T3" fmla="*/ 381 h 708"/>
              <a:gd name="T4" fmla="*/ 882 w 3186"/>
              <a:gd name="T5" fmla="*/ 384 h 708"/>
              <a:gd name="T6" fmla="*/ 1551 w 3186"/>
              <a:gd name="T7" fmla="*/ 708 h 708"/>
              <a:gd name="T8" fmla="*/ 1742 w 3186"/>
              <a:gd name="T9" fmla="*/ 708 h 708"/>
              <a:gd name="T10" fmla="*/ 2273 w 3186"/>
              <a:gd name="T11" fmla="*/ 476 h 708"/>
              <a:gd name="T12" fmla="*/ 3186 w 3186"/>
              <a:gd name="T13" fmla="*/ 470 h 708"/>
              <a:gd name="T14" fmla="*/ 3180 w 3186"/>
              <a:gd name="T15" fmla="*/ 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6" h="708">
                <a:moveTo>
                  <a:pt x="0" y="12"/>
                </a:moveTo>
                <a:lnTo>
                  <a:pt x="0" y="381"/>
                </a:lnTo>
                <a:lnTo>
                  <a:pt x="882" y="384"/>
                </a:lnTo>
                <a:lnTo>
                  <a:pt x="1551" y="708"/>
                </a:lnTo>
                <a:lnTo>
                  <a:pt x="1742" y="708"/>
                </a:lnTo>
                <a:lnTo>
                  <a:pt x="2273" y="476"/>
                </a:lnTo>
                <a:lnTo>
                  <a:pt x="3186" y="470"/>
                </a:lnTo>
                <a:lnTo>
                  <a:pt x="31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047" name="Text Box 455"/>
          <p:cNvSpPr txBox="1">
            <a:spLocks noChangeArrowheads="1"/>
          </p:cNvSpPr>
          <p:nvPr/>
        </p:nvSpPr>
        <p:spPr bwMode="auto">
          <a:xfrm>
            <a:off x="1892300" y="4187825"/>
            <a:ext cx="1984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4. Call connected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8" name="Text Box 456"/>
          <p:cNvSpPr txBox="1">
            <a:spLocks noChangeArrowheads="1"/>
          </p:cNvSpPr>
          <p:nvPr/>
        </p:nvSpPr>
        <p:spPr bwMode="auto">
          <a:xfrm>
            <a:off x="1922463" y="3883025"/>
            <a:ext cx="2224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5. Data flow begins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9" name="Text Box 457"/>
          <p:cNvSpPr txBox="1">
            <a:spLocks noChangeArrowheads="1"/>
          </p:cNvSpPr>
          <p:nvPr/>
        </p:nvSpPr>
        <p:spPr bwMode="auto">
          <a:xfrm>
            <a:off x="5603875" y="3835400"/>
            <a:ext cx="180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6. Receive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50" name="Freeform 458"/>
          <p:cNvSpPr>
            <a:spLocks/>
          </p:cNvSpPr>
          <p:nvPr/>
        </p:nvSpPr>
        <p:spPr bwMode="auto">
          <a:xfrm>
            <a:off x="2228850" y="4146550"/>
            <a:ext cx="4895850" cy="1343025"/>
          </a:xfrm>
          <a:custGeom>
            <a:avLst/>
            <a:gdLst>
              <a:gd name="T0" fmla="*/ 0 w 3084"/>
              <a:gd name="T1" fmla="*/ 18 h 846"/>
              <a:gd name="T2" fmla="*/ 0 w 3084"/>
              <a:gd name="T3" fmla="*/ 531 h 846"/>
              <a:gd name="T4" fmla="*/ 846 w 3084"/>
              <a:gd name="T5" fmla="*/ 534 h 846"/>
              <a:gd name="T6" fmla="*/ 1485 w 3084"/>
              <a:gd name="T7" fmla="*/ 846 h 846"/>
              <a:gd name="T8" fmla="*/ 1698 w 3084"/>
              <a:gd name="T9" fmla="*/ 843 h 846"/>
              <a:gd name="T10" fmla="*/ 2238 w 3084"/>
              <a:gd name="T11" fmla="*/ 633 h 846"/>
              <a:gd name="T12" fmla="*/ 3084 w 3084"/>
              <a:gd name="T13" fmla="*/ 633 h 846"/>
              <a:gd name="T14" fmla="*/ 3081 w 3084"/>
              <a:gd name="T15" fmla="*/ 0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4" h="846">
                <a:moveTo>
                  <a:pt x="0" y="18"/>
                </a:moveTo>
                <a:lnTo>
                  <a:pt x="0" y="531"/>
                </a:lnTo>
                <a:lnTo>
                  <a:pt x="846" y="534"/>
                </a:lnTo>
                <a:lnTo>
                  <a:pt x="1485" y="846"/>
                </a:lnTo>
                <a:lnTo>
                  <a:pt x="1698" y="843"/>
                </a:lnTo>
                <a:lnTo>
                  <a:pt x="2238" y="633"/>
                </a:lnTo>
                <a:lnTo>
                  <a:pt x="3084" y="633"/>
                </a:lnTo>
                <a:lnTo>
                  <a:pt x="3081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122" name="Group 530"/>
          <p:cNvGrpSpPr>
            <a:grpSpLocks/>
          </p:cNvGrpSpPr>
          <p:nvPr/>
        </p:nvGrpSpPr>
        <p:grpSpPr bwMode="auto">
          <a:xfrm>
            <a:off x="3514725" y="5064125"/>
            <a:ext cx="2530475" cy="600075"/>
            <a:chOff x="2214" y="3302"/>
            <a:chExt cx="1594" cy="378"/>
          </a:xfrm>
        </p:grpSpPr>
        <p:grpSp>
          <p:nvGrpSpPr>
            <p:cNvPr id="111093" name="Group 501"/>
            <p:cNvGrpSpPr>
              <a:grpSpLocks/>
            </p:cNvGrpSpPr>
            <p:nvPr/>
          </p:nvGrpSpPr>
          <p:grpSpPr bwMode="auto">
            <a:xfrm>
              <a:off x="2214" y="3302"/>
              <a:ext cx="316" cy="147"/>
              <a:chOff x="3120" y="2318"/>
              <a:chExt cx="316" cy="147"/>
            </a:xfrm>
          </p:grpSpPr>
          <p:sp>
            <p:nvSpPr>
              <p:cNvPr id="111080" name="Oval 488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1" name="Line 489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2" name="Line 490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3" name="Rectangle 491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84" name="Oval 492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085" name="Group 493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086" name="Line 4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7" name="Line 4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8" name="Line 4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89" name="Group 497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090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1" name="Line 4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2" name="Line 5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94" name="Group 502"/>
            <p:cNvGrpSpPr>
              <a:grpSpLocks/>
            </p:cNvGrpSpPr>
            <p:nvPr/>
          </p:nvGrpSpPr>
          <p:grpSpPr bwMode="auto">
            <a:xfrm>
              <a:off x="2808" y="3533"/>
              <a:ext cx="316" cy="147"/>
              <a:chOff x="3120" y="2318"/>
              <a:chExt cx="316" cy="147"/>
            </a:xfrm>
          </p:grpSpPr>
          <p:sp>
            <p:nvSpPr>
              <p:cNvPr id="111095" name="Oval 503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6" name="Line 504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7" name="Line 505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8" name="Rectangle 506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99" name="Oval 507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100" name="Group 508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101" name="Line 5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2" name="Line 5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3" name="Line 5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104" name="Group 512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105" name="Line 5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6" name="Line 5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7" name="Line 5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108" name="Group 516"/>
            <p:cNvGrpSpPr>
              <a:grpSpLocks/>
            </p:cNvGrpSpPr>
            <p:nvPr/>
          </p:nvGrpSpPr>
          <p:grpSpPr bwMode="auto">
            <a:xfrm>
              <a:off x="3492" y="3302"/>
              <a:ext cx="316" cy="147"/>
              <a:chOff x="3120" y="2318"/>
              <a:chExt cx="316" cy="147"/>
            </a:xfrm>
          </p:grpSpPr>
          <p:sp>
            <p:nvSpPr>
              <p:cNvPr id="111109" name="Oval 51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0" name="Line 51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1" name="Line 51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2" name="Rectangle 52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113" name="Oval 52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114" name="Group 52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115" name="Line 5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6" name="Line 5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7" name="Line 5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118" name="Group 52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119" name="Line 5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0" name="Line 5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1" name="Line 5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9983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41" grpId="0" autoUpdateAnimBg="0"/>
      <p:bldP spid="111043" grpId="0" animBg="1"/>
      <p:bldP spid="111044" grpId="0" autoUpdateAnimBg="0"/>
      <p:bldP spid="111045" grpId="0" autoUpdateAnimBg="0"/>
      <p:bldP spid="111046" grpId="0" animBg="1"/>
      <p:bldP spid="111047" grpId="0" autoUpdateAnimBg="0"/>
      <p:bldP spid="111048" grpId="0" autoUpdateAnimBg="0"/>
      <p:bldP spid="111049" grpId="0" autoUpdateAnimBg="0"/>
      <p:bldP spid="1110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1471</Words>
  <Application>Microsoft Macintosh PowerPoint</Application>
  <PresentationFormat>On-screen Show (4:3)</PresentationFormat>
  <Paragraphs>451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Clip</vt:lpstr>
      <vt:lpstr>Network layer</vt:lpstr>
      <vt:lpstr>Two Key Network-Layer Functions</vt:lpstr>
      <vt:lpstr>PowerPoint Presentation</vt:lpstr>
      <vt:lpstr>Network service model</vt:lpstr>
      <vt:lpstr>Network layer service models:</vt:lpstr>
      <vt:lpstr>Virtual circuits (ATM)</vt:lpstr>
      <vt:lpstr>VC implementation</vt:lpstr>
      <vt:lpstr>VC Forwarding  table</vt:lpstr>
      <vt:lpstr>Virtual circuits: signaling protocols</vt:lpstr>
      <vt:lpstr>Datagram networks</vt:lpstr>
      <vt:lpstr>Datagram or VC network: why?</vt:lpstr>
      <vt:lpstr>Router Architecture Overview</vt:lpstr>
      <vt:lpstr>Input Port Functions</vt:lpstr>
      <vt:lpstr>Switching fabrics</vt:lpstr>
      <vt:lpstr>Switching Via Memory</vt:lpstr>
      <vt:lpstr>Switching Via a Bus</vt:lpstr>
      <vt:lpstr>Switching Via An Interconnection Network</vt:lpstr>
      <vt:lpstr>Output Ports</vt:lpstr>
      <vt:lpstr>Input Port Queuing</vt:lpstr>
      <vt:lpstr>The Internet Network layer</vt:lpstr>
      <vt:lpstr>IP datagram format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 back Mark!</dc:title>
  <dc:creator>Shillingford, Nadine</dc:creator>
  <cp:lastModifiedBy>Delvin Defoe</cp:lastModifiedBy>
  <cp:revision>9</cp:revision>
  <dcterms:created xsi:type="dcterms:W3CDTF">2011-04-04T14:44:57Z</dcterms:created>
  <dcterms:modified xsi:type="dcterms:W3CDTF">2012-04-10T03:27:36Z</dcterms:modified>
</cp:coreProperties>
</file>